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ileron" panose="020B0604020202020204" charset="0"/>
      <p:regular r:id="rId31"/>
    </p:embeddedFont>
    <p:embeddedFont>
      <p:font typeface="Aileron Bol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de Pro" panose="020B0604020202020204" charset="0"/>
      <p:regular r:id="rId37"/>
    </p:embeddedFont>
    <p:embeddedFont>
      <p:font typeface="Code Pro Bold" panose="020B0604020202020204" charset="0"/>
      <p:regular r:id="rId38"/>
    </p:embeddedFont>
    <p:embeddedFont>
      <p:font typeface="NoirPro-Medium" panose="00000600000000000000" pitchFamily="2" charset="0"/>
      <p:regular r:id="rId39"/>
    </p:embeddedFont>
    <p:embeddedFont>
      <p:font typeface="NoirPro-Regular" panose="00000500000000000000" pitchFamily="2" charset="0"/>
      <p:regular r:id="rId40"/>
    </p:embeddedFont>
    <p:embeddedFont>
      <p:font typeface="Open Sans Extra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0" d="100"/>
          <a:sy n="90" d="100"/>
        </p:scale>
        <p:origin x="44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26" Type="http://schemas.openxmlformats.org/officeDocument/2006/relationships/image" Target="../media/image52.pn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5" Type="http://schemas.openxmlformats.org/officeDocument/2006/relationships/image" Target="../media/image51.sv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0.pn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Relationship Id="rId27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26" Type="http://schemas.openxmlformats.org/officeDocument/2006/relationships/image" Target="../media/image52.pn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5" Type="http://schemas.openxmlformats.org/officeDocument/2006/relationships/image" Target="../media/image51.sv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0.pn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Relationship Id="rId27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4.pn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26" Type="http://schemas.openxmlformats.org/officeDocument/2006/relationships/image" Target="../media/image56.sv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5" Type="http://schemas.openxmlformats.org/officeDocument/2006/relationships/image" Target="../media/image55.pn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4.pn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26" Type="http://schemas.openxmlformats.org/officeDocument/2006/relationships/image" Target="../media/image56.sv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5" Type="http://schemas.openxmlformats.org/officeDocument/2006/relationships/image" Target="../media/image55.pn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4.pn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28" Type="http://schemas.openxmlformats.org/officeDocument/2006/relationships/image" Target="../media/image58.sv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Relationship Id="rId27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26" Type="http://schemas.openxmlformats.org/officeDocument/2006/relationships/image" Target="../media/image56.sv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5" Type="http://schemas.openxmlformats.org/officeDocument/2006/relationships/image" Target="../media/image55.pn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4.pn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28" Type="http://schemas.openxmlformats.org/officeDocument/2006/relationships/image" Target="../media/image58.sv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Relationship Id="rId27" Type="http://schemas.openxmlformats.org/officeDocument/2006/relationships/image" Target="../media/image57.png"/><Relationship Id="rId30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26" Type="http://schemas.openxmlformats.org/officeDocument/2006/relationships/image" Target="../media/image56.sv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5" Type="http://schemas.openxmlformats.org/officeDocument/2006/relationships/image" Target="../media/image55.pn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4.pn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28" Type="http://schemas.openxmlformats.org/officeDocument/2006/relationships/image" Target="../media/image58.sv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Relationship Id="rId27" Type="http://schemas.openxmlformats.org/officeDocument/2006/relationships/image" Target="../media/image57.png"/><Relationship Id="rId30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jpeg"/><Relationship Id="rId26" Type="http://schemas.openxmlformats.org/officeDocument/2006/relationships/image" Target="../media/image63.pn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5" Type="http://schemas.openxmlformats.org/officeDocument/2006/relationships/image" Target="../media/image62.sv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20" Type="http://schemas.openxmlformats.org/officeDocument/2006/relationships/image" Target="../media/image46.jpe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61.png"/><Relationship Id="rId5" Type="http://schemas.openxmlformats.org/officeDocument/2006/relationships/image" Target="../media/image13.svg"/><Relationship Id="rId15" Type="http://schemas.openxmlformats.org/officeDocument/2006/relationships/image" Target="../media/image43.svg"/><Relationship Id="rId23" Type="http://schemas.openxmlformats.org/officeDocument/2006/relationships/image" Target="../media/image49.png"/><Relationship Id="rId28" Type="http://schemas.openxmlformats.org/officeDocument/2006/relationships/image" Target="../media/image65.png"/><Relationship Id="rId10" Type="http://schemas.openxmlformats.org/officeDocument/2006/relationships/image" Target="../media/image38.png"/><Relationship Id="rId19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48.png"/><Relationship Id="rId27" Type="http://schemas.openxmlformats.org/officeDocument/2006/relationships/image" Target="../media/image64.svg"/><Relationship Id="rId30" Type="http://schemas.openxmlformats.org/officeDocument/2006/relationships/image" Target="../media/image6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0.jpeg"/><Relationship Id="rId18" Type="http://schemas.openxmlformats.org/officeDocument/2006/relationships/image" Target="../media/image84.jpeg"/><Relationship Id="rId3" Type="http://schemas.openxmlformats.org/officeDocument/2006/relationships/image" Target="../media/image75.jpeg"/><Relationship Id="rId7" Type="http://schemas.openxmlformats.org/officeDocument/2006/relationships/image" Target="../media/image3.jpeg"/><Relationship Id="rId12" Type="http://schemas.openxmlformats.org/officeDocument/2006/relationships/image" Target="../media/image79.jpeg"/><Relationship Id="rId17" Type="http://schemas.openxmlformats.org/officeDocument/2006/relationships/image" Target="../media/image83.jpeg"/><Relationship Id="rId2" Type="http://schemas.openxmlformats.org/officeDocument/2006/relationships/image" Target="../media/image74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6.png"/><Relationship Id="rId5" Type="http://schemas.openxmlformats.org/officeDocument/2006/relationships/image" Target="../media/image77.jpeg"/><Relationship Id="rId15" Type="http://schemas.openxmlformats.org/officeDocument/2006/relationships/image" Target="../media/image1.jpeg"/><Relationship Id="rId10" Type="http://schemas.openxmlformats.org/officeDocument/2006/relationships/image" Target="../media/image5.png"/><Relationship Id="rId19" Type="http://schemas.openxmlformats.org/officeDocument/2006/relationships/image" Target="../media/image85.jpeg"/><Relationship Id="rId4" Type="http://schemas.openxmlformats.org/officeDocument/2006/relationships/image" Target="../media/image76.jpeg"/><Relationship Id="rId9" Type="http://schemas.openxmlformats.org/officeDocument/2006/relationships/image" Target="../media/image13.svg"/><Relationship Id="rId1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jpeg"/><Relationship Id="rId5" Type="http://schemas.openxmlformats.org/officeDocument/2006/relationships/image" Target="../media/image13.svg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177428" y="-3844894"/>
            <a:ext cx="6058164" cy="524637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7733" r="-77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10753" y="1657115"/>
            <a:ext cx="6058164" cy="5246370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3"/>
              <a:stretch>
                <a:fillRect l="-14950" r="-1495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907782" y="4375550"/>
            <a:ext cx="6058164" cy="5246370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4"/>
              <a:stretch>
                <a:fillRect l="-8555" r="-855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07782" y="9879095"/>
            <a:ext cx="5928385" cy="509470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3107" y="398622"/>
            <a:ext cx="4210323" cy="6419139"/>
            <a:chOff x="0" y="0"/>
            <a:chExt cx="3585346" cy="54662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057308" y="8832000"/>
            <a:ext cx="4744539" cy="1091244"/>
          </a:xfrm>
          <a:custGeom>
            <a:avLst/>
            <a:gdLst/>
            <a:ahLst/>
            <a:cxnLst/>
            <a:rect l="l" t="t" r="r" b="b"/>
            <a:pathLst>
              <a:path w="4744539" h="1091244">
                <a:moveTo>
                  <a:pt x="0" y="0"/>
                </a:moveTo>
                <a:lnTo>
                  <a:pt x="4744539" y="0"/>
                </a:lnTo>
                <a:lnTo>
                  <a:pt x="4744539" y="1091244"/>
                </a:lnTo>
                <a:lnTo>
                  <a:pt x="0" y="1091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393107" y="942756"/>
            <a:ext cx="10341032" cy="2232645"/>
          </a:xfrm>
          <a:custGeom>
            <a:avLst/>
            <a:gdLst/>
            <a:ahLst/>
            <a:cxnLst/>
            <a:rect l="l" t="t" r="r" b="b"/>
            <a:pathLst>
              <a:path w="10341032" h="2232645">
                <a:moveTo>
                  <a:pt x="0" y="0"/>
                </a:moveTo>
                <a:lnTo>
                  <a:pt x="10341032" y="0"/>
                </a:lnTo>
                <a:lnTo>
                  <a:pt x="10341032" y="2232644"/>
                </a:lnTo>
                <a:lnTo>
                  <a:pt x="0" y="2232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735750" y="8832000"/>
            <a:ext cx="5632574" cy="1282791"/>
          </a:xfrm>
          <a:custGeom>
            <a:avLst/>
            <a:gdLst/>
            <a:ahLst/>
            <a:cxnLst/>
            <a:rect l="l" t="t" r="r" b="b"/>
            <a:pathLst>
              <a:path w="5632574" h="1282791">
                <a:moveTo>
                  <a:pt x="0" y="0"/>
                </a:moveTo>
                <a:lnTo>
                  <a:pt x="5632574" y="0"/>
                </a:lnTo>
                <a:lnTo>
                  <a:pt x="5632574" y="1282791"/>
                </a:lnTo>
                <a:lnTo>
                  <a:pt x="0" y="1282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907782" y="-966070"/>
            <a:ext cx="6058164" cy="5246370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8"/>
              <a:stretch>
                <a:fillRect l="-7733" r="-77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35750" y="4127900"/>
            <a:ext cx="10341053" cy="361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6"/>
              </a:lnSpc>
            </a:pPr>
            <a:r>
              <a:rPr lang="en-US" sz="8582">
                <a:solidFill>
                  <a:srgbClr val="15002B"/>
                </a:solidFill>
                <a:latin typeface="NoirPro-Regular"/>
              </a:rPr>
              <a:t>Impact des crises économiques sur la supply-chain titane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35999" y="9337265"/>
            <a:ext cx="4359876" cy="58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1"/>
              </a:lnSpc>
            </a:pPr>
            <a:r>
              <a:rPr lang="en-US" sz="2794">
                <a:solidFill>
                  <a:srgbClr val="15002B"/>
                </a:solidFill>
                <a:latin typeface="NoirPro-Regular"/>
              </a:rPr>
              <a:t>Lyon, 10 octobre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235" y="541041"/>
            <a:ext cx="11635751" cy="1576482"/>
            <a:chOff x="0" y="0"/>
            <a:chExt cx="3312505" cy="4487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12506" cy="448798"/>
            </a:xfrm>
            <a:custGeom>
              <a:avLst/>
              <a:gdLst/>
              <a:ahLst/>
              <a:cxnLst/>
              <a:rect l="l" t="t" r="r" b="b"/>
              <a:pathLst>
                <a:path w="3312506" h="448798">
                  <a:moveTo>
                    <a:pt x="10646" y="0"/>
                  </a:moveTo>
                  <a:lnTo>
                    <a:pt x="3301860" y="0"/>
                  </a:lnTo>
                  <a:cubicBezTo>
                    <a:pt x="3304683" y="0"/>
                    <a:pt x="3307391" y="1122"/>
                    <a:pt x="3309388" y="3118"/>
                  </a:cubicBezTo>
                  <a:cubicBezTo>
                    <a:pt x="3311384" y="5115"/>
                    <a:pt x="3312506" y="7822"/>
                    <a:pt x="3312506" y="10646"/>
                  </a:cubicBezTo>
                  <a:lnTo>
                    <a:pt x="3312506" y="438153"/>
                  </a:lnTo>
                  <a:cubicBezTo>
                    <a:pt x="3312506" y="440976"/>
                    <a:pt x="3311384" y="443684"/>
                    <a:pt x="3309388" y="445680"/>
                  </a:cubicBezTo>
                  <a:cubicBezTo>
                    <a:pt x="3307391" y="447677"/>
                    <a:pt x="3304683" y="448798"/>
                    <a:pt x="3301860" y="448798"/>
                  </a:cubicBezTo>
                  <a:lnTo>
                    <a:pt x="10646" y="448798"/>
                  </a:lnTo>
                  <a:cubicBezTo>
                    <a:pt x="7822" y="448798"/>
                    <a:pt x="5115" y="447677"/>
                    <a:pt x="3118" y="445680"/>
                  </a:cubicBezTo>
                  <a:cubicBezTo>
                    <a:pt x="1122" y="443684"/>
                    <a:pt x="0" y="440976"/>
                    <a:pt x="0" y="438153"/>
                  </a:cubicBezTo>
                  <a:lnTo>
                    <a:pt x="0" y="10646"/>
                  </a:lnTo>
                  <a:cubicBezTo>
                    <a:pt x="0" y="7822"/>
                    <a:pt x="1122" y="5115"/>
                    <a:pt x="3118" y="3118"/>
                  </a:cubicBezTo>
                  <a:cubicBezTo>
                    <a:pt x="5115" y="1122"/>
                    <a:pt x="7822" y="0"/>
                    <a:pt x="1064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920425" y="3120081"/>
            <a:ext cx="4677751" cy="405093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7733" r="-77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20425" y="-910426"/>
            <a:ext cx="4483620" cy="385311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13303" y="-1044125"/>
            <a:ext cx="1943137" cy="1935850"/>
          </a:xfrm>
          <a:custGeom>
            <a:avLst/>
            <a:gdLst/>
            <a:ahLst/>
            <a:cxnLst/>
            <a:rect l="l" t="t" r="r" b="b"/>
            <a:pathLst>
              <a:path w="1943137" h="1935850">
                <a:moveTo>
                  <a:pt x="0" y="0"/>
                </a:moveTo>
                <a:lnTo>
                  <a:pt x="1943136" y="0"/>
                </a:lnTo>
                <a:lnTo>
                  <a:pt x="1943136" y="1935850"/>
                </a:lnTo>
                <a:lnTo>
                  <a:pt x="0" y="1935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641428" y="2807158"/>
            <a:ext cx="13828699" cy="6349678"/>
          </a:xfrm>
          <a:custGeom>
            <a:avLst/>
            <a:gdLst/>
            <a:ahLst/>
            <a:cxnLst/>
            <a:rect l="l" t="t" r="r" b="b"/>
            <a:pathLst>
              <a:path w="13828699" h="6349678">
                <a:moveTo>
                  <a:pt x="0" y="0"/>
                </a:moveTo>
                <a:lnTo>
                  <a:pt x="13828699" y="0"/>
                </a:lnTo>
                <a:lnTo>
                  <a:pt x="13828699" y="6349678"/>
                </a:lnTo>
                <a:lnTo>
                  <a:pt x="0" y="63496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339186" y="682038"/>
            <a:ext cx="11455848" cy="1218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Sub primes / Lehmann Brothers, </a:t>
            </a:r>
          </a:p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Conséquences sur la supply-chain titane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0136" y="2121774"/>
            <a:ext cx="14671189" cy="2144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9"/>
              </a:lnSpc>
            </a:pPr>
            <a:r>
              <a:rPr lang="en-US" sz="2999" spc="95">
                <a:solidFill>
                  <a:srgbClr val="15002B"/>
                </a:solidFill>
                <a:latin typeface="NoirPro-Regular"/>
              </a:rPr>
              <a:t>La période des concentrations verticales. </a:t>
            </a:r>
          </a:p>
          <a:p>
            <a:pPr>
              <a:lnSpc>
                <a:spcPts val="3794"/>
              </a:lnSpc>
            </a:pPr>
            <a:endParaRPr lang="en-US" sz="2999" spc="95">
              <a:solidFill>
                <a:srgbClr val="15002B"/>
              </a:solidFill>
              <a:latin typeface="NoirPro-Regular"/>
            </a:endParaRPr>
          </a:p>
          <a:p>
            <a:pPr>
              <a:lnSpc>
                <a:spcPts val="3794"/>
              </a:lnSpc>
            </a:pPr>
            <a:endParaRPr lang="en-US" sz="2999" spc="95">
              <a:solidFill>
                <a:srgbClr val="15002B"/>
              </a:solidFill>
              <a:latin typeface="NoirPro-Regular"/>
            </a:endParaRPr>
          </a:p>
          <a:p>
            <a:pPr>
              <a:lnSpc>
                <a:spcPts val="3794"/>
              </a:lnSpc>
              <a:spcBef>
                <a:spcPct val="0"/>
              </a:spcBef>
            </a:pPr>
            <a:endParaRPr lang="en-US" sz="2999" spc="95">
              <a:solidFill>
                <a:srgbClr val="15002B"/>
              </a:solidFill>
              <a:latin typeface="NoirPro-Regular"/>
            </a:endParaRP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920425" y="-996766"/>
            <a:ext cx="4677751" cy="4050932"/>
            <a:chOff x="0" y="0"/>
            <a:chExt cx="6350000" cy="54991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8"/>
              <a:stretch>
                <a:fillRect l="-21025" r="-2102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235" y="541041"/>
            <a:ext cx="11635751" cy="1576482"/>
            <a:chOff x="0" y="0"/>
            <a:chExt cx="3312505" cy="4487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12506" cy="448798"/>
            </a:xfrm>
            <a:custGeom>
              <a:avLst/>
              <a:gdLst/>
              <a:ahLst/>
              <a:cxnLst/>
              <a:rect l="l" t="t" r="r" b="b"/>
              <a:pathLst>
                <a:path w="3312506" h="448798">
                  <a:moveTo>
                    <a:pt x="10646" y="0"/>
                  </a:moveTo>
                  <a:lnTo>
                    <a:pt x="3301860" y="0"/>
                  </a:lnTo>
                  <a:cubicBezTo>
                    <a:pt x="3304683" y="0"/>
                    <a:pt x="3307391" y="1122"/>
                    <a:pt x="3309388" y="3118"/>
                  </a:cubicBezTo>
                  <a:cubicBezTo>
                    <a:pt x="3311384" y="5115"/>
                    <a:pt x="3312506" y="7822"/>
                    <a:pt x="3312506" y="10646"/>
                  </a:cubicBezTo>
                  <a:lnTo>
                    <a:pt x="3312506" y="438153"/>
                  </a:lnTo>
                  <a:cubicBezTo>
                    <a:pt x="3312506" y="440976"/>
                    <a:pt x="3311384" y="443684"/>
                    <a:pt x="3309388" y="445680"/>
                  </a:cubicBezTo>
                  <a:cubicBezTo>
                    <a:pt x="3307391" y="447677"/>
                    <a:pt x="3304683" y="448798"/>
                    <a:pt x="3301860" y="448798"/>
                  </a:cubicBezTo>
                  <a:lnTo>
                    <a:pt x="10646" y="448798"/>
                  </a:lnTo>
                  <a:cubicBezTo>
                    <a:pt x="7822" y="448798"/>
                    <a:pt x="5115" y="447677"/>
                    <a:pt x="3118" y="445680"/>
                  </a:cubicBezTo>
                  <a:cubicBezTo>
                    <a:pt x="1122" y="443684"/>
                    <a:pt x="0" y="440976"/>
                    <a:pt x="0" y="438153"/>
                  </a:cubicBezTo>
                  <a:lnTo>
                    <a:pt x="0" y="10646"/>
                  </a:lnTo>
                  <a:cubicBezTo>
                    <a:pt x="0" y="7822"/>
                    <a:pt x="1122" y="5115"/>
                    <a:pt x="3118" y="3118"/>
                  </a:cubicBezTo>
                  <a:cubicBezTo>
                    <a:pt x="5115" y="1122"/>
                    <a:pt x="7822" y="0"/>
                    <a:pt x="1064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823359" y="3226252"/>
            <a:ext cx="4677751" cy="405093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t="-6335" b="-633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20425" y="-910426"/>
            <a:ext cx="4483620" cy="385311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13303" y="-1044125"/>
            <a:ext cx="1943137" cy="1935850"/>
          </a:xfrm>
          <a:custGeom>
            <a:avLst/>
            <a:gdLst/>
            <a:ahLst/>
            <a:cxnLst/>
            <a:rect l="l" t="t" r="r" b="b"/>
            <a:pathLst>
              <a:path w="1943137" h="1935850">
                <a:moveTo>
                  <a:pt x="0" y="0"/>
                </a:moveTo>
                <a:lnTo>
                  <a:pt x="1943136" y="0"/>
                </a:lnTo>
                <a:lnTo>
                  <a:pt x="1943136" y="1935850"/>
                </a:lnTo>
                <a:lnTo>
                  <a:pt x="0" y="1935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49235" y="2213267"/>
            <a:ext cx="14671189" cy="564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>
                <a:solidFill>
                  <a:srgbClr val="15002B"/>
                </a:solidFill>
                <a:latin typeface="NoirPro-Regular"/>
              </a:rPr>
              <a:t>Tous les marchés du titane sont affectés assez peu pour le médical et la défense, et drastiquement pour l’aéronautique.</a:t>
            </a: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>
                <a:solidFill>
                  <a:srgbClr val="15002B"/>
                </a:solidFill>
                <a:latin typeface="NoirPro-Regular"/>
              </a:rPr>
              <a:t>Les réductions d’effectif sont violentes aux USA.</a:t>
            </a: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>
                <a:solidFill>
                  <a:srgbClr val="15002B"/>
                </a:solidFill>
                <a:latin typeface="NoirPro-Regular"/>
              </a:rPr>
              <a:t>La Chine s’isole.  </a:t>
            </a:r>
          </a:p>
          <a:p>
            <a:pPr>
              <a:lnSpc>
                <a:spcPts val="3794"/>
              </a:lnSpc>
            </a:pPr>
            <a:endParaRPr lang="en-US" sz="2299" spc="73">
              <a:solidFill>
                <a:srgbClr val="15002B"/>
              </a:solidFill>
              <a:latin typeface="NoirPro-Regular"/>
            </a:endParaRP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>
                <a:solidFill>
                  <a:srgbClr val="15002B"/>
                </a:solidFill>
                <a:latin typeface="NoirPro-Regular"/>
              </a:rPr>
              <a:t>Mise en “somnolence” des industries en Europe, ou sous cocon (EcoTitanium 14 mois).</a:t>
            </a:r>
          </a:p>
          <a:p>
            <a:pPr>
              <a:lnSpc>
                <a:spcPts val="3794"/>
              </a:lnSpc>
            </a:pPr>
            <a:endParaRPr lang="en-US" sz="2299" spc="73">
              <a:solidFill>
                <a:srgbClr val="15002B"/>
              </a:solidFill>
              <a:latin typeface="NoirPro-Regular"/>
            </a:endParaRPr>
          </a:p>
          <a:p>
            <a:pPr marL="690874" lvl="1" indent="-345437">
              <a:lnSpc>
                <a:spcPts val="5279"/>
              </a:lnSpc>
              <a:buFont typeface="Arial"/>
              <a:buChar char="•"/>
            </a:pPr>
            <a:r>
              <a:rPr lang="en-US" sz="3199" spc="102">
                <a:solidFill>
                  <a:srgbClr val="15002B"/>
                </a:solidFill>
                <a:latin typeface="NoirPro-Regular"/>
              </a:rPr>
              <a:t>Le redémarrage est aussi violent que l’arrêt d’activité. </a:t>
            </a:r>
          </a:p>
          <a:p>
            <a:pPr>
              <a:lnSpc>
                <a:spcPts val="3794"/>
              </a:lnSpc>
            </a:pPr>
            <a:endParaRPr lang="en-US" sz="3199" spc="102">
              <a:solidFill>
                <a:srgbClr val="15002B"/>
              </a:solidFill>
              <a:latin typeface="NoirPro-Regular"/>
            </a:endParaRPr>
          </a:p>
          <a:p>
            <a:pPr>
              <a:lnSpc>
                <a:spcPts val="3794"/>
              </a:lnSpc>
            </a:pPr>
            <a:endParaRPr lang="en-US" sz="3199" spc="102">
              <a:solidFill>
                <a:srgbClr val="15002B"/>
              </a:solidFill>
              <a:latin typeface="NoirPro-Regular"/>
            </a:endParaRPr>
          </a:p>
          <a:p>
            <a:pPr marL="690874" lvl="1" indent="-345437">
              <a:lnSpc>
                <a:spcPts val="52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spc="102">
                <a:solidFill>
                  <a:srgbClr val="15002B"/>
                </a:solidFill>
                <a:latin typeface="NoirPro-Regular"/>
              </a:rPr>
              <a:t>Et survient la guerre en UKRAINE !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9186" y="682038"/>
            <a:ext cx="11455848" cy="1218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Covid et 737 Max </a:t>
            </a:r>
          </a:p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Conséquences sur la supply-chain titane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509886" y="1436933"/>
            <a:ext cx="5355319" cy="4637707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7665" r="-766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637113" y="-3041250"/>
            <a:ext cx="4910819" cy="4220235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Freeform 9"/>
          <p:cNvSpPr/>
          <p:nvPr/>
        </p:nvSpPr>
        <p:spPr>
          <a:xfrm>
            <a:off x="513708" y="632943"/>
            <a:ext cx="13996178" cy="8183279"/>
          </a:xfrm>
          <a:custGeom>
            <a:avLst/>
            <a:gdLst/>
            <a:ahLst/>
            <a:cxnLst/>
            <a:rect l="l" t="t" r="r" b="b"/>
            <a:pathLst>
              <a:path w="13996178" h="8183279">
                <a:moveTo>
                  <a:pt x="0" y="0"/>
                </a:moveTo>
                <a:lnTo>
                  <a:pt x="13996178" y="0"/>
                </a:lnTo>
                <a:lnTo>
                  <a:pt x="13996178" y="8183279"/>
                </a:lnTo>
                <a:lnTo>
                  <a:pt x="0" y="818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71" b="-771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1" name="Group 11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77471" y="4244293"/>
            <a:ext cx="1311247" cy="372066"/>
          </a:xfrm>
          <a:custGeom>
            <a:avLst/>
            <a:gdLst/>
            <a:ahLst/>
            <a:cxnLst/>
            <a:rect l="l" t="t" r="r" b="b"/>
            <a:pathLst>
              <a:path w="1311247" h="372066">
                <a:moveTo>
                  <a:pt x="0" y="0"/>
                </a:moveTo>
                <a:lnTo>
                  <a:pt x="1311247" y="0"/>
                </a:lnTo>
                <a:lnTo>
                  <a:pt x="1311247" y="372066"/>
                </a:lnTo>
                <a:lnTo>
                  <a:pt x="0" y="372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0976326" y="6155619"/>
            <a:ext cx="1311247" cy="372066"/>
          </a:xfrm>
          <a:custGeom>
            <a:avLst/>
            <a:gdLst/>
            <a:ahLst/>
            <a:cxnLst/>
            <a:rect l="l" t="t" r="r" b="b"/>
            <a:pathLst>
              <a:path w="1311247" h="372066">
                <a:moveTo>
                  <a:pt x="0" y="0"/>
                </a:moveTo>
                <a:lnTo>
                  <a:pt x="1311247" y="0"/>
                </a:lnTo>
                <a:lnTo>
                  <a:pt x="1311247" y="372066"/>
                </a:lnTo>
                <a:lnTo>
                  <a:pt x="0" y="372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 rot="-10800000">
            <a:off x="12896516" y="5615108"/>
            <a:ext cx="1311247" cy="372066"/>
          </a:xfrm>
          <a:custGeom>
            <a:avLst/>
            <a:gdLst/>
            <a:ahLst/>
            <a:cxnLst/>
            <a:rect l="l" t="t" r="r" b="b"/>
            <a:pathLst>
              <a:path w="1311247" h="372066">
                <a:moveTo>
                  <a:pt x="0" y="0"/>
                </a:moveTo>
                <a:lnTo>
                  <a:pt x="1311247" y="0"/>
                </a:lnTo>
                <a:lnTo>
                  <a:pt x="1311247" y="372067"/>
                </a:lnTo>
                <a:lnTo>
                  <a:pt x="0" y="372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 rot="-10800000">
            <a:off x="13325866" y="5243042"/>
            <a:ext cx="1311247" cy="372066"/>
          </a:xfrm>
          <a:custGeom>
            <a:avLst/>
            <a:gdLst/>
            <a:ahLst/>
            <a:cxnLst/>
            <a:rect l="l" t="t" r="r" b="b"/>
            <a:pathLst>
              <a:path w="1311247" h="372066">
                <a:moveTo>
                  <a:pt x="0" y="0"/>
                </a:moveTo>
                <a:lnTo>
                  <a:pt x="1311247" y="0"/>
                </a:lnTo>
                <a:lnTo>
                  <a:pt x="1311247" y="372066"/>
                </a:lnTo>
                <a:lnTo>
                  <a:pt x="0" y="372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>
            <a:off x="8383261" y="3285442"/>
            <a:ext cx="2094210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Code Pro"/>
              </a:rPr>
              <a:t>100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80856" y="5901450"/>
            <a:ext cx="69661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Code Pro"/>
              </a:rPr>
              <a:t>45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43082" y="5651260"/>
            <a:ext cx="917873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FFFFFF"/>
                </a:solidFill>
                <a:latin typeface="Code Pro"/>
              </a:rPr>
              <a:t>59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93010" y="4209241"/>
            <a:ext cx="888206" cy="121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FFFFFF"/>
                </a:solidFill>
                <a:latin typeface="Code Pro"/>
              </a:rPr>
              <a:t>71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04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TextBox 45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27215" y="6005201"/>
            <a:ext cx="1822913" cy="85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899419" y="6005201"/>
            <a:ext cx="1822913" cy="85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48235" y="6005201"/>
            <a:ext cx="1822913" cy="85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573664" y="6005201"/>
            <a:ext cx="1822913" cy="85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945868" y="6005201"/>
            <a:ext cx="1822913" cy="85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294684" y="6005201"/>
            <a:ext cx="1822913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-232646" y="5929001"/>
            <a:ext cx="1940157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TextBox 45"/>
          <p:cNvSpPr txBox="1"/>
          <p:nvPr/>
        </p:nvSpPr>
        <p:spPr>
          <a:xfrm>
            <a:off x="1527215" y="6005201"/>
            <a:ext cx="1822913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900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899419" y="6005201"/>
            <a:ext cx="1822913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600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248235" y="6005201"/>
            <a:ext cx="1822913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400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573664" y="6005201"/>
            <a:ext cx="1822913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700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945868" y="6005201"/>
            <a:ext cx="1822913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300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294684" y="6005201"/>
            <a:ext cx="1822913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100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-232646" y="5929001"/>
            <a:ext cx="1940157" cy="136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 algn="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E/C &amp; 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TextBox 45"/>
          <p:cNvSpPr txBox="1"/>
          <p:nvPr/>
        </p:nvSpPr>
        <p:spPr>
          <a:xfrm>
            <a:off x="10945868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400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2176193" y="6829304"/>
            <a:ext cx="1886965" cy="903732"/>
            <a:chOff x="0" y="0"/>
            <a:chExt cx="2515953" cy="1204976"/>
          </a:xfrm>
        </p:grpSpPr>
        <p:sp>
          <p:nvSpPr>
            <p:cNvPr id="47" name="Freeform 47"/>
            <p:cNvSpPr/>
            <p:nvPr/>
          </p:nvSpPr>
          <p:spPr>
            <a:xfrm rot="-9528694">
              <a:off x="617659" y="319419"/>
              <a:ext cx="1866101" cy="527173"/>
            </a:xfrm>
            <a:custGeom>
              <a:avLst/>
              <a:gdLst/>
              <a:ahLst/>
              <a:cxnLst/>
              <a:rect l="l" t="t" r="r" b="b"/>
              <a:pathLst>
                <a:path w="1866101" h="527173">
                  <a:moveTo>
                    <a:pt x="0" y="0"/>
                  </a:moveTo>
                  <a:lnTo>
                    <a:pt x="1866101" y="0"/>
                  </a:lnTo>
                  <a:lnTo>
                    <a:pt x="1866101" y="527173"/>
                  </a:lnTo>
                  <a:lnTo>
                    <a:pt x="0" y="52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48"/>
            <p:cNvSpPr/>
            <p:nvPr/>
          </p:nvSpPr>
          <p:spPr>
            <a:xfrm rot="6306467">
              <a:off x="-209883" y="581429"/>
              <a:ext cx="929741" cy="277232"/>
            </a:xfrm>
            <a:custGeom>
              <a:avLst/>
              <a:gdLst/>
              <a:ahLst/>
              <a:cxnLst/>
              <a:rect l="l" t="t" r="r" b="b"/>
              <a:pathLst>
                <a:path w="929741" h="277232">
                  <a:moveTo>
                    <a:pt x="0" y="0"/>
                  </a:moveTo>
                  <a:lnTo>
                    <a:pt x="929740" y="0"/>
                  </a:lnTo>
                  <a:lnTo>
                    <a:pt x="929740" y="277231"/>
                  </a:lnTo>
                  <a:lnTo>
                    <a:pt x="0" y="277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52721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900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899419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600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24823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400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573664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700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1100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294684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100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177994" y="5929001"/>
            <a:ext cx="1940157" cy="180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E/C&amp;S 100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cumul 100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9874404" y="6829304"/>
            <a:ext cx="1886965" cy="903732"/>
            <a:chOff x="0" y="0"/>
            <a:chExt cx="2515953" cy="1204976"/>
          </a:xfrm>
        </p:grpSpPr>
        <p:sp>
          <p:nvSpPr>
            <p:cNvPr id="62" name="Freeform 62"/>
            <p:cNvSpPr/>
            <p:nvPr/>
          </p:nvSpPr>
          <p:spPr>
            <a:xfrm rot="-9528694">
              <a:off x="617659" y="319419"/>
              <a:ext cx="1866101" cy="527173"/>
            </a:xfrm>
            <a:custGeom>
              <a:avLst/>
              <a:gdLst/>
              <a:ahLst/>
              <a:cxnLst/>
              <a:rect l="l" t="t" r="r" b="b"/>
              <a:pathLst>
                <a:path w="1866101" h="527173">
                  <a:moveTo>
                    <a:pt x="0" y="0"/>
                  </a:moveTo>
                  <a:lnTo>
                    <a:pt x="1866101" y="0"/>
                  </a:lnTo>
                  <a:lnTo>
                    <a:pt x="1866101" y="527173"/>
                  </a:lnTo>
                  <a:lnTo>
                    <a:pt x="0" y="52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63"/>
            <p:cNvSpPr/>
            <p:nvPr/>
          </p:nvSpPr>
          <p:spPr>
            <a:xfrm rot="6306467">
              <a:off x="-209883" y="581429"/>
              <a:ext cx="929741" cy="277232"/>
            </a:xfrm>
            <a:custGeom>
              <a:avLst/>
              <a:gdLst/>
              <a:ahLst/>
              <a:cxnLst/>
              <a:rect l="l" t="t" r="r" b="b"/>
              <a:pathLst>
                <a:path w="929741" h="277232">
                  <a:moveTo>
                    <a:pt x="0" y="0"/>
                  </a:moveTo>
                  <a:lnTo>
                    <a:pt x="929740" y="0"/>
                  </a:lnTo>
                  <a:lnTo>
                    <a:pt x="929740" y="277231"/>
                  </a:lnTo>
                  <a:lnTo>
                    <a:pt x="0" y="277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TextBox 45"/>
          <p:cNvSpPr txBox="1"/>
          <p:nvPr/>
        </p:nvSpPr>
        <p:spPr>
          <a:xfrm>
            <a:off x="10945868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400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2176193" y="6829304"/>
            <a:ext cx="1886965" cy="903732"/>
            <a:chOff x="0" y="0"/>
            <a:chExt cx="2515953" cy="1204976"/>
          </a:xfrm>
        </p:grpSpPr>
        <p:sp>
          <p:nvSpPr>
            <p:cNvPr id="47" name="Freeform 47"/>
            <p:cNvSpPr/>
            <p:nvPr/>
          </p:nvSpPr>
          <p:spPr>
            <a:xfrm rot="-9528694">
              <a:off x="617659" y="319419"/>
              <a:ext cx="1866101" cy="527173"/>
            </a:xfrm>
            <a:custGeom>
              <a:avLst/>
              <a:gdLst/>
              <a:ahLst/>
              <a:cxnLst/>
              <a:rect l="l" t="t" r="r" b="b"/>
              <a:pathLst>
                <a:path w="1866101" h="527173">
                  <a:moveTo>
                    <a:pt x="0" y="0"/>
                  </a:moveTo>
                  <a:lnTo>
                    <a:pt x="1866101" y="0"/>
                  </a:lnTo>
                  <a:lnTo>
                    <a:pt x="1866101" y="527173"/>
                  </a:lnTo>
                  <a:lnTo>
                    <a:pt x="0" y="52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48"/>
            <p:cNvSpPr/>
            <p:nvPr/>
          </p:nvSpPr>
          <p:spPr>
            <a:xfrm rot="6306467">
              <a:off x="-209883" y="581429"/>
              <a:ext cx="929741" cy="277232"/>
            </a:xfrm>
            <a:custGeom>
              <a:avLst/>
              <a:gdLst/>
              <a:ahLst/>
              <a:cxnLst/>
              <a:rect l="l" t="t" r="r" b="b"/>
              <a:pathLst>
                <a:path w="929741" h="277232">
                  <a:moveTo>
                    <a:pt x="0" y="0"/>
                  </a:moveTo>
                  <a:lnTo>
                    <a:pt x="929740" y="0"/>
                  </a:lnTo>
                  <a:lnTo>
                    <a:pt x="929740" y="277231"/>
                  </a:lnTo>
                  <a:lnTo>
                    <a:pt x="0" y="277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52721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900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3000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899419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2100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24823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400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1500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573664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700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1100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294684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100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177994" y="5920030"/>
            <a:ext cx="1940157" cy="180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E/C&amp;S 100</a:t>
            </a:r>
          </a:p>
          <a:p>
            <a:pPr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cumul 100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9874404" y="6829304"/>
            <a:ext cx="1886965" cy="903732"/>
            <a:chOff x="0" y="0"/>
            <a:chExt cx="2515953" cy="1204976"/>
          </a:xfrm>
        </p:grpSpPr>
        <p:sp>
          <p:nvSpPr>
            <p:cNvPr id="62" name="Freeform 62"/>
            <p:cNvSpPr/>
            <p:nvPr/>
          </p:nvSpPr>
          <p:spPr>
            <a:xfrm rot="-9528694">
              <a:off x="617659" y="319419"/>
              <a:ext cx="1866101" cy="527173"/>
            </a:xfrm>
            <a:custGeom>
              <a:avLst/>
              <a:gdLst/>
              <a:ahLst/>
              <a:cxnLst/>
              <a:rect l="l" t="t" r="r" b="b"/>
              <a:pathLst>
                <a:path w="1866101" h="527173">
                  <a:moveTo>
                    <a:pt x="0" y="0"/>
                  </a:moveTo>
                  <a:lnTo>
                    <a:pt x="1866101" y="0"/>
                  </a:lnTo>
                  <a:lnTo>
                    <a:pt x="1866101" y="527173"/>
                  </a:lnTo>
                  <a:lnTo>
                    <a:pt x="0" y="52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63"/>
            <p:cNvSpPr/>
            <p:nvPr/>
          </p:nvSpPr>
          <p:spPr>
            <a:xfrm rot="6306467">
              <a:off x="-209883" y="581429"/>
              <a:ext cx="929741" cy="277232"/>
            </a:xfrm>
            <a:custGeom>
              <a:avLst/>
              <a:gdLst/>
              <a:ahLst/>
              <a:cxnLst/>
              <a:rect l="l" t="t" r="r" b="b"/>
              <a:pathLst>
                <a:path w="929741" h="277232">
                  <a:moveTo>
                    <a:pt x="0" y="0"/>
                  </a:moveTo>
                  <a:lnTo>
                    <a:pt x="929740" y="0"/>
                  </a:lnTo>
                  <a:lnTo>
                    <a:pt x="929740" y="277231"/>
                  </a:lnTo>
                  <a:lnTo>
                    <a:pt x="0" y="277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200362" y="6857036"/>
            <a:ext cx="1771155" cy="848267"/>
            <a:chOff x="0" y="0"/>
            <a:chExt cx="2361541" cy="1131023"/>
          </a:xfrm>
        </p:grpSpPr>
        <p:sp>
          <p:nvSpPr>
            <p:cNvPr id="65" name="Freeform 65"/>
            <p:cNvSpPr/>
            <p:nvPr/>
          </p:nvSpPr>
          <p:spPr>
            <a:xfrm rot="-9528694">
              <a:off x="579752" y="299815"/>
              <a:ext cx="1751572" cy="494819"/>
            </a:xfrm>
            <a:custGeom>
              <a:avLst/>
              <a:gdLst/>
              <a:ahLst/>
              <a:cxnLst/>
              <a:rect l="l" t="t" r="r" b="b"/>
              <a:pathLst>
                <a:path w="1751572" h="494819">
                  <a:moveTo>
                    <a:pt x="0" y="0"/>
                  </a:moveTo>
                  <a:lnTo>
                    <a:pt x="1751572" y="0"/>
                  </a:lnTo>
                  <a:lnTo>
                    <a:pt x="1751572" y="494819"/>
                  </a:lnTo>
                  <a:lnTo>
                    <a:pt x="0" y="494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66"/>
            <p:cNvSpPr/>
            <p:nvPr/>
          </p:nvSpPr>
          <p:spPr>
            <a:xfrm rot="6306467">
              <a:off x="-197002" y="545744"/>
              <a:ext cx="872679" cy="260217"/>
            </a:xfrm>
            <a:custGeom>
              <a:avLst/>
              <a:gdLst/>
              <a:ahLst/>
              <a:cxnLst/>
              <a:rect l="l" t="t" r="r" b="b"/>
              <a:pathLst>
                <a:path w="872679" h="260217">
                  <a:moveTo>
                    <a:pt x="0" y="0"/>
                  </a:moveTo>
                  <a:lnTo>
                    <a:pt x="872679" y="0"/>
                  </a:lnTo>
                  <a:lnTo>
                    <a:pt x="872679" y="260218"/>
                  </a:lnTo>
                  <a:lnTo>
                    <a:pt x="0" y="260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7508616" y="6846669"/>
            <a:ext cx="1771155" cy="848267"/>
            <a:chOff x="0" y="0"/>
            <a:chExt cx="2361541" cy="1131023"/>
          </a:xfrm>
        </p:grpSpPr>
        <p:sp>
          <p:nvSpPr>
            <p:cNvPr id="68" name="Freeform 68"/>
            <p:cNvSpPr/>
            <p:nvPr/>
          </p:nvSpPr>
          <p:spPr>
            <a:xfrm rot="-9528694">
              <a:off x="579752" y="299815"/>
              <a:ext cx="1751572" cy="494819"/>
            </a:xfrm>
            <a:custGeom>
              <a:avLst/>
              <a:gdLst/>
              <a:ahLst/>
              <a:cxnLst/>
              <a:rect l="l" t="t" r="r" b="b"/>
              <a:pathLst>
                <a:path w="1751572" h="494819">
                  <a:moveTo>
                    <a:pt x="0" y="0"/>
                  </a:moveTo>
                  <a:lnTo>
                    <a:pt x="1751572" y="0"/>
                  </a:lnTo>
                  <a:lnTo>
                    <a:pt x="1751572" y="494819"/>
                  </a:lnTo>
                  <a:lnTo>
                    <a:pt x="0" y="494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69"/>
            <p:cNvSpPr/>
            <p:nvPr/>
          </p:nvSpPr>
          <p:spPr>
            <a:xfrm rot="6306467">
              <a:off x="-197002" y="545744"/>
              <a:ext cx="872679" cy="260217"/>
            </a:xfrm>
            <a:custGeom>
              <a:avLst/>
              <a:gdLst/>
              <a:ahLst/>
              <a:cxnLst/>
              <a:rect l="l" t="t" r="r" b="b"/>
              <a:pathLst>
                <a:path w="872679" h="260217">
                  <a:moveTo>
                    <a:pt x="0" y="0"/>
                  </a:moveTo>
                  <a:lnTo>
                    <a:pt x="872679" y="0"/>
                  </a:lnTo>
                  <a:lnTo>
                    <a:pt x="872679" y="260218"/>
                  </a:lnTo>
                  <a:lnTo>
                    <a:pt x="0" y="260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2726122" y="6884769"/>
            <a:ext cx="1771155" cy="848267"/>
            <a:chOff x="0" y="0"/>
            <a:chExt cx="2361541" cy="1131023"/>
          </a:xfrm>
        </p:grpSpPr>
        <p:sp>
          <p:nvSpPr>
            <p:cNvPr id="71" name="Freeform 71"/>
            <p:cNvSpPr/>
            <p:nvPr/>
          </p:nvSpPr>
          <p:spPr>
            <a:xfrm rot="-9528694">
              <a:off x="579752" y="299815"/>
              <a:ext cx="1751572" cy="494819"/>
            </a:xfrm>
            <a:custGeom>
              <a:avLst/>
              <a:gdLst/>
              <a:ahLst/>
              <a:cxnLst/>
              <a:rect l="l" t="t" r="r" b="b"/>
              <a:pathLst>
                <a:path w="1751572" h="494819">
                  <a:moveTo>
                    <a:pt x="0" y="0"/>
                  </a:moveTo>
                  <a:lnTo>
                    <a:pt x="1751572" y="0"/>
                  </a:lnTo>
                  <a:lnTo>
                    <a:pt x="1751572" y="494819"/>
                  </a:lnTo>
                  <a:lnTo>
                    <a:pt x="0" y="494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72"/>
            <p:cNvSpPr/>
            <p:nvPr/>
          </p:nvSpPr>
          <p:spPr>
            <a:xfrm rot="6306467">
              <a:off x="-197002" y="545744"/>
              <a:ext cx="872679" cy="260217"/>
            </a:xfrm>
            <a:custGeom>
              <a:avLst/>
              <a:gdLst/>
              <a:ahLst/>
              <a:cxnLst/>
              <a:rect l="l" t="t" r="r" b="b"/>
              <a:pathLst>
                <a:path w="872679" h="260217">
                  <a:moveTo>
                    <a:pt x="0" y="0"/>
                  </a:moveTo>
                  <a:lnTo>
                    <a:pt x="872679" y="0"/>
                  </a:lnTo>
                  <a:lnTo>
                    <a:pt x="872679" y="260218"/>
                  </a:lnTo>
                  <a:lnTo>
                    <a:pt x="0" y="260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 avant crise (2018-2019)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28286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TextBox 45"/>
          <p:cNvSpPr txBox="1"/>
          <p:nvPr/>
        </p:nvSpPr>
        <p:spPr>
          <a:xfrm>
            <a:off x="10945868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180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2721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3000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1350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899419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2100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945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4823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1500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675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573664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495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294684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45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5177994" y="5929001"/>
            <a:ext cx="1940157" cy="224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100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45</a:t>
            </a:r>
          </a:p>
          <a:p>
            <a:pPr algn="just">
              <a:lnSpc>
                <a:spcPts val="3465"/>
              </a:lnSpc>
            </a:pPr>
            <a:endParaRPr lang="en-US" sz="2100" spc="67">
              <a:solidFill>
                <a:srgbClr val="FFFFFF"/>
              </a:solidFill>
              <a:latin typeface="NoirPro-Medium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 crise 2020 et vision 2021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Freeform 45"/>
          <p:cNvSpPr/>
          <p:nvPr/>
        </p:nvSpPr>
        <p:spPr>
          <a:xfrm>
            <a:off x="13680517" y="8209445"/>
            <a:ext cx="1336437" cy="1272956"/>
          </a:xfrm>
          <a:custGeom>
            <a:avLst/>
            <a:gdLst/>
            <a:ahLst/>
            <a:cxnLst/>
            <a:rect l="l" t="t" r="r" b="b"/>
            <a:pathLst>
              <a:path w="1336437" h="1272956">
                <a:moveTo>
                  <a:pt x="0" y="0"/>
                </a:moveTo>
                <a:lnTo>
                  <a:pt x="1336437" y="0"/>
                </a:lnTo>
                <a:lnTo>
                  <a:pt x="1336437" y="1272956"/>
                </a:lnTo>
                <a:lnTo>
                  <a:pt x="0" y="127295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TextBox 46"/>
          <p:cNvSpPr txBox="1"/>
          <p:nvPr/>
        </p:nvSpPr>
        <p:spPr>
          <a:xfrm>
            <a:off x="10945868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180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220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2721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3000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1350 |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1650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899419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2100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945 |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1155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24823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1500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675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825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573664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495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605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29468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55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</a:t>
            </a:r>
            <a:r>
              <a:rPr lang="en-US" sz="2100" spc="67">
                <a:solidFill>
                  <a:srgbClr val="FFBD59"/>
                </a:solidFill>
                <a:latin typeface="Aileron Bold"/>
              </a:rPr>
              <a:t>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mois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5177994" y="5929001"/>
            <a:ext cx="2694309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100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45 | </a:t>
            </a:r>
            <a:r>
              <a:rPr lang="en-US" sz="2100" spc="67">
                <a:solidFill>
                  <a:srgbClr val="FF3131"/>
                </a:solidFill>
                <a:latin typeface="NoirPro-Medium"/>
              </a:rPr>
              <a:t>écart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NoirPro-Medium"/>
              </a:rPr>
              <a:t>excédents en mois</a:t>
            </a:r>
          </a:p>
          <a:p>
            <a:pPr algn="just">
              <a:lnSpc>
                <a:spcPts val="3465"/>
              </a:lnSpc>
            </a:pPr>
            <a:endParaRPr lang="en-US" sz="2100" spc="67">
              <a:solidFill>
                <a:srgbClr val="FF3131"/>
              </a:solidFill>
              <a:latin typeface="NoirPro-Medium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 2020 optimiste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Freeform 45"/>
          <p:cNvSpPr/>
          <p:nvPr/>
        </p:nvSpPr>
        <p:spPr>
          <a:xfrm>
            <a:off x="13680517" y="8209445"/>
            <a:ext cx="1336437" cy="1272956"/>
          </a:xfrm>
          <a:custGeom>
            <a:avLst/>
            <a:gdLst/>
            <a:ahLst/>
            <a:cxnLst/>
            <a:rect l="l" t="t" r="r" b="b"/>
            <a:pathLst>
              <a:path w="1336437" h="1272956">
                <a:moveTo>
                  <a:pt x="0" y="0"/>
                </a:moveTo>
                <a:lnTo>
                  <a:pt x="1336437" y="0"/>
                </a:lnTo>
                <a:lnTo>
                  <a:pt x="1336437" y="1272956"/>
                </a:lnTo>
                <a:lnTo>
                  <a:pt x="0" y="127295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/>
          <p:cNvSpPr/>
          <p:nvPr/>
        </p:nvSpPr>
        <p:spPr>
          <a:xfrm>
            <a:off x="10676912" y="8209445"/>
            <a:ext cx="1228403" cy="1272956"/>
          </a:xfrm>
          <a:custGeom>
            <a:avLst/>
            <a:gdLst/>
            <a:ahLst/>
            <a:cxnLst/>
            <a:rect l="l" t="t" r="r" b="b"/>
            <a:pathLst>
              <a:path w="1228403" h="1272956">
                <a:moveTo>
                  <a:pt x="0" y="0"/>
                </a:moveTo>
                <a:lnTo>
                  <a:pt x="1228403" y="0"/>
                </a:lnTo>
                <a:lnTo>
                  <a:pt x="1228403" y="1272956"/>
                </a:lnTo>
                <a:lnTo>
                  <a:pt x="0" y="127295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TextBox 47"/>
          <p:cNvSpPr txBox="1"/>
          <p:nvPr/>
        </p:nvSpPr>
        <p:spPr>
          <a:xfrm>
            <a:off x="10945868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180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220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5 mois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2721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3000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1350 |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1650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899419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2100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945 |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1155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24823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1500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675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825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57366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495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605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13 mois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29468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55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 mois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5177994" y="5929001"/>
            <a:ext cx="2610132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100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45 | </a:t>
            </a:r>
            <a:r>
              <a:rPr lang="en-US" sz="2100" spc="67">
                <a:solidFill>
                  <a:srgbClr val="FF3131"/>
                </a:solidFill>
                <a:latin typeface="NoirPro-Medium"/>
              </a:rPr>
              <a:t>écart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NoirPro-Medium"/>
              </a:rPr>
              <a:t>excédents en mois</a:t>
            </a:r>
          </a:p>
          <a:p>
            <a:pPr algn="just">
              <a:lnSpc>
                <a:spcPts val="3465"/>
              </a:lnSpc>
            </a:pPr>
            <a:endParaRPr lang="en-US" sz="2100" spc="67">
              <a:solidFill>
                <a:srgbClr val="FF3131"/>
              </a:solidFill>
              <a:latin typeface="NoirPro-Medium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 2020 optimiste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077260" y="2694838"/>
            <a:ext cx="5659888" cy="4901463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14950" r="-1495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077260" y="-2378679"/>
            <a:ext cx="5659888" cy="4863966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5002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9688" y="1678546"/>
            <a:ext cx="1121454" cy="96374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10605" y="0"/>
              <a:ext cx="791590" cy="698500"/>
            </a:xfrm>
            <a:custGeom>
              <a:avLst/>
              <a:gdLst/>
              <a:ahLst/>
              <a:cxnLst/>
              <a:rect l="l" t="t" r="r" b="b"/>
              <a:pathLst>
                <a:path w="791590" h="698500">
                  <a:moveTo>
                    <a:pt x="774421" y="396986"/>
                  </a:moveTo>
                  <a:lnTo>
                    <a:pt x="626769" y="650764"/>
                  </a:lnTo>
                  <a:cubicBezTo>
                    <a:pt x="609573" y="680318"/>
                    <a:pt x="577960" y="698500"/>
                    <a:pt x="543767" y="698500"/>
                  </a:cubicBezTo>
                  <a:lnTo>
                    <a:pt x="247823" y="698500"/>
                  </a:lnTo>
                  <a:cubicBezTo>
                    <a:pt x="213630" y="698500"/>
                    <a:pt x="182017" y="680318"/>
                    <a:pt x="164821" y="650764"/>
                  </a:cubicBezTo>
                  <a:lnTo>
                    <a:pt x="17169" y="396986"/>
                  </a:lnTo>
                  <a:cubicBezTo>
                    <a:pt x="0" y="367478"/>
                    <a:pt x="0" y="331022"/>
                    <a:pt x="17169" y="301514"/>
                  </a:cubicBezTo>
                  <a:lnTo>
                    <a:pt x="164821" y="47736"/>
                  </a:lnTo>
                  <a:cubicBezTo>
                    <a:pt x="182017" y="18182"/>
                    <a:pt x="213630" y="0"/>
                    <a:pt x="247823" y="0"/>
                  </a:cubicBezTo>
                  <a:lnTo>
                    <a:pt x="543767" y="0"/>
                  </a:lnTo>
                  <a:cubicBezTo>
                    <a:pt x="577960" y="0"/>
                    <a:pt x="609573" y="18182"/>
                    <a:pt x="626769" y="47736"/>
                  </a:cubicBezTo>
                  <a:lnTo>
                    <a:pt x="774421" y="301514"/>
                  </a:lnTo>
                  <a:cubicBezTo>
                    <a:pt x="791590" y="331022"/>
                    <a:pt x="791590" y="367478"/>
                    <a:pt x="774421" y="396986"/>
                  </a:cubicBezTo>
                  <a:close/>
                </a:path>
              </a:pathLst>
            </a:custGeom>
            <a:solidFill>
              <a:srgbClr val="E865AB"/>
            </a:solidFill>
            <a:ln w="1524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357542" y="459209"/>
            <a:ext cx="10463580" cy="904869"/>
            <a:chOff x="0" y="0"/>
            <a:chExt cx="2755840" cy="2383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55840" cy="238319"/>
            </a:xfrm>
            <a:custGeom>
              <a:avLst/>
              <a:gdLst/>
              <a:ahLst/>
              <a:cxnLst/>
              <a:rect l="l" t="t" r="r" b="b"/>
              <a:pathLst>
                <a:path w="2755840" h="238319">
                  <a:moveTo>
                    <a:pt x="5919" y="0"/>
                  </a:moveTo>
                  <a:lnTo>
                    <a:pt x="2749921" y="0"/>
                  </a:lnTo>
                  <a:cubicBezTo>
                    <a:pt x="2753190" y="0"/>
                    <a:pt x="2755840" y="2650"/>
                    <a:pt x="2755840" y="5919"/>
                  </a:cubicBezTo>
                  <a:lnTo>
                    <a:pt x="2755840" y="232400"/>
                  </a:lnTo>
                  <a:cubicBezTo>
                    <a:pt x="2755840" y="235669"/>
                    <a:pt x="2753190" y="238319"/>
                    <a:pt x="2749921" y="238319"/>
                  </a:cubicBezTo>
                  <a:lnTo>
                    <a:pt x="5919" y="238319"/>
                  </a:lnTo>
                  <a:cubicBezTo>
                    <a:pt x="2650" y="238319"/>
                    <a:pt x="0" y="235669"/>
                    <a:pt x="0" y="232400"/>
                  </a:cubicBezTo>
                  <a:lnTo>
                    <a:pt x="0" y="5919"/>
                  </a:lnTo>
                  <a:cubicBezTo>
                    <a:pt x="0" y="2650"/>
                    <a:pt x="2650" y="0"/>
                    <a:pt x="5919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691348" y="9258300"/>
            <a:ext cx="3968419" cy="856788"/>
          </a:xfrm>
          <a:custGeom>
            <a:avLst/>
            <a:gdLst/>
            <a:ahLst/>
            <a:cxnLst/>
            <a:rect l="l" t="t" r="r" b="b"/>
            <a:pathLst>
              <a:path w="3968419" h="856788">
                <a:moveTo>
                  <a:pt x="0" y="0"/>
                </a:moveTo>
                <a:lnTo>
                  <a:pt x="3968419" y="0"/>
                </a:lnTo>
                <a:lnTo>
                  <a:pt x="3968419" y="856788"/>
                </a:lnTo>
                <a:lnTo>
                  <a:pt x="0" y="85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65610" y="9258300"/>
            <a:ext cx="3762046" cy="856788"/>
          </a:xfrm>
          <a:custGeom>
            <a:avLst/>
            <a:gdLst/>
            <a:ahLst/>
            <a:cxnLst/>
            <a:rect l="l" t="t" r="r" b="b"/>
            <a:pathLst>
              <a:path w="3762046" h="856788">
                <a:moveTo>
                  <a:pt x="0" y="0"/>
                </a:moveTo>
                <a:lnTo>
                  <a:pt x="3762046" y="0"/>
                </a:lnTo>
                <a:lnTo>
                  <a:pt x="3762046" y="856788"/>
                </a:lnTo>
                <a:lnTo>
                  <a:pt x="0" y="85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1199688" y="2956620"/>
            <a:ext cx="1121454" cy="963749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0605" y="0"/>
              <a:ext cx="791590" cy="698500"/>
            </a:xfrm>
            <a:custGeom>
              <a:avLst/>
              <a:gdLst/>
              <a:ahLst/>
              <a:cxnLst/>
              <a:rect l="l" t="t" r="r" b="b"/>
              <a:pathLst>
                <a:path w="791590" h="698500">
                  <a:moveTo>
                    <a:pt x="774421" y="396986"/>
                  </a:moveTo>
                  <a:lnTo>
                    <a:pt x="626769" y="650764"/>
                  </a:lnTo>
                  <a:cubicBezTo>
                    <a:pt x="609573" y="680318"/>
                    <a:pt x="577960" y="698500"/>
                    <a:pt x="543767" y="698500"/>
                  </a:cubicBezTo>
                  <a:lnTo>
                    <a:pt x="247823" y="698500"/>
                  </a:lnTo>
                  <a:cubicBezTo>
                    <a:pt x="213630" y="698500"/>
                    <a:pt x="182017" y="680318"/>
                    <a:pt x="164821" y="650764"/>
                  </a:cubicBezTo>
                  <a:lnTo>
                    <a:pt x="17169" y="396986"/>
                  </a:lnTo>
                  <a:cubicBezTo>
                    <a:pt x="0" y="367478"/>
                    <a:pt x="0" y="331022"/>
                    <a:pt x="17169" y="301514"/>
                  </a:cubicBezTo>
                  <a:lnTo>
                    <a:pt x="164821" y="47736"/>
                  </a:lnTo>
                  <a:cubicBezTo>
                    <a:pt x="182017" y="18182"/>
                    <a:pt x="213630" y="0"/>
                    <a:pt x="247823" y="0"/>
                  </a:cubicBezTo>
                  <a:lnTo>
                    <a:pt x="543767" y="0"/>
                  </a:lnTo>
                  <a:cubicBezTo>
                    <a:pt x="577960" y="0"/>
                    <a:pt x="609573" y="18182"/>
                    <a:pt x="626769" y="47736"/>
                  </a:cubicBezTo>
                  <a:lnTo>
                    <a:pt x="774421" y="301514"/>
                  </a:lnTo>
                  <a:cubicBezTo>
                    <a:pt x="791590" y="331022"/>
                    <a:pt x="791590" y="367478"/>
                    <a:pt x="774421" y="396986"/>
                  </a:cubicBezTo>
                  <a:close/>
                </a:path>
              </a:pathLst>
            </a:custGeom>
            <a:solidFill>
              <a:srgbClr val="E865AB"/>
            </a:solidFill>
            <a:ln w="1524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9688" y="4234694"/>
            <a:ext cx="1121454" cy="963749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10605" y="0"/>
              <a:ext cx="791590" cy="698500"/>
            </a:xfrm>
            <a:custGeom>
              <a:avLst/>
              <a:gdLst/>
              <a:ahLst/>
              <a:cxnLst/>
              <a:rect l="l" t="t" r="r" b="b"/>
              <a:pathLst>
                <a:path w="791590" h="698500">
                  <a:moveTo>
                    <a:pt x="774421" y="396986"/>
                  </a:moveTo>
                  <a:lnTo>
                    <a:pt x="626769" y="650764"/>
                  </a:lnTo>
                  <a:cubicBezTo>
                    <a:pt x="609573" y="680318"/>
                    <a:pt x="577960" y="698500"/>
                    <a:pt x="543767" y="698500"/>
                  </a:cubicBezTo>
                  <a:lnTo>
                    <a:pt x="247823" y="698500"/>
                  </a:lnTo>
                  <a:cubicBezTo>
                    <a:pt x="213630" y="698500"/>
                    <a:pt x="182017" y="680318"/>
                    <a:pt x="164821" y="650764"/>
                  </a:cubicBezTo>
                  <a:lnTo>
                    <a:pt x="17169" y="396986"/>
                  </a:lnTo>
                  <a:cubicBezTo>
                    <a:pt x="0" y="367478"/>
                    <a:pt x="0" y="331022"/>
                    <a:pt x="17169" y="301514"/>
                  </a:cubicBezTo>
                  <a:lnTo>
                    <a:pt x="164821" y="47736"/>
                  </a:lnTo>
                  <a:cubicBezTo>
                    <a:pt x="182017" y="18182"/>
                    <a:pt x="213630" y="0"/>
                    <a:pt x="247823" y="0"/>
                  </a:cubicBezTo>
                  <a:lnTo>
                    <a:pt x="543767" y="0"/>
                  </a:lnTo>
                  <a:cubicBezTo>
                    <a:pt x="577960" y="0"/>
                    <a:pt x="609573" y="18182"/>
                    <a:pt x="626769" y="47736"/>
                  </a:cubicBezTo>
                  <a:lnTo>
                    <a:pt x="774421" y="301514"/>
                  </a:lnTo>
                  <a:cubicBezTo>
                    <a:pt x="791590" y="331022"/>
                    <a:pt x="791590" y="367478"/>
                    <a:pt x="774421" y="396986"/>
                  </a:cubicBezTo>
                  <a:close/>
                </a:path>
              </a:pathLst>
            </a:custGeom>
            <a:solidFill>
              <a:srgbClr val="E865AB"/>
            </a:solidFill>
            <a:ln w="1524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99688" y="5512769"/>
            <a:ext cx="1121454" cy="963749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10605" y="0"/>
              <a:ext cx="791590" cy="698500"/>
            </a:xfrm>
            <a:custGeom>
              <a:avLst/>
              <a:gdLst/>
              <a:ahLst/>
              <a:cxnLst/>
              <a:rect l="l" t="t" r="r" b="b"/>
              <a:pathLst>
                <a:path w="791590" h="698500">
                  <a:moveTo>
                    <a:pt x="774421" y="396986"/>
                  </a:moveTo>
                  <a:lnTo>
                    <a:pt x="626769" y="650764"/>
                  </a:lnTo>
                  <a:cubicBezTo>
                    <a:pt x="609573" y="680318"/>
                    <a:pt x="577960" y="698500"/>
                    <a:pt x="543767" y="698500"/>
                  </a:cubicBezTo>
                  <a:lnTo>
                    <a:pt x="247823" y="698500"/>
                  </a:lnTo>
                  <a:cubicBezTo>
                    <a:pt x="213630" y="698500"/>
                    <a:pt x="182017" y="680318"/>
                    <a:pt x="164821" y="650764"/>
                  </a:cubicBezTo>
                  <a:lnTo>
                    <a:pt x="17169" y="396986"/>
                  </a:lnTo>
                  <a:cubicBezTo>
                    <a:pt x="0" y="367478"/>
                    <a:pt x="0" y="331022"/>
                    <a:pt x="17169" y="301514"/>
                  </a:cubicBezTo>
                  <a:lnTo>
                    <a:pt x="164821" y="47736"/>
                  </a:lnTo>
                  <a:cubicBezTo>
                    <a:pt x="182017" y="18182"/>
                    <a:pt x="213630" y="0"/>
                    <a:pt x="247823" y="0"/>
                  </a:cubicBezTo>
                  <a:lnTo>
                    <a:pt x="543767" y="0"/>
                  </a:lnTo>
                  <a:cubicBezTo>
                    <a:pt x="577960" y="0"/>
                    <a:pt x="609573" y="18182"/>
                    <a:pt x="626769" y="47736"/>
                  </a:cubicBezTo>
                  <a:lnTo>
                    <a:pt x="774421" y="301514"/>
                  </a:lnTo>
                  <a:cubicBezTo>
                    <a:pt x="791590" y="331022"/>
                    <a:pt x="791590" y="367478"/>
                    <a:pt x="774421" y="396986"/>
                  </a:cubicBezTo>
                  <a:close/>
                </a:path>
              </a:pathLst>
            </a:custGeom>
            <a:solidFill>
              <a:srgbClr val="E865AB"/>
            </a:solidFill>
            <a:ln w="1524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2747941" y="1630612"/>
            <a:ext cx="4685852" cy="1011683"/>
          </a:xfrm>
          <a:custGeom>
            <a:avLst/>
            <a:gdLst/>
            <a:ahLst/>
            <a:cxnLst/>
            <a:rect l="l" t="t" r="r" b="b"/>
            <a:pathLst>
              <a:path w="4685852" h="1011683">
                <a:moveTo>
                  <a:pt x="0" y="0"/>
                </a:moveTo>
                <a:lnTo>
                  <a:pt x="4685851" y="0"/>
                </a:lnTo>
                <a:lnTo>
                  <a:pt x="4685851" y="1011683"/>
                </a:lnTo>
                <a:lnTo>
                  <a:pt x="0" y="1011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7" name="Group 27"/>
          <p:cNvGrpSpPr/>
          <p:nvPr/>
        </p:nvGrpSpPr>
        <p:grpSpPr>
          <a:xfrm>
            <a:off x="1199688" y="6790843"/>
            <a:ext cx="1121454" cy="963749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10605" y="0"/>
              <a:ext cx="791590" cy="698500"/>
            </a:xfrm>
            <a:custGeom>
              <a:avLst/>
              <a:gdLst/>
              <a:ahLst/>
              <a:cxnLst/>
              <a:rect l="l" t="t" r="r" b="b"/>
              <a:pathLst>
                <a:path w="791590" h="698500">
                  <a:moveTo>
                    <a:pt x="774421" y="396986"/>
                  </a:moveTo>
                  <a:lnTo>
                    <a:pt x="626769" y="650764"/>
                  </a:lnTo>
                  <a:cubicBezTo>
                    <a:pt x="609573" y="680318"/>
                    <a:pt x="577960" y="698500"/>
                    <a:pt x="543767" y="698500"/>
                  </a:cubicBezTo>
                  <a:lnTo>
                    <a:pt x="247823" y="698500"/>
                  </a:lnTo>
                  <a:cubicBezTo>
                    <a:pt x="213630" y="698500"/>
                    <a:pt x="182017" y="680318"/>
                    <a:pt x="164821" y="650764"/>
                  </a:cubicBezTo>
                  <a:lnTo>
                    <a:pt x="17169" y="396986"/>
                  </a:lnTo>
                  <a:cubicBezTo>
                    <a:pt x="0" y="367478"/>
                    <a:pt x="0" y="331022"/>
                    <a:pt x="17169" y="301514"/>
                  </a:cubicBezTo>
                  <a:lnTo>
                    <a:pt x="164821" y="47736"/>
                  </a:lnTo>
                  <a:cubicBezTo>
                    <a:pt x="182017" y="18182"/>
                    <a:pt x="213630" y="0"/>
                    <a:pt x="247823" y="0"/>
                  </a:cubicBezTo>
                  <a:lnTo>
                    <a:pt x="543767" y="0"/>
                  </a:lnTo>
                  <a:cubicBezTo>
                    <a:pt x="577960" y="0"/>
                    <a:pt x="609573" y="18182"/>
                    <a:pt x="626769" y="47736"/>
                  </a:cubicBezTo>
                  <a:lnTo>
                    <a:pt x="774421" y="301514"/>
                  </a:lnTo>
                  <a:cubicBezTo>
                    <a:pt x="791590" y="331022"/>
                    <a:pt x="791590" y="367478"/>
                    <a:pt x="774421" y="396986"/>
                  </a:cubicBezTo>
                  <a:close/>
                </a:path>
              </a:pathLst>
            </a:custGeom>
            <a:solidFill>
              <a:srgbClr val="E865AB"/>
            </a:solidFill>
            <a:ln w="1524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99688" y="8068917"/>
            <a:ext cx="1121454" cy="963749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10605" y="0"/>
              <a:ext cx="791590" cy="698500"/>
            </a:xfrm>
            <a:custGeom>
              <a:avLst/>
              <a:gdLst/>
              <a:ahLst/>
              <a:cxnLst/>
              <a:rect l="l" t="t" r="r" b="b"/>
              <a:pathLst>
                <a:path w="791590" h="698500">
                  <a:moveTo>
                    <a:pt x="774421" y="396986"/>
                  </a:moveTo>
                  <a:lnTo>
                    <a:pt x="626769" y="650764"/>
                  </a:lnTo>
                  <a:cubicBezTo>
                    <a:pt x="609573" y="680318"/>
                    <a:pt x="577960" y="698500"/>
                    <a:pt x="543767" y="698500"/>
                  </a:cubicBezTo>
                  <a:lnTo>
                    <a:pt x="247823" y="698500"/>
                  </a:lnTo>
                  <a:cubicBezTo>
                    <a:pt x="213630" y="698500"/>
                    <a:pt x="182017" y="680318"/>
                    <a:pt x="164821" y="650764"/>
                  </a:cubicBezTo>
                  <a:lnTo>
                    <a:pt x="17169" y="396986"/>
                  </a:lnTo>
                  <a:cubicBezTo>
                    <a:pt x="0" y="367478"/>
                    <a:pt x="0" y="331022"/>
                    <a:pt x="17169" y="301514"/>
                  </a:cubicBezTo>
                  <a:lnTo>
                    <a:pt x="164821" y="47736"/>
                  </a:lnTo>
                  <a:cubicBezTo>
                    <a:pt x="182017" y="18182"/>
                    <a:pt x="213630" y="0"/>
                    <a:pt x="247823" y="0"/>
                  </a:cubicBezTo>
                  <a:lnTo>
                    <a:pt x="543767" y="0"/>
                  </a:lnTo>
                  <a:cubicBezTo>
                    <a:pt x="577960" y="0"/>
                    <a:pt x="609573" y="18182"/>
                    <a:pt x="626769" y="47736"/>
                  </a:cubicBezTo>
                  <a:lnTo>
                    <a:pt x="774421" y="301514"/>
                  </a:lnTo>
                  <a:cubicBezTo>
                    <a:pt x="791590" y="331022"/>
                    <a:pt x="791590" y="367478"/>
                    <a:pt x="774421" y="396986"/>
                  </a:cubicBezTo>
                  <a:close/>
                </a:path>
              </a:pathLst>
            </a:custGeom>
            <a:solidFill>
              <a:srgbClr val="E865AB"/>
            </a:solidFill>
            <a:ln w="1524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4077260" y="-2416175"/>
            <a:ext cx="5659888" cy="4901463"/>
            <a:chOff x="0" y="0"/>
            <a:chExt cx="6350000" cy="54991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5"/>
              <a:stretch>
                <a:fillRect l="-70385" r="-7038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783076" y="523698"/>
            <a:ext cx="5502291" cy="72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4242">
                <a:solidFill>
                  <a:srgbClr val="15002B"/>
                </a:solidFill>
                <a:latin typeface="NoirPro-Medium"/>
              </a:rPr>
              <a:t>SOMMAIRE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97163" y="1724830"/>
            <a:ext cx="1123979" cy="8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8"/>
              </a:lnSpc>
            </a:pPr>
            <a:r>
              <a:rPr lang="en-US" sz="4579" spc="-219">
                <a:solidFill>
                  <a:srgbClr val="15002B"/>
                </a:solidFill>
                <a:latin typeface="NoirPro-Medium"/>
              </a:rPr>
              <a:t>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47941" y="3055697"/>
            <a:ext cx="12152584" cy="64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3443">
                <a:solidFill>
                  <a:srgbClr val="15002B"/>
                </a:solidFill>
                <a:latin typeface="NoirPro-Medium"/>
              </a:rPr>
              <a:t>Les crises majeures (1989-2022) / livraisons avions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53181" y="5613717"/>
            <a:ext cx="10892039" cy="64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3443">
                <a:solidFill>
                  <a:srgbClr val="15002B"/>
                </a:solidFill>
                <a:latin typeface="NoirPro-Medium"/>
              </a:rPr>
              <a:t>La simulation de l’impact de la crise COVID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391152" y="9675222"/>
            <a:ext cx="7544385" cy="349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5"/>
              </a:lnSpc>
            </a:pPr>
            <a:r>
              <a:rPr lang="en-US" sz="1675">
                <a:solidFill>
                  <a:srgbClr val="15002B"/>
                </a:solidFill>
                <a:latin typeface="NoirPro-Regular"/>
              </a:rPr>
              <a:t>Lyon, 10 octobre 2023, Impact des crises économiques sur la supply chain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99688" y="4282319"/>
            <a:ext cx="1123979" cy="8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8"/>
              </a:lnSpc>
            </a:pPr>
            <a:r>
              <a:rPr lang="en-US" sz="4579" spc="-219">
                <a:solidFill>
                  <a:srgbClr val="15002B"/>
                </a:solidFill>
                <a:latin typeface="NoirPro-Medium"/>
              </a:rPr>
              <a:t>3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99688" y="3004245"/>
            <a:ext cx="1123979" cy="8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8"/>
              </a:lnSpc>
            </a:pPr>
            <a:r>
              <a:rPr lang="en-US" sz="4579" spc="-219">
                <a:solidFill>
                  <a:srgbClr val="15002B"/>
                </a:solidFill>
                <a:latin typeface="NoirPro-Medium"/>
              </a:rPr>
              <a:t>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97163" y="5525619"/>
            <a:ext cx="1123979" cy="8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8"/>
              </a:lnSpc>
            </a:pPr>
            <a:r>
              <a:rPr lang="en-US" sz="4579" spc="-219">
                <a:solidFill>
                  <a:srgbClr val="15002B"/>
                </a:solidFill>
                <a:latin typeface="NoirPro-Medium"/>
              </a:rPr>
              <a:t>4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99688" y="6805136"/>
            <a:ext cx="1123979" cy="8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8"/>
              </a:lnSpc>
            </a:pPr>
            <a:r>
              <a:rPr lang="en-US" sz="4579" spc="-219">
                <a:solidFill>
                  <a:srgbClr val="15002B"/>
                </a:solidFill>
                <a:latin typeface="NoirPro-Medium"/>
              </a:rPr>
              <a:t>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747941" y="4333771"/>
            <a:ext cx="11324079" cy="64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3443">
                <a:solidFill>
                  <a:srgbClr val="15002B"/>
                </a:solidFill>
                <a:latin typeface="NoirPro-Medium"/>
              </a:rPr>
              <a:t>Les conséquences des crises passées sur les acteurs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99688" y="8087967"/>
            <a:ext cx="1123979" cy="8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8"/>
              </a:lnSpc>
            </a:pPr>
            <a:r>
              <a:rPr lang="en-US" sz="4579" spc="-219">
                <a:solidFill>
                  <a:srgbClr val="15002B"/>
                </a:solidFill>
                <a:latin typeface="NoirPro-Medium"/>
              </a:rPr>
              <a:t>6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747941" y="6852761"/>
            <a:ext cx="10892039" cy="64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3443">
                <a:solidFill>
                  <a:srgbClr val="15002B"/>
                </a:solidFill>
                <a:latin typeface="NoirPro-Medium"/>
              </a:rPr>
              <a:t>Les comportements et enseignements à tirer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753181" y="8167994"/>
            <a:ext cx="10892039" cy="64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3443">
                <a:solidFill>
                  <a:srgbClr val="15002B"/>
                </a:solidFill>
                <a:latin typeface="NoirPro-Medium"/>
              </a:rPr>
              <a:t>Conclusions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Freeform 45"/>
          <p:cNvSpPr/>
          <p:nvPr/>
        </p:nvSpPr>
        <p:spPr>
          <a:xfrm>
            <a:off x="13680517" y="8209445"/>
            <a:ext cx="1336437" cy="1272956"/>
          </a:xfrm>
          <a:custGeom>
            <a:avLst/>
            <a:gdLst/>
            <a:ahLst/>
            <a:cxnLst/>
            <a:rect l="l" t="t" r="r" b="b"/>
            <a:pathLst>
              <a:path w="1336437" h="1272956">
                <a:moveTo>
                  <a:pt x="0" y="0"/>
                </a:moveTo>
                <a:lnTo>
                  <a:pt x="1336437" y="0"/>
                </a:lnTo>
                <a:lnTo>
                  <a:pt x="1336437" y="1272956"/>
                </a:lnTo>
                <a:lnTo>
                  <a:pt x="0" y="127295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/>
          <p:cNvSpPr/>
          <p:nvPr/>
        </p:nvSpPr>
        <p:spPr>
          <a:xfrm>
            <a:off x="10676912" y="8209445"/>
            <a:ext cx="1228403" cy="1272956"/>
          </a:xfrm>
          <a:custGeom>
            <a:avLst/>
            <a:gdLst/>
            <a:ahLst/>
            <a:cxnLst/>
            <a:rect l="l" t="t" r="r" b="b"/>
            <a:pathLst>
              <a:path w="1228403" h="1272956">
                <a:moveTo>
                  <a:pt x="0" y="0"/>
                </a:moveTo>
                <a:lnTo>
                  <a:pt x="1228403" y="0"/>
                </a:lnTo>
                <a:lnTo>
                  <a:pt x="1228403" y="1272956"/>
                </a:lnTo>
                <a:lnTo>
                  <a:pt x="0" y="127295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/>
          <p:cNvSpPr/>
          <p:nvPr/>
        </p:nvSpPr>
        <p:spPr>
          <a:xfrm>
            <a:off x="7706023" y="8209445"/>
            <a:ext cx="1243454" cy="1243454"/>
          </a:xfrm>
          <a:custGeom>
            <a:avLst/>
            <a:gdLst/>
            <a:ahLst/>
            <a:cxnLst/>
            <a:rect l="l" t="t" r="r" b="b"/>
            <a:pathLst>
              <a:path w="1243454" h="1243454">
                <a:moveTo>
                  <a:pt x="0" y="0"/>
                </a:moveTo>
                <a:lnTo>
                  <a:pt x="1243454" y="0"/>
                </a:lnTo>
                <a:lnTo>
                  <a:pt x="1243454" y="1243454"/>
                </a:lnTo>
                <a:lnTo>
                  <a:pt x="0" y="124345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TextBox 48"/>
          <p:cNvSpPr txBox="1"/>
          <p:nvPr/>
        </p:nvSpPr>
        <p:spPr>
          <a:xfrm>
            <a:off x="10945868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180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220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5 mois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27215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3000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1350 |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1650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899419" y="6005201"/>
            <a:ext cx="1822913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2100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945 |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1155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248235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1500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675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825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18 mois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57366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495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605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13 mois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29468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55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 mois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177994" y="5929001"/>
            <a:ext cx="2694309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100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45 | </a:t>
            </a:r>
            <a:r>
              <a:rPr lang="en-US" sz="2100" spc="67">
                <a:solidFill>
                  <a:srgbClr val="FF3131"/>
                </a:solidFill>
                <a:latin typeface="NoirPro-Medium"/>
              </a:rPr>
              <a:t>écart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NoirPro-Medium"/>
              </a:rPr>
              <a:t>excédents en mois</a:t>
            </a:r>
          </a:p>
          <a:p>
            <a:pPr algn="just">
              <a:lnSpc>
                <a:spcPts val="3465"/>
              </a:lnSpc>
            </a:pPr>
            <a:endParaRPr lang="en-US" sz="2100" spc="67">
              <a:solidFill>
                <a:srgbClr val="FF3131"/>
              </a:solidFill>
              <a:latin typeface="NoirPro-Medium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 2020 optimiste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Freeform 45"/>
          <p:cNvSpPr/>
          <p:nvPr/>
        </p:nvSpPr>
        <p:spPr>
          <a:xfrm>
            <a:off x="13680517" y="8209445"/>
            <a:ext cx="1336437" cy="1272956"/>
          </a:xfrm>
          <a:custGeom>
            <a:avLst/>
            <a:gdLst/>
            <a:ahLst/>
            <a:cxnLst/>
            <a:rect l="l" t="t" r="r" b="b"/>
            <a:pathLst>
              <a:path w="1336437" h="1272956">
                <a:moveTo>
                  <a:pt x="0" y="0"/>
                </a:moveTo>
                <a:lnTo>
                  <a:pt x="1336437" y="0"/>
                </a:lnTo>
                <a:lnTo>
                  <a:pt x="1336437" y="1272956"/>
                </a:lnTo>
                <a:lnTo>
                  <a:pt x="0" y="127295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/>
          <p:cNvSpPr/>
          <p:nvPr/>
        </p:nvSpPr>
        <p:spPr>
          <a:xfrm>
            <a:off x="10676912" y="8209445"/>
            <a:ext cx="1228403" cy="1272956"/>
          </a:xfrm>
          <a:custGeom>
            <a:avLst/>
            <a:gdLst/>
            <a:ahLst/>
            <a:cxnLst/>
            <a:rect l="l" t="t" r="r" b="b"/>
            <a:pathLst>
              <a:path w="1228403" h="1272956">
                <a:moveTo>
                  <a:pt x="0" y="0"/>
                </a:moveTo>
                <a:lnTo>
                  <a:pt x="1228403" y="0"/>
                </a:lnTo>
                <a:lnTo>
                  <a:pt x="1228403" y="1272956"/>
                </a:lnTo>
                <a:lnTo>
                  <a:pt x="0" y="127295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/>
          <p:cNvSpPr/>
          <p:nvPr/>
        </p:nvSpPr>
        <p:spPr>
          <a:xfrm>
            <a:off x="7706023" y="8209445"/>
            <a:ext cx="1243454" cy="1243454"/>
          </a:xfrm>
          <a:custGeom>
            <a:avLst/>
            <a:gdLst/>
            <a:ahLst/>
            <a:cxnLst/>
            <a:rect l="l" t="t" r="r" b="b"/>
            <a:pathLst>
              <a:path w="1243454" h="1243454">
                <a:moveTo>
                  <a:pt x="0" y="0"/>
                </a:moveTo>
                <a:lnTo>
                  <a:pt x="1243454" y="0"/>
                </a:lnTo>
                <a:lnTo>
                  <a:pt x="1243454" y="1243454"/>
                </a:lnTo>
                <a:lnTo>
                  <a:pt x="0" y="124345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Freeform 48"/>
          <p:cNvSpPr/>
          <p:nvPr/>
        </p:nvSpPr>
        <p:spPr>
          <a:xfrm>
            <a:off x="2700556" y="8303609"/>
            <a:ext cx="2384464" cy="1055126"/>
          </a:xfrm>
          <a:custGeom>
            <a:avLst/>
            <a:gdLst/>
            <a:ahLst/>
            <a:cxnLst/>
            <a:rect l="l" t="t" r="r" b="b"/>
            <a:pathLst>
              <a:path w="2384464" h="1055126">
                <a:moveTo>
                  <a:pt x="0" y="0"/>
                </a:moveTo>
                <a:lnTo>
                  <a:pt x="2384464" y="0"/>
                </a:lnTo>
                <a:lnTo>
                  <a:pt x="2384464" y="1055125"/>
                </a:lnTo>
                <a:lnTo>
                  <a:pt x="0" y="105512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10945868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180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220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5 mois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27215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3000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1350 |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1650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37 mois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899419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2100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945 |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1155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26 mois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248235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1500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675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825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18 mois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57366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495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605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13 mois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29468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55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 mois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5177994" y="5929001"/>
            <a:ext cx="2770032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100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45 | </a:t>
            </a:r>
            <a:r>
              <a:rPr lang="en-US" sz="2100" spc="67">
                <a:solidFill>
                  <a:srgbClr val="FF3131"/>
                </a:solidFill>
                <a:latin typeface="NoirPro-Medium"/>
              </a:rPr>
              <a:t>écart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NoirPro-Medium"/>
              </a:rPr>
              <a:t>excédents en mois</a:t>
            </a:r>
          </a:p>
          <a:p>
            <a:pPr algn="just">
              <a:lnSpc>
                <a:spcPts val="3465"/>
              </a:lnSpc>
            </a:pPr>
            <a:endParaRPr lang="en-US" sz="2100" spc="67">
              <a:solidFill>
                <a:srgbClr val="FF3131"/>
              </a:solidFill>
              <a:latin typeface="NoirPro-Medium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 2020 optimiste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Freeform 45"/>
          <p:cNvSpPr/>
          <p:nvPr/>
        </p:nvSpPr>
        <p:spPr>
          <a:xfrm>
            <a:off x="13680517" y="8209445"/>
            <a:ext cx="1336437" cy="1272956"/>
          </a:xfrm>
          <a:custGeom>
            <a:avLst/>
            <a:gdLst/>
            <a:ahLst/>
            <a:cxnLst/>
            <a:rect l="l" t="t" r="r" b="b"/>
            <a:pathLst>
              <a:path w="1336437" h="1272956">
                <a:moveTo>
                  <a:pt x="0" y="0"/>
                </a:moveTo>
                <a:lnTo>
                  <a:pt x="1336437" y="0"/>
                </a:lnTo>
                <a:lnTo>
                  <a:pt x="1336437" y="1272956"/>
                </a:lnTo>
                <a:lnTo>
                  <a:pt x="0" y="127295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/>
          <p:cNvSpPr/>
          <p:nvPr/>
        </p:nvSpPr>
        <p:spPr>
          <a:xfrm>
            <a:off x="10676912" y="8209445"/>
            <a:ext cx="1228403" cy="1272956"/>
          </a:xfrm>
          <a:custGeom>
            <a:avLst/>
            <a:gdLst/>
            <a:ahLst/>
            <a:cxnLst/>
            <a:rect l="l" t="t" r="r" b="b"/>
            <a:pathLst>
              <a:path w="1228403" h="1272956">
                <a:moveTo>
                  <a:pt x="0" y="0"/>
                </a:moveTo>
                <a:lnTo>
                  <a:pt x="1228403" y="0"/>
                </a:lnTo>
                <a:lnTo>
                  <a:pt x="1228403" y="1272956"/>
                </a:lnTo>
                <a:lnTo>
                  <a:pt x="0" y="127295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/>
          <p:cNvSpPr/>
          <p:nvPr/>
        </p:nvSpPr>
        <p:spPr>
          <a:xfrm>
            <a:off x="8081274" y="8171186"/>
            <a:ext cx="1243454" cy="1243454"/>
          </a:xfrm>
          <a:custGeom>
            <a:avLst/>
            <a:gdLst/>
            <a:ahLst/>
            <a:cxnLst/>
            <a:rect l="l" t="t" r="r" b="b"/>
            <a:pathLst>
              <a:path w="1243454" h="1243454">
                <a:moveTo>
                  <a:pt x="0" y="0"/>
                </a:moveTo>
                <a:lnTo>
                  <a:pt x="1243455" y="0"/>
                </a:lnTo>
                <a:lnTo>
                  <a:pt x="1243455" y="1243454"/>
                </a:lnTo>
                <a:lnTo>
                  <a:pt x="0" y="124345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Freeform 48"/>
          <p:cNvSpPr/>
          <p:nvPr/>
        </p:nvSpPr>
        <p:spPr>
          <a:xfrm>
            <a:off x="3549909" y="8303609"/>
            <a:ext cx="2384464" cy="1055126"/>
          </a:xfrm>
          <a:custGeom>
            <a:avLst/>
            <a:gdLst/>
            <a:ahLst/>
            <a:cxnLst/>
            <a:rect l="l" t="t" r="r" b="b"/>
            <a:pathLst>
              <a:path w="2384464" h="1055126">
                <a:moveTo>
                  <a:pt x="0" y="0"/>
                </a:moveTo>
                <a:lnTo>
                  <a:pt x="2384464" y="0"/>
                </a:lnTo>
                <a:lnTo>
                  <a:pt x="2384464" y="1055125"/>
                </a:lnTo>
                <a:lnTo>
                  <a:pt x="0" y="105512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10945868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 Bold"/>
              </a:rPr>
              <a:t>0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135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265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6 mois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27215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 Bold"/>
              </a:rPr>
              <a:t>0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3000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945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2055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46 mois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899419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 Bold"/>
              </a:rPr>
              <a:t>0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2100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675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1425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32 mois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248235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 Bold"/>
              </a:rPr>
              <a:t>0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1500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540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960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21 mois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57366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 Bold"/>
              </a:rPr>
              <a:t>0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405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695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15 mois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29468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100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45 | </a:t>
            </a:r>
            <a:r>
              <a:rPr lang="en-US" sz="2100" spc="67">
                <a:solidFill>
                  <a:srgbClr val="FF3131"/>
                </a:solidFill>
                <a:latin typeface="Aileron Bold"/>
              </a:rPr>
              <a:t>55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Aileron Bold"/>
              </a:rPr>
              <a:t>1 mois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5177994" y="5929001"/>
            <a:ext cx="2694309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100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45 | </a:t>
            </a:r>
            <a:r>
              <a:rPr lang="en-US" sz="2100" spc="67">
                <a:solidFill>
                  <a:srgbClr val="FF3131"/>
                </a:solidFill>
                <a:latin typeface="NoirPro-Medium"/>
              </a:rPr>
              <a:t>écart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3131"/>
                </a:solidFill>
                <a:latin typeface="NoirPro-Medium"/>
              </a:rPr>
              <a:t>excédents en mois</a:t>
            </a:r>
          </a:p>
          <a:p>
            <a:pPr algn="just">
              <a:lnSpc>
                <a:spcPts val="3465"/>
              </a:lnSpc>
            </a:pPr>
            <a:endParaRPr lang="en-US" sz="2100" spc="67">
              <a:solidFill>
                <a:srgbClr val="FF3131"/>
              </a:solidFill>
              <a:latin typeface="NoirPro-Medium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 2020 cible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864" y="338214"/>
            <a:ext cx="13930020" cy="1595248"/>
            <a:chOff x="0" y="0"/>
            <a:chExt cx="4113407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3407" cy="471062"/>
            </a:xfrm>
            <a:custGeom>
              <a:avLst/>
              <a:gdLst/>
              <a:ahLst/>
              <a:cxnLst/>
              <a:rect l="l" t="t" r="r" b="b"/>
              <a:pathLst>
                <a:path w="4113407" h="471062">
                  <a:moveTo>
                    <a:pt x="8892" y="0"/>
                  </a:moveTo>
                  <a:lnTo>
                    <a:pt x="4104515" y="0"/>
                  </a:lnTo>
                  <a:cubicBezTo>
                    <a:pt x="4109426" y="0"/>
                    <a:pt x="4113407" y="3981"/>
                    <a:pt x="4113407" y="8892"/>
                  </a:cubicBezTo>
                  <a:lnTo>
                    <a:pt x="4113407" y="462170"/>
                  </a:lnTo>
                  <a:cubicBezTo>
                    <a:pt x="4113407" y="467081"/>
                    <a:pt x="4109426" y="471062"/>
                    <a:pt x="4104515" y="471062"/>
                  </a:cubicBezTo>
                  <a:lnTo>
                    <a:pt x="8892" y="471062"/>
                  </a:lnTo>
                  <a:cubicBezTo>
                    <a:pt x="3981" y="471062"/>
                    <a:pt x="0" y="467081"/>
                    <a:pt x="0" y="462170"/>
                  </a:cubicBezTo>
                  <a:lnTo>
                    <a:pt x="0" y="8892"/>
                  </a:lnTo>
                  <a:cubicBezTo>
                    <a:pt x="0" y="3981"/>
                    <a:pt x="3981" y="0"/>
                    <a:pt x="8892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2463" y="4242420"/>
            <a:ext cx="2049678" cy="176144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3286" y="4242420"/>
            <a:ext cx="2049678" cy="176144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262C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376" y="7811684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02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-821650" y="-426966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6"/>
                </a:lnTo>
                <a:lnTo>
                  <a:pt x="0" y="191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7508616" y="4961877"/>
            <a:ext cx="1655346" cy="289316"/>
            <a:chOff x="0" y="0"/>
            <a:chExt cx="7469877" cy="1305560"/>
          </a:xfrm>
        </p:grpSpPr>
        <p:sp>
          <p:nvSpPr>
            <p:cNvPr id="20" name="Freeform 20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4404" y="4961877"/>
            <a:ext cx="1655346" cy="289316"/>
            <a:chOff x="0" y="0"/>
            <a:chExt cx="7469877" cy="1305560"/>
          </a:xfrm>
        </p:grpSpPr>
        <p:sp>
          <p:nvSpPr>
            <p:cNvPr id="22" name="Freeform 2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27688" y="4978483"/>
            <a:ext cx="1655346" cy="289316"/>
            <a:chOff x="0" y="0"/>
            <a:chExt cx="7469877" cy="1305560"/>
          </a:xfrm>
        </p:grpSpPr>
        <p:sp>
          <p:nvSpPr>
            <p:cNvPr id="24" name="Freeform 2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26122" y="4961877"/>
            <a:ext cx="1655346" cy="289316"/>
            <a:chOff x="0" y="0"/>
            <a:chExt cx="7469877" cy="1305560"/>
          </a:xfrm>
        </p:grpSpPr>
        <p:sp>
          <p:nvSpPr>
            <p:cNvPr id="26" name="Freeform 26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Freeform 27"/>
          <p:cNvSpPr/>
          <p:nvPr/>
        </p:nvSpPr>
        <p:spPr>
          <a:xfrm rot="-5400000">
            <a:off x="1611253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14266537" y="4961877"/>
            <a:ext cx="2363399" cy="289316"/>
            <a:chOff x="0" y="0"/>
            <a:chExt cx="10665020" cy="1305560"/>
          </a:xfrm>
        </p:grpSpPr>
        <p:sp>
          <p:nvSpPr>
            <p:cNvPr id="29" name="Freeform 29"/>
            <p:cNvSpPr/>
            <p:nvPr/>
          </p:nvSpPr>
          <p:spPr>
            <a:xfrm>
              <a:off x="0" y="-27940"/>
              <a:ext cx="10684070" cy="1360170"/>
            </a:xfrm>
            <a:custGeom>
              <a:avLst/>
              <a:gdLst/>
              <a:ahLst/>
              <a:cxnLst/>
              <a:rect l="l" t="t" r="r" b="b"/>
              <a:pathLst>
                <a:path w="10684070" h="1360170">
                  <a:moveTo>
                    <a:pt x="10609140" y="579120"/>
                  </a:moveTo>
                  <a:lnTo>
                    <a:pt x="9909370" y="55880"/>
                  </a:lnTo>
                  <a:cubicBezTo>
                    <a:pt x="9835710" y="0"/>
                    <a:pt x="9774750" y="30480"/>
                    <a:pt x="9774750" y="123190"/>
                  </a:cubicBezTo>
                  <a:lnTo>
                    <a:pt x="9774750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9772983" y="805180"/>
                  </a:lnTo>
                  <a:lnTo>
                    <a:pt x="9772983" y="1236980"/>
                  </a:lnTo>
                  <a:cubicBezTo>
                    <a:pt x="9772983" y="1329690"/>
                    <a:pt x="9834440" y="1360170"/>
                    <a:pt x="9908100" y="1304290"/>
                  </a:cubicBezTo>
                  <a:lnTo>
                    <a:pt x="10609140" y="779780"/>
                  </a:lnTo>
                  <a:cubicBezTo>
                    <a:pt x="10684070" y="726440"/>
                    <a:pt x="10684070" y="635000"/>
                    <a:pt x="10609140" y="57912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40193" y="4961877"/>
            <a:ext cx="1655346" cy="289316"/>
            <a:chOff x="0" y="0"/>
            <a:chExt cx="7469877" cy="1305560"/>
          </a:xfrm>
        </p:grpSpPr>
        <p:sp>
          <p:nvSpPr>
            <p:cNvPr id="31" name="Freeform 31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Freeform 32"/>
          <p:cNvSpPr/>
          <p:nvPr/>
        </p:nvSpPr>
        <p:spPr>
          <a:xfrm rot="-5400000">
            <a:off x="3946760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4" y="0"/>
                </a:lnTo>
                <a:lnTo>
                  <a:pt x="1691534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5400000">
            <a:off x="6295577" y="4242420"/>
            <a:ext cx="1691534" cy="1691534"/>
          </a:xfrm>
          <a:custGeom>
            <a:avLst/>
            <a:gdLst/>
            <a:ahLst/>
            <a:cxnLst/>
            <a:rect l="l" t="t" r="r" b="b"/>
            <a:pathLst>
              <a:path w="1691534" h="1691534">
                <a:moveTo>
                  <a:pt x="0" y="0"/>
                </a:moveTo>
                <a:lnTo>
                  <a:pt x="1691533" y="0"/>
                </a:lnTo>
                <a:lnTo>
                  <a:pt x="1691533" y="1691534"/>
                </a:lnTo>
                <a:lnTo>
                  <a:pt x="0" y="169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 rot="-5400000">
            <a:off x="8634810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rot="-5400000">
            <a:off x="10990409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-5400000">
            <a:off x="13339225" y="4256225"/>
            <a:ext cx="1677729" cy="1677729"/>
          </a:xfrm>
          <a:custGeom>
            <a:avLst/>
            <a:gdLst/>
            <a:ahLst/>
            <a:cxnLst/>
            <a:rect l="l" t="t" r="r" b="b"/>
            <a:pathLst>
              <a:path w="1677729" h="1677729">
                <a:moveTo>
                  <a:pt x="0" y="0"/>
                </a:moveTo>
                <a:lnTo>
                  <a:pt x="1677729" y="0"/>
                </a:lnTo>
                <a:lnTo>
                  <a:pt x="1677729" y="1677729"/>
                </a:lnTo>
                <a:lnTo>
                  <a:pt x="0" y="16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3501080" y="4631922"/>
            <a:ext cx="1354020" cy="902680"/>
          </a:xfrm>
          <a:custGeom>
            <a:avLst/>
            <a:gdLst/>
            <a:ahLst/>
            <a:cxnLst/>
            <a:rect l="l" t="t" r="r" b="b"/>
            <a:pathLst>
              <a:path w="1354020" h="902680">
                <a:moveTo>
                  <a:pt x="0" y="0"/>
                </a:moveTo>
                <a:lnTo>
                  <a:pt x="1354020" y="0"/>
                </a:lnTo>
                <a:lnTo>
                  <a:pt x="1354020" y="902680"/>
                </a:lnTo>
                <a:lnTo>
                  <a:pt x="0" y="9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1291113" y="4532878"/>
            <a:ext cx="1076320" cy="1147314"/>
          </a:xfrm>
          <a:custGeom>
            <a:avLst/>
            <a:gdLst/>
            <a:ahLst/>
            <a:cxnLst/>
            <a:rect l="l" t="t" r="r" b="b"/>
            <a:pathLst>
              <a:path w="1076320" h="1147314">
                <a:moveTo>
                  <a:pt x="0" y="0"/>
                </a:moveTo>
                <a:lnTo>
                  <a:pt x="1076320" y="0"/>
                </a:lnTo>
                <a:lnTo>
                  <a:pt x="1076320" y="1147314"/>
                </a:lnTo>
                <a:lnTo>
                  <a:pt x="0" y="1147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947" r="-299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8877840" y="4532878"/>
            <a:ext cx="1214561" cy="1142409"/>
          </a:xfrm>
          <a:custGeom>
            <a:avLst/>
            <a:gdLst/>
            <a:ahLst/>
            <a:cxnLst/>
            <a:rect l="l" t="t" r="r" b="b"/>
            <a:pathLst>
              <a:path w="1214561" h="1142409">
                <a:moveTo>
                  <a:pt x="0" y="0"/>
                </a:moveTo>
                <a:lnTo>
                  <a:pt x="1214561" y="0"/>
                </a:lnTo>
                <a:lnTo>
                  <a:pt x="1214561" y="1142410"/>
                </a:lnTo>
                <a:lnTo>
                  <a:pt x="0" y="11424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825053" y="4638254"/>
            <a:ext cx="1293033" cy="969774"/>
          </a:xfrm>
          <a:custGeom>
            <a:avLst/>
            <a:gdLst/>
            <a:ahLst/>
            <a:cxnLst/>
            <a:rect l="l" t="t" r="r" b="b"/>
            <a:pathLst>
              <a:path w="1293033" h="969774">
                <a:moveTo>
                  <a:pt x="0" y="0"/>
                </a:moveTo>
                <a:lnTo>
                  <a:pt x="1293032" y="0"/>
                </a:lnTo>
                <a:lnTo>
                  <a:pt x="1293032" y="969774"/>
                </a:lnTo>
                <a:lnTo>
                  <a:pt x="0" y="969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4399418" y="4447652"/>
            <a:ext cx="786218" cy="1391696"/>
          </a:xfrm>
          <a:custGeom>
            <a:avLst/>
            <a:gdLst/>
            <a:ahLst/>
            <a:cxnLst/>
            <a:rect l="l" t="t" r="r" b="b"/>
            <a:pathLst>
              <a:path w="786218" h="1391696">
                <a:moveTo>
                  <a:pt x="0" y="0"/>
                </a:moveTo>
                <a:lnTo>
                  <a:pt x="786218" y="0"/>
                </a:lnTo>
                <a:lnTo>
                  <a:pt x="786218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6430590" y="4616044"/>
            <a:ext cx="1411924" cy="958091"/>
          </a:xfrm>
          <a:custGeom>
            <a:avLst/>
            <a:gdLst/>
            <a:ahLst/>
            <a:cxnLst/>
            <a:rect l="l" t="t" r="r" b="b"/>
            <a:pathLst>
              <a:path w="1411924" h="958091">
                <a:moveTo>
                  <a:pt x="0" y="0"/>
                </a:moveTo>
                <a:lnTo>
                  <a:pt x="1411924" y="0"/>
                </a:lnTo>
                <a:lnTo>
                  <a:pt x="1411924" y="958091"/>
                </a:lnTo>
                <a:lnTo>
                  <a:pt x="0" y="9580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-774694" y="4330080"/>
            <a:ext cx="2252597" cy="1122262"/>
          </a:xfrm>
          <a:custGeom>
            <a:avLst/>
            <a:gdLst/>
            <a:ahLst/>
            <a:cxnLst/>
            <a:rect l="l" t="t" r="r" b="b"/>
            <a:pathLst>
              <a:path w="2252597" h="1122262">
                <a:moveTo>
                  <a:pt x="0" y="0"/>
                </a:moveTo>
                <a:lnTo>
                  <a:pt x="2252597" y="0"/>
                </a:lnTo>
                <a:lnTo>
                  <a:pt x="2252597" y="1122262"/>
                </a:lnTo>
                <a:lnTo>
                  <a:pt x="0" y="11222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6668036" y="4789161"/>
            <a:ext cx="1569948" cy="784974"/>
          </a:xfrm>
          <a:custGeom>
            <a:avLst/>
            <a:gdLst/>
            <a:ahLst/>
            <a:cxnLst/>
            <a:rect l="l" t="t" r="r" b="b"/>
            <a:pathLst>
              <a:path w="1569948" h="784974">
                <a:moveTo>
                  <a:pt x="0" y="0"/>
                </a:moveTo>
                <a:lnTo>
                  <a:pt x="1569948" y="0"/>
                </a:lnTo>
                <a:lnTo>
                  <a:pt x="1569948" y="784974"/>
                </a:lnTo>
                <a:lnTo>
                  <a:pt x="0" y="7849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Freeform 45"/>
          <p:cNvSpPr/>
          <p:nvPr/>
        </p:nvSpPr>
        <p:spPr>
          <a:xfrm>
            <a:off x="14178090" y="8434099"/>
            <a:ext cx="838864" cy="1061854"/>
          </a:xfrm>
          <a:custGeom>
            <a:avLst/>
            <a:gdLst/>
            <a:ahLst/>
            <a:cxnLst/>
            <a:rect l="l" t="t" r="r" b="b"/>
            <a:pathLst>
              <a:path w="838864" h="1061854">
                <a:moveTo>
                  <a:pt x="0" y="0"/>
                </a:moveTo>
                <a:lnTo>
                  <a:pt x="838864" y="0"/>
                </a:lnTo>
                <a:lnTo>
                  <a:pt x="838864" y="1061854"/>
                </a:lnTo>
                <a:lnTo>
                  <a:pt x="0" y="106185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/>
          <p:cNvSpPr/>
          <p:nvPr/>
        </p:nvSpPr>
        <p:spPr>
          <a:xfrm>
            <a:off x="7262982" y="8230904"/>
            <a:ext cx="1448258" cy="1247312"/>
          </a:xfrm>
          <a:custGeom>
            <a:avLst/>
            <a:gdLst/>
            <a:ahLst/>
            <a:cxnLst/>
            <a:rect l="l" t="t" r="r" b="b"/>
            <a:pathLst>
              <a:path w="1448258" h="1247312">
                <a:moveTo>
                  <a:pt x="0" y="0"/>
                </a:moveTo>
                <a:lnTo>
                  <a:pt x="1448257" y="0"/>
                </a:lnTo>
                <a:lnTo>
                  <a:pt x="1448257" y="1247312"/>
                </a:lnTo>
                <a:lnTo>
                  <a:pt x="0" y="124731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/>
          <p:cNvSpPr/>
          <p:nvPr/>
        </p:nvSpPr>
        <p:spPr>
          <a:xfrm>
            <a:off x="11395436" y="8120326"/>
            <a:ext cx="1272701" cy="1353409"/>
          </a:xfrm>
          <a:custGeom>
            <a:avLst/>
            <a:gdLst/>
            <a:ahLst/>
            <a:cxnLst/>
            <a:rect l="l" t="t" r="r" b="b"/>
            <a:pathLst>
              <a:path w="1272701" h="1353409">
                <a:moveTo>
                  <a:pt x="0" y="0"/>
                </a:moveTo>
                <a:lnTo>
                  <a:pt x="1272702" y="0"/>
                </a:lnTo>
                <a:lnTo>
                  <a:pt x="1272702" y="1353409"/>
                </a:lnTo>
                <a:lnTo>
                  <a:pt x="0" y="1353409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125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Freeform 48"/>
          <p:cNvSpPr/>
          <p:nvPr/>
        </p:nvSpPr>
        <p:spPr>
          <a:xfrm>
            <a:off x="2340362" y="8280062"/>
            <a:ext cx="1606398" cy="1033936"/>
          </a:xfrm>
          <a:custGeom>
            <a:avLst/>
            <a:gdLst/>
            <a:ahLst/>
            <a:cxnLst/>
            <a:rect l="l" t="t" r="r" b="b"/>
            <a:pathLst>
              <a:path w="1606398" h="1033936">
                <a:moveTo>
                  <a:pt x="0" y="0"/>
                </a:moveTo>
                <a:lnTo>
                  <a:pt x="1606398" y="0"/>
                </a:lnTo>
                <a:lnTo>
                  <a:pt x="1606398" y="1033937"/>
                </a:lnTo>
                <a:lnTo>
                  <a:pt x="0" y="103393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10945868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2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0 &gt;</a:t>
            </a:r>
            <a:r>
              <a:rPr lang="en-US" sz="2100" spc="67">
                <a:solidFill>
                  <a:srgbClr val="191919"/>
                </a:solidFill>
                <a:latin typeface="Aileron Bold"/>
              </a:rPr>
              <a:t>1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135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236 | </a:t>
            </a:r>
            <a:r>
              <a:rPr lang="en-US" sz="2100" spc="67">
                <a:solidFill>
                  <a:srgbClr val="4F4741"/>
                </a:solidFill>
                <a:latin typeface="Aileron Bold"/>
              </a:rPr>
              <a:t>-101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4F4741"/>
                </a:solidFill>
                <a:latin typeface="Aileron Bold"/>
              </a:rPr>
              <a:t>-2 mois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27215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0 &gt; </a:t>
            </a:r>
            <a:r>
              <a:rPr lang="en-US" sz="2100" spc="67">
                <a:solidFill>
                  <a:srgbClr val="191919"/>
                </a:solidFill>
                <a:latin typeface="Aileron Bold"/>
              </a:rPr>
              <a:t>3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945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1770 | </a:t>
            </a:r>
            <a:r>
              <a:rPr lang="en-US" sz="2100" spc="67">
                <a:solidFill>
                  <a:srgbClr val="4F4741"/>
                </a:solidFill>
                <a:latin typeface="Aileron Bold"/>
              </a:rPr>
              <a:t>-825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4F4741"/>
                </a:solidFill>
                <a:latin typeface="Aileron Bold"/>
              </a:rPr>
              <a:t>-14 mois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527215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Eponges, processing Reverts, et M.Alloys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899419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0 &gt; </a:t>
            </a:r>
            <a:r>
              <a:rPr lang="en-US" sz="2100" spc="67">
                <a:solidFill>
                  <a:srgbClr val="191919"/>
                </a:solidFill>
                <a:latin typeface="Aileron Bold"/>
              </a:rPr>
              <a:t>3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675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1239 |</a:t>
            </a:r>
            <a:r>
              <a:rPr lang="en-US" sz="2100" spc="67">
                <a:solidFill>
                  <a:srgbClr val="FFBD59"/>
                </a:solidFill>
                <a:latin typeface="Aileron Bold"/>
              </a:rPr>
              <a:t> </a:t>
            </a:r>
            <a:r>
              <a:rPr lang="en-US" sz="2100" spc="67">
                <a:solidFill>
                  <a:srgbClr val="4F4741"/>
                </a:solidFill>
                <a:latin typeface="Aileron Bold"/>
              </a:rPr>
              <a:t>-564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4F4741"/>
                </a:solidFill>
                <a:latin typeface="Aileron Bold"/>
              </a:rPr>
              <a:t>-10 mois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92788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Elaboration et refusion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248235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3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0 &gt; </a:t>
            </a:r>
            <a:r>
              <a:rPr lang="en-US" sz="2100" spc="67">
                <a:solidFill>
                  <a:srgbClr val="191919"/>
                </a:solidFill>
                <a:latin typeface="Aileron Bold"/>
              </a:rPr>
              <a:t>1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540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885 | </a:t>
            </a:r>
            <a:r>
              <a:rPr lang="en-US" sz="2100" spc="67">
                <a:solidFill>
                  <a:srgbClr val="4F4741"/>
                </a:solidFill>
                <a:latin typeface="Aileron Bold"/>
              </a:rPr>
              <a:t>-345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4F4741"/>
                </a:solidFill>
                <a:latin typeface="Aileron Bold"/>
              </a:rPr>
              <a:t>-6 mois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258361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Billettes et demi produits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57366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6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0 &gt; </a:t>
            </a:r>
            <a:r>
              <a:rPr lang="en-US" sz="2100" spc="67">
                <a:solidFill>
                  <a:srgbClr val="191919"/>
                </a:solidFill>
                <a:latin typeface="Aileron Bold"/>
              </a:rPr>
              <a:t>1</a:t>
            </a:r>
            <a:r>
              <a:rPr lang="en-US" sz="2100" spc="67">
                <a:solidFill>
                  <a:srgbClr val="191919"/>
                </a:solidFill>
                <a:latin typeface="Aileron"/>
              </a:rPr>
              <a:t> mois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405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649 | </a:t>
            </a:r>
            <a:r>
              <a:rPr lang="en-US" sz="2100" spc="67">
                <a:solidFill>
                  <a:srgbClr val="4F4741"/>
                </a:solidFill>
                <a:latin typeface="Aileron Bold"/>
              </a:rPr>
              <a:t>-244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4F4741"/>
                </a:solidFill>
                <a:latin typeface="Aileron Bold"/>
              </a:rPr>
              <a:t>-4 mois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623934" y="2334428"/>
            <a:ext cx="1822913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Matriçage, Préusinage TTh et contrôles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989507" y="2753528"/>
            <a:ext cx="1822913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Usinage Final et Modules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294684" y="6005201"/>
            <a:ext cx="1822913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Aileron"/>
              </a:rPr>
              <a:t>1 mois</a:t>
            </a:r>
          </a:p>
          <a:p>
            <a:pPr algn="ctr">
              <a:lnSpc>
                <a:spcPts val="3465"/>
              </a:lnSpc>
            </a:pPr>
            <a:endParaRPr lang="en-US" sz="2100" spc="67">
              <a:solidFill>
                <a:srgbClr val="191919"/>
              </a:solidFill>
              <a:latin typeface="Aileron"/>
            </a:endParaRP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45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Aileron Bold"/>
              </a:rPr>
              <a:t>59 | </a:t>
            </a:r>
            <a:r>
              <a:rPr lang="en-US" sz="2100" spc="67">
                <a:solidFill>
                  <a:srgbClr val="4F4741"/>
                </a:solidFill>
                <a:latin typeface="Aileron Bold"/>
              </a:rPr>
              <a:t>-14</a:t>
            </a:r>
          </a:p>
          <a:p>
            <a:pPr algn="ctr">
              <a:lnSpc>
                <a:spcPts val="3465"/>
              </a:lnSpc>
            </a:pPr>
            <a:r>
              <a:rPr lang="en-US" sz="2100" spc="67">
                <a:solidFill>
                  <a:srgbClr val="4F4741"/>
                </a:solidFill>
                <a:latin typeface="Aileron Bold"/>
              </a:rPr>
              <a:t>-1 semaine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355080" y="3172628"/>
            <a:ext cx="182291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 spc="254">
                <a:solidFill>
                  <a:srgbClr val="191919"/>
                </a:solidFill>
                <a:latin typeface="NoirPro-Regular"/>
              </a:rPr>
              <a:t>Assemblage Final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5177994" y="5929001"/>
            <a:ext cx="2610132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Cycles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191919"/>
                </a:solidFill>
                <a:latin typeface="NoirPro-Medium"/>
              </a:rPr>
              <a:t>Stocks Sécu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45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FFFFFF"/>
                </a:solidFill>
                <a:latin typeface="NoirPro-Medium"/>
              </a:rPr>
              <a:t>cumul 59 | </a:t>
            </a:r>
            <a:r>
              <a:rPr lang="en-US" sz="2100" spc="67">
                <a:solidFill>
                  <a:srgbClr val="4F4741"/>
                </a:solidFill>
                <a:latin typeface="NoirPro-Medium"/>
              </a:rPr>
              <a:t>écart</a:t>
            </a:r>
          </a:p>
          <a:p>
            <a:pPr algn="just">
              <a:lnSpc>
                <a:spcPts val="3465"/>
              </a:lnSpc>
            </a:pPr>
            <a:r>
              <a:rPr lang="en-US" sz="2100" spc="67">
                <a:solidFill>
                  <a:srgbClr val="4F4741"/>
                </a:solidFill>
                <a:latin typeface="NoirPro-Medium"/>
              </a:rPr>
              <a:t>manques en mois</a:t>
            </a:r>
          </a:p>
          <a:p>
            <a:pPr algn="just">
              <a:lnSpc>
                <a:spcPts val="3465"/>
              </a:lnSpc>
            </a:pPr>
            <a:endParaRPr lang="en-US" sz="2100" spc="67">
              <a:solidFill>
                <a:srgbClr val="4F4741"/>
              </a:solidFill>
              <a:latin typeface="NoirPro-Medium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2246592" y="490081"/>
            <a:ext cx="13201645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Supply Chain Titane Aero / Moteurs</a:t>
            </a:r>
          </a:p>
          <a:p>
            <a:pPr>
              <a:lnSpc>
                <a:spcPts val="4098"/>
              </a:lnSpc>
            </a:pPr>
            <a:r>
              <a:rPr lang="en-US" sz="4140">
                <a:solidFill>
                  <a:srgbClr val="15002B"/>
                </a:solidFill>
                <a:latin typeface="NoirPro-Medium"/>
              </a:rPr>
              <a:t>Cycles et protections 2021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26902" y="582859"/>
            <a:ext cx="11515986" cy="1633729"/>
            <a:chOff x="0" y="0"/>
            <a:chExt cx="3320468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0468" cy="471062"/>
            </a:xfrm>
            <a:custGeom>
              <a:avLst/>
              <a:gdLst/>
              <a:ahLst/>
              <a:cxnLst/>
              <a:rect l="l" t="t" r="r" b="b"/>
              <a:pathLst>
                <a:path w="3320468" h="471062">
                  <a:moveTo>
                    <a:pt x="10756" y="0"/>
                  </a:moveTo>
                  <a:lnTo>
                    <a:pt x="3309712" y="0"/>
                  </a:lnTo>
                  <a:cubicBezTo>
                    <a:pt x="3312564" y="0"/>
                    <a:pt x="3315301" y="1133"/>
                    <a:pt x="3317318" y="3150"/>
                  </a:cubicBezTo>
                  <a:cubicBezTo>
                    <a:pt x="3319335" y="5168"/>
                    <a:pt x="3320468" y="7904"/>
                    <a:pt x="3320468" y="10756"/>
                  </a:cubicBezTo>
                  <a:lnTo>
                    <a:pt x="3320468" y="460306"/>
                  </a:lnTo>
                  <a:cubicBezTo>
                    <a:pt x="3320468" y="466246"/>
                    <a:pt x="3315652" y="471062"/>
                    <a:pt x="3309712" y="471062"/>
                  </a:cubicBezTo>
                  <a:lnTo>
                    <a:pt x="10756" y="471062"/>
                  </a:lnTo>
                  <a:cubicBezTo>
                    <a:pt x="7904" y="471062"/>
                    <a:pt x="5168" y="469929"/>
                    <a:pt x="3150" y="467912"/>
                  </a:cubicBezTo>
                  <a:cubicBezTo>
                    <a:pt x="1133" y="465895"/>
                    <a:pt x="0" y="463159"/>
                    <a:pt x="0" y="460306"/>
                  </a:cubicBezTo>
                  <a:lnTo>
                    <a:pt x="0" y="10756"/>
                  </a:lnTo>
                  <a:cubicBezTo>
                    <a:pt x="0" y="4816"/>
                    <a:pt x="4816" y="0"/>
                    <a:pt x="1075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573381" y="3120081"/>
            <a:ext cx="4677751" cy="405093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25155" r="-2515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573381" y="-910426"/>
            <a:ext cx="4483620" cy="385311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1" name="Group 11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453625" y="2256710"/>
            <a:ext cx="13805675" cy="690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15002B"/>
                </a:solidFill>
                <a:latin typeface="NoirPro-Regular"/>
              </a:rPr>
              <a:t>Avant la crise :</a:t>
            </a:r>
          </a:p>
          <a:p>
            <a:pPr marL="518162" lvl="1" indent="-259081" algn="just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oubli des retours d’expérience des crises précédentes</a:t>
            </a:r>
          </a:p>
          <a:p>
            <a:pPr marL="518162" lvl="1" indent="-259081" algn="just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pression performance, contrats avec pénalités</a:t>
            </a:r>
          </a:p>
          <a:p>
            <a:pPr algn="just">
              <a:lnSpc>
                <a:spcPts val="2800"/>
              </a:lnSpc>
            </a:pPr>
            <a:endParaRPr lang="en-US" sz="2400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15002B"/>
                </a:solidFill>
                <a:latin typeface="NoirPro-Regular"/>
              </a:rPr>
              <a:t>Pendant la crise :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dramatisation, prise de distance par rapport aux contrats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pas (ou très peu) de protection de la supply-chain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pessimisme et pas d’anticipation de la reprise</a:t>
            </a:r>
          </a:p>
          <a:p>
            <a:pPr algn="just">
              <a:lnSpc>
                <a:spcPts val="2800"/>
              </a:lnSpc>
            </a:pPr>
            <a:endParaRPr lang="en-US" sz="2400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15002B"/>
                </a:solidFill>
                <a:latin typeface="NoirPro-Regular"/>
              </a:rPr>
              <a:t>Au redémarrage :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pression / contrats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compétition entre les consommateurs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America First et sécurisation par une “sur-expression” de besoin =&gt; création d’une bulle.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sollicitation de nouveaux acteurs, nouveaux entrants et de nouvelles protections.</a:t>
            </a:r>
          </a:p>
          <a:p>
            <a:pPr algn="just">
              <a:lnSpc>
                <a:spcPts val="2800"/>
              </a:lnSpc>
            </a:pPr>
            <a:endParaRPr lang="en-US" sz="2400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15002B"/>
                </a:solidFill>
                <a:latin typeface="NoirPro-Regular"/>
              </a:rPr>
              <a:t>Puis vient le temps des grandes manœuvres, les décisions stratégiques !</a:t>
            </a:r>
          </a:p>
        </p:txBody>
      </p:sp>
      <p:sp>
        <p:nvSpPr>
          <p:cNvPr id="17" name="Freeform 17"/>
          <p:cNvSpPr/>
          <p:nvPr/>
        </p:nvSpPr>
        <p:spPr>
          <a:xfrm>
            <a:off x="17259300" y="-550791"/>
            <a:ext cx="2401969" cy="2392962"/>
          </a:xfrm>
          <a:custGeom>
            <a:avLst/>
            <a:gdLst/>
            <a:ahLst/>
            <a:cxnLst/>
            <a:rect l="l" t="t" r="r" b="b"/>
            <a:pathLst>
              <a:path w="2401969" h="2392962">
                <a:moveTo>
                  <a:pt x="0" y="0"/>
                </a:moveTo>
                <a:lnTo>
                  <a:pt x="2401969" y="0"/>
                </a:lnTo>
                <a:lnTo>
                  <a:pt x="2401969" y="2392962"/>
                </a:lnTo>
                <a:lnTo>
                  <a:pt x="0" y="2392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4715968" y="744935"/>
            <a:ext cx="10937854" cy="122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4103">
                <a:solidFill>
                  <a:srgbClr val="15002B"/>
                </a:solidFill>
                <a:latin typeface="NoirPro-Medium"/>
              </a:rPr>
              <a:t>Les comportements</a:t>
            </a:r>
          </a:p>
          <a:p>
            <a:pPr>
              <a:lnSpc>
                <a:spcPts val="4061"/>
              </a:lnSpc>
            </a:pPr>
            <a:r>
              <a:rPr lang="en-US" sz="4103">
                <a:solidFill>
                  <a:srgbClr val="15002B"/>
                </a:solidFill>
                <a:latin typeface="NoirPro-Medium"/>
              </a:rPr>
              <a:t>des donneurs d’ordre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26902" y="582859"/>
            <a:ext cx="11515986" cy="1633729"/>
            <a:chOff x="0" y="0"/>
            <a:chExt cx="3320468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0468" cy="471062"/>
            </a:xfrm>
            <a:custGeom>
              <a:avLst/>
              <a:gdLst/>
              <a:ahLst/>
              <a:cxnLst/>
              <a:rect l="l" t="t" r="r" b="b"/>
              <a:pathLst>
                <a:path w="3320468" h="471062">
                  <a:moveTo>
                    <a:pt x="10756" y="0"/>
                  </a:moveTo>
                  <a:lnTo>
                    <a:pt x="3309712" y="0"/>
                  </a:lnTo>
                  <a:cubicBezTo>
                    <a:pt x="3312564" y="0"/>
                    <a:pt x="3315301" y="1133"/>
                    <a:pt x="3317318" y="3150"/>
                  </a:cubicBezTo>
                  <a:cubicBezTo>
                    <a:pt x="3319335" y="5168"/>
                    <a:pt x="3320468" y="7904"/>
                    <a:pt x="3320468" y="10756"/>
                  </a:cubicBezTo>
                  <a:lnTo>
                    <a:pt x="3320468" y="460306"/>
                  </a:lnTo>
                  <a:cubicBezTo>
                    <a:pt x="3320468" y="466246"/>
                    <a:pt x="3315652" y="471062"/>
                    <a:pt x="3309712" y="471062"/>
                  </a:cubicBezTo>
                  <a:lnTo>
                    <a:pt x="10756" y="471062"/>
                  </a:lnTo>
                  <a:cubicBezTo>
                    <a:pt x="7904" y="471062"/>
                    <a:pt x="5168" y="469929"/>
                    <a:pt x="3150" y="467912"/>
                  </a:cubicBezTo>
                  <a:cubicBezTo>
                    <a:pt x="1133" y="465895"/>
                    <a:pt x="0" y="463159"/>
                    <a:pt x="0" y="460306"/>
                  </a:cubicBezTo>
                  <a:lnTo>
                    <a:pt x="0" y="10756"/>
                  </a:lnTo>
                  <a:cubicBezTo>
                    <a:pt x="0" y="4816"/>
                    <a:pt x="4816" y="0"/>
                    <a:pt x="1075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573381" y="3120081"/>
            <a:ext cx="4677751" cy="405093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53919" r="-5392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573381" y="-910426"/>
            <a:ext cx="4483620" cy="385311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1" name="Group 11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453625" y="2256710"/>
            <a:ext cx="13805675" cy="647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15002B"/>
                </a:solidFill>
                <a:latin typeface="NoirPro-Regular"/>
              </a:rPr>
              <a:t>Avant la crise :</a:t>
            </a:r>
          </a:p>
          <a:p>
            <a:pPr marL="518162" lvl="1" indent="-259081" algn="just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performance, contrats avec pénalités subis.</a:t>
            </a:r>
          </a:p>
          <a:p>
            <a:pPr algn="just">
              <a:lnSpc>
                <a:spcPts val="2800"/>
              </a:lnSpc>
            </a:pPr>
            <a:endParaRPr lang="en-US" sz="2400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15002B"/>
                </a:solidFill>
                <a:latin typeface="NoirPro-Regular"/>
              </a:rPr>
              <a:t>Pendant la crise :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sauve qui peu, recherche des informations logistiques auprès des clients.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la bataille entre les acteurs de la supply-chain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l’adaptation des forces vives (=&gt; pertes de compétences, activité réduite, ...)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l’arrêt des investissements et la maintenance au minimum sécuritaire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la vente des stocks en particuliers des chutes, éponges, demi-produits, ...</a:t>
            </a:r>
          </a:p>
          <a:p>
            <a:pPr algn="just">
              <a:lnSpc>
                <a:spcPts val="2800"/>
              </a:lnSpc>
            </a:pPr>
            <a:endParaRPr lang="en-US" sz="2400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15002B"/>
                </a:solidFill>
                <a:latin typeface="NoirPro-Regular"/>
              </a:rPr>
              <a:t>Au redémarrage : de la bonne volonté mais une course de haies !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pression volume/ contrats, des mois de besoins non satisfaits : tensions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le manque de compétences et de ressources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les outils qui ont été fragilisés  =&gt; pannes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5002B"/>
                </a:solidFill>
                <a:latin typeface="NoirPro-Regular"/>
              </a:rPr>
              <a:t>la remise en cause des développements stratégiques pour se concentrer sur l’Op CT</a:t>
            </a:r>
          </a:p>
        </p:txBody>
      </p:sp>
      <p:sp>
        <p:nvSpPr>
          <p:cNvPr id="17" name="Freeform 17"/>
          <p:cNvSpPr/>
          <p:nvPr/>
        </p:nvSpPr>
        <p:spPr>
          <a:xfrm>
            <a:off x="17259300" y="-550791"/>
            <a:ext cx="2401969" cy="2392962"/>
          </a:xfrm>
          <a:custGeom>
            <a:avLst/>
            <a:gdLst/>
            <a:ahLst/>
            <a:cxnLst/>
            <a:rect l="l" t="t" r="r" b="b"/>
            <a:pathLst>
              <a:path w="2401969" h="2392962">
                <a:moveTo>
                  <a:pt x="0" y="0"/>
                </a:moveTo>
                <a:lnTo>
                  <a:pt x="2401969" y="0"/>
                </a:lnTo>
                <a:lnTo>
                  <a:pt x="2401969" y="2392962"/>
                </a:lnTo>
                <a:lnTo>
                  <a:pt x="0" y="2392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4715968" y="744935"/>
            <a:ext cx="10937854" cy="122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4103">
                <a:solidFill>
                  <a:srgbClr val="15002B"/>
                </a:solidFill>
                <a:latin typeface="NoirPro-Medium"/>
              </a:rPr>
              <a:t>Les comportements</a:t>
            </a:r>
          </a:p>
          <a:p>
            <a:pPr>
              <a:lnSpc>
                <a:spcPts val="4061"/>
              </a:lnSpc>
            </a:pPr>
            <a:r>
              <a:rPr lang="en-US" sz="4103">
                <a:solidFill>
                  <a:srgbClr val="15002B"/>
                </a:solidFill>
                <a:latin typeface="NoirPro-Medium"/>
              </a:rPr>
              <a:t>des fournisseurs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26902" y="582859"/>
            <a:ext cx="11515986" cy="1633729"/>
            <a:chOff x="0" y="0"/>
            <a:chExt cx="3320468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0468" cy="471062"/>
            </a:xfrm>
            <a:custGeom>
              <a:avLst/>
              <a:gdLst/>
              <a:ahLst/>
              <a:cxnLst/>
              <a:rect l="l" t="t" r="r" b="b"/>
              <a:pathLst>
                <a:path w="3320468" h="471062">
                  <a:moveTo>
                    <a:pt x="10756" y="0"/>
                  </a:moveTo>
                  <a:lnTo>
                    <a:pt x="3309712" y="0"/>
                  </a:lnTo>
                  <a:cubicBezTo>
                    <a:pt x="3312564" y="0"/>
                    <a:pt x="3315301" y="1133"/>
                    <a:pt x="3317318" y="3150"/>
                  </a:cubicBezTo>
                  <a:cubicBezTo>
                    <a:pt x="3319335" y="5168"/>
                    <a:pt x="3320468" y="7904"/>
                    <a:pt x="3320468" y="10756"/>
                  </a:cubicBezTo>
                  <a:lnTo>
                    <a:pt x="3320468" y="460306"/>
                  </a:lnTo>
                  <a:cubicBezTo>
                    <a:pt x="3320468" y="466246"/>
                    <a:pt x="3315652" y="471062"/>
                    <a:pt x="3309712" y="471062"/>
                  </a:cubicBezTo>
                  <a:lnTo>
                    <a:pt x="10756" y="471062"/>
                  </a:lnTo>
                  <a:cubicBezTo>
                    <a:pt x="7904" y="471062"/>
                    <a:pt x="5168" y="469929"/>
                    <a:pt x="3150" y="467912"/>
                  </a:cubicBezTo>
                  <a:cubicBezTo>
                    <a:pt x="1133" y="465895"/>
                    <a:pt x="0" y="463159"/>
                    <a:pt x="0" y="460306"/>
                  </a:cubicBezTo>
                  <a:lnTo>
                    <a:pt x="0" y="10756"/>
                  </a:lnTo>
                  <a:cubicBezTo>
                    <a:pt x="0" y="4816"/>
                    <a:pt x="4816" y="0"/>
                    <a:pt x="1075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573381" y="3120081"/>
            <a:ext cx="4677751" cy="405093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14990" r="-1499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573381" y="-910426"/>
            <a:ext cx="4483620" cy="385311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1" name="Group 11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259300" y="-550791"/>
            <a:ext cx="2401969" cy="2392962"/>
          </a:xfrm>
          <a:custGeom>
            <a:avLst/>
            <a:gdLst/>
            <a:ahLst/>
            <a:cxnLst/>
            <a:rect l="l" t="t" r="r" b="b"/>
            <a:pathLst>
              <a:path w="2401969" h="2392962">
                <a:moveTo>
                  <a:pt x="0" y="0"/>
                </a:moveTo>
                <a:lnTo>
                  <a:pt x="2401969" y="0"/>
                </a:lnTo>
                <a:lnTo>
                  <a:pt x="2401969" y="2392962"/>
                </a:lnTo>
                <a:lnTo>
                  <a:pt x="0" y="2392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7916698" y="3710645"/>
            <a:ext cx="9572436" cy="4985275"/>
          </a:xfrm>
          <a:custGeom>
            <a:avLst/>
            <a:gdLst/>
            <a:ahLst/>
            <a:cxnLst/>
            <a:rect l="l" t="t" r="r" b="b"/>
            <a:pathLst>
              <a:path w="9572436" h="4985275">
                <a:moveTo>
                  <a:pt x="0" y="0"/>
                </a:moveTo>
                <a:lnTo>
                  <a:pt x="9572436" y="0"/>
                </a:lnTo>
                <a:lnTo>
                  <a:pt x="9572436" y="4985275"/>
                </a:lnTo>
                <a:lnTo>
                  <a:pt x="0" y="4985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4715968" y="744935"/>
            <a:ext cx="10937854" cy="122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4103">
                <a:solidFill>
                  <a:srgbClr val="15002B"/>
                </a:solidFill>
                <a:latin typeface="NoirPro-Medium"/>
              </a:rPr>
              <a:t>Les comportements</a:t>
            </a:r>
          </a:p>
          <a:p>
            <a:pPr>
              <a:lnSpc>
                <a:spcPts val="4061"/>
              </a:lnSpc>
            </a:pPr>
            <a:r>
              <a:rPr lang="en-US" sz="4103">
                <a:solidFill>
                  <a:srgbClr val="15002B"/>
                </a:solidFill>
                <a:latin typeface="NoirPro-Medium"/>
              </a:rPr>
              <a:t>du marché du titane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59504" y="2329123"/>
            <a:ext cx="13294319" cy="670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4"/>
              </a:lnSpc>
            </a:pPr>
            <a:r>
              <a:rPr lang="en-US" sz="2696">
                <a:solidFill>
                  <a:srgbClr val="15002B"/>
                </a:solidFill>
                <a:latin typeface="NoirPro-Regular"/>
              </a:rPr>
              <a:t>Les prix :</a:t>
            </a:r>
          </a:p>
          <a:p>
            <a:pPr marL="498969" lvl="1" indent="-249485" algn="just">
              <a:lnSpc>
                <a:spcPts val="3235"/>
              </a:lnSpc>
              <a:buFont typeface="Arial"/>
              <a:buChar char="•"/>
            </a:pPr>
            <a:r>
              <a:rPr lang="en-US" sz="2311">
                <a:solidFill>
                  <a:srgbClr val="15002B"/>
                </a:solidFill>
                <a:latin typeface="NoirPro-Regular"/>
              </a:rPr>
              <a:t>crise : effondrement</a:t>
            </a:r>
          </a:p>
          <a:p>
            <a:pPr marL="498969" lvl="1" indent="-249485" algn="just">
              <a:lnSpc>
                <a:spcPts val="3235"/>
              </a:lnSpc>
              <a:buFont typeface="Arial"/>
              <a:buChar char="•"/>
            </a:pPr>
            <a:r>
              <a:rPr lang="en-US" sz="2311">
                <a:solidFill>
                  <a:srgbClr val="15002B"/>
                </a:solidFill>
                <a:latin typeface="NoirPro-Regular"/>
              </a:rPr>
              <a:t>reprise : hausse drastique, vers une “normalisation” après l’atteinte d’une demande en palier.</a:t>
            </a:r>
          </a:p>
          <a:p>
            <a:pPr algn="just">
              <a:lnSpc>
                <a:spcPts val="3235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235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235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235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235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235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235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235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2696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774"/>
              </a:lnSpc>
            </a:pPr>
            <a:endParaRPr lang="en-US" sz="2311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774"/>
              </a:lnSpc>
            </a:pPr>
            <a:r>
              <a:rPr lang="en-US" sz="2696">
                <a:solidFill>
                  <a:srgbClr val="15002B"/>
                </a:solidFill>
                <a:latin typeface="NoirPro-Regular"/>
              </a:rPr>
              <a:t>La disponibilité :</a:t>
            </a:r>
          </a:p>
          <a:p>
            <a:pPr marL="498968" lvl="1" indent="-249484" algn="just">
              <a:lnSpc>
                <a:spcPts val="3235"/>
              </a:lnSpc>
              <a:buFont typeface="Arial"/>
              <a:buChar char="•"/>
            </a:pPr>
            <a:r>
              <a:rPr lang="en-US" sz="2311">
                <a:solidFill>
                  <a:srgbClr val="15002B"/>
                </a:solidFill>
                <a:latin typeface="NoirPro-Regular"/>
              </a:rPr>
              <a:t>les bonnes affaires avec la crise</a:t>
            </a:r>
          </a:p>
          <a:p>
            <a:pPr marL="498968" lvl="1" indent="-249484" algn="just">
              <a:lnSpc>
                <a:spcPts val="3235"/>
              </a:lnSpc>
              <a:buFont typeface="Arial"/>
              <a:buChar char="•"/>
            </a:pPr>
            <a:r>
              <a:rPr lang="en-US" sz="2311">
                <a:solidFill>
                  <a:srgbClr val="15002B"/>
                </a:solidFill>
                <a:latin typeface="NoirPro-Regular"/>
              </a:rPr>
              <a:t>L’allongement des délais (+ 6 mois à 1 an)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26902" y="582859"/>
            <a:ext cx="11515986" cy="1633729"/>
            <a:chOff x="0" y="0"/>
            <a:chExt cx="3320468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0468" cy="471062"/>
            </a:xfrm>
            <a:custGeom>
              <a:avLst/>
              <a:gdLst/>
              <a:ahLst/>
              <a:cxnLst/>
              <a:rect l="l" t="t" r="r" b="b"/>
              <a:pathLst>
                <a:path w="3320468" h="471062">
                  <a:moveTo>
                    <a:pt x="10756" y="0"/>
                  </a:moveTo>
                  <a:lnTo>
                    <a:pt x="3309712" y="0"/>
                  </a:lnTo>
                  <a:cubicBezTo>
                    <a:pt x="3312564" y="0"/>
                    <a:pt x="3315301" y="1133"/>
                    <a:pt x="3317318" y="3150"/>
                  </a:cubicBezTo>
                  <a:cubicBezTo>
                    <a:pt x="3319335" y="5168"/>
                    <a:pt x="3320468" y="7904"/>
                    <a:pt x="3320468" y="10756"/>
                  </a:cubicBezTo>
                  <a:lnTo>
                    <a:pt x="3320468" y="460306"/>
                  </a:lnTo>
                  <a:cubicBezTo>
                    <a:pt x="3320468" y="466246"/>
                    <a:pt x="3315652" y="471062"/>
                    <a:pt x="3309712" y="471062"/>
                  </a:cubicBezTo>
                  <a:lnTo>
                    <a:pt x="10756" y="471062"/>
                  </a:lnTo>
                  <a:cubicBezTo>
                    <a:pt x="7904" y="471062"/>
                    <a:pt x="5168" y="469929"/>
                    <a:pt x="3150" y="467912"/>
                  </a:cubicBezTo>
                  <a:cubicBezTo>
                    <a:pt x="1133" y="465895"/>
                    <a:pt x="0" y="463159"/>
                    <a:pt x="0" y="460306"/>
                  </a:cubicBezTo>
                  <a:lnTo>
                    <a:pt x="0" y="10756"/>
                  </a:lnTo>
                  <a:cubicBezTo>
                    <a:pt x="0" y="4816"/>
                    <a:pt x="4816" y="0"/>
                    <a:pt x="1075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573381" y="3120081"/>
            <a:ext cx="4677751" cy="405093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14990" r="-1499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573381" y="-910426"/>
            <a:ext cx="4483620" cy="385311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259300" y="-550791"/>
            <a:ext cx="2401969" cy="2392962"/>
          </a:xfrm>
          <a:custGeom>
            <a:avLst/>
            <a:gdLst/>
            <a:ahLst/>
            <a:cxnLst/>
            <a:rect l="l" t="t" r="r" b="b"/>
            <a:pathLst>
              <a:path w="2401969" h="2392962">
                <a:moveTo>
                  <a:pt x="0" y="0"/>
                </a:moveTo>
                <a:lnTo>
                  <a:pt x="2401969" y="0"/>
                </a:lnTo>
                <a:lnTo>
                  <a:pt x="2401969" y="2392962"/>
                </a:lnTo>
                <a:lnTo>
                  <a:pt x="0" y="2392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3887659" y="3243686"/>
            <a:ext cx="11411711" cy="5940415"/>
          </a:xfrm>
          <a:custGeom>
            <a:avLst/>
            <a:gdLst/>
            <a:ahLst/>
            <a:cxnLst/>
            <a:rect l="l" t="t" r="r" b="b"/>
            <a:pathLst>
              <a:path w="11411711" h="5940415">
                <a:moveTo>
                  <a:pt x="0" y="0"/>
                </a:moveTo>
                <a:lnTo>
                  <a:pt x="11411711" y="0"/>
                </a:lnTo>
                <a:lnTo>
                  <a:pt x="11411711" y="5940415"/>
                </a:lnTo>
                <a:lnTo>
                  <a:pt x="0" y="5940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4715968" y="744935"/>
            <a:ext cx="10937854" cy="709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4103">
                <a:solidFill>
                  <a:srgbClr val="15002B"/>
                </a:solidFill>
                <a:latin typeface="NoirPro-Medium"/>
              </a:rPr>
              <a:t>Ya t’il des gagnants ?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26902" y="2486766"/>
            <a:ext cx="12733550" cy="131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15002B"/>
                </a:solidFill>
                <a:latin typeface="NoirPro-Regular"/>
              </a:rPr>
              <a:t>Les seuls gagnants sont les traders avec les chutes !   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15002B"/>
              </a:solidFill>
              <a:latin typeface="NoirPro-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715968" y="1313998"/>
            <a:ext cx="10937854" cy="709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61"/>
              </a:lnSpc>
            </a:pPr>
            <a:r>
              <a:rPr lang="en-US" sz="4103">
                <a:solidFill>
                  <a:srgbClr val="15002B"/>
                </a:solidFill>
                <a:latin typeface="NoirPro-Medium"/>
              </a:rPr>
              <a:t>=&gt; Pistes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653822" y="5320169"/>
            <a:ext cx="2101445" cy="86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3"/>
              </a:lnSpc>
            </a:pPr>
            <a:r>
              <a:rPr lang="en-US" sz="2559">
                <a:solidFill>
                  <a:srgbClr val="15002B"/>
                </a:solidFill>
                <a:latin typeface="Code Pro Bold"/>
              </a:rPr>
              <a:t>Massifs *6.7 </a:t>
            </a:r>
          </a:p>
          <a:p>
            <a:pPr>
              <a:lnSpc>
                <a:spcPts val="3583"/>
              </a:lnSpc>
            </a:pPr>
            <a:r>
              <a:rPr lang="en-US" sz="2559">
                <a:solidFill>
                  <a:srgbClr val="15002B"/>
                </a:solidFill>
                <a:latin typeface="Code Pro Bold"/>
              </a:rPr>
              <a:t>Copeaux * 10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64904" y="442807"/>
            <a:ext cx="10074336" cy="1633729"/>
            <a:chOff x="0" y="0"/>
            <a:chExt cx="2904790" cy="471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4790" cy="471062"/>
            </a:xfrm>
            <a:custGeom>
              <a:avLst/>
              <a:gdLst/>
              <a:ahLst/>
              <a:cxnLst/>
              <a:rect l="l" t="t" r="r" b="b"/>
              <a:pathLst>
                <a:path w="2904790" h="471062">
                  <a:moveTo>
                    <a:pt x="12296" y="0"/>
                  </a:moveTo>
                  <a:lnTo>
                    <a:pt x="2892494" y="0"/>
                  </a:lnTo>
                  <a:cubicBezTo>
                    <a:pt x="2895755" y="0"/>
                    <a:pt x="2898882" y="1295"/>
                    <a:pt x="2901188" y="3601"/>
                  </a:cubicBezTo>
                  <a:cubicBezTo>
                    <a:pt x="2903494" y="5907"/>
                    <a:pt x="2904790" y="9035"/>
                    <a:pt x="2904790" y="12296"/>
                  </a:cubicBezTo>
                  <a:lnTo>
                    <a:pt x="2904790" y="458767"/>
                  </a:lnTo>
                  <a:cubicBezTo>
                    <a:pt x="2904790" y="465557"/>
                    <a:pt x="2899285" y="471062"/>
                    <a:pt x="2892494" y="471062"/>
                  </a:cubicBezTo>
                  <a:lnTo>
                    <a:pt x="12296" y="471062"/>
                  </a:lnTo>
                  <a:cubicBezTo>
                    <a:pt x="5505" y="471062"/>
                    <a:pt x="0" y="465557"/>
                    <a:pt x="0" y="458767"/>
                  </a:cubicBezTo>
                  <a:lnTo>
                    <a:pt x="0" y="12296"/>
                  </a:lnTo>
                  <a:cubicBezTo>
                    <a:pt x="0" y="5505"/>
                    <a:pt x="5505" y="0"/>
                    <a:pt x="1229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4018" y="2342210"/>
            <a:ext cx="13805675" cy="722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une supply-chain mal traitée, mal pilotée et en tension ! 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la mise en difficulté des fournisseurs avec la crise (pertes de revenus CA et stocks), puis à nouveau avec la reprise (BFR, compétences). 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un besoin en cash inaccessible aux petites structures (remboursement des prêts, nouveaux taux d’intérêt)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les donneurs d’ordre aéro ne capitalisent pas sur les retours d’expériences. 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les traders (/ spéculateurs) qui ont réalisé et réalisent d’excellentes opérations (+700 % à +1000 % en 2 ans).</a:t>
            </a:r>
          </a:p>
          <a:p>
            <a:pPr algn="just">
              <a:lnSpc>
                <a:spcPts val="3779"/>
              </a:lnSpc>
            </a:pPr>
            <a:endParaRPr lang="en-US" sz="2700">
              <a:solidFill>
                <a:srgbClr val="15002B"/>
              </a:solidFill>
              <a:latin typeface="NoirPro-Regular"/>
            </a:endParaRPr>
          </a:p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La période des grandes manœuvres à venir avec quelques thèmes stratégiques :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Le sauvetage ou non des acteurs clés en difficulté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La position de VSMPO, puis de la Chine / souveraineté 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Les lacunes sur la production d’éponges de titane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La maîtrise des flux de chutes 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Les capacités de production de produis plats en titane (tôles et feuilles)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715194" y="-248465"/>
            <a:ext cx="2705457" cy="2325002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5002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841876" y="984758"/>
            <a:ext cx="2950339" cy="2554994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8555" r="-855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11968" y="-1482352"/>
            <a:ext cx="2705457" cy="2325002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287635" y="-1433117"/>
            <a:ext cx="2605066" cy="2238729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-1405533" y="942446"/>
            <a:ext cx="2840862" cy="2460187"/>
            <a:chOff x="0" y="0"/>
            <a:chExt cx="6350000" cy="5499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3"/>
              <a:stretch>
                <a:fillRect l="-7733" r="-77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57867" y="-266066"/>
            <a:ext cx="2605066" cy="2238729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5002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7102468" y="5194119"/>
            <a:ext cx="1943137" cy="1935850"/>
          </a:xfrm>
          <a:custGeom>
            <a:avLst/>
            <a:gdLst/>
            <a:ahLst/>
            <a:cxnLst/>
            <a:rect l="l" t="t" r="r" b="b"/>
            <a:pathLst>
              <a:path w="1943137" h="1935850">
                <a:moveTo>
                  <a:pt x="0" y="0"/>
                </a:moveTo>
                <a:lnTo>
                  <a:pt x="1943136" y="0"/>
                </a:lnTo>
                <a:lnTo>
                  <a:pt x="1943136" y="1935850"/>
                </a:lnTo>
                <a:lnTo>
                  <a:pt x="0" y="1935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-770148" y="5194119"/>
            <a:ext cx="1943137" cy="1935850"/>
          </a:xfrm>
          <a:custGeom>
            <a:avLst/>
            <a:gdLst/>
            <a:ahLst/>
            <a:cxnLst/>
            <a:rect l="l" t="t" r="r" b="b"/>
            <a:pathLst>
              <a:path w="1943137" h="1935850">
                <a:moveTo>
                  <a:pt x="0" y="0"/>
                </a:moveTo>
                <a:lnTo>
                  <a:pt x="1943137" y="0"/>
                </a:lnTo>
                <a:lnTo>
                  <a:pt x="1943137" y="1935850"/>
                </a:lnTo>
                <a:lnTo>
                  <a:pt x="0" y="1935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857867" y="-387443"/>
            <a:ext cx="2840862" cy="2460187"/>
            <a:chOff x="0" y="0"/>
            <a:chExt cx="6350000" cy="54991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6"/>
              <a:stretch>
                <a:fillRect l="-7733" r="-77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4579789" y="-319851"/>
            <a:ext cx="2840862" cy="2460187"/>
            <a:chOff x="0" y="0"/>
            <a:chExt cx="6350000" cy="54991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3"/>
              <a:stretch>
                <a:fillRect l="-7733" r="-77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0746595" y="-2536569"/>
            <a:ext cx="11878404" cy="5939202"/>
          </a:xfrm>
          <a:custGeom>
            <a:avLst/>
            <a:gdLst/>
            <a:ahLst/>
            <a:cxnLst/>
            <a:rect l="l" t="t" r="r" b="b"/>
            <a:pathLst>
              <a:path w="11878404" h="5939202">
                <a:moveTo>
                  <a:pt x="0" y="0"/>
                </a:moveTo>
                <a:lnTo>
                  <a:pt x="11878404" y="0"/>
                </a:lnTo>
                <a:lnTo>
                  <a:pt x="11878404" y="5939202"/>
                </a:lnTo>
                <a:lnTo>
                  <a:pt x="0" y="59392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5301281" y="1167133"/>
            <a:ext cx="7872610" cy="550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sz="4200">
                <a:solidFill>
                  <a:srgbClr val="15002B"/>
                </a:solidFill>
                <a:latin typeface="Open Sans Extra Bold"/>
              </a:rPr>
              <a:t>Conclusions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200388" y="-1385861"/>
            <a:ext cx="2188452" cy="189520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solidFill>
              <a:srgbClr val="E865A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936709" y="-291424"/>
            <a:ext cx="2046518" cy="1758726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5002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76302" y="601685"/>
            <a:ext cx="2188452" cy="1895200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1166" r="-116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909182" y="1583693"/>
            <a:ext cx="2188452" cy="1895200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3"/>
              <a:stretch>
                <a:fillRect l="-26977" r="-2697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09421" y="2586346"/>
            <a:ext cx="2141571" cy="1840412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5002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909182" y="3571795"/>
            <a:ext cx="2141571" cy="1840412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3449865" y="-438262"/>
            <a:ext cx="2188452" cy="1895200"/>
            <a:chOff x="0" y="0"/>
            <a:chExt cx="6350000" cy="5499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4"/>
              <a:stretch>
                <a:fillRect l="-19280" r="-1928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930158" y="3539850"/>
            <a:ext cx="2141571" cy="1840412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-977039" y="1568335"/>
            <a:ext cx="2188452" cy="1895200"/>
            <a:chOff x="0" y="0"/>
            <a:chExt cx="6350000" cy="54991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5"/>
              <a:stretch>
                <a:fillRect l="-14950" r="-1495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3070" y="2558687"/>
            <a:ext cx="2141571" cy="1840412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5002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854155" y="-327202"/>
            <a:ext cx="2046518" cy="1758726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5002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743070" y="-1385861"/>
            <a:ext cx="2188452" cy="1895200"/>
            <a:chOff x="0" y="0"/>
            <a:chExt cx="6350000" cy="54991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solidFill>
              <a:srgbClr val="E865A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743070" y="575077"/>
            <a:ext cx="2188452" cy="1895200"/>
            <a:chOff x="0" y="0"/>
            <a:chExt cx="6350000" cy="54991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6"/>
              <a:stretch>
                <a:fillRect t="-10950" b="-1095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2480893" y="-382047"/>
            <a:ext cx="2188452" cy="1895200"/>
            <a:chOff x="0" y="0"/>
            <a:chExt cx="6350000" cy="54991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7"/>
              <a:stretch>
                <a:fillRect l="-8555" r="-855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762663" y="6055155"/>
            <a:ext cx="14762674" cy="274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15002B"/>
                </a:solidFill>
                <a:latin typeface="NoirPro-Regular"/>
              </a:rPr>
              <a:t>Patrick DELABORDE</a:t>
            </a:r>
          </a:p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https//: diag2act-titanium.fr</a:t>
            </a:r>
          </a:p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e-mail : patrick.delaborde@diag2act-titanium.fr</a:t>
            </a:r>
          </a:p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15002B"/>
                </a:solidFill>
                <a:latin typeface="NoirPro-Regular"/>
              </a:rPr>
              <a:t>mobile : +33 6 71 92 60 63   </a:t>
            </a:r>
          </a:p>
          <a:p>
            <a:pPr algn="just">
              <a:lnSpc>
                <a:spcPts val="4759"/>
              </a:lnSpc>
            </a:pPr>
            <a:endParaRPr lang="en-US" sz="2700">
              <a:solidFill>
                <a:srgbClr val="15002B"/>
              </a:solidFill>
              <a:latin typeface="NoirPro-Regular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7029569" y="6905086"/>
            <a:ext cx="1670298" cy="1664034"/>
          </a:xfrm>
          <a:custGeom>
            <a:avLst/>
            <a:gdLst/>
            <a:ahLst/>
            <a:cxnLst/>
            <a:rect l="l" t="t" r="r" b="b"/>
            <a:pathLst>
              <a:path w="1670298" h="1664034">
                <a:moveTo>
                  <a:pt x="0" y="0"/>
                </a:moveTo>
                <a:lnTo>
                  <a:pt x="1670298" y="0"/>
                </a:lnTo>
                <a:lnTo>
                  <a:pt x="1670298" y="1664034"/>
                </a:lnTo>
                <a:lnTo>
                  <a:pt x="0" y="1664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-458885" y="6905086"/>
            <a:ext cx="1670298" cy="1664034"/>
          </a:xfrm>
          <a:custGeom>
            <a:avLst/>
            <a:gdLst/>
            <a:ahLst/>
            <a:cxnLst/>
            <a:rect l="l" t="t" r="r" b="b"/>
            <a:pathLst>
              <a:path w="1670298" h="1664034">
                <a:moveTo>
                  <a:pt x="0" y="0"/>
                </a:moveTo>
                <a:lnTo>
                  <a:pt x="1670298" y="0"/>
                </a:lnTo>
                <a:lnTo>
                  <a:pt x="1670298" y="1664034"/>
                </a:lnTo>
                <a:lnTo>
                  <a:pt x="0" y="1664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9" name="Group 39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40" name="Group 40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743070" y="2536952"/>
            <a:ext cx="2188452" cy="1895200"/>
            <a:chOff x="0" y="0"/>
            <a:chExt cx="6350000" cy="54991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2"/>
              <a:stretch>
                <a:fillRect l="-14950" r="-1495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-977039" y="3512457"/>
            <a:ext cx="2188452" cy="1895200"/>
            <a:chOff x="0" y="0"/>
            <a:chExt cx="6350000" cy="54991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3"/>
              <a:stretch>
                <a:fillRect l="-7733" r="-77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-996089" y="-395438"/>
            <a:ext cx="2188452" cy="1895200"/>
            <a:chOff x="0" y="0"/>
            <a:chExt cx="6350000" cy="54991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4"/>
              <a:stretch>
                <a:fillRect l="-3046" r="-3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743070" y="-1396322"/>
            <a:ext cx="2188452" cy="1895200"/>
            <a:chOff x="0" y="0"/>
            <a:chExt cx="6350000" cy="54991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5"/>
              <a:stretch>
                <a:fillRect l="-7733" r="-77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15209421" y="-1396322"/>
            <a:ext cx="2188452" cy="1895200"/>
            <a:chOff x="0" y="0"/>
            <a:chExt cx="6350000" cy="54991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6"/>
              <a:stretch>
                <a:fillRect l="-5159" r="-515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5200388" y="2558687"/>
            <a:ext cx="2188452" cy="1895200"/>
            <a:chOff x="0" y="0"/>
            <a:chExt cx="6350000" cy="54991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7"/>
              <a:stretch>
                <a:fillRect l="-26977" r="-2697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7" name="Group 57"/>
          <p:cNvGrpSpPr>
            <a:grpSpLocks noChangeAspect="1"/>
          </p:cNvGrpSpPr>
          <p:nvPr/>
        </p:nvGrpSpPr>
        <p:grpSpPr>
          <a:xfrm>
            <a:off x="16936709" y="-345915"/>
            <a:ext cx="2188452" cy="1895200"/>
            <a:chOff x="0" y="0"/>
            <a:chExt cx="6350000" cy="54991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8"/>
              <a:stretch>
                <a:fillRect l="-45339" r="-453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9" name="Group 59"/>
          <p:cNvGrpSpPr>
            <a:grpSpLocks noChangeAspect="1"/>
          </p:cNvGrpSpPr>
          <p:nvPr/>
        </p:nvGrpSpPr>
        <p:grpSpPr>
          <a:xfrm>
            <a:off x="16885741" y="3506552"/>
            <a:ext cx="2188452" cy="1895200"/>
            <a:chOff x="0" y="0"/>
            <a:chExt cx="6350000" cy="54991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9"/>
              <a:stretch>
                <a:fillRect l="-26977" r="-2697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4926185" y="1074585"/>
            <a:ext cx="8435631" cy="377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6"/>
              </a:lnSpc>
            </a:pPr>
            <a:r>
              <a:rPr lang="en-US" sz="9875">
                <a:solidFill>
                  <a:srgbClr val="15002B"/>
                </a:solidFill>
                <a:latin typeface="Open Sans Extra Bold"/>
              </a:rPr>
              <a:t>Merci de votre attention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06469" y="1646003"/>
            <a:ext cx="7791214" cy="2275327"/>
            <a:chOff x="0" y="0"/>
            <a:chExt cx="2300674" cy="671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0674" cy="671883"/>
            </a:xfrm>
            <a:custGeom>
              <a:avLst/>
              <a:gdLst/>
              <a:ahLst/>
              <a:cxnLst/>
              <a:rect l="l" t="t" r="r" b="b"/>
              <a:pathLst>
                <a:path w="2300674" h="671883">
                  <a:moveTo>
                    <a:pt x="15899" y="0"/>
                  </a:moveTo>
                  <a:lnTo>
                    <a:pt x="2284775" y="0"/>
                  </a:lnTo>
                  <a:cubicBezTo>
                    <a:pt x="2293556" y="0"/>
                    <a:pt x="2300674" y="7118"/>
                    <a:pt x="2300674" y="15899"/>
                  </a:cubicBezTo>
                  <a:lnTo>
                    <a:pt x="2300674" y="655985"/>
                  </a:lnTo>
                  <a:cubicBezTo>
                    <a:pt x="2300674" y="664765"/>
                    <a:pt x="2293556" y="671883"/>
                    <a:pt x="2284775" y="671883"/>
                  </a:cubicBezTo>
                  <a:lnTo>
                    <a:pt x="15899" y="671883"/>
                  </a:lnTo>
                  <a:cubicBezTo>
                    <a:pt x="7118" y="671883"/>
                    <a:pt x="0" y="664765"/>
                    <a:pt x="0" y="655985"/>
                  </a:cubicBezTo>
                  <a:lnTo>
                    <a:pt x="0" y="15899"/>
                  </a:lnTo>
                  <a:cubicBezTo>
                    <a:pt x="0" y="7118"/>
                    <a:pt x="7118" y="0"/>
                    <a:pt x="15899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55890" y="-498170"/>
            <a:ext cx="3536383" cy="303907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5002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935739" y="1113812"/>
            <a:ext cx="3856476" cy="3339709"/>
            <a:chOff x="0" y="0"/>
            <a:chExt cx="6350000" cy="549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9045" r="-904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27358" y="-2111020"/>
            <a:ext cx="3536383" cy="3039079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242437" y="-2111020"/>
            <a:ext cx="3536383" cy="3039079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-1402484" y="1113812"/>
            <a:ext cx="3856476" cy="3339709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3"/>
              <a:stretch>
                <a:fillRect l="-3046" r="-3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70086" y="-526745"/>
            <a:ext cx="3536383" cy="3039079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5002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7211675" y="5143500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7"/>
                </a:lnTo>
                <a:lnTo>
                  <a:pt x="0" y="1910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-888958" y="5143500"/>
            <a:ext cx="1917658" cy="1910467"/>
          </a:xfrm>
          <a:custGeom>
            <a:avLst/>
            <a:gdLst/>
            <a:ahLst/>
            <a:cxnLst/>
            <a:rect l="l" t="t" r="r" b="b"/>
            <a:pathLst>
              <a:path w="1917658" h="1910467">
                <a:moveTo>
                  <a:pt x="0" y="0"/>
                </a:moveTo>
                <a:lnTo>
                  <a:pt x="1917658" y="0"/>
                </a:lnTo>
                <a:lnTo>
                  <a:pt x="1917658" y="1910467"/>
                </a:lnTo>
                <a:lnTo>
                  <a:pt x="0" y="1910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3" name="Group 23"/>
          <p:cNvGrpSpPr/>
          <p:nvPr/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" name="Freeform 25"/>
          <p:cNvSpPr/>
          <p:nvPr/>
        </p:nvSpPr>
        <p:spPr>
          <a:xfrm>
            <a:off x="5030136" y="1923564"/>
            <a:ext cx="7967547" cy="1720206"/>
          </a:xfrm>
          <a:custGeom>
            <a:avLst/>
            <a:gdLst/>
            <a:ahLst/>
            <a:cxnLst/>
            <a:rect l="l" t="t" r="r" b="b"/>
            <a:pathLst>
              <a:path w="7967547" h="1720206">
                <a:moveTo>
                  <a:pt x="0" y="0"/>
                </a:moveTo>
                <a:lnTo>
                  <a:pt x="7967547" y="0"/>
                </a:lnTo>
                <a:lnTo>
                  <a:pt x="7967547" y="1720205"/>
                </a:lnTo>
                <a:lnTo>
                  <a:pt x="0" y="1720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565610" y="9258300"/>
            <a:ext cx="3762046" cy="856788"/>
          </a:xfrm>
          <a:custGeom>
            <a:avLst/>
            <a:gdLst/>
            <a:ahLst/>
            <a:cxnLst/>
            <a:rect l="l" t="t" r="r" b="b"/>
            <a:pathLst>
              <a:path w="3762046" h="856788">
                <a:moveTo>
                  <a:pt x="0" y="0"/>
                </a:moveTo>
                <a:lnTo>
                  <a:pt x="3762046" y="0"/>
                </a:lnTo>
                <a:lnTo>
                  <a:pt x="3762046" y="856788"/>
                </a:lnTo>
                <a:lnTo>
                  <a:pt x="0" y="8567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2835797" y="-641154"/>
            <a:ext cx="3856476" cy="333970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8"/>
              <a:stretch>
                <a:fillRect l="-19279" r="-1928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670086" y="-648485"/>
            <a:ext cx="3856476" cy="333970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9"/>
              <a:stretch>
                <a:fillRect l="-1166" r="-116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327656" y="6623354"/>
            <a:ext cx="3340225" cy="3401414"/>
            <a:chOff x="0" y="0"/>
            <a:chExt cx="730236" cy="74361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30236" cy="743613"/>
            </a:xfrm>
            <a:custGeom>
              <a:avLst/>
              <a:gdLst/>
              <a:ahLst/>
              <a:cxnLst/>
              <a:rect l="l" t="t" r="r" b="b"/>
              <a:pathLst>
                <a:path w="730236" h="743613">
                  <a:moveTo>
                    <a:pt x="730236" y="371806"/>
                  </a:moveTo>
                  <a:lnTo>
                    <a:pt x="323836" y="0"/>
                  </a:lnTo>
                  <a:lnTo>
                    <a:pt x="323836" y="203200"/>
                  </a:lnTo>
                  <a:lnTo>
                    <a:pt x="0" y="203200"/>
                  </a:lnTo>
                  <a:lnTo>
                    <a:pt x="0" y="540413"/>
                  </a:lnTo>
                  <a:lnTo>
                    <a:pt x="323836" y="540413"/>
                  </a:lnTo>
                  <a:lnTo>
                    <a:pt x="323836" y="743613"/>
                  </a:lnTo>
                  <a:lnTo>
                    <a:pt x="730236" y="371806"/>
                  </a:lnTo>
                  <a:close/>
                </a:path>
              </a:pathLst>
            </a:custGeom>
            <a:blipFill>
              <a:blip r:embed="rId10"/>
              <a:stretch>
                <a:fillRect l="-29556" r="-2955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247529" y="7527730"/>
            <a:ext cx="3086100" cy="1543050"/>
            <a:chOff x="0" y="0"/>
            <a:chExt cx="812800" cy="406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865A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95250"/>
              <a:ext cx="6985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5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8247529" y="7266933"/>
            <a:ext cx="7004187" cy="2142007"/>
          </a:xfrm>
          <a:custGeom>
            <a:avLst/>
            <a:gdLst/>
            <a:ahLst/>
            <a:cxnLst/>
            <a:rect l="l" t="t" r="r" b="b"/>
            <a:pathLst>
              <a:path w="7004187" h="2142007">
                <a:moveTo>
                  <a:pt x="0" y="0"/>
                </a:moveTo>
                <a:lnTo>
                  <a:pt x="7004187" y="0"/>
                </a:lnTo>
                <a:lnTo>
                  <a:pt x="7004187" y="2142007"/>
                </a:lnTo>
                <a:lnTo>
                  <a:pt x="0" y="2142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9050" b="-5905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TextBox 37"/>
          <p:cNvSpPr txBox="1"/>
          <p:nvPr/>
        </p:nvSpPr>
        <p:spPr>
          <a:xfrm>
            <a:off x="2137994" y="4015098"/>
            <a:ext cx="14554279" cy="267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15002B"/>
                </a:solidFill>
                <a:latin typeface="NoirPro-Regular"/>
              </a:rPr>
              <a:t>SAS,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créée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en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avril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2023 pour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offrir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des services de conseil et de formation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spécialisés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dans le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déploiement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du titane,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l'assistance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en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stratégie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industrielle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et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l'excellence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opérationnelle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(lean) aux PME, ETI de la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métallurgie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et aux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établissements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3600" dirty="0" err="1">
                <a:solidFill>
                  <a:srgbClr val="15002B"/>
                </a:solidFill>
                <a:latin typeface="NoirPro-Regular"/>
              </a:rPr>
              <a:t>académiques</a:t>
            </a:r>
            <a:r>
              <a:rPr lang="en-US" sz="3600" dirty="0">
                <a:solidFill>
                  <a:srgbClr val="15002B"/>
                </a:solidFill>
                <a:latin typeface="NoirPro-Regular"/>
              </a:rPr>
              <a:t>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391152" y="9675222"/>
            <a:ext cx="7544385" cy="349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5"/>
              </a:lnSpc>
            </a:pPr>
            <a:r>
              <a:rPr lang="en-US" sz="1675">
                <a:solidFill>
                  <a:srgbClr val="15002B"/>
                </a:solidFill>
                <a:latin typeface="NoirPro-Regular"/>
              </a:rPr>
              <a:t>Lyon, 10 octobre 2023, Impact des crises économiques sur la supply chain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247529" y="7751091"/>
            <a:ext cx="7004187" cy="810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  <a:spcBef>
                <a:spcPct val="0"/>
              </a:spcBef>
            </a:pPr>
            <a:r>
              <a:rPr lang="en-US" sz="3483" spc="111">
                <a:solidFill>
                  <a:srgbClr val="FFFFFF"/>
                </a:solidFill>
                <a:latin typeface="NoirPro-Medium"/>
              </a:rPr>
              <a:t>https://diag2act-titanium.fr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509886" y="1436933"/>
            <a:ext cx="5355319" cy="4637707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36600" r="-3660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637113" y="-3041250"/>
            <a:ext cx="4910819" cy="4220235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0" name="Group 10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513708" y="632943"/>
            <a:ext cx="13996178" cy="8183279"/>
          </a:xfrm>
          <a:custGeom>
            <a:avLst/>
            <a:gdLst/>
            <a:ahLst/>
            <a:cxnLst/>
            <a:rect l="l" t="t" r="r" b="b"/>
            <a:pathLst>
              <a:path w="13996178" h="8183279">
                <a:moveTo>
                  <a:pt x="0" y="0"/>
                </a:moveTo>
                <a:lnTo>
                  <a:pt x="13996178" y="0"/>
                </a:lnTo>
                <a:lnTo>
                  <a:pt x="13996178" y="8183279"/>
                </a:lnTo>
                <a:lnTo>
                  <a:pt x="0" y="8183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71" b="-771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509886" y="1436933"/>
            <a:ext cx="5355319" cy="4637707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36600" r="-3660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637113" y="-3041250"/>
            <a:ext cx="4910819" cy="4220235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0" name="Group 10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513708" y="632943"/>
            <a:ext cx="13996178" cy="8183279"/>
          </a:xfrm>
          <a:custGeom>
            <a:avLst/>
            <a:gdLst/>
            <a:ahLst/>
            <a:cxnLst/>
            <a:rect l="l" t="t" r="r" b="b"/>
            <a:pathLst>
              <a:path w="13996178" h="8183279">
                <a:moveTo>
                  <a:pt x="0" y="0"/>
                </a:moveTo>
                <a:lnTo>
                  <a:pt x="13996178" y="0"/>
                </a:lnTo>
                <a:lnTo>
                  <a:pt x="13996178" y="8183279"/>
                </a:lnTo>
                <a:lnTo>
                  <a:pt x="0" y="8183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0" b="-340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509886" y="1436933"/>
            <a:ext cx="5355319" cy="4637707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14950" r="-1495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637113" y="-3041250"/>
            <a:ext cx="4910819" cy="4220235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0" name="Group 10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513708" y="632943"/>
            <a:ext cx="13996178" cy="8183279"/>
          </a:xfrm>
          <a:custGeom>
            <a:avLst/>
            <a:gdLst/>
            <a:ahLst/>
            <a:cxnLst/>
            <a:rect l="l" t="t" r="r" b="b"/>
            <a:pathLst>
              <a:path w="13996178" h="8183279">
                <a:moveTo>
                  <a:pt x="0" y="0"/>
                </a:moveTo>
                <a:lnTo>
                  <a:pt x="13996178" y="0"/>
                </a:lnTo>
                <a:lnTo>
                  <a:pt x="13996178" y="8183279"/>
                </a:lnTo>
                <a:lnTo>
                  <a:pt x="0" y="8183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9" b="-419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235" y="541041"/>
            <a:ext cx="11635751" cy="1576482"/>
            <a:chOff x="0" y="0"/>
            <a:chExt cx="3312505" cy="4487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12506" cy="448798"/>
            </a:xfrm>
            <a:custGeom>
              <a:avLst/>
              <a:gdLst/>
              <a:ahLst/>
              <a:cxnLst/>
              <a:rect l="l" t="t" r="r" b="b"/>
              <a:pathLst>
                <a:path w="3312506" h="448798">
                  <a:moveTo>
                    <a:pt x="10646" y="0"/>
                  </a:moveTo>
                  <a:lnTo>
                    <a:pt x="3301860" y="0"/>
                  </a:lnTo>
                  <a:cubicBezTo>
                    <a:pt x="3304683" y="0"/>
                    <a:pt x="3307391" y="1122"/>
                    <a:pt x="3309388" y="3118"/>
                  </a:cubicBezTo>
                  <a:cubicBezTo>
                    <a:pt x="3311384" y="5115"/>
                    <a:pt x="3312506" y="7822"/>
                    <a:pt x="3312506" y="10646"/>
                  </a:cubicBezTo>
                  <a:lnTo>
                    <a:pt x="3312506" y="438153"/>
                  </a:lnTo>
                  <a:cubicBezTo>
                    <a:pt x="3312506" y="440976"/>
                    <a:pt x="3311384" y="443684"/>
                    <a:pt x="3309388" y="445680"/>
                  </a:cubicBezTo>
                  <a:cubicBezTo>
                    <a:pt x="3307391" y="447677"/>
                    <a:pt x="3304683" y="448798"/>
                    <a:pt x="3301860" y="448798"/>
                  </a:cubicBezTo>
                  <a:lnTo>
                    <a:pt x="10646" y="448798"/>
                  </a:lnTo>
                  <a:cubicBezTo>
                    <a:pt x="7822" y="448798"/>
                    <a:pt x="5115" y="447677"/>
                    <a:pt x="3118" y="445680"/>
                  </a:cubicBezTo>
                  <a:cubicBezTo>
                    <a:pt x="1122" y="443684"/>
                    <a:pt x="0" y="440976"/>
                    <a:pt x="0" y="438153"/>
                  </a:cubicBezTo>
                  <a:lnTo>
                    <a:pt x="0" y="10646"/>
                  </a:lnTo>
                  <a:cubicBezTo>
                    <a:pt x="0" y="7822"/>
                    <a:pt x="1122" y="5115"/>
                    <a:pt x="3118" y="3118"/>
                  </a:cubicBezTo>
                  <a:cubicBezTo>
                    <a:pt x="5115" y="1122"/>
                    <a:pt x="7822" y="0"/>
                    <a:pt x="1064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920425" y="3120081"/>
            <a:ext cx="4677751" cy="405093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7733" r="-77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20425" y="-910426"/>
            <a:ext cx="4483620" cy="385311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13303" y="-1044125"/>
            <a:ext cx="1943137" cy="1935850"/>
          </a:xfrm>
          <a:custGeom>
            <a:avLst/>
            <a:gdLst/>
            <a:ahLst/>
            <a:cxnLst/>
            <a:rect l="l" t="t" r="r" b="b"/>
            <a:pathLst>
              <a:path w="1943137" h="1935850">
                <a:moveTo>
                  <a:pt x="0" y="0"/>
                </a:moveTo>
                <a:lnTo>
                  <a:pt x="1943136" y="0"/>
                </a:lnTo>
                <a:lnTo>
                  <a:pt x="1943136" y="1935850"/>
                </a:lnTo>
                <a:lnTo>
                  <a:pt x="0" y="1935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49235" y="2221184"/>
            <a:ext cx="11462796" cy="6834692"/>
          </a:xfrm>
          <a:custGeom>
            <a:avLst/>
            <a:gdLst/>
            <a:ahLst/>
            <a:cxnLst/>
            <a:rect l="l" t="t" r="r" b="b"/>
            <a:pathLst>
              <a:path w="11462796" h="6834692">
                <a:moveTo>
                  <a:pt x="0" y="0"/>
                </a:moveTo>
                <a:lnTo>
                  <a:pt x="11462797" y="0"/>
                </a:lnTo>
                <a:lnTo>
                  <a:pt x="11462797" y="6834692"/>
                </a:lnTo>
                <a:lnTo>
                  <a:pt x="0" y="6834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339186" y="682038"/>
            <a:ext cx="11455848" cy="1218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Guerre du Golfe, </a:t>
            </a:r>
          </a:p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Conséquences sur la supply-chain titane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84986" y="6543138"/>
            <a:ext cx="5046499" cy="301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2"/>
              </a:lnSpc>
              <a:spcBef>
                <a:spcPct val="0"/>
              </a:spcBef>
            </a:pPr>
            <a:r>
              <a:rPr lang="en-US" sz="2843" spc="91">
                <a:solidFill>
                  <a:srgbClr val="15002B"/>
                </a:solidFill>
                <a:latin typeface="NoirPro-Regular"/>
              </a:rPr>
              <a:t>Concentration des acteurs de l’élaboration titane, vers 3 entités sous contrôle US et arrivée de VSMPO dans le monde occidental.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235" y="541041"/>
            <a:ext cx="11635751" cy="1576482"/>
            <a:chOff x="0" y="0"/>
            <a:chExt cx="3312505" cy="4487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12506" cy="448798"/>
            </a:xfrm>
            <a:custGeom>
              <a:avLst/>
              <a:gdLst/>
              <a:ahLst/>
              <a:cxnLst/>
              <a:rect l="l" t="t" r="r" b="b"/>
              <a:pathLst>
                <a:path w="3312506" h="448798">
                  <a:moveTo>
                    <a:pt x="10646" y="0"/>
                  </a:moveTo>
                  <a:lnTo>
                    <a:pt x="3301860" y="0"/>
                  </a:lnTo>
                  <a:cubicBezTo>
                    <a:pt x="3304683" y="0"/>
                    <a:pt x="3307391" y="1122"/>
                    <a:pt x="3309388" y="3118"/>
                  </a:cubicBezTo>
                  <a:cubicBezTo>
                    <a:pt x="3311384" y="5115"/>
                    <a:pt x="3312506" y="7822"/>
                    <a:pt x="3312506" y="10646"/>
                  </a:cubicBezTo>
                  <a:lnTo>
                    <a:pt x="3312506" y="438153"/>
                  </a:lnTo>
                  <a:cubicBezTo>
                    <a:pt x="3312506" y="440976"/>
                    <a:pt x="3311384" y="443684"/>
                    <a:pt x="3309388" y="445680"/>
                  </a:cubicBezTo>
                  <a:cubicBezTo>
                    <a:pt x="3307391" y="447677"/>
                    <a:pt x="3304683" y="448798"/>
                    <a:pt x="3301860" y="448798"/>
                  </a:cubicBezTo>
                  <a:lnTo>
                    <a:pt x="10646" y="448798"/>
                  </a:lnTo>
                  <a:cubicBezTo>
                    <a:pt x="7822" y="448798"/>
                    <a:pt x="5115" y="447677"/>
                    <a:pt x="3118" y="445680"/>
                  </a:cubicBezTo>
                  <a:cubicBezTo>
                    <a:pt x="1122" y="443684"/>
                    <a:pt x="0" y="440976"/>
                    <a:pt x="0" y="438153"/>
                  </a:cubicBezTo>
                  <a:lnTo>
                    <a:pt x="0" y="10646"/>
                  </a:lnTo>
                  <a:cubicBezTo>
                    <a:pt x="0" y="7822"/>
                    <a:pt x="1122" y="5115"/>
                    <a:pt x="3118" y="3118"/>
                  </a:cubicBezTo>
                  <a:cubicBezTo>
                    <a:pt x="5115" y="1122"/>
                    <a:pt x="7822" y="0"/>
                    <a:pt x="1064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920425" y="3120081"/>
            <a:ext cx="4677751" cy="405093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14950" r="-1495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20425" y="-910426"/>
            <a:ext cx="4483620" cy="385311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13303" y="-1044125"/>
            <a:ext cx="1943137" cy="1935850"/>
          </a:xfrm>
          <a:custGeom>
            <a:avLst/>
            <a:gdLst/>
            <a:ahLst/>
            <a:cxnLst/>
            <a:rect l="l" t="t" r="r" b="b"/>
            <a:pathLst>
              <a:path w="1943137" h="1935850">
                <a:moveTo>
                  <a:pt x="0" y="0"/>
                </a:moveTo>
                <a:lnTo>
                  <a:pt x="1943136" y="0"/>
                </a:lnTo>
                <a:lnTo>
                  <a:pt x="1943136" y="1935850"/>
                </a:lnTo>
                <a:lnTo>
                  <a:pt x="0" y="1935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7336426" y="4463724"/>
            <a:ext cx="7530649" cy="4924454"/>
          </a:xfrm>
          <a:custGeom>
            <a:avLst/>
            <a:gdLst/>
            <a:ahLst/>
            <a:cxnLst/>
            <a:rect l="l" t="t" r="r" b="b"/>
            <a:pathLst>
              <a:path w="7530649" h="4924454">
                <a:moveTo>
                  <a:pt x="0" y="0"/>
                </a:moveTo>
                <a:lnTo>
                  <a:pt x="7530649" y="0"/>
                </a:lnTo>
                <a:lnTo>
                  <a:pt x="7530649" y="4924454"/>
                </a:lnTo>
                <a:lnTo>
                  <a:pt x="0" y="4924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249235" y="2484764"/>
            <a:ext cx="12373384" cy="678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La reprise arrive plus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vite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que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prévue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, sensible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dès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2004.</a:t>
            </a: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Les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industriels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sont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encore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empêtrés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dans les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réorganisations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et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restructurations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.</a:t>
            </a:r>
          </a:p>
          <a:p>
            <a:pPr>
              <a:lnSpc>
                <a:spcPts val="3794"/>
              </a:lnSpc>
            </a:pPr>
            <a:endParaRPr lang="en-US" sz="2299" spc="73" dirty="0">
              <a:solidFill>
                <a:srgbClr val="15002B"/>
              </a:solidFill>
              <a:latin typeface="NoirPro-Regular"/>
            </a:endParaRP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La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pénurie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s’installe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et les prix du titane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flambent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.</a:t>
            </a:r>
          </a:p>
          <a:p>
            <a:pPr>
              <a:lnSpc>
                <a:spcPts val="3794"/>
              </a:lnSpc>
            </a:pPr>
            <a:endParaRPr lang="en-US" sz="2299" spc="73" dirty="0">
              <a:solidFill>
                <a:srgbClr val="15002B"/>
              </a:solidFill>
              <a:latin typeface="NoirPro-Regular"/>
            </a:endParaRP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America First (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poids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de la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défense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aux USA) !</a:t>
            </a:r>
          </a:p>
          <a:p>
            <a:pPr>
              <a:lnSpc>
                <a:spcPts val="3794"/>
              </a:lnSpc>
            </a:pPr>
            <a:endParaRPr lang="en-US" sz="2299" spc="73" dirty="0">
              <a:solidFill>
                <a:srgbClr val="15002B"/>
              </a:solidFill>
              <a:latin typeface="NoirPro-Regular"/>
            </a:endParaRP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VSMPO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prend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la première place</a:t>
            </a:r>
          </a:p>
          <a:p>
            <a:pPr>
              <a:lnSpc>
                <a:spcPts val="3794"/>
              </a:lnSpc>
            </a:pPr>
            <a:endParaRPr lang="en-US" sz="2299" spc="73" dirty="0">
              <a:solidFill>
                <a:srgbClr val="15002B"/>
              </a:solidFill>
              <a:latin typeface="NoirPro-Regular"/>
            </a:endParaRP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Emergence de nouveaux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acteurs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:</a:t>
            </a:r>
          </a:p>
          <a:p>
            <a:pPr marL="993138" lvl="2" indent="-331046">
              <a:lnSpc>
                <a:spcPts val="3794"/>
              </a:lnSpc>
              <a:buFont typeface="Arial"/>
              <a:buChar char="⚬"/>
            </a:pP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création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d’UKAD</a:t>
            </a:r>
            <a:endParaRPr lang="en-US" sz="2299" spc="73" dirty="0">
              <a:solidFill>
                <a:srgbClr val="15002B"/>
              </a:solidFill>
              <a:latin typeface="NoirPro-Regular"/>
            </a:endParaRPr>
          </a:p>
          <a:p>
            <a:pPr marL="993138" lvl="2" indent="-331046">
              <a:lnSpc>
                <a:spcPts val="3794"/>
              </a:lnSpc>
              <a:buFont typeface="Arial"/>
              <a:buChar char="⚬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Début du Titane Chinois =&gt;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Baoti</a:t>
            </a:r>
            <a:endParaRPr lang="en-US" sz="2299" spc="73" dirty="0">
              <a:solidFill>
                <a:srgbClr val="15002B"/>
              </a:solidFill>
              <a:latin typeface="NoirPro-Regular"/>
            </a:endParaRPr>
          </a:p>
          <a:p>
            <a:pPr>
              <a:lnSpc>
                <a:spcPts val="3794"/>
              </a:lnSpc>
            </a:pPr>
            <a:endParaRPr lang="en-US" sz="2299" spc="73" dirty="0">
              <a:solidFill>
                <a:srgbClr val="15002B"/>
              </a:solidFill>
              <a:latin typeface="NoirPro-Regular"/>
            </a:endParaRPr>
          </a:p>
          <a:p>
            <a:pPr>
              <a:lnSpc>
                <a:spcPts val="3794"/>
              </a:lnSpc>
              <a:spcBef>
                <a:spcPct val="0"/>
              </a:spcBef>
            </a:pPr>
            <a:endParaRPr lang="en-US" sz="2299" spc="73" dirty="0">
              <a:solidFill>
                <a:srgbClr val="15002B"/>
              </a:solidFill>
              <a:latin typeface="NoirPro-Regula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39186" y="682038"/>
            <a:ext cx="11455848" cy="1218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Twin Towers, </a:t>
            </a:r>
          </a:p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Conséquences sur la supply-chain titane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235" y="541041"/>
            <a:ext cx="11635751" cy="1576482"/>
            <a:chOff x="0" y="0"/>
            <a:chExt cx="3312505" cy="4487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12506" cy="448798"/>
            </a:xfrm>
            <a:custGeom>
              <a:avLst/>
              <a:gdLst/>
              <a:ahLst/>
              <a:cxnLst/>
              <a:rect l="l" t="t" r="r" b="b"/>
              <a:pathLst>
                <a:path w="3312506" h="448798">
                  <a:moveTo>
                    <a:pt x="10646" y="0"/>
                  </a:moveTo>
                  <a:lnTo>
                    <a:pt x="3301860" y="0"/>
                  </a:lnTo>
                  <a:cubicBezTo>
                    <a:pt x="3304683" y="0"/>
                    <a:pt x="3307391" y="1122"/>
                    <a:pt x="3309388" y="3118"/>
                  </a:cubicBezTo>
                  <a:cubicBezTo>
                    <a:pt x="3311384" y="5115"/>
                    <a:pt x="3312506" y="7822"/>
                    <a:pt x="3312506" y="10646"/>
                  </a:cubicBezTo>
                  <a:lnTo>
                    <a:pt x="3312506" y="438153"/>
                  </a:lnTo>
                  <a:cubicBezTo>
                    <a:pt x="3312506" y="440976"/>
                    <a:pt x="3311384" y="443684"/>
                    <a:pt x="3309388" y="445680"/>
                  </a:cubicBezTo>
                  <a:cubicBezTo>
                    <a:pt x="3307391" y="447677"/>
                    <a:pt x="3304683" y="448798"/>
                    <a:pt x="3301860" y="448798"/>
                  </a:cubicBezTo>
                  <a:lnTo>
                    <a:pt x="10646" y="448798"/>
                  </a:lnTo>
                  <a:cubicBezTo>
                    <a:pt x="7822" y="448798"/>
                    <a:pt x="5115" y="447677"/>
                    <a:pt x="3118" y="445680"/>
                  </a:cubicBezTo>
                  <a:cubicBezTo>
                    <a:pt x="1122" y="443684"/>
                    <a:pt x="0" y="440976"/>
                    <a:pt x="0" y="438153"/>
                  </a:cubicBezTo>
                  <a:lnTo>
                    <a:pt x="0" y="10646"/>
                  </a:lnTo>
                  <a:cubicBezTo>
                    <a:pt x="0" y="7822"/>
                    <a:pt x="1122" y="5115"/>
                    <a:pt x="3118" y="3118"/>
                  </a:cubicBezTo>
                  <a:cubicBezTo>
                    <a:pt x="5115" y="1122"/>
                    <a:pt x="7822" y="0"/>
                    <a:pt x="10646" y="0"/>
                  </a:cubicBez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920425" y="3120081"/>
            <a:ext cx="4677751" cy="405093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16215" r="-162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20425" y="-910426"/>
            <a:ext cx="4483620" cy="385311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865A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13303" y="-1044125"/>
            <a:ext cx="1943137" cy="1935850"/>
          </a:xfrm>
          <a:custGeom>
            <a:avLst/>
            <a:gdLst/>
            <a:ahLst/>
            <a:cxnLst/>
            <a:rect l="l" t="t" r="r" b="b"/>
            <a:pathLst>
              <a:path w="1943137" h="1935850">
                <a:moveTo>
                  <a:pt x="0" y="0"/>
                </a:moveTo>
                <a:lnTo>
                  <a:pt x="1943136" y="0"/>
                </a:lnTo>
                <a:lnTo>
                  <a:pt x="1943136" y="1935850"/>
                </a:lnTo>
                <a:lnTo>
                  <a:pt x="0" y="1935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565610" y="7751113"/>
            <a:ext cx="17369926" cy="2363975"/>
            <a:chOff x="0" y="0"/>
            <a:chExt cx="23159902" cy="3151967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15066537" y="0"/>
              <a:ext cx="8093365" cy="2692479"/>
              <a:chOff x="0" y="0"/>
              <a:chExt cx="5168994" cy="17196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68994" cy="1719607"/>
              </a:xfrm>
              <a:custGeom>
                <a:avLst/>
                <a:gdLst/>
                <a:ahLst/>
                <a:cxnLst/>
                <a:rect l="l" t="t" r="r" b="b"/>
                <a:pathLst>
                  <a:path w="5168994" h="1719607">
                    <a:moveTo>
                      <a:pt x="5005164" y="0"/>
                    </a:moveTo>
                    <a:lnTo>
                      <a:pt x="0" y="0"/>
                    </a:lnTo>
                    <a:lnTo>
                      <a:pt x="0" y="1719607"/>
                    </a:lnTo>
                    <a:lnTo>
                      <a:pt x="76200" y="1719607"/>
                    </a:lnTo>
                    <a:lnTo>
                      <a:pt x="76200" y="76200"/>
                    </a:lnTo>
                    <a:lnTo>
                      <a:pt x="5168994" y="76200"/>
                    </a:lnTo>
                    <a:lnTo>
                      <a:pt x="5168994" y="0"/>
                    </a:lnTo>
                    <a:close/>
                  </a:path>
                </a:pathLst>
              </a:custGeom>
              <a:solidFill>
                <a:srgbClr val="E865AB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500984" y="2009583"/>
              <a:ext cx="5291225" cy="1142384"/>
            </a:xfrm>
            <a:custGeom>
              <a:avLst/>
              <a:gdLst/>
              <a:ahLst/>
              <a:cxnLst/>
              <a:rect l="l" t="t" r="r" b="b"/>
              <a:pathLst>
                <a:path w="5291225" h="1142384">
                  <a:moveTo>
                    <a:pt x="0" y="0"/>
                  </a:moveTo>
                  <a:lnTo>
                    <a:pt x="5291225" y="0"/>
                  </a:lnTo>
                  <a:lnTo>
                    <a:pt x="5291225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009583"/>
              <a:ext cx="5016061" cy="1142384"/>
            </a:xfrm>
            <a:custGeom>
              <a:avLst/>
              <a:gdLst/>
              <a:ahLst/>
              <a:cxnLst/>
              <a:rect l="l" t="t" r="r" b="b"/>
              <a:pathLst>
                <a:path w="5016061" h="1142384">
                  <a:moveTo>
                    <a:pt x="0" y="0"/>
                  </a:moveTo>
                  <a:lnTo>
                    <a:pt x="5016061" y="0"/>
                  </a:lnTo>
                  <a:lnTo>
                    <a:pt x="5016061" y="1142384"/>
                  </a:lnTo>
                  <a:lnTo>
                    <a:pt x="0" y="114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00722" y="2597229"/>
              <a:ext cx="10059180" cy="43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1675">
                  <a:solidFill>
                    <a:srgbClr val="15002B"/>
                  </a:solidFill>
                  <a:latin typeface="NoirPro-Regular"/>
                </a:rPr>
                <a:t>Lyon, 10 octobre 2023, Impact des crises économiques sur la supply chain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9186" y="682038"/>
            <a:ext cx="11455848" cy="1218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Sub primes / Lehmann Brothers, </a:t>
            </a:r>
          </a:p>
          <a:p>
            <a:pPr>
              <a:lnSpc>
                <a:spcPts val="4094"/>
              </a:lnSpc>
            </a:pPr>
            <a:r>
              <a:rPr lang="en-US" sz="4135">
                <a:solidFill>
                  <a:srgbClr val="15002B"/>
                </a:solidFill>
                <a:latin typeface="NoirPro-Medium"/>
              </a:rPr>
              <a:t>Conséquences sur la supply-chain titane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235" y="2213267"/>
            <a:ext cx="14671189" cy="629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L’aéronautique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est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peu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affectée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: plateau de production,</a:t>
            </a: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Le monde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industriel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est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plus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impacté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: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énergie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, oil and gas, + Fukushima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en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2011 !</a:t>
            </a: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La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croissance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chinoise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passe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durablement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sous la barres des 10%/an</a:t>
            </a:r>
          </a:p>
          <a:p>
            <a:pPr>
              <a:lnSpc>
                <a:spcPts val="3794"/>
              </a:lnSpc>
            </a:pPr>
            <a:endParaRPr lang="en-US" sz="2299" spc="73" dirty="0">
              <a:solidFill>
                <a:srgbClr val="15002B"/>
              </a:solidFill>
              <a:latin typeface="NoirPro-Regular"/>
            </a:endParaRP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Les chinois se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lancent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à la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conquête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du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marché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du Titane dans le monde occidental, =&gt; Europe (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barrière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des Taxes USA).</a:t>
            </a: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Les prix du titane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chutent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.</a:t>
            </a: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Les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acteurs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du titane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industriel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se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tournent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vers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l’aéronautique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.</a:t>
            </a:r>
          </a:p>
          <a:p>
            <a:pPr>
              <a:lnSpc>
                <a:spcPts val="3794"/>
              </a:lnSpc>
            </a:pPr>
            <a:endParaRPr lang="en-US" sz="2299" spc="73" dirty="0">
              <a:solidFill>
                <a:srgbClr val="15002B"/>
              </a:solidFill>
              <a:latin typeface="NoirPro-Regular"/>
            </a:endParaRP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Arrêt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de Deutsche Titan (titane CP),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démantèlement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du four EB-CHR.   </a:t>
            </a: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Qualification des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éponges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japonaises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en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qualité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aéro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.</a:t>
            </a:r>
          </a:p>
          <a:p>
            <a:pPr marL="496569" lvl="1" indent="-248284">
              <a:lnSpc>
                <a:spcPts val="3794"/>
              </a:lnSpc>
              <a:buFont typeface="Arial"/>
              <a:buChar char="•"/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Des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projets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de la supply-chain Titane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sont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différés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ou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arrêtés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(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usine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d’éponges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de titane ATI).</a:t>
            </a:r>
          </a:p>
          <a:p>
            <a:pPr>
              <a:lnSpc>
                <a:spcPts val="3794"/>
              </a:lnSpc>
              <a:spcBef>
                <a:spcPct val="0"/>
              </a:spcBef>
            </a:pP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La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période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des concentrations </a:t>
            </a:r>
            <a:r>
              <a:rPr lang="en-US" sz="2299" spc="73" dirty="0" err="1">
                <a:solidFill>
                  <a:srgbClr val="15002B"/>
                </a:solidFill>
                <a:latin typeface="NoirPro-Regular"/>
              </a:rPr>
              <a:t>verticales</a:t>
            </a:r>
            <a:r>
              <a:rPr lang="en-US" sz="2299" spc="73" dirty="0">
                <a:solidFill>
                  <a:srgbClr val="15002B"/>
                </a:solidFill>
                <a:latin typeface="NoirPro-Regular"/>
              </a:rPr>
              <a:t> !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2334</Words>
  <Application>Microsoft Office PowerPoint</Application>
  <PresentationFormat>Personnalisé</PresentationFormat>
  <Paragraphs>573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9" baseType="lpstr">
      <vt:lpstr>Arial</vt:lpstr>
      <vt:lpstr>Code Pro</vt:lpstr>
      <vt:lpstr>Calibri</vt:lpstr>
      <vt:lpstr>NoirPro-Regular</vt:lpstr>
      <vt:lpstr>NoirPro-Medium</vt:lpstr>
      <vt:lpstr>Code Pro Bold</vt:lpstr>
      <vt:lpstr>Aileron Bold</vt:lpstr>
      <vt:lpstr>Aileron</vt:lpstr>
      <vt:lpstr>Open Sans Extra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jtt 2023</dc:title>
  <cp:lastModifiedBy>Patrick DELABORDE</cp:lastModifiedBy>
  <cp:revision>2</cp:revision>
  <dcterms:created xsi:type="dcterms:W3CDTF">2006-08-16T00:00:00Z</dcterms:created>
  <dcterms:modified xsi:type="dcterms:W3CDTF">2023-10-05T19:17:23Z</dcterms:modified>
  <dc:identifier>DAFlu9RYwS4</dc:identifier>
</cp:coreProperties>
</file>