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86"/>
  </p:notesMasterIdLst>
  <p:sldIdLst>
    <p:sldId id="291" r:id="rId2"/>
    <p:sldId id="258" r:id="rId3"/>
    <p:sldId id="350" r:id="rId4"/>
    <p:sldId id="351" r:id="rId5"/>
    <p:sldId id="399" r:id="rId6"/>
    <p:sldId id="322" r:id="rId7"/>
    <p:sldId id="352" r:id="rId8"/>
    <p:sldId id="387" r:id="rId9"/>
    <p:sldId id="400" r:id="rId10"/>
    <p:sldId id="401" r:id="rId11"/>
    <p:sldId id="353" r:id="rId12"/>
    <p:sldId id="354" r:id="rId13"/>
    <p:sldId id="389" r:id="rId14"/>
    <p:sldId id="355" r:id="rId15"/>
    <p:sldId id="356" r:id="rId16"/>
    <p:sldId id="357" r:id="rId17"/>
    <p:sldId id="358" r:id="rId18"/>
    <p:sldId id="423" r:id="rId19"/>
    <p:sldId id="376" r:id="rId20"/>
    <p:sldId id="377" r:id="rId21"/>
    <p:sldId id="385" r:id="rId22"/>
    <p:sldId id="378" r:id="rId23"/>
    <p:sldId id="437" r:id="rId24"/>
    <p:sldId id="441" r:id="rId25"/>
    <p:sldId id="442" r:id="rId26"/>
    <p:sldId id="445" r:id="rId27"/>
    <p:sldId id="446" r:id="rId28"/>
    <p:sldId id="443" r:id="rId29"/>
    <p:sldId id="447" r:id="rId30"/>
    <p:sldId id="363" r:id="rId31"/>
    <p:sldId id="364" r:id="rId32"/>
    <p:sldId id="365" r:id="rId33"/>
    <p:sldId id="367" r:id="rId34"/>
    <p:sldId id="397" r:id="rId35"/>
    <p:sldId id="408" r:id="rId36"/>
    <p:sldId id="409" r:id="rId37"/>
    <p:sldId id="410" r:id="rId38"/>
    <p:sldId id="411" r:id="rId39"/>
    <p:sldId id="412" r:id="rId40"/>
    <p:sldId id="413" r:id="rId41"/>
    <p:sldId id="414" r:id="rId42"/>
    <p:sldId id="415" r:id="rId43"/>
    <p:sldId id="402" r:id="rId44"/>
    <p:sldId id="368" r:id="rId45"/>
    <p:sldId id="405" r:id="rId46"/>
    <p:sldId id="406" r:id="rId47"/>
    <p:sldId id="416" r:id="rId48"/>
    <p:sldId id="417" r:id="rId49"/>
    <p:sldId id="369" r:id="rId50"/>
    <p:sldId id="374" r:id="rId51"/>
    <p:sldId id="370" r:id="rId52"/>
    <p:sldId id="371" r:id="rId53"/>
    <p:sldId id="372" r:id="rId54"/>
    <p:sldId id="418" r:id="rId55"/>
    <p:sldId id="373" r:id="rId56"/>
    <p:sldId id="419" r:id="rId57"/>
    <p:sldId id="420" r:id="rId58"/>
    <p:sldId id="421" r:id="rId59"/>
    <p:sldId id="422" r:id="rId60"/>
    <p:sldId id="391" r:id="rId61"/>
    <p:sldId id="424" r:id="rId62"/>
    <p:sldId id="392" r:id="rId63"/>
    <p:sldId id="359" r:id="rId64"/>
    <p:sldId id="360" r:id="rId65"/>
    <p:sldId id="361" r:id="rId66"/>
    <p:sldId id="393" r:id="rId67"/>
    <p:sldId id="394" r:id="rId68"/>
    <p:sldId id="362" r:id="rId69"/>
    <p:sldId id="379" r:id="rId70"/>
    <p:sldId id="426" r:id="rId71"/>
    <p:sldId id="427" r:id="rId72"/>
    <p:sldId id="428" r:id="rId73"/>
    <p:sldId id="429" r:id="rId74"/>
    <p:sldId id="430" r:id="rId75"/>
    <p:sldId id="431" r:id="rId76"/>
    <p:sldId id="432" r:id="rId77"/>
    <p:sldId id="425" r:id="rId78"/>
    <p:sldId id="380" r:id="rId79"/>
    <p:sldId id="381" r:id="rId80"/>
    <p:sldId id="396" r:id="rId81"/>
    <p:sldId id="382" r:id="rId82"/>
    <p:sldId id="383" r:id="rId83"/>
    <p:sldId id="444" r:id="rId84"/>
    <p:sldId id="395" r:id="rId85"/>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255">
          <p15:clr>
            <a:srgbClr val="A4A3A4"/>
          </p15:clr>
        </p15:guide>
        <p15:guide id="3" orient="horz" pos="1139">
          <p15:clr>
            <a:srgbClr val="A4A3A4"/>
          </p15:clr>
        </p15:guide>
        <p15:guide id="4" orient="horz" pos="1094">
          <p15:clr>
            <a:srgbClr val="A4A3A4"/>
          </p15:clr>
        </p15:guide>
        <p15:guide id="5" orient="horz" pos="4065">
          <p15:clr>
            <a:srgbClr val="A4A3A4"/>
          </p15:clr>
        </p15:guide>
        <p15:guide id="6" orient="horz" pos="4201">
          <p15:clr>
            <a:srgbClr val="A4A3A4"/>
          </p15:clr>
        </p15:guide>
        <p15:guide id="7" pos="2880">
          <p15:clr>
            <a:srgbClr val="A4A3A4"/>
          </p15:clr>
        </p15:guide>
        <p15:guide id="8" pos="567">
          <p15:clr>
            <a:srgbClr val="A4A3A4"/>
          </p15:clr>
        </p15:guide>
        <p15:guide id="9" pos="5193">
          <p15:clr>
            <a:srgbClr val="A4A3A4"/>
          </p15:clr>
        </p15:guide>
        <p15:guide id="10" pos="5465">
          <p15:clr>
            <a:srgbClr val="A4A3A4"/>
          </p15:clr>
        </p15:guide>
        <p15:guide id="11" orient="horz" pos="3634">
          <p15:clr>
            <a:srgbClr val="A4A3A4"/>
          </p15:clr>
        </p15:guide>
        <p15:guide id="12" pos="35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315"/>
    <a:srgbClr val="1A003B"/>
    <a:srgbClr val="FF0000"/>
    <a:srgbClr val="8589B3"/>
    <a:srgbClr val="EEA300"/>
    <a:srgbClr val="C84018"/>
    <a:srgbClr val="182C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autoAdjust="0"/>
    <p:restoredTop sz="94668" autoAdjust="0"/>
  </p:normalViewPr>
  <p:slideViewPr>
    <p:cSldViewPr showGuides="1">
      <p:cViewPr>
        <p:scale>
          <a:sx n="75" d="100"/>
          <a:sy n="75" d="100"/>
        </p:scale>
        <p:origin x="-1968" y="-462"/>
      </p:cViewPr>
      <p:guideLst>
        <p:guide orient="horz" pos="2160"/>
        <p:guide orient="horz" pos="255"/>
        <p:guide orient="horz" pos="1139"/>
        <p:guide orient="horz" pos="1094"/>
        <p:guide orient="horz" pos="4065"/>
        <p:guide orient="horz" pos="4201"/>
        <p:guide orient="horz" pos="3634"/>
        <p:guide orient="horz" pos="4123"/>
        <p:guide pos="2880"/>
        <p:guide pos="567"/>
        <p:guide pos="5193"/>
        <p:guide pos="5465"/>
        <p:guide pos="3515"/>
      </p:guideLst>
    </p:cSldViewPr>
  </p:slideViewPr>
  <p:outlineViewPr>
    <p:cViewPr>
      <p:scale>
        <a:sx n="33" d="100"/>
        <a:sy n="33" d="100"/>
      </p:scale>
      <p:origin x="0" y="15456"/>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sylvain.puech\Documents\5%20M&#233;thodes,%20moyens%20techniques\5%20DT018%20K1SCC\Projet%20Polytech\R&#233;unions\20170924%20Lancement%20CRAK%20Polytech\Graph.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sylvain.puech\Documents\5%20M&#233;thodes,%20moyens%20techniques\5%20DT018%20K1SCC\Projet%20Polytech\R&#233;unions\20170924%20Lancement%20CRAK%20Polytech\Graph.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laurent.cluzel\AppData\Local\Microsoft\Windows\Temporary%20Internet%20Files\Content.Outlook\U99SGZZA\Forgeabilit&#233;%20(&#216;250)-%20TA6V%20-%201%209mm%20s-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526003600081944"/>
          <c:y val="0.51709158355205598"/>
          <c:w val="0.86158598885397752"/>
          <c:h val="0.36360930883639547"/>
        </c:manualLayout>
      </c:layout>
      <c:scatterChart>
        <c:scatterStyle val="lineMarker"/>
        <c:varyColors val="0"/>
        <c:ser>
          <c:idx val="0"/>
          <c:order val="0"/>
          <c:spPr>
            <a:ln w="28575">
              <a:noFill/>
            </a:ln>
          </c:spPr>
          <c:marker>
            <c:symbol val="none"/>
          </c:marker>
          <c:xVal>
            <c:numRef>
              <c:f>'C:\Users\sylvain.puech\Documents\1 Produits, nuances\STXXX - NASSCO\Rédaction Proposal\Graphiques\[Rm K1C aciers.xlsx]Données'!$D$5:$D$11</c:f>
              <c:numCache>
                <c:formatCode>General</c:formatCode>
                <c:ptCount val="7"/>
                <c:pt idx="0">
                  <c:v>1930</c:v>
                </c:pt>
                <c:pt idx="1">
                  <c:v>900</c:v>
                </c:pt>
                <c:pt idx="2">
                  <c:v>1200</c:v>
                </c:pt>
                <c:pt idx="3">
                  <c:v>1070</c:v>
                </c:pt>
                <c:pt idx="4">
                  <c:v>1400</c:v>
                </c:pt>
                <c:pt idx="5">
                  <c:v>1650</c:v>
                </c:pt>
                <c:pt idx="6">
                  <c:v>1850</c:v>
                </c:pt>
              </c:numCache>
            </c:numRef>
          </c:xVal>
          <c:yVal>
            <c:numRef>
              <c:f>'C:\Users\sylvain.puech\Documents\1 Produits, nuances\STXXX - NASSCO\Rédaction Proposal\Graphiques\[Rm K1C aciers.xlsx]Données'!$G$5:$G$11</c:f>
              <c:numCache>
                <c:formatCode>General</c:formatCode>
                <c:ptCount val="7"/>
                <c:pt idx="0">
                  <c:v>55</c:v>
                </c:pt>
                <c:pt idx="1">
                  <c:v>50</c:v>
                </c:pt>
                <c:pt idx="2">
                  <c:v>44</c:v>
                </c:pt>
                <c:pt idx="3">
                  <c:v>120</c:v>
                </c:pt>
                <c:pt idx="4">
                  <c:v>100</c:v>
                </c:pt>
                <c:pt idx="5">
                  <c:v>77</c:v>
                </c:pt>
                <c:pt idx="6">
                  <c:v>45</c:v>
                </c:pt>
              </c:numCache>
            </c:numRef>
          </c:yVal>
          <c:smooth val="0"/>
        </c:ser>
        <c:dLbls>
          <c:showLegendKey val="0"/>
          <c:showVal val="0"/>
          <c:showCatName val="0"/>
          <c:showSerName val="0"/>
          <c:showPercent val="0"/>
          <c:showBubbleSize val="0"/>
        </c:dLbls>
        <c:axId val="79685888"/>
        <c:axId val="81301888"/>
      </c:scatterChart>
      <c:valAx>
        <c:axId val="79685888"/>
        <c:scaling>
          <c:orientation val="minMax"/>
          <c:min val="800"/>
        </c:scaling>
        <c:delete val="0"/>
        <c:axPos val="b"/>
        <c:majorGridlines/>
        <c:title>
          <c:tx>
            <c:rich>
              <a:bodyPr/>
              <a:lstStyle/>
              <a:p>
                <a:pPr>
                  <a:defRPr/>
                </a:pPr>
                <a:r>
                  <a:rPr lang="fr-FR" dirty="0" smtClean="0"/>
                  <a:t>Résistance </a:t>
                </a:r>
                <a:r>
                  <a:rPr lang="fr-FR" dirty="0"/>
                  <a:t>mécanique Rm (MPa)</a:t>
                </a:r>
              </a:p>
            </c:rich>
          </c:tx>
          <c:layout>
            <c:manualLayout>
              <c:xMode val="edge"/>
              <c:yMode val="edge"/>
              <c:x val="0.38029426110853287"/>
              <c:y val="0.94293829644336014"/>
            </c:manualLayout>
          </c:layout>
          <c:overlay val="0"/>
        </c:title>
        <c:numFmt formatCode="General" sourceLinked="1"/>
        <c:majorTickMark val="none"/>
        <c:minorTickMark val="none"/>
        <c:tickLblPos val="nextTo"/>
        <c:spPr>
          <a:ln w="15875">
            <a:solidFill>
              <a:schemeClr val="tx1"/>
            </a:solidFill>
          </a:ln>
        </c:spPr>
        <c:crossAx val="81301888"/>
        <c:crosses val="autoZero"/>
        <c:crossBetween val="midCat"/>
        <c:majorUnit val="200"/>
        <c:minorUnit val="100"/>
      </c:valAx>
      <c:valAx>
        <c:axId val="81301888"/>
        <c:scaling>
          <c:orientation val="minMax"/>
        </c:scaling>
        <c:delete val="1"/>
        <c:axPos val="l"/>
        <c:majorGridlines/>
        <c:numFmt formatCode="General" sourceLinked="1"/>
        <c:majorTickMark val="out"/>
        <c:minorTickMark val="in"/>
        <c:tickLblPos val="nextTo"/>
        <c:crossAx val="79685888"/>
        <c:crosses val="autoZero"/>
        <c:crossBetween val="midCat"/>
        <c:majorUnit val="60"/>
        <c:minorUnit val="10"/>
      </c:valAx>
      <c:spPr>
        <a:ln w="15875">
          <a:solidFill>
            <a:schemeClr val="tx1"/>
          </a:solidFill>
        </a:ln>
      </c:spPr>
    </c:plotArea>
    <c:plotVisOnly val="1"/>
    <c:dispBlanksAs val="gap"/>
    <c:showDLblsOverMax val="0"/>
  </c:chart>
  <c:spPr>
    <a:ln>
      <a:noFill/>
    </a:ln>
  </c:spPr>
  <c:txPr>
    <a:bodyPr/>
    <a:lstStyle/>
    <a:p>
      <a:pPr>
        <a:defRPr sz="1000"/>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526003600081944"/>
          <c:y val="2.2869357804059159E-2"/>
          <c:w val="0.86158598885397752"/>
          <c:h val="0.8578315926589134"/>
        </c:manualLayout>
      </c:layout>
      <c:scatterChart>
        <c:scatterStyle val="lineMarker"/>
        <c:varyColors val="0"/>
        <c:ser>
          <c:idx val="0"/>
          <c:order val="0"/>
          <c:spPr>
            <a:ln w="28575">
              <a:noFill/>
            </a:ln>
          </c:spPr>
          <c:marker>
            <c:symbol val="none"/>
          </c:marker>
          <c:xVal>
            <c:numRef>
              <c:f>Données!$F$5:$F$11</c:f>
              <c:numCache>
                <c:formatCode>0</c:formatCode>
                <c:ptCount val="7"/>
                <c:pt idx="0">
                  <c:v>247.43589743589743</c:v>
                </c:pt>
                <c:pt idx="1">
                  <c:v>203.1602708803612</c:v>
                </c:pt>
                <c:pt idx="2">
                  <c:v>258.06451612903226</c:v>
                </c:pt>
                <c:pt idx="3">
                  <c:v>137.17948717948718</c:v>
                </c:pt>
                <c:pt idx="4">
                  <c:v>179.4871794871795</c:v>
                </c:pt>
                <c:pt idx="5">
                  <c:v>211.53846153846155</c:v>
                </c:pt>
                <c:pt idx="6">
                  <c:v>237.17948717948718</c:v>
                </c:pt>
              </c:numCache>
            </c:numRef>
          </c:xVal>
          <c:yVal>
            <c:numRef>
              <c:f>Données!$G$5:$G$11</c:f>
              <c:numCache>
                <c:formatCode>General</c:formatCode>
                <c:ptCount val="7"/>
                <c:pt idx="0">
                  <c:v>55</c:v>
                </c:pt>
                <c:pt idx="1">
                  <c:v>50</c:v>
                </c:pt>
                <c:pt idx="2">
                  <c:v>44</c:v>
                </c:pt>
                <c:pt idx="3">
                  <c:v>120</c:v>
                </c:pt>
                <c:pt idx="4">
                  <c:v>100</c:v>
                </c:pt>
                <c:pt idx="5">
                  <c:v>77</c:v>
                </c:pt>
                <c:pt idx="6">
                  <c:v>45</c:v>
                </c:pt>
              </c:numCache>
            </c:numRef>
          </c:yVal>
          <c:smooth val="0"/>
        </c:ser>
        <c:dLbls>
          <c:showLegendKey val="0"/>
          <c:showVal val="0"/>
          <c:showCatName val="0"/>
          <c:showSerName val="0"/>
          <c:showPercent val="0"/>
          <c:showBubbleSize val="0"/>
        </c:dLbls>
        <c:axId val="82314752"/>
        <c:axId val="82316672"/>
      </c:scatterChart>
      <c:valAx>
        <c:axId val="82314752"/>
        <c:scaling>
          <c:orientation val="minMax"/>
          <c:max val="280"/>
          <c:min val="100"/>
        </c:scaling>
        <c:delete val="0"/>
        <c:axPos val="b"/>
        <c:majorGridlines/>
        <c:title>
          <c:tx>
            <c:rich>
              <a:bodyPr/>
              <a:lstStyle/>
              <a:p>
                <a:pPr>
                  <a:defRPr/>
                </a:pPr>
                <a:r>
                  <a:rPr lang="fr-FR" dirty="0" smtClean="0"/>
                  <a:t>Résistance </a:t>
                </a:r>
                <a:r>
                  <a:rPr lang="fr-FR" dirty="0"/>
                  <a:t>spécifique (kN.m/kg)</a:t>
                </a:r>
              </a:p>
            </c:rich>
          </c:tx>
          <c:layout>
            <c:manualLayout>
              <c:xMode val="edge"/>
              <c:yMode val="edge"/>
              <c:x val="0.30091921296296292"/>
              <c:y val="0.9431635802469136"/>
            </c:manualLayout>
          </c:layout>
          <c:overlay val="0"/>
        </c:title>
        <c:numFmt formatCode="0" sourceLinked="1"/>
        <c:majorTickMark val="in"/>
        <c:minorTickMark val="in"/>
        <c:tickLblPos val="nextTo"/>
        <c:spPr>
          <a:ln w="15875">
            <a:solidFill>
              <a:schemeClr val="tx1"/>
            </a:solidFill>
          </a:ln>
        </c:spPr>
        <c:crossAx val="82316672"/>
        <c:crosses val="autoZero"/>
        <c:crossBetween val="midCat"/>
        <c:majorUnit val="20"/>
        <c:minorUnit val="10"/>
      </c:valAx>
      <c:valAx>
        <c:axId val="82316672"/>
        <c:scaling>
          <c:orientation val="minMax"/>
        </c:scaling>
        <c:delete val="0"/>
        <c:axPos val="l"/>
        <c:majorGridlines/>
        <c:title>
          <c:tx>
            <c:rich>
              <a:bodyPr/>
              <a:lstStyle/>
              <a:p>
                <a:pPr>
                  <a:defRPr/>
                </a:pPr>
                <a:r>
                  <a:rPr lang="fr-FR" dirty="0"/>
                  <a:t>Ténacité K1C (MPa.m1/2)</a:t>
                </a:r>
              </a:p>
            </c:rich>
          </c:tx>
          <c:layout>
            <c:manualLayout>
              <c:xMode val="edge"/>
              <c:yMode val="edge"/>
              <c:x val="0"/>
              <c:y val="0.19279104138580039"/>
            </c:manualLayout>
          </c:layout>
          <c:overlay val="0"/>
        </c:title>
        <c:numFmt formatCode="General" sourceLinked="1"/>
        <c:majorTickMark val="in"/>
        <c:minorTickMark val="in"/>
        <c:tickLblPos val="nextTo"/>
        <c:spPr>
          <a:ln w="15875">
            <a:solidFill>
              <a:schemeClr val="tx1"/>
            </a:solidFill>
          </a:ln>
        </c:spPr>
        <c:crossAx val="82314752"/>
        <c:crosses val="autoZero"/>
        <c:crossBetween val="midCat"/>
        <c:majorUnit val="20"/>
        <c:minorUnit val="10"/>
      </c:valAx>
      <c:spPr>
        <a:noFill/>
        <a:ln w="15875">
          <a:solidFill>
            <a:srgbClr xmlns:mc="http://schemas.openxmlformats.org/markup-compatibility/2006" xmlns:a14="http://schemas.microsoft.com/office/drawing/2010/main" val="000000" mc:Ignorable="a14" a14:legacySpreadsheetColorIndex="64"/>
          </a:solidFill>
        </a:ln>
      </c:spPr>
    </c:plotArea>
    <c:plotVisOnly val="1"/>
    <c:dispBlanksAs val="gap"/>
    <c:showDLblsOverMax val="0"/>
  </c:chart>
  <c:spPr>
    <a:ln>
      <a:noFill/>
    </a:ln>
  </c:spPr>
  <c:txPr>
    <a:bodyPr/>
    <a:lstStyle/>
    <a:p>
      <a:pPr>
        <a:defRPr sz="1000"/>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4497916666666686E-2"/>
          <c:y val="0.51709166666666673"/>
          <c:w val="0.87334513888888887"/>
          <c:h val="0.36360930883639547"/>
        </c:manualLayout>
      </c:layout>
      <c:scatterChart>
        <c:scatterStyle val="lineMarker"/>
        <c:varyColors val="0"/>
        <c:ser>
          <c:idx val="0"/>
          <c:order val="0"/>
          <c:spPr>
            <a:ln w="28575">
              <a:noFill/>
            </a:ln>
          </c:spPr>
          <c:marker>
            <c:symbol val="none"/>
          </c:marker>
          <c:xVal>
            <c:numRef>
              <c:f>'C:\Users\sylvain.puech\Documents\1 Produits, nuances\STXXX - NASSCO\Rédaction Proposal\Graphiques\[Rm K1C aciers.xlsx]Données'!$D$5:$D$11</c:f>
              <c:numCache>
                <c:formatCode>General</c:formatCode>
                <c:ptCount val="7"/>
                <c:pt idx="0">
                  <c:v>1930</c:v>
                </c:pt>
                <c:pt idx="1">
                  <c:v>900</c:v>
                </c:pt>
                <c:pt idx="2">
                  <c:v>1200</c:v>
                </c:pt>
                <c:pt idx="3">
                  <c:v>1070</c:v>
                </c:pt>
                <c:pt idx="4">
                  <c:v>1400</c:v>
                </c:pt>
                <c:pt idx="5">
                  <c:v>1650</c:v>
                </c:pt>
                <c:pt idx="6">
                  <c:v>1850</c:v>
                </c:pt>
              </c:numCache>
            </c:numRef>
          </c:xVal>
          <c:yVal>
            <c:numRef>
              <c:f>'C:\Users\sylvain.puech\Documents\1 Produits, nuances\STXXX - NASSCO\Rédaction Proposal\Graphiques\[Rm K1C aciers.xlsx]Données'!$G$5:$G$11</c:f>
              <c:numCache>
                <c:formatCode>General</c:formatCode>
                <c:ptCount val="7"/>
                <c:pt idx="0">
                  <c:v>55</c:v>
                </c:pt>
                <c:pt idx="1">
                  <c:v>50</c:v>
                </c:pt>
                <c:pt idx="2">
                  <c:v>44</c:v>
                </c:pt>
                <c:pt idx="3">
                  <c:v>120</c:v>
                </c:pt>
                <c:pt idx="4">
                  <c:v>100</c:v>
                </c:pt>
                <c:pt idx="5">
                  <c:v>77</c:v>
                </c:pt>
                <c:pt idx="6">
                  <c:v>45</c:v>
                </c:pt>
              </c:numCache>
            </c:numRef>
          </c:yVal>
          <c:smooth val="0"/>
        </c:ser>
        <c:dLbls>
          <c:showLegendKey val="0"/>
          <c:showVal val="0"/>
          <c:showCatName val="0"/>
          <c:showSerName val="0"/>
          <c:showPercent val="0"/>
          <c:showBubbleSize val="0"/>
        </c:dLbls>
        <c:axId val="89054592"/>
        <c:axId val="89056768"/>
      </c:scatterChart>
      <c:valAx>
        <c:axId val="89054592"/>
        <c:scaling>
          <c:orientation val="minMax"/>
          <c:max val="280"/>
          <c:min val="100"/>
        </c:scaling>
        <c:delete val="0"/>
        <c:axPos val="b"/>
        <c:majorGridlines/>
        <c:title>
          <c:tx>
            <c:rich>
              <a:bodyPr/>
              <a:lstStyle/>
              <a:p>
                <a:pPr>
                  <a:defRPr/>
                </a:pPr>
                <a:r>
                  <a:rPr lang="fr-FR" dirty="0" smtClean="0"/>
                  <a:t>Résistance </a:t>
                </a:r>
                <a:r>
                  <a:rPr lang="fr-FR" dirty="0"/>
                  <a:t>spécifique (kN.m/kg)</a:t>
                </a:r>
              </a:p>
            </c:rich>
          </c:tx>
          <c:layout>
            <c:manualLayout>
              <c:xMode val="edge"/>
              <c:yMode val="edge"/>
              <c:x val="0.38029426110853287"/>
              <c:y val="0.94293829644336014"/>
            </c:manualLayout>
          </c:layout>
          <c:overlay val="0"/>
        </c:title>
        <c:numFmt formatCode="General" sourceLinked="1"/>
        <c:majorTickMark val="none"/>
        <c:minorTickMark val="none"/>
        <c:tickLblPos val="nextTo"/>
        <c:spPr>
          <a:ln w="15875">
            <a:solidFill>
              <a:schemeClr val="tx1"/>
            </a:solidFill>
          </a:ln>
        </c:spPr>
        <c:crossAx val="89056768"/>
        <c:crosses val="autoZero"/>
        <c:crossBetween val="midCat"/>
        <c:majorUnit val="20"/>
      </c:valAx>
      <c:valAx>
        <c:axId val="89056768"/>
        <c:scaling>
          <c:orientation val="minMax"/>
        </c:scaling>
        <c:delete val="1"/>
        <c:axPos val="l"/>
        <c:majorGridlines/>
        <c:numFmt formatCode="General" sourceLinked="1"/>
        <c:majorTickMark val="out"/>
        <c:minorTickMark val="in"/>
        <c:tickLblPos val="nextTo"/>
        <c:crossAx val="89054592"/>
        <c:crosses val="autoZero"/>
        <c:crossBetween val="midCat"/>
        <c:majorUnit val="60"/>
        <c:minorUnit val="10"/>
      </c:valAx>
      <c:spPr>
        <a:ln w="15875">
          <a:solidFill>
            <a:schemeClr val="tx1"/>
          </a:solidFill>
        </a:ln>
      </c:spPr>
    </c:plotArea>
    <c:plotVisOnly val="1"/>
    <c:dispBlanksAs val="gap"/>
    <c:showDLblsOverMax val="0"/>
  </c:chart>
  <c:spPr>
    <a:ln>
      <a:noFill/>
    </a:ln>
  </c:spPr>
  <c:txPr>
    <a:bodyPr/>
    <a:lstStyle/>
    <a:p>
      <a:pPr>
        <a:defRPr sz="1000"/>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a:lstStyle/>
          <a:p>
            <a:pPr>
              <a:defRPr/>
            </a:pPr>
            <a:r>
              <a:rPr lang="fr-FR" dirty="0" smtClean="0"/>
              <a:t>Courbe</a:t>
            </a:r>
            <a:r>
              <a:rPr lang="fr-FR" baseline="0" dirty="0" smtClean="0"/>
              <a:t> théorique de Castro et Séraphin</a:t>
            </a:r>
            <a:endParaRPr lang="el-GR" dirty="0"/>
          </a:p>
        </c:rich>
      </c:tx>
      <c:layout/>
      <c:overlay val="0"/>
    </c:title>
    <c:autoTitleDeleted val="0"/>
    <c:plotArea>
      <c:layout/>
      <c:scatterChart>
        <c:scatterStyle val="smoothMarker"/>
        <c:varyColors val="0"/>
        <c:ser>
          <c:idx val="0"/>
          <c:order val="0"/>
          <c:tx>
            <c:strRef>
              <c:f>Feuil1!$B$1</c:f>
              <c:strCache>
                <c:ptCount val="1"/>
                <c:pt idx="0">
                  <c:v>% α</c:v>
                </c:pt>
              </c:strCache>
            </c:strRef>
          </c:tx>
          <c:marker>
            <c:symbol val="none"/>
          </c:marker>
          <c:xVal>
            <c:numRef>
              <c:f>Feuil1!$A$2:$A$13</c:f>
              <c:numCache>
                <c:formatCode>General</c:formatCode>
                <c:ptCount val="12"/>
                <c:pt idx="0">
                  <c:v>700</c:v>
                </c:pt>
                <c:pt idx="1">
                  <c:v>750</c:v>
                </c:pt>
                <c:pt idx="2">
                  <c:v>775</c:v>
                </c:pt>
                <c:pt idx="3">
                  <c:v>800</c:v>
                </c:pt>
                <c:pt idx="4">
                  <c:v>825</c:v>
                </c:pt>
                <c:pt idx="5">
                  <c:v>850</c:v>
                </c:pt>
                <c:pt idx="6">
                  <c:v>875</c:v>
                </c:pt>
                <c:pt idx="7">
                  <c:v>900</c:v>
                </c:pt>
                <c:pt idx="8">
                  <c:v>925</c:v>
                </c:pt>
                <c:pt idx="9">
                  <c:v>950</c:v>
                </c:pt>
                <c:pt idx="10">
                  <c:v>975</c:v>
                </c:pt>
                <c:pt idx="11">
                  <c:v>1000</c:v>
                </c:pt>
              </c:numCache>
            </c:numRef>
          </c:xVal>
          <c:yVal>
            <c:numRef>
              <c:f>Feuil1!$B$2:$B$13</c:f>
              <c:numCache>
                <c:formatCode>General</c:formatCode>
                <c:ptCount val="12"/>
                <c:pt idx="0">
                  <c:v>85.277445894893333</c:v>
                </c:pt>
                <c:pt idx="1">
                  <c:v>81.45245043532843</c:v>
                </c:pt>
                <c:pt idx="2">
                  <c:v>78.836765060481298</c:v>
                </c:pt>
                <c:pt idx="3">
                  <c:v>75.601774025122054</c:v>
                </c:pt>
                <c:pt idx="4">
                  <c:v>71.600846734902248</c:v>
                </c:pt>
                <c:pt idx="5">
                  <c:v>66.652635439519827</c:v>
                </c:pt>
                <c:pt idx="6">
                  <c:v>60.532855386629848</c:v>
                </c:pt>
                <c:pt idx="7">
                  <c:v>52.964118794742788</c:v>
                </c:pt>
                <c:pt idx="8">
                  <c:v>43.603361855395256</c:v>
                </c:pt>
                <c:pt idx="9">
                  <c:v>32.026294875489128</c:v>
                </c:pt>
                <c:pt idx="10">
                  <c:v>17.708170740265651</c:v>
                </c:pt>
                <c:pt idx="11">
                  <c:v>0</c:v>
                </c:pt>
              </c:numCache>
            </c:numRef>
          </c:yVal>
          <c:smooth val="1"/>
        </c:ser>
        <c:dLbls>
          <c:showLegendKey val="0"/>
          <c:showVal val="0"/>
          <c:showCatName val="0"/>
          <c:showSerName val="0"/>
          <c:showPercent val="0"/>
          <c:showBubbleSize val="0"/>
        </c:dLbls>
        <c:axId val="34508160"/>
        <c:axId val="35304960"/>
      </c:scatterChart>
      <c:valAx>
        <c:axId val="34508160"/>
        <c:scaling>
          <c:orientation val="minMax"/>
          <c:min val="700"/>
        </c:scaling>
        <c:delete val="0"/>
        <c:axPos val="b"/>
        <c:title>
          <c:tx>
            <c:rich>
              <a:bodyPr/>
              <a:lstStyle/>
              <a:p>
                <a:pPr>
                  <a:defRPr sz="1200"/>
                </a:pPr>
                <a:r>
                  <a:rPr lang="en-US" sz="1200" dirty="0" smtClean="0"/>
                  <a:t>T°C</a:t>
                </a:r>
                <a:endParaRPr lang="en-US" sz="1200" dirty="0"/>
              </a:p>
            </c:rich>
          </c:tx>
          <c:layout/>
          <c:overlay val="0"/>
        </c:title>
        <c:numFmt formatCode="General" sourceLinked="1"/>
        <c:majorTickMark val="out"/>
        <c:minorTickMark val="none"/>
        <c:tickLblPos val="nextTo"/>
        <c:txPr>
          <a:bodyPr/>
          <a:lstStyle/>
          <a:p>
            <a:pPr>
              <a:defRPr sz="1100"/>
            </a:pPr>
            <a:endParaRPr lang="en-US"/>
          </a:p>
        </c:txPr>
        <c:crossAx val="35304960"/>
        <c:crosses val="autoZero"/>
        <c:crossBetween val="midCat"/>
      </c:valAx>
      <c:valAx>
        <c:axId val="35304960"/>
        <c:scaling>
          <c:orientation val="minMax"/>
          <c:max val="100"/>
        </c:scaling>
        <c:delete val="0"/>
        <c:axPos val="l"/>
        <c:majorGridlines/>
        <c:title>
          <c:tx>
            <c:rich>
              <a:bodyPr rot="-5400000" vert="horz"/>
              <a:lstStyle/>
              <a:p>
                <a:pPr>
                  <a:defRPr sz="1200"/>
                </a:pPr>
                <a:r>
                  <a:rPr lang="en-US" sz="1200" dirty="0" smtClean="0"/>
                  <a:t>% </a:t>
                </a:r>
                <a:r>
                  <a:rPr lang="el-GR" sz="1200" dirty="0" smtClean="0">
                    <a:latin typeface="Calibri"/>
                  </a:rPr>
                  <a:t>α</a:t>
                </a:r>
                <a:endParaRPr lang="en-US" sz="1200" dirty="0"/>
              </a:p>
            </c:rich>
          </c:tx>
          <c:layout/>
          <c:overlay val="0"/>
        </c:title>
        <c:numFmt formatCode="General" sourceLinked="1"/>
        <c:majorTickMark val="out"/>
        <c:minorTickMark val="none"/>
        <c:tickLblPos val="nextTo"/>
        <c:txPr>
          <a:bodyPr/>
          <a:lstStyle/>
          <a:p>
            <a:pPr>
              <a:defRPr sz="1200"/>
            </a:pPr>
            <a:endParaRPr lang="en-US"/>
          </a:p>
        </c:txPr>
        <c:crossAx val="34508160"/>
        <c:crosses val="autoZero"/>
        <c:crossBetween val="midCat"/>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18868721238578E-2"/>
          <c:y val="2.0325230147503478E-2"/>
          <c:w val="0.88044967504531302"/>
          <c:h val="0.90244021854915435"/>
        </c:manualLayout>
      </c:layout>
      <c:scatterChart>
        <c:scatterStyle val="lineMarker"/>
        <c:varyColors val="0"/>
        <c:ser>
          <c:idx val="0"/>
          <c:order val="0"/>
          <c:tx>
            <c:strRef>
              <c:f>TA6V!$C$13</c:f>
              <c:strCache>
                <c:ptCount val="1"/>
                <c:pt idx="0">
                  <c:v>A(%)</c:v>
                </c:pt>
              </c:strCache>
            </c:strRef>
          </c:tx>
          <c:xVal>
            <c:numRef>
              <c:f>TA6V!$B$14:$B$23</c:f>
              <c:numCache>
                <c:formatCode>General</c:formatCode>
                <c:ptCount val="10"/>
                <c:pt idx="0">
                  <c:v>1050</c:v>
                </c:pt>
                <c:pt idx="1">
                  <c:v>1030</c:v>
                </c:pt>
                <c:pt idx="2">
                  <c:v>1000</c:v>
                </c:pt>
                <c:pt idx="3">
                  <c:v>980</c:v>
                </c:pt>
                <c:pt idx="4">
                  <c:v>950</c:v>
                </c:pt>
                <c:pt idx="5">
                  <c:v>900</c:v>
                </c:pt>
                <c:pt idx="6">
                  <c:v>850</c:v>
                </c:pt>
                <c:pt idx="7">
                  <c:v>800</c:v>
                </c:pt>
                <c:pt idx="8">
                  <c:v>750</c:v>
                </c:pt>
                <c:pt idx="9">
                  <c:v>700</c:v>
                </c:pt>
              </c:numCache>
            </c:numRef>
          </c:xVal>
          <c:yVal>
            <c:numRef>
              <c:f>TA6V!$C$14:$C$23</c:f>
              <c:numCache>
                <c:formatCode>General</c:formatCode>
                <c:ptCount val="10"/>
                <c:pt idx="0">
                  <c:v>123.4</c:v>
                </c:pt>
                <c:pt idx="1">
                  <c:v>118.5</c:v>
                </c:pt>
                <c:pt idx="2">
                  <c:v>126.2</c:v>
                </c:pt>
                <c:pt idx="3">
                  <c:v>125.8</c:v>
                </c:pt>
                <c:pt idx="4">
                  <c:v>129.19999999999999</c:v>
                </c:pt>
                <c:pt idx="5">
                  <c:v>98.1</c:v>
                </c:pt>
                <c:pt idx="6">
                  <c:v>71.8</c:v>
                </c:pt>
                <c:pt idx="7">
                  <c:v>52.8</c:v>
                </c:pt>
                <c:pt idx="8">
                  <c:v>43.7</c:v>
                </c:pt>
                <c:pt idx="9">
                  <c:v>43.4</c:v>
                </c:pt>
              </c:numCache>
            </c:numRef>
          </c:yVal>
          <c:smooth val="1"/>
        </c:ser>
        <c:ser>
          <c:idx val="1"/>
          <c:order val="1"/>
          <c:tx>
            <c:strRef>
              <c:f>TA6V!$D$13</c:f>
              <c:strCache>
                <c:ptCount val="1"/>
                <c:pt idx="0">
                  <c:v>Z(%)</c:v>
                </c:pt>
              </c:strCache>
            </c:strRef>
          </c:tx>
          <c:xVal>
            <c:numRef>
              <c:f>TA6V!$B$14:$B$23</c:f>
              <c:numCache>
                <c:formatCode>General</c:formatCode>
                <c:ptCount val="10"/>
                <c:pt idx="0">
                  <c:v>1050</c:v>
                </c:pt>
                <c:pt idx="1">
                  <c:v>1030</c:v>
                </c:pt>
                <c:pt idx="2">
                  <c:v>1000</c:v>
                </c:pt>
                <c:pt idx="3">
                  <c:v>980</c:v>
                </c:pt>
                <c:pt idx="4">
                  <c:v>950</c:v>
                </c:pt>
                <c:pt idx="5">
                  <c:v>900</c:v>
                </c:pt>
                <c:pt idx="6">
                  <c:v>850</c:v>
                </c:pt>
                <c:pt idx="7">
                  <c:v>800</c:v>
                </c:pt>
                <c:pt idx="8">
                  <c:v>750</c:v>
                </c:pt>
                <c:pt idx="9">
                  <c:v>700</c:v>
                </c:pt>
              </c:numCache>
            </c:numRef>
          </c:xVal>
          <c:yVal>
            <c:numRef>
              <c:f>TA6V!$D$14:$D$23</c:f>
              <c:numCache>
                <c:formatCode>General</c:formatCode>
                <c:ptCount val="10"/>
                <c:pt idx="0">
                  <c:v>95.7</c:v>
                </c:pt>
                <c:pt idx="1">
                  <c:v>98.2</c:v>
                </c:pt>
                <c:pt idx="2">
                  <c:v>98.2</c:v>
                </c:pt>
                <c:pt idx="3">
                  <c:v>98.5</c:v>
                </c:pt>
                <c:pt idx="4">
                  <c:v>99.2</c:v>
                </c:pt>
                <c:pt idx="5">
                  <c:v>91.2</c:v>
                </c:pt>
                <c:pt idx="6">
                  <c:v>78.8</c:v>
                </c:pt>
                <c:pt idx="7">
                  <c:v>74.5</c:v>
                </c:pt>
                <c:pt idx="8">
                  <c:v>64.099999999999994</c:v>
                </c:pt>
                <c:pt idx="9">
                  <c:v>66.900000000000006</c:v>
                </c:pt>
              </c:numCache>
            </c:numRef>
          </c:yVal>
          <c:smooth val="1"/>
        </c:ser>
        <c:dLbls>
          <c:showLegendKey val="0"/>
          <c:showVal val="0"/>
          <c:showCatName val="0"/>
          <c:showSerName val="0"/>
          <c:showPercent val="0"/>
          <c:showBubbleSize val="0"/>
        </c:dLbls>
        <c:axId val="82266752"/>
        <c:axId val="82273024"/>
      </c:scatterChart>
      <c:scatterChart>
        <c:scatterStyle val="lineMarker"/>
        <c:varyColors val="0"/>
        <c:ser>
          <c:idx val="2"/>
          <c:order val="2"/>
          <c:tx>
            <c:strRef>
              <c:f>TA6V!$E$13</c:f>
              <c:strCache>
                <c:ptCount val="1"/>
                <c:pt idx="0">
                  <c:v>Rm (N/mm²)</c:v>
                </c:pt>
              </c:strCache>
            </c:strRef>
          </c:tx>
          <c:xVal>
            <c:numRef>
              <c:f>TA6V!$B$14:$B$23</c:f>
              <c:numCache>
                <c:formatCode>General</c:formatCode>
                <c:ptCount val="10"/>
                <c:pt idx="0">
                  <c:v>1050</c:v>
                </c:pt>
                <c:pt idx="1">
                  <c:v>1030</c:v>
                </c:pt>
                <c:pt idx="2">
                  <c:v>1000</c:v>
                </c:pt>
                <c:pt idx="3">
                  <c:v>980</c:v>
                </c:pt>
                <c:pt idx="4">
                  <c:v>950</c:v>
                </c:pt>
                <c:pt idx="5">
                  <c:v>900</c:v>
                </c:pt>
                <c:pt idx="6">
                  <c:v>850</c:v>
                </c:pt>
                <c:pt idx="7">
                  <c:v>800</c:v>
                </c:pt>
                <c:pt idx="8">
                  <c:v>750</c:v>
                </c:pt>
                <c:pt idx="9">
                  <c:v>700</c:v>
                </c:pt>
              </c:numCache>
            </c:numRef>
          </c:xVal>
          <c:yVal>
            <c:numRef>
              <c:f>TA6V!$E$14:$E$23</c:f>
              <c:numCache>
                <c:formatCode>General</c:formatCode>
                <c:ptCount val="10"/>
                <c:pt idx="1">
                  <c:v>18.399999999999999</c:v>
                </c:pt>
                <c:pt idx="2">
                  <c:v>27.4</c:v>
                </c:pt>
                <c:pt idx="3">
                  <c:v>34.299999999999997</c:v>
                </c:pt>
                <c:pt idx="4">
                  <c:v>41.8</c:v>
                </c:pt>
                <c:pt idx="5">
                  <c:v>74.2</c:v>
                </c:pt>
                <c:pt idx="6">
                  <c:v>124</c:v>
                </c:pt>
                <c:pt idx="7">
                  <c:v>173</c:v>
                </c:pt>
                <c:pt idx="8">
                  <c:v>213</c:v>
                </c:pt>
                <c:pt idx="9">
                  <c:v>260.60000000000002</c:v>
                </c:pt>
              </c:numCache>
            </c:numRef>
          </c:yVal>
          <c:smooth val="1"/>
        </c:ser>
        <c:dLbls>
          <c:showLegendKey val="0"/>
          <c:showVal val="0"/>
          <c:showCatName val="0"/>
          <c:showSerName val="0"/>
          <c:showPercent val="0"/>
          <c:showBubbleSize val="0"/>
        </c:dLbls>
        <c:axId val="82274944"/>
        <c:axId val="82276736"/>
      </c:scatterChart>
      <c:valAx>
        <c:axId val="82266752"/>
        <c:scaling>
          <c:orientation val="minMax"/>
          <c:min val="700"/>
        </c:scaling>
        <c:delete val="0"/>
        <c:axPos val="b"/>
        <c:majorGridlines/>
        <c:minorGridlines/>
        <c:title>
          <c:tx>
            <c:rich>
              <a:bodyPr/>
              <a:lstStyle/>
              <a:p>
                <a:pPr>
                  <a:defRPr/>
                </a:pPr>
                <a:r>
                  <a:rPr lang="en-US"/>
                  <a:t>Température (°C)</a:t>
                </a:r>
              </a:p>
            </c:rich>
          </c:tx>
          <c:layout>
            <c:manualLayout>
              <c:xMode val="edge"/>
              <c:yMode val="edge"/>
              <c:x val="0.73993866838797806"/>
              <c:y val="0.94668261689377853"/>
            </c:manualLayout>
          </c:layout>
          <c:overlay val="0"/>
        </c:title>
        <c:numFmt formatCode="General" sourceLinked="1"/>
        <c:majorTickMark val="cross"/>
        <c:minorTickMark val="out"/>
        <c:tickLblPos val="nextTo"/>
        <c:txPr>
          <a:bodyPr rot="0" vert="horz"/>
          <a:lstStyle/>
          <a:p>
            <a:pPr>
              <a:defRPr/>
            </a:pPr>
            <a:endParaRPr lang="en-US"/>
          </a:p>
        </c:txPr>
        <c:crossAx val="82273024"/>
        <c:crosses val="autoZero"/>
        <c:crossBetween val="midCat"/>
        <c:majorUnit val="100"/>
        <c:minorUnit val="25"/>
      </c:valAx>
      <c:valAx>
        <c:axId val="82273024"/>
        <c:scaling>
          <c:orientation val="minMax"/>
          <c:min val="0"/>
        </c:scaling>
        <c:delete val="0"/>
        <c:axPos val="l"/>
        <c:majorGridlines/>
        <c:minorGridlines/>
        <c:title>
          <c:tx>
            <c:rich>
              <a:bodyPr rot="-5400000" vert="horz"/>
              <a:lstStyle/>
              <a:p>
                <a:pPr>
                  <a:defRPr/>
                </a:pPr>
                <a:r>
                  <a:rPr lang="en-US"/>
                  <a:t>A - Z (%)</a:t>
                </a:r>
              </a:p>
            </c:rich>
          </c:tx>
          <c:layout>
            <c:manualLayout>
              <c:xMode val="edge"/>
              <c:yMode val="edge"/>
              <c:x val="5.5692926941254307E-2"/>
              <c:y val="0.32450418468673925"/>
            </c:manualLayout>
          </c:layout>
          <c:overlay val="0"/>
          <c:spPr>
            <a:solidFill>
              <a:schemeClr val="bg1"/>
            </a:solidFill>
          </c:spPr>
        </c:title>
        <c:numFmt formatCode="General" sourceLinked="1"/>
        <c:majorTickMark val="out"/>
        <c:minorTickMark val="out"/>
        <c:tickLblPos val="nextTo"/>
        <c:txPr>
          <a:bodyPr rot="0" vert="horz"/>
          <a:lstStyle/>
          <a:p>
            <a:pPr>
              <a:defRPr/>
            </a:pPr>
            <a:endParaRPr lang="en-US"/>
          </a:p>
        </c:txPr>
        <c:crossAx val="82266752"/>
        <c:crosses val="autoZero"/>
        <c:crossBetween val="midCat"/>
        <c:minorUnit val="5"/>
      </c:valAx>
      <c:valAx>
        <c:axId val="82274944"/>
        <c:scaling>
          <c:orientation val="minMax"/>
        </c:scaling>
        <c:delete val="1"/>
        <c:axPos val="b"/>
        <c:numFmt formatCode="General" sourceLinked="1"/>
        <c:majorTickMark val="out"/>
        <c:minorTickMark val="none"/>
        <c:tickLblPos val="nextTo"/>
        <c:crossAx val="82276736"/>
        <c:crosses val="autoZero"/>
        <c:crossBetween val="midCat"/>
      </c:valAx>
      <c:valAx>
        <c:axId val="82276736"/>
        <c:scaling>
          <c:orientation val="minMax"/>
          <c:min val="0"/>
        </c:scaling>
        <c:delete val="0"/>
        <c:axPos val="r"/>
        <c:title>
          <c:tx>
            <c:rich>
              <a:bodyPr rot="-5400000" vert="horz"/>
              <a:lstStyle/>
              <a:p>
                <a:pPr>
                  <a:defRPr/>
                </a:pPr>
                <a:r>
                  <a:rPr lang="en-US"/>
                  <a:t>Rm (N/mm²)</a:t>
                </a:r>
              </a:p>
            </c:rich>
          </c:tx>
          <c:layout>
            <c:manualLayout>
              <c:xMode val="edge"/>
              <c:yMode val="edge"/>
              <c:x val="0.95289854833573218"/>
              <c:y val="3.9916181783738645E-2"/>
            </c:manualLayout>
          </c:layout>
          <c:overlay val="0"/>
        </c:title>
        <c:numFmt formatCode="General" sourceLinked="1"/>
        <c:majorTickMark val="out"/>
        <c:minorTickMark val="out"/>
        <c:tickLblPos val="nextTo"/>
        <c:txPr>
          <a:bodyPr rot="0" vert="horz"/>
          <a:lstStyle/>
          <a:p>
            <a:pPr>
              <a:defRPr/>
            </a:pPr>
            <a:endParaRPr lang="en-US"/>
          </a:p>
        </c:txPr>
        <c:crossAx val="82274944"/>
        <c:crosses val="max"/>
        <c:crossBetween val="midCat"/>
        <c:majorUnit val="100"/>
        <c:minorUnit val="50"/>
      </c:valAx>
    </c:plotArea>
    <c:legend>
      <c:legendPos val="r"/>
      <c:layout>
        <c:manualLayout>
          <c:xMode val="edge"/>
          <c:yMode val="edge"/>
          <c:x val="0.11350766827284678"/>
          <c:y val="0.7553364848293217"/>
          <c:w val="0.14937123425609533"/>
          <c:h val="0.12151316615440413"/>
        </c:manualLayout>
      </c:layout>
      <c:overlay val="0"/>
      <c:spPr>
        <a:solidFill>
          <a:schemeClr val="bg1"/>
        </a:solidFill>
      </c:spPr>
    </c:legend>
    <c:plotVisOnly val="1"/>
    <c:dispBlanksAs val="gap"/>
    <c:showDLblsOverMax val="0"/>
  </c:chart>
  <c:txPr>
    <a:bodyPr/>
    <a:lstStyle/>
    <a:p>
      <a:pPr>
        <a:defRPr sz="1200"/>
      </a:pPr>
      <a:endParaRPr lang="en-US"/>
    </a:p>
  </c:txPr>
  <c:externalData r:id="rId1">
    <c:autoUpdate val="0"/>
  </c:externalData>
</c:chartSpace>
</file>

<file path=ppt/drawings/_rels/drawing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drawings/drawing1.xml><?xml version="1.0" encoding="utf-8"?>
<c:userShapes xmlns:c="http://schemas.openxmlformats.org/drawingml/2006/chart">
  <cdr:relSizeAnchor xmlns:cdr="http://schemas.openxmlformats.org/drawingml/2006/chartDrawing">
    <cdr:from>
      <cdr:x>0.26502</cdr:x>
      <cdr:y>0.64945</cdr:y>
    </cdr:from>
    <cdr:to>
      <cdr:x>0.9001</cdr:x>
      <cdr:y>0.74478</cdr:y>
    </cdr:to>
    <cdr:sp macro="" textlink="">
      <cdr:nvSpPr>
        <cdr:cNvPr id="2" name="AutoShape 1"/>
        <cdr:cNvSpPr>
          <a:spLocks xmlns:a="http://schemas.openxmlformats.org/drawingml/2006/main" noChangeArrowheads="1"/>
        </cdr:cNvSpPr>
      </cdr:nvSpPr>
      <cdr:spPr bwMode="auto">
        <a:xfrm xmlns:a="http://schemas.openxmlformats.org/drawingml/2006/main" rot="10800000" flipH="1">
          <a:off x="1144886" y="2104217"/>
          <a:ext cx="2743546" cy="308869"/>
        </a:xfrm>
        <a:prstGeom xmlns:a="http://schemas.openxmlformats.org/drawingml/2006/main" prst="parallelogram">
          <a:avLst>
            <a:gd name="adj" fmla="val 281"/>
          </a:avLst>
        </a:prstGeom>
        <a:solidFill xmlns:a="http://schemas.openxmlformats.org/drawingml/2006/main">
          <a:srgbClr val="FFC000">
            <a:alpha val="70000"/>
          </a:srgbClr>
        </a:solidFill>
        <a:ln xmlns:a="http://schemas.openxmlformats.org/drawingml/2006/main" w="9525">
          <a:solidFill>
            <a:srgbClr val="FFC000"/>
          </a:solidFill>
          <a:miter lim="800000"/>
          <a:headEnd/>
          <a:tailEnd/>
        </a:ln>
      </cdr:spPr>
      <cdr:txBody>
        <a:bodyPr xmlns:a="http://schemas.openxmlformats.org/drawingml/2006/main"/>
        <a:lstStyle xmlns:a="http://schemas.openxmlformats.org/drawingml/2006/main"/>
        <a:p xmlns:a="http://schemas.openxmlformats.org/drawingml/2006/main">
          <a:endParaRPr lang="fr-FR" dirty="0"/>
        </a:p>
      </cdr:txBody>
    </cdr:sp>
  </cdr:relSizeAnchor>
  <cdr:relSizeAnchor xmlns:cdr="http://schemas.openxmlformats.org/drawingml/2006/chartDrawing">
    <cdr:from>
      <cdr:x>0.12933</cdr:x>
      <cdr:y>0.77037</cdr:y>
    </cdr:from>
    <cdr:to>
      <cdr:x>0.44116</cdr:x>
      <cdr:y>0.86571</cdr:y>
    </cdr:to>
    <cdr:sp macro="" textlink="">
      <cdr:nvSpPr>
        <cdr:cNvPr id="3" name="AutoShape 1"/>
        <cdr:cNvSpPr>
          <a:spLocks xmlns:a="http://schemas.openxmlformats.org/drawingml/2006/main" noChangeArrowheads="1"/>
        </cdr:cNvSpPr>
      </cdr:nvSpPr>
      <cdr:spPr bwMode="auto">
        <a:xfrm xmlns:a="http://schemas.openxmlformats.org/drawingml/2006/main" rot="10800000" flipH="1">
          <a:off x="1323426" y="5503357"/>
          <a:ext cx="3190822" cy="681085"/>
        </a:xfrm>
        <a:prstGeom xmlns:a="http://schemas.openxmlformats.org/drawingml/2006/main" prst="parallelogram">
          <a:avLst>
            <a:gd name="adj" fmla="val 0"/>
          </a:avLst>
        </a:prstGeom>
        <a:solidFill xmlns:a="http://schemas.openxmlformats.org/drawingml/2006/main">
          <a:srgbClr val="FFFF00">
            <a:alpha val="70000"/>
          </a:srgbClr>
        </a:solidFill>
        <a:ln xmlns:a="http://schemas.openxmlformats.org/drawingml/2006/main" w="9525">
          <a:solidFill>
            <a:srgbClr val="FFC000"/>
          </a:solidFill>
          <a:miter lim="800000"/>
          <a:headEnd/>
          <a:tailEnd/>
        </a:ln>
      </cdr:spPr>
      <cdr:txBody>
        <a:bodyPr xmlns:a="http://schemas.openxmlformats.org/drawingml/2006/main"/>
        <a:lstStyle xmlns:a="http://schemas.openxmlformats.org/drawingml/2006/main"/>
        <a:p xmlns:a="http://schemas.openxmlformats.org/drawingml/2006/main">
          <a:endParaRPr lang="fr-FR" dirty="0"/>
        </a:p>
      </cdr:txBody>
    </cdr:sp>
  </cdr:relSizeAnchor>
  <cdr:relSizeAnchor xmlns:cdr="http://schemas.openxmlformats.org/drawingml/2006/chartDrawing">
    <cdr:from>
      <cdr:x>0.86676</cdr:x>
      <cdr:y>0.52626</cdr:y>
    </cdr:from>
    <cdr:to>
      <cdr:x>0.93852</cdr:x>
      <cdr:y>0.6216</cdr:y>
    </cdr:to>
    <cdr:sp macro="" textlink="">
      <cdr:nvSpPr>
        <cdr:cNvPr id="4" name="AutoShape 1"/>
        <cdr:cNvSpPr>
          <a:spLocks xmlns:a="http://schemas.openxmlformats.org/drawingml/2006/main" noChangeArrowheads="1"/>
        </cdr:cNvSpPr>
      </cdr:nvSpPr>
      <cdr:spPr bwMode="auto">
        <a:xfrm xmlns:a="http://schemas.openxmlformats.org/drawingml/2006/main" rot="10800000" flipH="1">
          <a:off x="3744416" y="1705082"/>
          <a:ext cx="310003" cy="308902"/>
        </a:xfrm>
        <a:prstGeom xmlns:a="http://schemas.openxmlformats.org/drawingml/2006/main" prst="parallelogram">
          <a:avLst>
            <a:gd name="adj" fmla="val 0"/>
          </a:avLst>
        </a:prstGeom>
        <a:solidFill xmlns:a="http://schemas.openxmlformats.org/drawingml/2006/main">
          <a:srgbClr val="FF0000">
            <a:alpha val="70000"/>
          </a:srgbClr>
        </a:solidFill>
        <a:ln xmlns:a="http://schemas.openxmlformats.org/drawingml/2006/main" w="9525">
          <a:solidFill>
            <a:srgbClr val="FF0000"/>
          </a:solidFill>
          <a:miter lim="800000"/>
          <a:headEnd/>
          <a:tailEnd/>
        </a:ln>
      </cdr:spPr>
      <cdr:txBody>
        <a:bodyPr xmlns:a="http://schemas.openxmlformats.org/drawingml/2006/main"/>
        <a:lstStyle xmlns:a="http://schemas.openxmlformats.org/drawingml/2006/main"/>
        <a:p xmlns:a="http://schemas.openxmlformats.org/drawingml/2006/main">
          <a:endParaRPr lang="fr-FR" dirty="0"/>
        </a:p>
      </cdr:txBody>
    </cdr:sp>
  </cdr:relSizeAnchor>
  <cdr:relSizeAnchor xmlns:cdr="http://schemas.openxmlformats.org/drawingml/2006/chartDrawing">
    <cdr:from>
      <cdr:x>0.28359</cdr:x>
      <cdr:y>0.6713</cdr:y>
    </cdr:from>
    <cdr:to>
      <cdr:x>0.40677</cdr:x>
      <cdr:y>0.72293</cdr:y>
    </cdr:to>
    <cdr:sp macro="" textlink="">
      <cdr:nvSpPr>
        <cdr:cNvPr id="5" name="Rectangle 4"/>
        <cdr:cNvSpPr>
          <a:spLocks xmlns:a="http://schemas.openxmlformats.org/drawingml/2006/main" noChangeArrowheads="1"/>
        </cdr:cNvSpPr>
      </cdr:nvSpPr>
      <cdr:spPr bwMode="auto">
        <a:xfrm xmlns:a="http://schemas.openxmlformats.org/drawingml/2006/main">
          <a:off x="2901826" y="4795595"/>
          <a:ext cx="1260448" cy="36883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15-5PH</a:t>
          </a:r>
        </a:p>
      </cdr:txBody>
    </cdr:sp>
  </cdr:relSizeAnchor>
  <cdr:relSizeAnchor xmlns:cdr="http://schemas.openxmlformats.org/drawingml/2006/chartDrawing">
    <cdr:from>
      <cdr:x>0.41757</cdr:x>
      <cdr:y>0.6713</cdr:y>
    </cdr:from>
    <cdr:to>
      <cdr:x>0.6354</cdr:x>
      <cdr:y>0.72293</cdr:y>
    </cdr:to>
    <cdr:sp macro="" textlink="">
      <cdr:nvSpPr>
        <cdr:cNvPr id="6" name="Rectangle 5"/>
        <cdr:cNvSpPr>
          <a:spLocks xmlns:a="http://schemas.openxmlformats.org/drawingml/2006/main" noChangeArrowheads="1"/>
        </cdr:cNvSpPr>
      </cdr:nvSpPr>
      <cdr:spPr bwMode="auto">
        <a:xfrm xmlns:a="http://schemas.openxmlformats.org/drawingml/2006/main">
          <a:off x="1803917" y="2175012"/>
          <a:ext cx="941031" cy="16728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PH13-8Mo</a:t>
          </a:r>
        </a:p>
      </cdr:txBody>
    </cdr:sp>
  </cdr:relSizeAnchor>
  <cdr:relSizeAnchor xmlns:cdr="http://schemas.openxmlformats.org/drawingml/2006/chartDrawing">
    <cdr:from>
      <cdr:x>0.58334</cdr:x>
      <cdr:y>0.64422</cdr:y>
    </cdr:from>
    <cdr:to>
      <cdr:x>0.81656</cdr:x>
      <cdr:y>0.75599</cdr:y>
    </cdr:to>
    <cdr:sp macro="" textlink="">
      <cdr:nvSpPr>
        <cdr:cNvPr id="7" name="Rectangle 6"/>
        <cdr:cNvSpPr>
          <a:spLocks xmlns:a="http://schemas.openxmlformats.org/drawingml/2006/main" noChangeArrowheads="1"/>
        </cdr:cNvSpPr>
      </cdr:nvSpPr>
      <cdr:spPr bwMode="auto">
        <a:xfrm xmlns:a="http://schemas.openxmlformats.org/drawingml/2006/main">
          <a:off x="2520040" y="2087265"/>
          <a:ext cx="1007511" cy="362135"/>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MLX17</a:t>
          </a:r>
        </a:p>
        <a:p xmlns:a="http://schemas.openxmlformats.org/drawingml/2006/main">
          <a:pPr algn="ctr" rtl="0">
            <a:defRPr sz="1000"/>
          </a:pPr>
          <a:r>
            <a:rPr lang="fr-FR" sz="1000" b="1" i="0" u="none" strike="noStrike" baseline="0" dirty="0">
              <a:solidFill>
                <a:srgbClr val="000000"/>
              </a:solidFill>
              <a:latin typeface="Arial"/>
              <a:cs typeface="Arial"/>
            </a:rPr>
            <a:t>Custom465</a:t>
          </a:r>
          <a:r>
            <a:rPr lang="en-US" sz="1000" b="1" dirty="0">
              <a:effectLst/>
              <a:latin typeface="Arial" panose="020B0604020202020204" pitchFamily="34" charset="0"/>
              <a:ea typeface="+mn-ea"/>
              <a:cs typeface="Arial" panose="020B0604020202020204" pitchFamily="34" charset="0"/>
            </a:rPr>
            <a:t>®</a:t>
          </a:r>
          <a:endParaRPr lang="fr-FR" sz="1000" b="1" i="0" u="none" strike="noStrike" baseline="0" dirty="0">
            <a:solidFill>
              <a:srgbClr val="000000"/>
            </a:solidFill>
            <a:latin typeface="Arial"/>
            <a:cs typeface="Arial"/>
          </a:endParaRPr>
        </a:p>
      </cdr:txBody>
    </cdr:sp>
  </cdr:relSizeAnchor>
  <cdr:relSizeAnchor xmlns:cdr="http://schemas.openxmlformats.org/drawingml/2006/chartDrawing">
    <cdr:from>
      <cdr:x>0.78342</cdr:x>
      <cdr:y>0.67144</cdr:y>
    </cdr:from>
    <cdr:to>
      <cdr:x>0.9055</cdr:x>
      <cdr:y>0.72278</cdr:y>
    </cdr:to>
    <cdr:sp macro="" textlink="">
      <cdr:nvSpPr>
        <cdr:cNvPr id="8" name="Rectangle 7"/>
        <cdr:cNvSpPr>
          <a:spLocks xmlns:a="http://schemas.openxmlformats.org/drawingml/2006/main" noChangeArrowheads="1"/>
        </cdr:cNvSpPr>
      </cdr:nvSpPr>
      <cdr:spPr bwMode="auto">
        <a:xfrm xmlns:a="http://schemas.openxmlformats.org/drawingml/2006/main">
          <a:off x="3384376" y="2175466"/>
          <a:ext cx="527385" cy="16634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MLX19</a:t>
          </a:r>
        </a:p>
      </cdr:txBody>
    </cdr:sp>
  </cdr:relSizeAnchor>
  <cdr:relSizeAnchor xmlns:cdr="http://schemas.openxmlformats.org/drawingml/2006/chartDrawing">
    <cdr:from>
      <cdr:x>0.8416</cdr:x>
      <cdr:y>0.55141</cdr:y>
    </cdr:from>
    <cdr:to>
      <cdr:x>0.96367</cdr:x>
      <cdr:y>0.60274</cdr:y>
    </cdr:to>
    <cdr:sp macro="" textlink="">
      <cdr:nvSpPr>
        <cdr:cNvPr id="9" name="Rectangle 8"/>
        <cdr:cNvSpPr>
          <a:spLocks xmlns:a="http://schemas.openxmlformats.org/drawingml/2006/main" noChangeArrowheads="1"/>
        </cdr:cNvSpPr>
      </cdr:nvSpPr>
      <cdr:spPr bwMode="auto">
        <a:xfrm xmlns:a="http://schemas.openxmlformats.org/drawingml/2006/main">
          <a:off x="3635725" y="1786568"/>
          <a:ext cx="527342" cy="16631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300M</a:t>
          </a:r>
        </a:p>
      </cdr:txBody>
    </cdr:sp>
  </cdr:relSizeAnchor>
  <cdr:relSizeAnchor xmlns:cdr="http://schemas.openxmlformats.org/drawingml/2006/chartDrawing">
    <cdr:from>
      <cdr:x>0.11662</cdr:x>
      <cdr:y>0.79223</cdr:y>
    </cdr:from>
    <cdr:to>
      <cdr:x>0.25071</cdr:x>
      <cdr:y>0.84386</cdr:y>
    </cdr:to>
    <cdr:sp macro="" textlink="">
      <cdr:nvSpPr>
        <cdr:cNvPr id="10" name="Rectangle 9"/>
        <cdr:cNvSpPr>
          <a:spLocks xmlns:a="http://schemas.openxmlformats.org/drawingml/2006/main" noChangeArrowheads="1"/>
        </cdr:cNvSpPr>
      </cdr:nvSpPr>
      <cdr:spPr bwMode="auto">
        <a:xfrm xmlns:a="http://schemas.openxmlformats.org/drawingml/2006/main">
          <a:off x="503816" y="2566825"/>
          <a:ext cx="579269" cy="16728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smtClean="0">
              <a:solidFill>
                <a:srgbClr val="000000"/>
              </a:solidFill>
              <a:latin typeface="Arial"/>
              <a:cs typeface="Arial"/>
            </a:rPr>
            <a:t>TA6V</a:t>
          </a:r>
          <a:endParaRPr lang="fr-FR" sz="1000" b="1" i="0" u="none" strike="noStrike" baseline="0" dirty="0">
            <a:solidFill>
              <a:srgbClr val="000000"/>
            </a:solidFill>
            <a:latin typeface="Arial"/>
            <a:cs typeface="Arial"/>
          </a:endParaRPr>
        </a:p>
      </cdr:txBody>
    </cdr:sp>
  </cdr:relSizeAnchor>
  <cdr:relSizeAnchor xmlns:cdr="http://schemas.openxmlformats.org/drawingml/2006/chartDrawing">
    <cdr:from>
      <cdr:x>0.26664</cdr:x>
      <cdr:y>0.79223</cdr:y>
    </cdr:from>
    <cdr:to>
      <cdr:x>0.46297</cdr:x>
      <cdr:y>0.84386</cdr:y>
    </cdr:to>
    <cdr:sp macro="" textlink="">
      <cdr:nvSpPr>
        <cdr:cNvPr id="11" name="Rectangle 10"/>
        <cdr:cNvSpPr>
          <a:spLocks xmlns:a="http://schemas.openxmlformats.org/drawingml/2006/main" noChangeArrowheads="1"/>
        </cdr:cNvSpPr>
      </cdr:nvSpPr>
      <cdr:spPr bwMode="auto">
        <a:xfrm xmlns:a="http://schemas.openxmlformats.org/drawingml/2006/main">
          <a:off x="1151888" y="2566825"/>
          <a:ext cx="848145" cy="16728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smtClean="0">
              <a:solidFill>
                <a:srgbClr val="000000"/>
              </a:solidFill>
              <a:latin typeface="Arial"/>
              <a:cs typeface="Arial"/>
            </a:rPr>
            <a:t>Ti10-2-3</a:t>
          </a:r>
          <a:endParaRPr lang="fr-FR" sz="1000" b="1" i="0" u="none" strike="noStrike" baseline="0" dirty="0">
            <a:solidFill>
              <a:srgbClr val="000000"/>
            </a:solidFill>
            <a:latin typeface="Arial"/>
            <a:cs typeface="Arial"/>
          </a:endParaRPr>
        </a:p>
      </cdr:txBody>
    </cdr:sp>
  </cdr:relSizeAnchor>
  <cdr:relSizeAnchor xmlns:cdr="http://schemas.openxmlformats.org/drawingml/2006/chartDrawing">
    <cdr:from>
      <cdr:x>0.10313</cdr:x>
      <cdr:y>0.35378</cdr:y>
    </cdr:from>
    <cdr:to>
      <cdr:x>0.51758</cdr:x>
      <cdr:y>0.49511</cdr:y>
    </cdr:to>
    <cdr:grpSp>
      <cdr:nvGrpSpPr>
        <cdr:cNvPr id="20" name="Groupe 19"/>
        <cdr:cNvGrpSpPr/>
      </cdr:nvGrpSpPr>
      <cdr:grpSpPr>
        <a:xfrm xmlns:a="http://schemas.openxmlformats.org/drawingml/2006/main">
          <a:off x="445522" y="1146247"/>
          <a:ext cx="1790424" cy="457909"/>
          <a:chOff x="0" y="0"/>
          <a:chExt cx="2733494" cy="861342"/>
        </a:xfrm>
      </cdr:grpSpPr>
      <cdr:sp macro="" textlink="">
        <cdr:nvSpPr>
          <cdr:cNvPr id="21" name="Rectangle 20"/>
          <cdr:cNvSpPr>
            <a:spLocks xmlns:a="http://schemas.openxmlformats.org/drawingml/2006/main" noChangeArrowheads="1"/>
          </cdr:cNvSpPr>
        </cdr:nvSpPr>
        <cdr:spPr bwMode="auto">
          <a:xfrm xmlns:a="http://schemas.openxmlformats.org/drawingml/2006/main">
            <a:off x="498" y="14642"/>
            <a:ext cx="392084" cy="245694"/>
          </a:xfrm>
          <a:prstGeom xmlns:a="http://schemas.openxmlformats.org/drawingml/2006/main" prst="rect">
            <a:avLst/>
          </a:prstGeom>
          <a:solidFill xmlns:a="http://schemas.openxmlformats.org/drawingml/2006/main">
            <a:srgbClr val="FFC000">
              <a:alpha val="70000"/>
            </a:srgbClr>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000" i="1" dirty="0"/>
          </a:p>
        </cdr:txBody>
      </cdr:sp>
      <cdr:sp macro="" textlink="">
        <cdr:nvSpPr>
          <cdr:cNvPr id="22" name="Rectangle 21"/>
          <cdr:cNvSpPr>
            <a:spLocks xmlns:a="http://schemas.openxmlformats.org/drawingml/2006/main" noChangeArrowheads="1"/>
          </cdr:cNvSpPr>
        </cdr:nvSpPr>
        <cdr:spPr bwMode="auto">
          <a:xfrm xmlns:a="http://schemas.openxmlformats.org/drawingml/2006/main">
            <a:off x="498" y="307824"/>
            <a:ext cx="392084" cy="245694"/>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0000" mc:Ignorable="a14" a14:legacySpreadsheetColorIndex="10">
              <a:alpha val="70000"/>
            </a:srgbClr>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000" i="1" dirty="0"/>
          </a:p>
        </cdr:txBody>
      </cdr:sp>
      <cdr:sp macro="" textlink="">
        <cdr:nvSpPr>
          <cdr:cNvPr id="23" name="Rectangle 22"/>
          <cdr:cNvSpPr>
            <a:spLocks xmlns:a="http://schemas.openxmlformats.org/drawingml/2006/main" noChangeArrowheads="1"/>
          </cdr:cNvSpPr>
        </cdr:nvSpPr>
        <cdr:spPr bwMode="auto">
          <a:xfrm xmlns:a="http://schemas.openxmlformats.org/drawingml/2006/main">
            <a:off x="0" y="601006"/>
            <a:ext cx="392084" cy="245694"/>
          </a:xfrm>
          <a:prstGeom xmlns:a="http://schemas.openxmlformats.org/drawingml/2006/main" prst="rect">
            <a:avLst/>
          </a:prstGeom>
          <a:solidFill xmlns:a="http://schemas.openxmlformats.org/drawingml/2006/main">
            <a:srgbClr val="FFFF00">
              <a:alpha val="70000"/>
            </a:srgbClr>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000" i="1" dirty="0"/>
          </a:p>
        </cdr:txBody>
      </cdr:sp>
      <cdr:sp macro="" textlink="">
        <cdr:nvSpPr>
          <cdr:cNvPr id="24" name="Rectangle 23"/>
          <cdr:cNvSpPr>
            <a:spLocks xmlns:a="http://schemas.openxmlformats.org/drawingml/2006/main" noChangeArrowheads="1"/>
          </cdr:cNvSpPr>
        </cdr:nvSpPr>
        <cdr:spPr bwMode="auto">
          <a:xfrm xmlns:a="http://schemas.openxmlformats.org/drawingml/2006/main">
            <a:off x="463202" y="293182"/>
            <a:ext cx="2270292" cy="27497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GB" sz="1000" b="1" i="1" u="none" strike="noStrike" baseline="0" dirty="0" smtClean="0">
                <a:solidFill>
                  <a:srgbClr val="000000"/>
                </a:solidFill>
                <a:latin typeface="Arial"/>
                <a:cs typeface="Arial"/>
              </a:rPr>
              <a:t>Aciers peu alliés</a:t>
            </a:r>
            <a:endParaRPr lang="en-GB" sz="1000" b="1" i="1" u="none" strike="noStrike" baseline="0" dirty="0">
              <a:solidFill>
                <a:srgbClr val="000000"/>
              </a:solidFill>
              <a:latin typeface="Arial"/>
              <a:cs typeface="Arial"/>
            </a:endParaRPr>
          </a:p>
        </cdr:txBody>
      </cdr:sp>
      <cdr:sp macro="" textlink="">
        <cdr:nvSpPr>
          <cdr:cNvPr id="25" name="Rectangle 24"/>
          <cdr:cNvSpPr>
            <a:spLocks xmlns:a="http://schemas.openxmlformats.org/drawingml/2006/main" noChangeArrowheads="1"/>
          </cdr:cNvSpPr>
        </cdr:nvSpPr>
        <cdr:spPr bwMode="auto">
          <a:xfrm xmlns:a="http://schemas.openxmlformats.org/drawingml/2006/main">
            <a:off x="463202" y="0"/>
            <a:ext cx="2179852" cy="27497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GB" sz="1000" b="1" i="1" u="none" strike="noStrike" baseline="0" dirty="0" smtClean="0">
                <a:solidFill>
                  <a:srgbClr val="000000"/>
                </a:solidFill>
                <a:latin typeface="Arial"/>
                <a:cs typeface="Arial"/>
              </a:rPr>
              <a:t>Aciers inoxydables</a:t>
            </a:r>
            <a:endParaRPr lang="en-GB" sz="1000" b="1" i="1" u="none" strike="noStrike" baseline="0" dirty="0">
              <a:solidFill>
                <a:srgbClr val="000000"/>
              </a:solidFill>
              <a:latin typeface="Arial"/>
              <a:cs typeface="Arial"/>
            </a:endParaRPr>
          </a:p>
        </cdr:txBody>
      </cdr:sp>
      <cdr:sp macro="" textlink="">
        <cdr:nvSpPr>
          <cdr:cNvPr id="26" name="Rectangle 25"/>
          <cdr:cNvSpPr>
            <a:spLocks xmlns:a="http://schemas.openxmlformats.org/drawingml/2006/main" noChangeArrowheads="1"/>
          </cdr:cNvSpPr>
        </cdr:nvSpPr>
        <cdr:spPr bwMode="auto">
          <a:xfrm xmlns:a="http://schemas.openxmlformats.org/drawingml/2006/main">
            <a:off x="463202" y="586364"/>
            <a:ext cx="2270292" cy="274978"/>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GB" sz="1000" b="1" i="1" u="none" strike="noStrike" baseline="0" dirty="0" smtClean="0">
                <a:solidFill>
                  <a:srgbClr val="000000"/>
                </a:solidFill>
                <a:latin typeface="Arial"/>
                <a:cs typeface="Arial"/>
              </a:rPr>
              <a:t>Alliages de titane</a:t>
            </a:r>
            <a:endParaRPr lang="en-GB" sz="1000" b="1" i="1" u="none" strike="noStrike" baseline="0" dirty="0">
              <a:solidFill>
                <a:srgbClr val="000000"/>
              </a:solidFill>
              <a:latin typeface="Arial"/>
              <a:cs typeface="Arial"/>
            </a:endParaRPr>
          </a:p>
        </cdr:txBody>
      </cdr:sp>
    </cdr:grpSp>
  </cdr:relSizeAnchor>
</c:userShapes>
</file>

<file path=ppt/drawings/drawing2.xml><?xml version="1.0" encoding="utf-8"?>
<c:userShapes xmlns:c="http://schemas.openxmlformats.org/drawingml/2006/chart">
  <cdr:relSizeAnchor xmlns:cdr="http://schemas.openxmlformats.org/drawingml/2006/chartDrawing">
    <cdr:from>
      <cdr:x>0.57047</cdr:x>
      <cdr:y>0.5471</cdr:y>
    </cdr:from>
    <cdr:to>
      <cdr:x>0.89265</cdr:x>
      <cdr:y>0.64244</cdr:y>
    </cdr:to>
    <cdr:sp macro="" textlink="">
      <cdr:nvSpPr>
        <cdr:cNvPr id="3" name="AutoShape 1"/>
        <cdr:cNvSpPr>
          <a:spLocks xmlns:a="http://schemas.openxmlformats.org/drawingml/2006/main" noChangeArrowheads="1"/>
        </cdr:cNvSpPr>
      </cdr:nvSpPr>
      <cdr:spPr bwMode="auto">
        <a:xfrm xmlns:a="http://schemas.openxmlformats.org/drawingml/2006/main" rot="11255618" flipH="1">
          <a:off x="5299252" y="3338220"/>
          <a:ext cx="2992774" cy="581732"/>
        </a:xfrm>
        <a:prstGeom xmlns:a="http://schemas.openxmlformats.org/drawingml/2006/main" prst="parallelogram">
          <a:avLst>
            <a:gd name="adj" fmla="val 64455"/>
          </a:avLst>
        </a:prstGeom>
        <a:solidFill xmlns:a="http://schemas.openxmlformats.org/drawingml/2006/main">
          <a:srgbClr val="FFFF00">
            <a:alpha val="70000"/>
          </a:srgbClr>
        </a:solidFill>
        <a:ln xmlns:a="http://schemas.openxmlformats.org/drawingml/2006/main" w="9525">
          <a:solidFill>
            <a:srgbClr val="FFFF00"/>
          </a:solidFill>
          <a:miter lim="800000"/>
          <a:headEnd/>
          <a:tailEnd/>
        </a:ln>
      </cdr:spPr>
      <cdr:txBody>
        <a:bodyPr xmlns:a="http://schemas.openxmlformats.org/drawingml/2006/main"/>
        <a:lstStyle xmlns:a="http://schemas.openxmlformats.org/drawingml/2006/main"/>
        <a:p xmlns:a="http://schemas.openxmlformats.org/drawingml/2006/main">
          <a:endParaRPr lang="fr-FR" dirty="0"/>
        </a:p>
      </cdr:txBody>
    </cdr:sp>
  </cdr:relSizeAnchor>
  <cdr:relSizeAnchor xmlns:cdr="http://schemas.openxmlformats.org/drawingml/2006/chartDrawing">
    <cdr:from>
      <cdr:x>0.76445</cdr:x>
      <cdr:y>0.49918</cdr:y>
    </cdr:from>
    <cdr:to>
      <cdr:x>0.87061</cdr:x>
      <cdr:y>0.59452</cdr:y>
    </cdr:to>
    <cdr:sp macro="" textlink="">
      <cdr:nvSpPr>
        <cdr:cNvPr id="4" name="AutoShape 1"/>
        <cdr:cNvSpPr>
          <a:spLocks xmlns:a="http://schemas.openxmlformats.org/drawingml/2006/main" noChangeArrowheads="1"/>
        </cdr:cNvSpPr>
      </cdr:nvSpPr>
      <cdr:spPr bwMode="auto">
        <a:xfrm xmlns:a="http://schemas.openxmlformats.org/drawingml/2006/main" rot="12448481" flipH="1">
          <a:off x="7101139" y="3045842"/>
          <a:ext cx="986145" cy="581732"/>
        </a:xfrm>
        <a:prstGeom xmlns:a="http://schemas.openxmlformats.org/drawingml/2006/main" prst="parallelogram">
          <a:avLst>
            <a:gd name="adj" fmla="val 64455"/>
          </a:avLst>
        </a:prstGeom>
        <a:solidFill xmlns:a="http://schemas.openxmlformats.org/drawingml/2006/main">
          <a:srgbClr val="FF0000">
            <a:alpha val="70000"/>
          </a:srgbClr>
        </a:solidFill>
        <a:ln xmlns:a="http://schemas.openxmlformats.org/drawingml/2006/main" w="9525">
          <a:solidFill>
            <a:srgbClr val="FF0000"/>
          </a:solidFill>
          <a:miter lim="800000"/>
          <a:headEnd/>
          <a:tailEnd/>
        </a:ln>
      </cdr:spPr>
      <cdr:txBody>
        <a:bodyPr xmlns:a="http://schemas.openxmlformats.org/drawingml/2006/main"/>
        <a:lstStyle xmlns:a="http://schemas.openxmlformats.org/drawingml/2006/main"/>
        <a:p xmlns:a="http://schemas.openxmlformats.org/drawingml/2006/main">
          <a:endParaRPr lang="fr-FR" dirty="0"/>
        </a:p>
      </cdr:txBody>
    </cdr:sp>
  </cdr:relSizeAnchor>
  <cdr:relSizeAnchor xmlns:cdr="http://schemas.openxmlformats.org/drawingml/2006/chartDrawing">
    <cdr:from>
      <cdr:x>0.7667</cdr:x>
      <cdr:y>0.50754</cdr:y>
    </cdr:from>
    <cdr:to>
      <cdr:x>0.88877</cdr:x>
      <cdr:y>0.55887</cdr:y>
    </cdr:to>
    <cdr:sp macro="" textlink="">
      <cdr:nvSpPr>
        <cdr:cNvPr id="9" name="Rectangle 8"/>
        <cdr:cNvSpPr>
          <a:spLocks xmlns:a="http://schemas.openxmlformats.org/drawingml/2006/main" noChangeArrowheads="1"/>
        </cdr:cNvSpPr>
      </cdr:nvSpPr>
      <cdr:spPr bwMode="auto">
        <a:xfrm xmlns:a="http://schemas.openxmlformats.org/drawingml/2006/main">
          <a:off x="3312128" y="1644423"/>
          <a:ext cx="527343" cy="16630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300M</a:t>
          </a:r>
        </a:p>
      </cdr:txBody>
    </cdr:sp>
  </cdr:relSizeAnchor>
  <cdr:relSizeAnchor xmlns:cdr="http://schemas.openxmlformats.org/drawingml/2006/chartDrawing">
    <cdr:from>
      <cdr:x>0.55006</cdr:x>
      <cdr:y>0.56262</cdr:y>
    </cdr:from>
    <cdr:to>
      <cdr:x>0.74058</cdr:x>
      <cdr:y>0.60702</cdr:y>
    </cdr:to>
    <cdr:sp macro="" textlink="">
      <cdr:nvSpPr>
        <cdr:cNvPr id="10" name="Rectangle 9"/>
        <cdr:cNvSpPr>
          <a:spLocks xmlns:a="http://schemas.openxmlformats.org/drawingml/2006/main" noChangeArrowheads="1"/>
        </cdr:cNvSpPr>
      </cdr:nvSpPr>
      <cdr:spPr bwMode="auto">
        <a:xfrm xmlns:a="http://schemas.openxmlformats.org/drawingml/2006/main">
          <a:off x="2376264" y="1822899"/>
          <a:ext cx="823054" cy="14385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smtClean="0">
              <a:solidFill>
                <a:srgbClr val="000000"/>
              </a:solidFill>
              <a:latin typeface="Arial"/>
              <a:cs typeface="Arial"/>
            </a:rPr>
            <a:t>TA6V</a:t>
          </a:r>
          <a:endParaRPr lang="fr-FR" sz="1000" b="1" i="0" u="none" strike="noStrike" baseline="0" dirty="0">
            <a:solidFill>
              <a:srgbClr val="000000"/>
            </a:solidFill>
            <a:latin typeface="Arial"/>
            <a:cs typeface="Arial"/>
          </a:endParaRPr>
        </a:p>
      </cdr:txBody>
    </cdr:sp>
  </cdr:relSizeAnchor>
  <cdr:relSizeAnchor xmlns:cdr="http://schemas.openxmlformats.org/drawingml/2006/chartDrawing">
    <cdr:from>
      <cdr:x>0.19282</cdr:x>
      <cdr:y>0.30517</cdr:y>
    </cdr:from>
    <cdr:to>
      <cdr:x>0.87169</cdr:x>
      <cdr:y>0.40508</cdr:y>
    </cdr:to>
    <cdr:sp macro="" textlink="">
      <cdr:nvSpPr>
        <cdr:cNvPr id="2" name="AutoShape 1"/>
        <cdr:cNvSpPr>
          <a:spLocks xmlns:a="http://schemas.openxmlformats.org/drawingml/2006/main" noChangeArrowheads="1"/>
        </cdr:cNvSpPr>
      </cdr:nvSpPr>
      <cdr:spPr bwMode="auto">
        <a:xfrm xmlns:a="http://schemas.openxmlformats.org/drawingml/2006/main" rot="12873423" flipH="1">
          <a:off x="1791110" y="1862034"/>
          <a:ext cx="6306245" cy="609618"/>
        </a:xfrm>
        <a:prstGeom xmlns:a="http://schemas.openxmlformats.org/drawingml/2006/main" prst="parallelogram">
          <a:avLst>
            <a:gd name="adj" fmla="val 64455"/>
          </a:avLst>
        </a:prstGeom>
        <a:solidFill xmlns:a="http://schemas.openxmlformats.org/drawingml/2006/main">
          <a:srgbClr val="FFC000">
            <a:alpha val="70000"/>
          </a:srgbClr>
        </a:solidFill>
        <a:ln xmlns:a="http://schemas.openxmlformats.org/drawingml/2006/main" w="9525">
          <a:solidFill>
            <a:srgbClr val="FFC000"/>
          </a:solidFill>
          <a:miter lim="800000"/>
          <a:headEnd/>
          <a:tailEnd/>
        </a:ln>
      </cdr:spPr>
      <cdr:txBody>
        <a:bodyPr xmlns:a="http://schemas.openxmlformats.org/drawingml/2006/main"/>
        <a:lstStyle xmlns:a="http://schemas.openxmlformats.org/drawingml/2006/main"/>
        <a:p xmlns:a="http://schemas.openxmlformats.org/drawingml/2006/main">
          <a:endParaRPr lang="fr-FR" dirty="0"/>
        </a:p>
      </cdr:txBody>
    </cdr:sp>
  </cdr:relSizeAnchor>
  <cdr:relSizeAnchor xmlns:cdr="http://schemas.openxmlformats.org/drawingml/2006/chartDrawing">
    <cdr:from>
      <cdr:x>0.68341</cdr:x>
      <cdr:y>0.53094</cdr:y>
    </cdr:from>
    <cdr:to>
      <cdr:x>0.80549</cdr:x>
      <cdr:y>0.58228</cdr:y>
    </cdr:to>
    <cdr:sp macro="" textlink="">
      <cdr:nvSpPr>
        <cdr:cNvPr id="8" name="Rectangle 7"/>
        <cdr:cNvSpPr>
          <a:spLocks xmlns:a="http://schemas.openxmlformats.org/drawingml/2006/main" noChangeArrowheads="1"/>
        </cdr:cNvSpPr>
      </cdr:nvSpPr>
      <cdr:spPr bwMode="auto">
        <a:xfrm xmlns:a="http://schemas.openxmlformats.org/drawingml/2006/main">
          <a:off x="2952328" y="1720243"/>
          <a:ext cx="527385" cy="16634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MLX19</a:t>
          </a:r>
        </a:p>
      </cdr:txBody>
    </cdr:sp>
  </cdr:relSizeAnchor>
  <cdr:relSizeAnchor xmlns:cdr="http://schemas.openxmlformats.org/drawingml/2006/chartDrawing">
    <cdr:from>
      <cdr:x>0.39999</cdr:x>
      <cdr:y>0.26704</cdr:y>
    </cdr:from>
    <cdr:to>
      <cdr:x>0.57327</cdr:x>
      <cdr:y>0.30843</cdr:y>
    </cdr:to>
    <cdr:sp macro="" textlink="">
      <cdr:nvSpPr>
        <cdr:cNvPr id="6" name="Rectangle 5"/>
        <cdr:cNvSpPr>
          <a:spLocks xmlns:a="http://schemas.openxmlformats.org/drawingml/2006/main" noChangeArrowheads="1"/>
        </cdr:cNvSpPr>
      </cdr:nvSpPr>
      <cdr:spPr bwMode="auto">
        <a:xfrm xmlns:a="http://schemas.openxmlformats.org/drawingml/2006/main">
          <a:off x="1727952" y="865222"/>
          <a:ext cx="748562" cy="134097"/>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PH13-8Mo</a:t>
          </a:r>
        </a:p>
      </cdr:txBody>
    </cdr:sp>
  </cdr:relSizeAnchor>
  <cdr:relSizeAnchor xmlns:cdr="http://schemas.openxmlformats.org/drawingml/2006/chartDrawing">
    <cdr:from>
      <cdr:x>0.53339</cdr:x>
      <cdr:y>0.35662</cdr:y>
    </cdr:from>
    <cdr:to>
      <cdr:x>0.75027</cdr:x>
      <cdr:y>0.48071</cdr:y>
    </cdr:to>
    <cdr:sp macro="" textlink="">
      <cdr:nvSpPr>
        <cdr:cNvPr id="7" name="Rectangle 6"/>
        <cdr:cNvSpPr>
          <a:spLocks xmlns:a="http://schemas.openxmlformats.org/drawingml/2006/main" noChangeArrowheads="1"/>
        </cdr:cNvSpPr>
      </cdr:nvSpPr>
      <cdr:spPr bwMode="auto">
        <a:xfrm xmlns:a="http://schemas.openxmlformats.org/drawingml/2006/main">
          <a:off x="2304256" y="1155434"/>
          <a:ext cx="936923" cy="40205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MLX17</a:t>
          </a:r>
        </a:p>
        <a:p xmlns:a="http://schemas.openxmlformats.org/drawingml/2006/main">
          <a:pPr algn="ctr" rtl="0">
            <a:defRPr sz="1000"/>
          </a:pPr>
          <a:r>
            <a:rPr lang="fr-FR" sz="1000" b="1" i="0" u="none" strike="noStrike" baseline="0" dirty="0">
              <a:solidFill>
                <a:srgbClr val="000000"/>
              </a:solidFill>
              <a:latin typeface="Arial"/>
              <a:cs typeface="Arial"/>
            </a:rPr>
            <a:t>Custom465®</a:t>
          </a:r>
        </a:p>
      </cdr:txBody>
    </cdr:sp>
  </cdr:relSizeAnchor>
  <cdr:relSizeAnchor xmlns:cdr="http://schemas.openxmlformats.org/drawingml/2006/chartDrawing">
    <cdr:from>
      <cdr:x>0.25756</cdr:x>
      <cdr:y>0.09981</cdr:y>
    </cdr:from>
    <cdr:to>
      <cdr:x>0.38074</cdr:x>
      <cdr:y>0.15144</cdr:y>
    </cdr:to>
    <cdr:sp macro="" textlink="">
      <cdr:nvSpPr>
        <cdr:cNvPr id="5" name="Rectangle 4"/>
        <cdr:cNvSpPr>
          <a:spLocks xmlns:a="http://schemas.openxmlformats.org/drawingml/2006/main" noChangeArrowheads="1"/>
        </cdr:cNvSpPr>
      </cdr:nvSpPr>
      <cdr:spPr bwMode="auto">
        <a:xfrm xmlns:a="http://schemas.openxmlformats.org/drawingml/2006/main">
          <a:off x="2392575" y="608985"/>
          <a:ext cx="1144247" cy="31502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15-5PH</a:t>
          </a:r>
        </a:p>
      </cdr:txBody>
    </cdr:sp>
  </cdr:relSizeAnchor>
  <cdr:relSizeAnchor xmlns:cdr="http://schemas.openxmlformats.org/drawingml/2006/chartDrawing">
    <cdr:from>
      <cdr:x>0.11668</cdr:x>
      <cdr:y>0.70646</cdr:y>
    </cdr:from>
    <cdr:to>
      <cdr:x>0.56937</cdr:x>
      <cdr:y>0.87193</cdr:y>
    </cdr:to>
    <cdr:grpSp>
      <cdr:nvGrpSpPr>
        <cdr:cNvPr id="23" name="Groupe 22"/>
        <cdr:cNvGrpSpPr/>
      </cdr:nvGrpSpPr>
      <cdr:grpSpPr>
        <a:xfrm xmlns:a="http://schemas.openxmlformats.org/drawingml/2006/main">
          <a:off x="504058" y="2288930"/>
          <a:ext cx="1955620" cy="536123"/>
          <a:chOff x="0" y="0"/>
          <a:chExt cx="3011786" cy="1009656"/>
        </a:xfrm>
      </cdr:grpSpPr>
      <cdr:sp macro="" textlink="">
        <cdr:nvSpPr>
          <cdr:cNvPr id="24" name="Rectangle 23"/>
          <cdr:cNvSpPr>
            <a:spLocks xmlns:a="http://schemas.openxmlformats.org/drawingml/2006/main" noChangeArrowheads="1"/>
          </cdr:cNvSpPr>
        </cdr:nvSpPr>
        <cdr:spPr bwMode="auto">
          <a:xfrm xmlns:a="http://schemas.openxmlformats.org/drawingml/2006/main">
            <a:off x="549" y="17163"/>
            <a:ext cx="432001" cy="288000"/>
          </a:xfrm>
          <a:prstGeom xmlns:a="http://schemas.openxmlformats.org/drawingml/2006/main" prst="rect">
            <a:avLst/>
          </a:prstGeom>
          <a:solidFill xmlns:a="http://schemas.openxmlformats.org/drawingml/2006/main">
            <a:srgbClr val="FFC000">
              <a:alpha val="70000"/>
            </a:srgbClr>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600" i="1" dirty="0"/>
          </a:p>
        </cdr:txBody>
      </cdr:sp>
      <cdr:sp macro="" textlink="">
        <cdr:nvSpPr>
          <cdr:cNvPr id="25" name="Rectangle 24"/>
          <cdr:cNvSpPr>
            <a:spLocks xmlns:a="http://schemas.openxmlformats.org/drawingml/2006/main" noChangeArrowheads="1"/>
          </cdr:cNvSpPr>
        </cdr:nvSpPr>
        <cdr:spPr bwMode="auto">
          <a:xfrm xmlns:a="http://schemas.openxmlformats.org/drawingml/2006/main">
            <a:off x="549" y="360828"/>
            <a:ext cx="432001" cy="288000"/>
          </a:xfrm>
          <a:prstGeom xmlns:a="http://schemas.openxmlformats.org/drawingml/2006/main" prst="rect">
            <a:avLst/>
          </a:prstGeom>
          <a:solidFill xmlns:a="http://schemas.openxmlformats.org/drawingml/2006/main">
            <a:srgbClr xmlns:mc="http://schemas.openxmlformats.org/markup-compatibility/2006" xmlns:a14="http://schemas.microsoft.com/office/drawing/2010/main" val="FF0000" mc:Ignorable="a14" a14:legacySpreadsheetColorIndex="10">
              <a:alpha val="70000"/>
            </a:srgbClr>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600" i="1" dirty="0"/>
          </a:p>
        </cdr:txBody>
      </cdr:sp>
      <cdr:sp macro="" textlink="">
        <cdr:nvSpPr>
          <cdr:cNvPr id="26" name="Rectangle 25"/>
          <cdr:cNvSpPr>
            <a:spLocks xmlns:a="http://schemas.openxmlformats.org/drawingml/2006/main" noChangeArrowheads="1"/>
          </cdr:cNvSpPr>
        </cdr:nvSpPr>
        <cdr:spPr bwMode="auto">
          <a:xfrm xmlns:a="http://schemas.openxmlformats.org/drawingml/2006/main">
            <a:off x="0" y="704493"/>
            <a:ext cx="432001" cy="288000"/>
          </a:xfrm>
          <a:prstGeom xmlns:a="http://schemas.openxmlformats.org/drawingml/2006/main" prst="rect">
            <a:avLst/>
          </a:prstGeom>
          <a:solidFill xmlns:a="http://schemas.openxmlformats.org/drawingml/2006/main">
            <a:srgbClr val="FFFF00">
              <a:alpha val="70000"/>
            </a:srgbClr>
          </a:solidFill>
          <a:ln xmlns:a="http://schemas.openxmlformats.org/drawingml/2006/main" w="9525">
            <a:solidFill>
              <a:srgbClr xmlns:mc="http://schemas.openxmlformats.org/markup-compatibility/2006" xmlns:a14="http://schemas.microsoft.com/office/drawing/2010/main" val="000000" mc:Ignorable="a14" a14:legacySpreadsheetColorIndex="64"/>
            </a:solidFill>
            <a:miter lim="800000"/>
            <a:headEnd/>
            <a:tailEnd/>
          </a:ln>
        </cdr:spPr>
        <cdr:txBody>
          <a:bodyPr xmlns:a="http://schemas.openxmlformats.org/drawingml/2006/main"/>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GB" sz="1600" i="1" dirty="0"/>
          </a:p>
        </cdr:txBody>
      </cdr:sp>
      <cdr:sp macro="" textlink="">
        <cdr:nvSpPr>
          <cdr:cNvPr id="27" name="Rectangle 26"/>
          <cdr:cNvSpPr>
            <a:spLocks xmlns:a="http://schemas.openxmlformats.org/drawingml/2006/main" noChangeArrowheads="1"/>
          </cdr:cNvSpPr>
        </cdr:nvSpPr>
        <cdr:spPr bwMode="auto">
          <a:xfrm xmlns:a="http://schemas.openxmlformats.org/drawingml/2006/main">
            <a:off x="510360" y="343665"/>
            <a:ext cx="2501426" cy="3223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GB" sz="1000" b="1" i="1" u="none" strike="noStrike" baseline="0" dirty="0" smtClean="0">
                <a:solidFill>
                  <a:srgbClr val="000000"/>
                </a:solidFill>
                <a:latin typeface="Arial"/>
                <a:cs typeface="Arial"/>
              </a:rPr>
              <a:t>Aciers peu alliés</a:t>
            </a:r>
            <a:endParaRPr lang="en-GB" sz="1000" b="1" i="1" u="none" strike="noStrike" baseline="0" dirty="0">
              <a:solidFill>
                <a:srgbClr val="000000"/>
              </a:solidFill>
              <a:latin typeface="Arial"/>
              <a:cs typeface="Arial"/>
            </a:endParaRPr>
          </a:p>
        </cdr:txBody>
      </cdr:sp>
      <cdr:sp macro="" textlink="">
        <cdr:nvSpPr>
          <cdr:cNvPr id="28" name="Rectangle 27"/>
          <cdr:cNvSpPr>
            <a:spLocks xmlns:a="http://schemas.openxmlformats.org/drawingml/2006/main" noChangeArrowheads="1"/>
          </cdr:cNvSpPr>
        </cdr:nvSpPr>
        <cdr:spPr bwMode="auto">
          <a:xfrm xmlns:a="http://schemas.openxmlformats.org/drawingml/2006/main">
            <a:off x="510360" y="0"/>
            <a:ext cx="2401778" cy="3223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GB" sz="1000" b="1" i="1" u="none" strike="noStrike" baseline="0" dirty="0" smtClean="0">
                <a:solidFill>
                  <a:srgbClr val="000000"/>
                </a:solidFill>
                <a:latin typeface="Arial"/>
                <a:cs typeface="Arial"/>
              </a:rPr>
              <a:t>Aciers inoxydables</a:t>
            </a:r>
            <a:endParaRPr lang="en-GB" sz="1000" b="1" i="1" u="none" strike="noStrike" baseline="0" dirty="0">
              <a:solidFill>
                <a:srgbClr val="000000"/>
              </a:solidFill>
              <a:latin typeface="Arial"/>
              <a:cs typeface="Arial"/>
            </a:endParaRPr>
          </a:p>
        </cdr:txBody>
      </cdr:sp>
      <cdr:sp macro="" textlink="">
        <cdr:nvSpPr>
          <cdr:cNvPr id="29" name="Rectangle 28"/>
          <cdr:cNvSpPr>
            <a:spLocks xmlns:a="http://schemas.openxmlformats.org/drawingml/2006/main" noChangeArrowheads="1"/>
          </cdr:cNvSpPr>
        </cdr:nvSpPr>
        <cdr:spPr bwMode="auto">
          <a:xfrm xmlns:a="http://schemas.openxmlformats.org/drawingml/2006/main">
            <a:off x="510360" y="687330"/>
            <a:ext cx="2501426" cy="32232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defRPr sz="1000"/>
            </a:pPr>
            <a:r>
              <a:rPr lang="en-GB" sz="1000" b="1" i="1" u="none" strike="noStrike" baseline="0" dirty="0" smtClean="0">
                <a:solidFill>
                  <a:srgbClr val="000000"/>
                </a:solidFill>
                <a:latin typeface="Arial"/>
                <a:cs typeface="Arial"/>
              </a:rPr>
              <a:t>Alliages de titane</a:t>
            </a:r>
            <a:endParaRPr lang="en-GB" sz="1000" b="1" i="1" u="none" strike="noStrike" baseline="0" dirty="0">
              <a:solidFill>
                <a:srgbClr val="000000"/>
              </a:solidFill>
              <a:latin typeface="Arial"/>
              <a:cs typeface="Arial"/>
            </a:endParaRPr>
          </a:p>
        </cdr:txBody>
      </cdr:sp>
    </cdr:grpSp>
  </cdr:relSizeAnchor>
  <cdr:relSizeAnchor xmlns:cdr="http://schemas.openxmlformats.org/drawingml/2006/chartDrawing">
    <cdr:from>
      <cdr:x>0.75573</cdr:x>
      <cdr:y>0.60826</cdr:y>
    </cdr:from>
    <cdr:to>
      <cdr:x>0.95213</cdr:x>
      <cdr:y>0.66667</cdr:y>
    </cdr:to>
    <cdr:sp macro="" textlink="">
      <cdr:nvSpPr>
        <cdr:cNvPr id="11" name="Rectangle 10"/>
        <cdr:cNvSpPr>
          <a:spLocks xmlns:a="http://schemas.openxmlformats.org/drawingml/2006/main" noChangeArrowheads="1"/>
        </cdr:cNvSpPr>
      </cdr:nvSpPr>
      <cdr:spPr bwMode="auto">
        <a:xfrm xmlns:a="http://schemas.openxmlformats.org/drawingml/2006/main">
          <a:off x="7733104" y="4345225"/>
          <a:ext cx="2009610" cy="41727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smtClean="0">
              <a:solidFill>
                <a:srgbClr val="000000"/>
              </a:solidFill>
              <a:latin typeface="Arial"/>
              <a:cs typeface="Arial"/>
            </a:rPr>
            <a:t>Ti10-2-3</a:t>
          </a:r>
          <a:endParaRPr lang="fr-FR" sz="1000" b="1" i="0" u="none" strike="noStrike" baseline="0" dirty="0">
            <a:solidFill>
              <a:srgbClr val="000000"/>
            </a:solidFill>
            <a:latin typeface="Arial"/>
            <a:cs typeface="Arial"/>
          </a:endParaRPr>
        </a:p>
      </cdr:txBody>
    </cdr:sp>
  </cdr:relSizeAnchor>
  <cdr:relSizeAnchor xmlns:cdr="http://schemas.openxmlformats.org/drawingml/2006/chartDrawing">
    <cdr:from>
      <cdr:x>0.75696</cdr:x>
      <cdr:y>0.05914</cdr:y>
    </cdr:from>
    <cdr:to>
      <cdr:x>0.96689</cdr:x>
      <cdr:y>0.37054</cdr:y>
    </cdr:to>
    <cdr:pic>
      <cdr:nvPicPr>
        <cdr:cNvPr id="31" name="Picture 13" descr="Main gear visual"/>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clrChange>
            <a:clrFrom>
              <a:srgbClr val="FFFFFF"/>
            </a:clrFrom>
            <a:clrTo>
              <a:srgbClr val="FFFFFF">
                <a:alpha val="0"/>
              </a:srgbClr>
            </a:clrTo>
          </a:clrChange>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7747532" y="422993"/>
          <a:ext cx="2148643" cy="2227261"/>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0.70817</cdr:x>
      <cdr:y>0.37047</cdr:y>
    </cdr:from>
    <cdr:to>
      <cdr:x>1</cdr:x>
      <cdr:y>0.44762</cdr:y>
    </cdr:to>
    <cdr:sp macro="" textlink="">
      <cdr:nvSpPr>
        <cdr:cNvPr id="34" name="Rectangle 33"/>
        <cdr:cNvSpPr>
          <a:spLocks xmlns:a="http://schemas.openxmlformats.org/drawingml/2006/main" noChangeArrowheads="1"/>
        </cdr:cNvSpPr>
      </cdr:nvSpPr>
      <cdr:spPr bwMode="auto">
        <a:xfrm xmlns:a="http://schemas.openxmlformats.org/drawingml/2006/main">
          <a:off x="3059294" y="1200328"/>
          <a:ext cx="1260706" cy="24996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1" u="none" strike="noStrike" baseline="0" dirty="0">
              <a:solidFill>
                <a:srgbClr val="000000"/>
              </a:solidFill>
              <a:latin typeface="Arial"/>
              <a:cs typeface="Arial"/>
            </a:rPr>
            <a:t>Train </a:t>
          </a:r>
          <a:r>
            <a:rPr lang="fr-FR" sz="1000" b="1" i="1" u="none" strike="noStrike" baseline="0" dirty="0" smtClean="0">
              <a:solidFill>
                <a:srgbClr val="000000"/>
              </a:solidFill>
              <a:latin typeface="Arial"/>
              <a:cs typeface="Arial"/>
            </a:rPr>
            <a:t>d'atterrissage</a:t>
          </a:r>
          <a:endParaRPr lang="fr-FR" sz="1000" b="1" i="1" u="none" strike="noStrike" baseline="0" dirty="0">
            <a:solidFill>
              <a:srgbClr val="000000"/>
            </a:solidFill>
            <a:latin typeface="Arial"/>
            <a:cs typeface="Arial"/>
          </a:endParaRPr>
        </a:p>
      </cdr:txBody>
    </cdr:sp>
  </cdr:relSizeAnchor>
  <cdr:relSizeAnchor xmlns:cdr="http://schemas.openxmlformats.org/drawingml/2006/chartDrawing">
    <cdr:from>
      <cdr:x>0.10987</cdr:x>
      <cdr:y>0.23713</cdr:y>
    </cdr:from>
    <cdr:to>
      <cdr:x>0.34781</cdr:x>
      <cdr:y>0.44687</cdr:y>
    </cdr:to>
    <cdr:pic>
      <cdr:nvPicPr>
        <cdr:cNvPr id="22" name="Picture 7"/>
        <cdr:cNvPicPr>
          <a:picLocks xmlns:a="http://schemas.openxmlformats.org/drawingml/2006/main" noChangeAspect="1" noChangeArrowheads="1"/>
        </cdr:cNvPicPr>
      </cdr:nvPicPr>
      <cdr:blipFill>
        <a:blip xmlns:a="http://schemas.openxmlformats.org/drawingml/2006/main" xmlns:r="http://schemas.openxmlformats.org/officeDocument/2006/relationships" r:embed="rId2">
          <a:clrChange>
            <a:clrFrom>
              <a:srgbClr val="FFFFFF"/>
            </a:clrFrom>
            <a:clrTo>
              <a:srgbClr val="FFFFFF">
                <a:alpha val="0"/>
              </a:srgbClr>
            </a:clrTo>
          </a:clrChange>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124528" y="1696027"/>
          <a:ext cx="2435352" cy="1500188"/>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xmlns:mc="http://schemas.openxmlformats.org/markup-compatibility/2006" val="000000" mc:Ignorable="a14" a14:legacySpreadsheetColorIndex="64"/>
              </a:solidFill>
            </a14:hiddenFill>
          </a:ext>
          <a:ext uri="{91240B29-F687-4F45-9708-019B960494DF}">
            <a14:hiddenLine xmlns:a14="http://schemas.microsoft.com/office/drawing/2010/main" w="1">
              <a:solidFill>
                <a:srgbClr xmlns:mc="http://schemas.openxmlformats.org/markup-compatibility/2006" val="FFFFFF" mc:Ignorable="a14" a14:legacySpreadsheetColorIndex="65"/>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pic>
  </cdr:relSizeAnchor>
  <cdr:relSizeAnchor xmlns:cdr="http://schemas.openxmlformats.org/drawingml/2006/chartDrawing">
    <cdr:from>
      <cdr:x>0.43333</cdr:x>
      <cdr:y>0.07801</cdr:y>
    </cdr:from>
    <cdr:to>
      <cdr:x>0.70576</cdr:x>
      <cdr:y>0.17139</cdr:y>
    </cdr:to>
    <cdr:pic>
      <cdr:nvPicPr>
        <cdr:cNvPr id="30" name="Picture 12"/>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a:clrChange>
            <a:clrFrom>
              <a:srgbClr val="FFFFFF"/>
            </a:clrFrom>
            <a:clrTo>
              <a:srgbClr val="FFFFFF">
                <a:alpha val="0"/>
              </a:srgbClr>
            </a:clrTo>
          </a:clrChange>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871968" y="252750"/>
          <a:ext cx="1176897" cy="30255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cdr:spPr>
    </cdr:pic>
  </cdr:relSizeAnchor>
  <cdr:relSizeAnchor xmlns:cdr="http://schemas.openxmlformats.org/drawingml/2006/chartDrawing">
    <cdr:from>
      <cdr:x>0.45428</cdr:x>
      <cdr:y>0.15674</cdr:y>
    </cdr:from>
    <cdr:to>
      <cdr:x>0.74611</cdr:x>
      <cdr:y>0.23389</cdr:y>
    </cdr:to>
    <cdr:sp macro="" textlink="">
      <cdr:nvSpPr>
        <cdr:cNvPr id="32" name="Rectangle 31"/>
        <cdr:cNvSpPr>
          <a:spLocks xmlns:a="http://schemas.openxmlformats.org/drawingml/2006/main" noChangeArrowheads="1"/>
        </cdr:cNvSpPr>
      </cdr:nvSpPr>
      <cdr:spPr bwMode="auto">
        <a:xfrm xmlns:a="http://schemas.openxmlformats.org/drawingml/2006/main">
          <a:off x="1962499" y="507848"/>
          <a:ext cx="1260705" cy="24996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1" u="none" strike="noStrike" baseline="0" dirty="0">
              <a:solidFill>
                <a:srgbClr val="000000"/>
              </a:solidFill>
              <a:latin typeface="Arial"/>
              <a:cs typeface="Arial"/>
            </a:rPr>
            <a:t>Rail de volets</a:t>
          </a:r>
        </a:p>
      </cdr:txBody>
    </cdr:sp>
  </cdr:relSizeAnchor>
  <cdr:relSizeAnchor xmlns:cdr="http://schemas.openxmlformats.org/drawingml/2006/chartDrawing">
    <cdr:from>
      <cdr:x>0.13329</cdr:x>
      <cdr:y>0.41047</cdr:y>
    </cdr:from>
    <cdr:to>
      <cdr:x>0.42512</cdr:x>
      <cdr:y>0.48762</cdr:y>
    </cdr:to>
    <cdr:sp macro="" textlink="">
      <cdr:nvSpPr>
        <cdr:cNvPr id="33" name="Rectangle 32"/>
        <cdr:cNvSpPr>
          <a:spLocks xmlns:a="http://schemas.openxmlformats.org/drawingml/2006/main" noChangeArrowheads="1"/>
        </cdr:cNvSpPr>
      </cdr:nvSpPr>
      <cdr:spPr bwMode="auto">
        <a:xfrm xmlns:a="http://schemas.openxmlformats.org/drawingml/2006/main">
          <a:off x="575824" y="1329933"/>
          <a:ext cx="1260706" cy="249966"/>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1" u="none" strike="noStrike" baseline="0" dirty="0">
              <a:solidFill>
                <a:srgbClr val="000000"/>
              </a:solidFill>
              <a:latin typeface="Arial"/>
              <a:cs typeface="Arial"/>
            </a:rPr>
            <a:t>Mât réacteur</a:t>
          </a:r>
        </a:p>
      </cdr:txBody>
    </cdr:sp>
  </cdr:relSizeAnchor>
</c:userShapes>
</file>

<file path=ppt/drawings/drawing3.xml><?xml version="1.0" encoding="utf-8"?>
<c:userShapes xmlns:c="http://schemas.openxmlformats.org/drawingml/2006/chart">
  <cdr:relSizeAnchor xmlns:cdr="http://schemas.openxmlformats.org/drawingml/2006/chartDrawing">
    <cdr:from>
      <cdr:x>0.16517</cdr:x>
      <cdr:y>0.64945</cdr:y>
    </cdr:from>
    <cdr:to>
      <cdr:x>0.82198</cdr:x>
      <cdr:y>0.74478</cdr:y>
    </cdr:to>
    <cdr:sp macro="" textlink="">
      <cdr:nvSpPr>
        <cdr:cNvPr id="2" name="AutoShape 1"/>
        <cdr:cNvSpPr>
          <a:spLocks xmlns:a="http://schemas.openxmlformats.org/drawingml/2006/main" noChangeArrowheads="1"/>
        </cdr:cNvSpPr>
      </cdr:nvSpPr>
      <cdr:spPr bwMode="auto">
        <a:xfrm xmlns:a="http://schemas.openxmlformats.org/drawingml/2006/main" rot="10800000" flipH="1">
          <a:off x="1690064" y="4639508"/>
          <a:ext cx="6720855" cy="681014"/>
        </a:xfrm>
        <a:prstGeom xmlns:a="http://schemas.openxmlformats.org/drawingml/2006/main" prst="parallelogram">
          <a:avLst>
            <a:gd name="adj" fmla="val 281"/>
          </a:avLst>
        </a:prstGeom>
        <a:solidFill xmlns:a="http://schemas.openxmlformats.org/drawingml/2006/main">
          <a:srgbClr val="FFC000">
            <a:alpha val="70000"/>
          </a:srgbClr>
        </a:solidFill>
        <a:ln xmlns:a="http://schemas.openxmlformats.org/drawingml/2006/main" w="9525">
          <a:solidFill>
            <a:srgbClr val="FFC000"/>
          </a:solidFill>
          <a:miter lim="800000"/>
          <a:headEnd/>
          <a:tailEnd/>
        </a:ln>
      </cdr:spPr>
      <cdr:txBody>
        <a:bodyPr xmlns:a="http://schemas.openxmlformats.org/drawingml/2006/main"/>
        <a:lstStyle xmlns:a="http://schemas.openxmlformats.org/drawingml/2006/main"/>
        <a:p xmlns:a="http://schemas.openxmlformats.org/drawingml/2006/main">
          <a:endParaRPr lang="fr-FR" dirty="0"/>
        </a:p>
      </cdr:txBody>
    </cdr:sp>
  </cdr:relSizeAnchor>
  <cdr:relSizeAnchor xmlns:cdr="http://schemas.openxmlformats.org/drawingml/2006/chartDrawing">
    <cdr:from>
      <cdr:x>0.57275</cdr:x>
      <cdr:y>0.77037</cdr:y>
    </cdr:from>
    <cdr:to>
      <cdr:x>0.88458</cdr:x>
      <cdr:y>0.86571</cdr:y>
    </cdr:to>
    <cdr:sp macro="" textlink="">
      <cdr:nvSpPr>
        <cdr:cNvPr id="3" name="AutoShape 1"/>
        <cdr:cNvSpPr>
          <a:spLocks xmlns:a="http://schemas.openxmlformats.org/drawingml/2006/main" noChangeArrowheads="1"/>
        </cdr:cNvSpPr>
      </cdr:nvSpPr>
      <cdr:spPr bwMode="auto">
        <a:xfrm xmlns:a="http://schemas.openxmlformats.org/drawingml/2006/main" rot="10800000" flipH="1">
          <a:off x="5860741" y="5503331"/>
          <a:ext cx="3190823" cy="681085"/>
        </a:xfrm>
        <a:prstGeom xmlns:a="http://schemas.openxmlformats.org/drawingml/2006/main" prst="parallelogram">
          <a:avLst>
            <a:gd name="adj" fmla="val 0"/>
          </a:avLst>
        </a:prstGeom>
        <a:solidFill xmlns:a="http://schemas.openxmlformats.org/drawingml/2006/main">
          <a:srgbClr val="FFFF00">
            <a:alpha val="70000"/>
          </a:srgbClr>
        </a:solidFill>
        <a:ln xmlns:a="http://schemas.openxmlformats.org/drawingml/2006/main" w="9525">
          <a:solidFill>
            <a:srgbClr val="FFFF00"/>
          </a:solidFill>
          <a:miter lim="800000"/>
          <a:headEnd/>
          <a:tailEnd/>
        </a:ln>
      </cdr:spPr>
      <cdr:txBody>
        <a:bodyPr xmlns:a="http://schemas.openxmlformats.org/drawingml/2006/main"/>
        <a:lstStyle xmlns:a="http://schemas.openxmlformats.org/drawingml/2006/main"/>
        <a:p xmlns:a="http://schemas.openxmlformats.org/drawingml/2006/main">
          <a:endParaRPr lang="fr-FR" dirty="0"/>
        </a:p>
      </cdr:txBody>
    </cdr:sp>
  </cdr:relSizeAnchor>
  <cdr:relSizeAnchor xmlns:cdr="http://schemas.openxmlformats.org/drawingml/2006/chartDrawing">
    <cdr:from>
      <cdr:x>0.79043</cdr:x>
      <cdr:y>0.52626</cdr:y>
    </cdr:from>
    <cdr:to>
      <cdr:x>0.86219</cdr:x>
      <cdr:y>0.6216</cdr:y>
    </cdr:to>
    <cdr:sp macro="" textlink="">
      <cdr:nvSpPr>
        <cdr:cNvPr id="4" name="AutoShape 1"/>
        <cdr:cNvSpPr>
          <a:spLocks xmlns:a="http://schemas.openxmlformats.org/drawingml/2006/main" noChangeArrowheads="1"/>
        </cdr:cNvSpPr>
      </cdr:nvSpPr>
      <cdr:spPr bwMode="auto">
        <a:xfrm xmlns:a="http://schemas.openxmlformats.org/drawingml/2006/main" rot="10800000" flipH="1">
          <a:off x="8088156" y="3759470"/>
          <a:ext cx="734289" cy="681085"/>
        </a:xfrm>
        <a:prstGeom xmlns:a="http://schemas.openxmlformats.org/drawingml/2006/main" prst="parallelogram">
          <a:avLst>
            <a:gd name="adj" fmla="val 0"/>
          </a:avLst>
        </a:prstGeom>
        <a:solidFill xmlns:a="http://schemas.openxmlformats.org/drawingml/2006/main">
          <a:srgbClr val="FF0000">
            <a:alpha val="70000"/>
          </a:srgbClr>
        </a:solidFill>
        <a:ln xmlns:a="http://schemas.openxmlformats.org/drawingml/2006/main" w="9525">
          <a:solidFill>
            <a:srgbClr val="FF0000"/>
          </a:solidFill>
          <a:miter lim="800000"/>
          <a:headEnd/>
          <a:tailEnd/>
        </a:ln>
      </cdr:spPr>
      <cdr:txBody>
        <a:bodyPr xmlns:a="http://schemas.openxmlformats.org/drawingml/2006/main"/>
        <a:lstStyle xmlns:a="http://schemas.openxmlformats.org/drawingml/2006/main"/>
        <a:p xmlns:a="http://schemas.openxmlformats.org/drawingml/2006/main">
          <a:endParaRPr lang="fr-FR" dirty="0"/>
        </a:p>
      </cdr:txBody>
    </cdr:sp>
  </cdr:relSizeAnchor>
  <cdr:relSizeAnchor xmlns:cdr="http://schemas.openxmlformats.org/drawingml/2006/chartDrawing">
    <cdr:from>
      <cdr:x>0.18374</cdr:x>
      <cdr:y>0.6713</cdr:y>
    </cdr:from>
    <cdr:to>
      <cdr:x>0.30692</cdr:x>
      <cdr:y>0.72293</cdr:y>
    </cdr:to>
    <cdr:sp macro="" textlink="">
      <cdr:nvSpPr>
        <cdr:cNvPr id="5" name="Rectangle 4"/>
        <cdr:cNvSpPr>
          <a:spLocks xmlns:a="http://schemas.openxmlformats.org/drawingml/2006/main" noChangeArrowheads="1"/>
        </cdr:cNvSpPr>
      </cdr:nvSpPr>
      <cdr:spPr bwMode="auto">
        <a:xfrm xmlns:a="http://schemas.openxmlformats.org/drawingml/2006/main">
          <a:off x="1880083" y="4795599"/>
          <a:ext cx="1260448" cy="36883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15-5PH</a:t>
          </a:r>
        </a:p>
      </cdr:txBody>
    </cdr:sp>
  </cdr:relSizeAnchor>
  <cdr:relSizeAnchor xmlns:cdr="http://schemas.openxmlformats.org/drawingml/2006/chartDrawing">
    <cdr:from>
      <cdr:x>0.31756</cdr:x>
      <cdr:y>0.6713</cdr:y>
    </cdr:from>
    <cdr:to>
      <cdr:x>0.5019</cdr:x>
      <cdr:y>0.72293</cdr:y>
    </cdr:to>
    <cdr:sp macro="" textlink="">
      <cdr:nvSpPr>
        <cdr:cNvPr id="6" name="Rectangle 5"/>
        <cdr:cNvSpPr>
          <a:spLocks xmlns:a="http://schemas.openxmlformats.org/drawingml/2006/main" noChangeArrowheads="1"/>
        </cdr:cNvSpPr>
      </cdr:nvSpPr>
      <cdr:spPr bwMode="auto">
        <a:xfrm xmlns:a="http://schemas.openxmlformats.org/drawingml/2006/main">
          <a:off x="1371869" y="2175012"/>
          <a:ext cx="796319" cy="16728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PH13-8Mo</a:t>
          </a:r>
        </a:p>
      </cdr:txBody>
    </cdr:sp>
  </cdr:relSizeAnchor>
  <cdr:relSizeAnchor xmlns:cdr="http://schemas.openxmlformats.org/drawingml/2006/chartDrawing">
    <cdr:from>
      <cdr:x>0.48425</cdr:x>
      <cdr:y>0.63507</cdr:y>
    </cdr:from>
    <cdr:to>
      <cdr:x>0.70064</cdr:x>
      <cdr:y>0.75916</cdr:y>
    </cdr:to>
    <cdr:sp macro="" textlink="">
      <cdr:nvSpPr>
        <cdr:cNvPr id="7" name="Rectangle 6"/>
        <cdr:cNvSpPr>
          <a:spLocks xmlns:a="http://schemas.openxmlformats.org/drawingml/2006/main" noChangeArrowheads="1"/>
        </cdr:cNvSpPr>
      </cdr:nvSpPr>
      <cdr:spPr bwMode="auto">
        <a:xfrm xmlns:a="http://schemas.openxmlformats.org/drawingml/2006/main">
          <a:off x="2091949" y="2057627"/>
          <a:ext cx="934821" cy="40205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MLX17</a:t>
          </a:r>
        </a:p>
        <a:p xmlns:a="http://schemas.openxmlformats.org/drawingml/2006/main">
          <a:pPr algn="ctr" rtl="0">
            <a:defRPr sz="1000"/>
          </a:pPr>
          <a:r>
            <a:rPr lang="fr-FR" sz="1000" b="1" i="0" u="none" strike="noStrike" baseline="0" dirty="0">
              <a:solidFill>
                <a:srgbClr val="000000"/>
              </a:solidFill>
              <a:latin typeface="Arial"/>
              <a:cs typeface="Arial"/>
            </a:rPr>
            <a:t>Custom465</a:t>
          </a:r>
          <a:r>
            <a:rPr lang="en-US" sz="1000" b="1" dirty="0">
              <a:effectLst/>
              <a:latin typeface="Arial" panose="020B0604020202020204" pitchFamily="34" charset="0"/>
              <a:ea typeface="+mn-ea"/>
              <a:cs typeface="Arial" panose="020B0604020202020204" pitchFamily="34" charset="0"/>
            </a:rPr>
            <a:t>®</a:t>
          </a:r>
          <a:endParaRPr lang="fr-FR" sz="1000" b="1" i="0" u="none" strike="noStrike" baseline="0" dirty="0">
            <a:solidFill>
              <a:srgbClr val="000000"/>
            </a:solidFill>
            <a:latin typeface="Arial"/>
            <a:cs typeface="Arial"/>
          </a:endParaRPr>
        </a:p>
      </cdr:txBody>
    </cdr:sp>
  </cdr:relSizeAnchor>
  <cdr:relSizeAnchor xmlns:cdr="http://schemas.openxmlformats.org/drawingml/2006/chartDrawing">
    <cdr:from>
      <cdr:x>0.69893</cdr:x>
      <cdr:y>0.67144</cdr:y>
    </cdr:from>
    <cdr:to>
      <cdr:x>0.82101</cdr:x>
      <cdr:y>0.72278</cdr:y>
    </cdr:to>
    <cdr:sp macro="" textlink="">
      <cdr:nvSpPr>
        <cdr:cNvPr id="8" name="Rectangle 7"/>
        <cdr:cNvSpPr>
          <a:spLocks xmlns:a="http://schemas.openxmlformats.org/drawingml/2006/main" noChangeArrowheads="1"/>
        </cdr:cNvSpPr>
      </cdr:nvSpPr>
      <cdr:spPr bwMode="auto">
        <a:xfrm xmlns:a="http://schemas.openxmlformats.org/drawingml/2006/main">
          <a:off x="7151801" y="4796600"/>
          <a:ext cx="1249192" cy="36676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MLX19</a:t>
          </a:r>
        </a:p>
      </cdr:txBody>
    </cdr:sp>
  </cdr:relSizeAnchor>
  <cdr:relSizeAnchor xmlns:cdr="http://schemas.openxmlformats.org/drawingml/2006/chartDrawing">
    <cdr:from>
      <cdr:x>0.76527</cdr:x>
      <cdr:y>0.55141</cdr:y>
    </cdr:from>
    <cdr:to>
      <cdr:x>0.88734</cdr:x>
      <cdr:y>0.60274</cdr:y>
    </cdr:to>
    <cdr:sp macro="" textlink="">
      <cdr:nvSpPr>
        <cdr:cNvPr id="9" name="Rectangle 8"/>
        <cdr:cNvSpPr>
          <a:spLocks xmlns:a="http://schemas.openxmlformats.org/drawingml/2006/main" noChangeArrowheads="1"/>
        </cdr:cNvSpPr>
      </cdr:nvSpPr>
      <cdr:spPr bwMode="auto">
        <a:xfrm xmlns:a="http://schemas.openxmlformats.org/drawingml/2006/main">
          <a:off x="7830705" y="3939135"/>
          <a:ext cx="1249090" cy="366689"/>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a:solidFill>
                <a:srgbClr val="000000"/>
              </a:solidFill>
              <a:latin typeface="Arial"/>
              <a:cs typeface="Arial"/>
            </a:rPr>
            <a:t>300M</a:t>
          </a:r>
        </a:p>
      </cdr:txBody>
    </cdr:sp>
  </cdr:relSizeAnchor>
  <cdr:relSizeAnchor xmlns:cdr="http://schemas.openxmlformats.org/drawingml/2006/chartDrawing">
    <cdr:from>
      <cdr:x>0.56667</cdr:x>
      <cdr:y>0.79223</cdr:y>
    </cdr:from>
    <cdr:to>
      <cdr:x>0.70653</cdr:x>
      <cdr:y>0.84386</cdr:y>
    </cdr:to>
    <cdr:sp macro="" textlink="">
      <cdr:nvSpPr>
        <cdr:cNvPr id="10" name="Rectangle 9"/>
        <cdr:cNvSpPr>
          <a:spLocks xmlns:a="http://schemas.openxmlformats.org/drawingml/2006/main" noChangeArrowheads="1"/>
        </cdr:cNvSpPr>
      </cdr:nvSpPr>
      <cdr:spPr bwMode="auto">
        <a:xfrm xmlns:a="http://schemas.openxmlformats.org/drawingml/2006/main">
          <a:off x="2448032" y="2566825"/>
          <a:ext cx="604195" cy="167281"/>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smtClean="0">
              <a:solidFill>
                <a:srgbClr val="000000"/>
              </a:solidFill>
              <a:latin typeface="Arial"/>
              <a:cs typeface="Arial"/>
            </a:rPr>
            <a:t>TA6V</a:t>
          </a:r>
          <a:endParaRPr lang="fr-FR" sz="1000" b="1" i="0" u="none" strike="noStrike" baseline="0" dirty="0">
            <a:solidFill>
              <a:srgbClr val="000000"/>
            </a:solidFill>
            <a:latin typeface="Arial"/>
            <a:cs typeface="Arial"/>
          </a:endParaRPr>
        </a:p>
      </cdr:txBody>
    </cdr:sp>
  </cdr:relSizeAnchor>
  <cdr:relSizeAnchor xmlns:cdr="http://schemas.openxmlformats.org/drawingml/2006/chartDrawing">
    <cdr:from>
      <cdr:x>0.7072</cdr:x>
      <cdr:y>0.79223</cdr:y>
    </cdr:from>
    <cdr:to>
      <cdr:x>0.90353</cdr:x>
      <cdr:y>0.84386</cdr:y>
    </cdr:to>
    <cdr:sp macro="" textlink="">
      <cdr:nvSpPr>
        <cdr:cNvPr id="11" name="Rectangle 10"/>
        <cdr:cNvSpPr>
          <a:spLocks xmlns:a="http://schemas.openxmlformats.org/drawingml/2006/main" noChangeArrowheads="1"/>
        </cdr:cNvSpPr>
      </cdr:nvSpPr>
      <cdr:spPr bwMode="auto">
        <a:xfrm xmlns:a="http://schemas.openxmlformats.org/drawingml/2006/main">
          <a:off x="7236511" y="5659493"/>
          <a:ext cx="2008960" cy="36883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xmlns:mc="http://schemas.openxmlformats.org/markup-compatibility/2006" val="FFFFFF" mc:Ignorable="a14" a14:legacySpreadsheetColorIndex="65"/>
              </a:solidFill>
            </a14:hiddenFill>
          </a:ext>
          <a:ext uri="{91240B29-F687-4F45-9708-019B960494DF}">
            <a14:hiddenLine xmlns:a14="http://schemas.microsoft.com/office/drawing/2010/main" w="9525">
              <a:solidFill>
                <a:srgbClr xmlns:mc="http://schemas.openxmlformats.org/markup-compatibility/2006" val="000000" mc:Ignorable="a14" a14:legacySpreadsheetColorIndex="64"/>
              </a:solidFill>
              <a:miter lim="800000"/>
              <a:headEnd/>
              <a:tailEnd/>
            </a14:hiddenLine>
          </a:ext>
        </a:extLst>
      </cdr:spPr>
      <cdr:txBody>
        <a:bodyPr xmlns:a="http://schemas.openxmlformats.org/drawingml/2006/main" wrap="square" lIns="45720" tIns="41148" rIns="45720" bIns="41148" anchor="ctr" upright="1"/>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r>
            <a:rPr lang="fr-FR" sz="1000" b="1" i="0" u="none" strike="noStrike" baseline="0" dirty="0" smtClean="0">
              <a:solidFill>
                <a:srgbClr val="000000"/>
              </a:solidFill>
              <a:latin typeface="Arial"/>
              <a:cs typeface="Arial"/>
            </a:rPr>
            <a:t>Ti10-2-3 </a:t>
          </a:r>
          <a:endParaRPr lang="fr-FR" sz="1000" b="1" i="0" u="none" strike="noStrike" baseline="0" dirty="0">
            <a:solidFill>
              <a:srgbClr val="000000"/>
            </a:solidFill>
            <a:latin typeface="Arial"/>
            <a:cs typeface="Aria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34" charset="0"/>
              </a:defRPr>
            </a:lvl1pPr>
          </a:lstStyle>
          <a:p>
            <a:fld id="{D680E798-53FF-4C51-A981-953463752515}" type="datetimeFigureOut">
              <a:rPr lang="fr-FR" smtClean="0"/>
              <a:pPr/>
              <a:t>16/10/2019</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34" charset="0"/>
              </a:defRPr>
            </a:lvl1pPr>
          </a:lstStyle>
          <a:p>
            <a:fld id="{1B06CD8F-B7ED-4A05-9FB1-A01CC0EF02CC}" type="slidenum">
              <a:rPr lang="fr-FR" smtClean="0"/>
              <a:pPr/>
              <a:t>‹N°›</a:t>
            </a:fld>
            <a:endParaRPr lang="fr-FR" dirty="0"/>
          </a:p>
        </p:txBody>
      </p:sp>
    </p:spTree>
    <p:extLst>
      <p:ext uri="{BB962C8B-B14F-4D97-AF65-F5344CB8AC3E}">
        <p14:creationId xmlns:p14="http://schemas.microsoft.com/office/powerpoint/2010/main" val="411662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itchFamily="34" charset="0"/>
        <a:ea typeface="+mn-ea"/>
        <a:cs typeface="+mn-cs"/>
      </a:defRPr>
    </a:lvl1pPr>
    <a:lvl2pPr marL="457200" algn="l" defTabSz="914400" rtl="0" eaLnBrk="1" latinLnBrk="0" hangingPunct="1">
      <a:defRPr sz="1200" kern="1200">
        <a:solidFill>
          <a:schemeClr val="tx1"/>
        </a:solidFill>
        <a:latin typeface="Arial" pitchFamily="34" charset="0"/>
        <a:ea typeface="+mn-ea"/>
        <a:cs typeface="+mn-cs"/>
      </a:defRPr>
    </a:lvl2pPr>
    <a:lvl3pPr marL="914400" algn="l" defTabSz="914400" rtl="0" eaLnBrk="1" latinLnBrk="0" hangingPunct="1">
      <a:defRPr sz="1200" kern="1200">
        <a:solidFill>
          <a:schemeClr val="tx1"/>
        </a:solidFill>
        <a:latin typeface="Arial" pitchFamily="34" charset="0"/>
        <a:ea typeface="+mn-ea"/>
        <a:cs typeface="+mn-cs"/>
      </a:defRPr>
    </a:lvl3pPr>
    <a:lvl4pPr marL="1371600" algn="l" defTabSz="914400" rtl="0" eaLnBrk="1" latinLnBrk="0" hangingPunct="1">
      <a:defRPr sz="1200" kern="1200">
        <a:solidFill>
          <a:schemeClr val="tx1"/>
        </a:solidFill>
        <a:latin typeface="Arial" pitchFamily="34" charset="0"/>
        <a:ea typeface="+mn-ea"/>
        <a:cs typeface="+mn-cs"/>
      </a:defRPr>
    </a:lvl4pPr>
    <a:lvl5pPr marL="1828800" algn="l" defTabSz="914400" rtl="0" eaLnBrk="1" latinLnBrk="0" hangingPunct="1">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3</a:t>
            </a:fld>
            <a:endParaRPr lang="fr-FR" dirty="0"/>
          </a:p>
        </p:txBody>
      </p:sp>
    </p:spTree>
    <p:extLst>
      <p:ext uri="{BB962C8B-B14F-4D97-AF65-F5344CB8AC3E}">
        <p14:creationId xmlns:p14="http://schemas.microsoft.com/office/powerpoint/2010/main" val="1219680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5</a:t>
            </a:fld>
            <a:endParaRPr lang="fr-FR" dirty="0"/>
          </a:p>
        </p:txBody>
      </p:sp>
    </p:spTree>
    <p:extLst>
      <p:ext uri="{BB962C8B-B14F-4D97-AF65-F5344CB8AC3E}">
        <p14:creationId xmlns:p14="http://schemas.microsoft.com/office/powerpoint/2010/main" val="1770373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1B06CD8F-B7ED-4A05-9FB1-A01CC0EF02CC}" type="slidenum">
              <a:rPr lang="fr-FR" smtClean="0"/>
              <a:pPr/>
              <a:t>84</a:t>
            </a:fld>
            <a:endParaRPr lang="fr-FR" dirty="0"/>
          </a:p>
        </p:txBody>
      </p:sp>
    </p:spTree>
    <p:extLst>
      <p:ext uri="{BB962C8B-B14F-4D97-AF65-F5344CB8AC3E}">
        <p14:creationId xmlns:p14="http://schemas.microsoft.com/office/powerpoint/2010/main" val="12196800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A">
    <p:bg>
      <p:bgPr>
        <a:solidFill>
          <a:srgbClr val="182C53"/>
        </a:solidFill>
        <a:effectLst/>
      </p:bgPr>
    </p:bg>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696060" y="5543811"/>
            <a:ext cx="1925342" cy="792000"/>
          </a:xfrm>
          <a:prstGeom prst="rect">
            <a:avLst/>
          </a:prstGeom>
        </p:spPr>
      </p:pic>
      <p:sp>
        <p:nvSpPr>
          <p:cNvPr id="13"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Prénom Nom</a:t>
            </a:r>
          </a:p>
          <a:p>
            <a:pPr lvl="1"/>
            <a:r>
              <a:rPr lang="fr-FR" dirty="0" smtClean="0"/>
              <a:t>Fonction</a:t>
            </a:r>
          </a:p>
          <a:p>
            <a:pPr lvl="2"/>
            <a:r>
              <a:rPr lang="fr-FR" dirty="0" smtClean="0"/>
              <a:t>date</a:t>
            </a:r>
            <a:endParaRPr lang="fr-FR" dirty="0"/>
          </a:p>
        </p:txBody>
      </p:sp>
      <p:sp>
        <p:nvSpPr>
          <p:cNvPr id="2" name="Espace réservé de la date 1"/>
          <p:cNvSpPr>
            <a:spLocks noGrp="1"/>
          </p:cNvSpPr>
          <p:nvPr>
            <p:ph type="dt" sz="half" idx="10"/>
          </p:nvPr>
        </p:nvSpPr>
        <p:spPr bwMode="gray">
          <a:xfrm>
            <a:off x="0" y="6678000"/>
            <a:ext cx="180000" cy="180000"/>
          </a:xfrm>
        </p:spPr>
        <p:txBody>
          <a:bodyPr/>
          <a:lstStyle/>
          <a:p>
            <a:r>
              <a:rPr lang="en-US" smtClean="0"/>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smtClean="0"/>
              <a:t>Modifiez le style du titre</a:t>
            </a:r>
            <a:endParaRPr lang="fr-FR" dirty="0"/>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pic>
        <p:nvPicPr>
          <p:cNvPr id="5" name="Imag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6818" y="1187335"/>
            <a:ext cx="1983050" cy="900000"/>
          </a:xfrm>
          <a:prstGeom prst="rect">
            <a:avLst/>
          </a:prstGeom>
        </p:spPr>
      </p:pic>
    </p:spTree>
    <p:extLst>
      <p:ext uri="{BB962C8B-B14F-4D97-AF65-F5344CB8AC3E}">
        <p14:creationId xmlns:p14="http://schemas.microsoft.com/office/powerpoint/2010/main" val="36886887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itre visuel C">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3">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smtClean="0"/>
              <a:t> </a:t>
            </a:r>
            <a:endParaRPr lang="fr-FR" dirty="0"/>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smtClean="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0"/>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smtClean="0"/>
              <a:t>Modifiez les styles du texte du masque</a:t>
            </a:r>
          </a:p>
          <a:p>
            <a:pPr lvl="1"/>
            <a:r>
              <a:rPr lang="fr-FR" smtClean="0"/>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smtClean="0"/>
              <a:t> </a:t>
            </a:r>
            <a:endParaRPr lang="fr-FR" dirty="0"/>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smtClean="0"/>
              <a:t> </a:t>
            </a:r>
            <a:endParaRPr lang="fr-FR" dirty="0"/>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smtClean="0"/>
              <a:t> </a:t>
            </a:r>
            <a:endParaRPr lang="fr-FR" dirty="0"/>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smtClean="0"/>
              <a:t>Sélectionner l’icône pour insérer une image, </a:t>
            </a:r>
            <a:br>
              <a:rPr lang="fr-FR" noProof="0" dirty="0" smtClean="0"/>
            </a:br>
            <a:r>
              <a:rPr lang="fr-FR" noProof="0" dirty="0" smtClean="0"/>
              <a:t>puis disposer l’image en arrière plan </a:t>
            </a:r>
            <a:br>
              <a:rPr lang="fr-FR" noProof="0" dirty="0" smtClean="0"/>
            </a:br>
            <a:r>
              <a:rPr lang="fr-FR" noProof="0" dirty="0" smtClean="0"/>
              <a:t>(Sélectionner l’image avec le bouton droit de la souris / </a:t>
            </a:r>
            <a:br>
              <a:rPr lang="fr-FR" noProof="0" dirty="0" smtClean="0"/>
            </a:br>
            <a:r>
              <a:rPr lang="fr-FR" noProof="0" dirty="0" smtClean="0"/>
              <a:t>Mettre à l’arrière plan)</a:t>
            </a:r>
          </a:p>
        </p:txBody>
      </p:sp>
    </p:spTree>
    <p:extLst>
      <p:ext uri="{BB962C8B-B14F-4D97-AF65-F5344CB8AC3E}">
        <p14:creationId xmlns:p14="http://schemas.microsoft.com/office/powerpoint/2010/main" val="22964395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itre visuel D">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4">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smtClean="0"/>
              <a:t> </a:t>
            </a:r>
            <a:endParaRPr lang="fr-FR" dirty="0"/>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smtClean="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0"/>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smtClean="0"/>
              <a:t>Modifiez les styles du texte du masque</a:t>
            </a:r>
          </a:p>
          <a:p>
            <a:pPr lvl="1"/>
            <a:r>
              <a:rPr lang="fr-FR" smtClean="0"/>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smtClean="0"/>
              <a:t> </a:t>
            </a:r>
            <a:endParaRPr lang="fr-FR" dirty="0"/>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smtClean="0"/>
              <a:t> </a:t>
            </a:r>
            <a:endParaRPr lang="fr-FR" dirty="0"/>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smtClean="0"/>
              <a:t> </a:t>
            </a:r>
            <a:endParaRPr lang="fr-FR" dirty="0"/>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smtClean="0"/>
              <a:t>Sélectionner l’icône pour insérer une image, </a:t>
            </a:r>
            <a:br>
              <a:rPr lang="fr-FR" noProof="0" dirty="0" smtClean="0"/>
            </a:br>
            <a:r>
              <a:rPr lang="fr-FR" noProof="0" dirty="0" smtClean="0"/>
              <a:t>puis disposer l’image en arrière plan </a:t>
            </a:r>
            <a:br>
              <a:rPr lang="fr-FR" noProof="0" dirty="0" smtClean="0"/>
            </a:br>
            <a:r>
              <a:rPr lang="fr-FR" noProof="0" dirty="0" smtClean="0"/>
              <a:t>(Sélectionner l’image avec le bouton droit de la souris / </a:t>
            </a:r>
            <a:br>
              <a:rPr lang="fr-FR" noProof="0" dirty="0" smtClean="0"/>
            </a:br>
            <a:r>
              <a:rPr lang="fr-FR" noProof="0" dirty="0" smtClean="0"/>
              <a:t>Mettre à l’arrière plan)</a:t>
            </a:r>
          </a:p>
        </p:txBody>
      </p:sp>
    </p:spTree>
    <p:extLst>
      <p:ext uri="{BB962C8B-B14F-4D97-AF65-F5344CB8AC3E}">
        <p14:creationId xmlns:p14="http://schemas.microsoft.com/office/powerpoint/2010/main" val="164880277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bwMode="gray"/>
        <p:txBody>
          <a:bodyPr/>
          <a:lstStyle/>
          <a:p>
            <a:r>
              <a:rPr lang="fr-FR" smtClean="0"/>
              <a:t>Modifiez le style du titre</a:t>
            </a:r>
            <a:endParaRPr lang="fr-FR"/>
          </a:p>
        </p:txBody>
      </p:sp>
      <p:cxnSp>
        <p:nvCxnSpPr>
          <p:cNvPr id="8" name="Connecteur droit 7"/>
          <p:cNvCxnSpPr/>
          <p:nvPr userDrawn="1"/>
        </p:nvCxnSpPr>
        <p:spPr bwMode="gray">
          <a:xfrm>
            <a:off x="540000" y="972102"/>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Espace réservé du contenu 2"/>
          <p:cNvSpPr>
            <a:spLocks noGrp="1"/>
          </p:cNvSpPr>
          <p:nvPr>
            <p:ph idx="1" hasCustomPrompt="1"/>
          </p:nvPr>
        </p:nvSpPr>
        <p:spPr bwMode="gray">
          <a:xfrm>
            <a:off x="540000" y="1242000"/>
            <a:ext cx="8064000" cy="4860000"/>
          </a:xfrm>
        </p:spPr>
        <p:txBody>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10" name="Espace réservé du texte 7"/>
          <p:cNvSpPr>
            <a:spLocks noGrp="1"/>
          </p:cNvSpPr>
          <p:nvPr>
            <p:ph type="body" sz="quarter" idx="13" hasCustomPrompt="1"/>
          </p:nvPr>
        </p:nvSpPr>
        <p:spPr bwMode="gray">
          <a:xfrm>
            <a:off x="4391980" y="6057366"/>
            <a:ext cx="2016000" cy="576000"/>
          </a:xfrm>
        </p:spPr>
        <p:txBody>
          <a:bodyPr anchor="b" anchorCtr="0"/>
          <a:lstStyle>
            <a:lvl1pPr>
              <a:defRPr sz="700" b="0">
                <a:solidFill>
                  <a:schemeClr val="tx2"/>
                </a:solidFill>
              </a:defRPr>
            </a:lvl1pPr>
          </a:lstStyle>
          <a:p>
            <a:pPr lvl="0"/>
            <a:r>
              <a:rPr lang="fr-FR" dirty="0" smtClean="0"/>
              <a:t>*Note de bas de page</a:t>
            </a:r>
            <a:endParaRPr lang="fr-FR" dirty="0"/>
          </a:p>
        </p:txBody>
      </p:sp>
      <p:sp>
        <p:nvSpPr>
          <p:cNvPr id="3" name="Espace réservé de la date 2"/>
          <p:cNvSpPr>
            <a:spLocks noGrp="1"/>
          </p:cNvSpPr>
          <p:nvPr>
            <p:ph type="dt" sz="half" idx="14"/>
          </p:nvPr>
        </p:nvSpPr>
        <p:spPr/>
        <p:txBody>
          <a:bodyPr/>
          <a:lstStyle/>
          <a:p>
            <a:r>
              <a:rPr lang="en-US" smtClean="0"/>
              <a:t>Date</a:t>
            </a:r>
            <a:endParaRPr lang="fr-FR" dirty="0"/>
          </a:p>
        </p:txBody>
      </p:sp>
      <p:sp>
        <p:nvSpPr>
          <p:cNvPr id="7" name="Espace réservé du pied de page 6"/>
          <p:cNvSpPr>
            <a:spLocks noGrp="1"/>
          </p:cNvSpPr>
          <p:nvPr>
            <p:ph type="ftr" sz="quarter" idx="15"/>
          </p:nvPr>
        </p:nvSpPr>
        <p:spPr>
          <a:xfrm>
            <a:off x="862088" y="6192682"/>
            <a:ext cx="3420000" cy="440684"/>
          </a:xfrm>
        </p:spPr>
        <p:txBody>
          <a:bodyPr/>
          <a:lstStyle/>
          <a:p>
            <a:pPr algn="l"/>
            <a:r>
              <a:rPr lang="fr-FR" smtClean="0"/>
              <a:t>Alliages de titane - 15/10/19</a:t>
            </a:r>
            <a:endParaRPr lang="fr-FR" dirty="0"/>
          </a:p>
        </p:txBody>
      </p:sp>
      <p:sp>
        <p:nvSpPr>
          <p:cNvPr id="11" name="Espace réservé du numéro de diapositive 10"/>
          <p:cNvSpPr>
            <a:spLocks noGrp="1"/>
          </p:cNvSpPr>
          <p:nvPr>
            <p:ph type="sldNum" sz="quarter" idx="16"/>
          </p:nvPr>
        </p:nvSpPr>
        <p:spPr/>
        <p:txBody>
          <a:bodyPr/>
          <a:lstStyle/>
          <a:p>
            <a:fld id="{733122C9-A0B9-462F-8757-0847AD287B63}" type="slidenum">
              <a:rPr lang="fr-FR" smtClean="0"/>
              <a:pPr/>
              <a:t>‹N°›</a:t>
            </a:fld>
            <a:endParaRPr lang="fr-FR" dirty="0"/>
          </a:p>
        </p:txBody>
      </p:sp>
    </p:spTree>
    <p:extLst>
      <p:ext uri="{BB962C8B-B14F-4D97-AF65-F5344CB8AC3E}">
        <p14:creationId xmlns:p14="http://schemas.microsoft.com/office/powerpoint/2010/main" val="331366657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2 colonnes">
    <p:spTree>
      <p:nvGrpSpPr>
        <p:cNvPr id="1" name=""/>
        <p:cNvGrpSpPr/>
        <p:nvPr/>
      </p:nvGrpSpPr>
      <p:grpSpPr>
        <a:xfrm>
          <a:off x="0" y="0"/>
          <a:ext cx="0" cy="0"/>
          <a:chOff x="0" y="0"/>
          <a:chExt cx="0" cy="0"/>
        </a:xfrm>
      </p:grpSpPr>
      <p:sp>
        <p:nvSpPr>
          <p:cNvPr id="9" name="Espace réservé de la date 8"/>
          <p:cNvSpPr>
            <a:spLocks noGrp="1"/>
          </p:cNvSpPr>
          <p:nvPr>
            <p:ph type="dt" sz="half" idx="14"/>
          </p:nvPr>
        </p:nvSpPr>
        <p:spPr bwMode="gray"/>
        <p:txBody>
          <a:bodyPr/>
          <a:lstStyle/>
          <a:p>
            <a:r>
              <a:rPr lang="en-US" smtClean="0"/>
              <a:t>Date</a:t>
            </a:r>
            <a:endParaRPr lang="fr-FR" dirty="0"/>
          </a:p>
        </p:txBody>
      </p:sp>
      <p:sp>
        <p:nvSpPr>
          <p:cNvPr id="10" name="Espace réservé du pied de page 9"/>
          <p:cNvSpPr>
            <a:spLocks noGrp="1"/>
          </p:cNvSpPr>
          <p:nvPr>
            <p:ph type="ftr" sz="quarter" idx="15"/>
          </p:nvPr>
        </p:nvSpPr>
        <p:spPr bwMode="gray"/>
        <p:txBody>
          <a:bodyPr/>
          <a:lstStyle/>
          <a:p>
            <a:pPr algn="l"/>
            <a:r>
              <a:rPr lang="fr-FR" smtClean="0"/>
              <a:t>Alliages de titane - 15/10/19</a:t>
            </a:r>
            <a:endParaRPr lang="fr-FR" dirty="0"/>
          </a:p>
        </p:txBody>
      </p:sp>
      <p:sp>
        <p:nvSpPr>
          <p:cNvPr id="11" name="Espace réservé du numéro de diapositive 10"/>
          <p:cNvSpPr>
            <a:spLocks noGrp="1"/>
          </p:cNvSpPr>
          <p:nvPr>
            <p:ph type="sldNum" sz="quarter" idx="16"/>
          </p:nvPr>
        </p:nvSpPr>
        <p:spPr bwMode="gray"/>
        <p:txBody>
          <a:bodyPr/>
          <a:lstStyle/>
          <a:p>
            <a:fld id="{733122C9-A0B9-462F-8757-0847AD287B63}" type="slidenum">
              <a:rPr lang="fr-FR" smtClean="0"/>
              <a:pPr/>
              <a:t>‹N°›</a:t>
            </a:fld>
            <a:endParaRPr lang="fr-FR" dirty="0"/>
          </a:p>
        </p:txBody>
      </p:sp>
      <p:cxnSp>
        <p:nvCxnSpPr>
          <p:cNvPr id="13" name="Connecteur droit 12"/>
          <p:cNvCxnSpPr/>
          <p:nvPr userDrawn="1"/>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17" name="Espace réservé du texte 13"/>
          <p:cNvSpPr>
            <a:spLocks noGrp="1"/>
          </p:cNvSpPr>
          <p:nvPr>
            <p:ph type="body" sz="quarter" idx="18" hasCustomPrompt="1"/>
          </p:nvPr>
        </p:nvSpPr>
        <p:spPr bwMode="gray">
          <a:xfrm>
            <a:off x="4860000" y="1242000"/>
            <a:ext cx="3744000" cy="4860000"/>
          </a:xfrm>
        </p:spPr>
        <p:txBody>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smtClean="0"/>
              <a:t>*Note de bas de page</a:t>
            </a:r>
            <a:endParaRPr lang="fr-FR" dirty="0"/>
          </a:p>
        </p:txBody>
      </p:sp>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233028204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re et contenu chiffres clés">
    <p:spTree>
      <p:nvGrpSpPr>
        <p:cNvPr id="1" name=""/>
        <p:cNvGrpSpPr/>
        <p:nvPr/>
      </p:nvGrpSpPr>
      <p:grpSpPr>
        <a:xfrm>
          <a:off x="0" y="0"/>
          <a:ext cx="0" cy="0"/>
          <a:chOff x="0" y="0"/>
          <a:chExt cx="0" cy="0"/>
        </a:xfrm>
      </p:grpSpPr>
      <p:sp>
        <p:nvSpPr>
          <p:cNvPr id="12" name="Espace réservé pour une image  10"/>
          <p:cNvSpPr>
            <a:spLocks noGrp="1"/>
          </p:cNvSpPr>
          <p:nvPr>
            <p:ph type="pic" sz="quarter" idx="19" hasCustomPrompt="1"/>
          </p:nvPr>
        </p:nvSpPr>
        <p:spPr bwMode="gray">
          <a:xfrm>
            <a:off x="540000" y="1291282"/>
            <a:ext cx="4032000" cy="3924000"/>
          </a:xfrm>
          <a:solidFill>
            <a:schemeClr val="bg1">
              <a:lumMod val="95000"/>
            </a:schemeClr>
          </a:solidFill>
        </p:spPr>
        <p:txBody>
          <a:bodyPr tIns="90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a:solidFill>
                  <a:schemeClr val="tx2"/>
                </a:solidFill>
              </a:defRPr>
            </a:lvl1pPr>
          </a:lstStyle>
          <a:p>
            <a:r>
              <a:rPr lang="fr-FR" noProof="0" dirty="0" smtClean="0"/>
              <a:t>Sélectionner l’icône pour insérer une image</a:t>
            </a:r>
          </a:p>
        </p:txBody>
      </p:sp>
      <p:sp>
        <p:nvSpPr>
          <p:cNvPr id="4" name="Titre 3"/>
          <p:cNvSpPr>
            <a:spLocks noGrp="1"/>
          </p:cNvSpPr>
          <p:nvPr>
            <p:ph type="title"/>
          </p:nvPr>
        </p:nvSpPr>
        <p:spPr bwMode="gray"/>
        <p:txBody>
          <a:bodyPr/>
          <a:lstStyle/>
          <a:p>
            <a:r>
              <a:rPr lang="fr-FR" smtClean="0"/>
              <a:t>Modifiez le style du titre</a:t>
            </a:r>
            <a:endParaRPr lang="fr-FR"/>
          </a:p>
        </p:txBody>
      </p:sp>
      <p:sp>
        <p:nvSpPr>
          <p:cNvPr id="6" name="Espace réservé de la date 5"/>
          <p:cNvSpPr>
            <a:spLocks noGrp="1"/>
          </p:cNvSpPr>
          <p:nvPr>
            <p:ph type="dt" sz="half" idx="22"/>
          </p:nvPr>
        </p:nvSpPr>
        <p:spPr bwMode="gray"/>
        <p:txBody>
          <a:bodyPr/>
          <a:lstStyle/>
          <a:p>
            <a:r>
              <a:rPr lang="en-US" smtClean="0"/>
              <a:t>Date</a:t>
            </a:r>
            <a:endParaRPr lang="fr-FR" dirty="0"/>
          </a:p>
        </p:txBody>
      </p:sp>
      <p:sp>
        <p:nvSpPr>
          <p:cNvPr id="7" name="Espace réservé du pied de page 6"/>
          <p:cNvSpPr>
            <a:spLocks noGrp="1"/>
          </p:cNvSpPr>
          <p:nvPr>
            <p:ph type="ftr" sz="quarter" idx="23"/>
          </p:nvPr>
        </p:nvSpPr>
        <p:spPr bwMode="gray"/>
        <p:txBody>
          <a:bodyPr/>
          <a:lstStyle/>
          <a:p>
            <a:pPr algn="l"/>
            <a:r>
              <a:rPr lang="fr-FR" smtClean="0"/>
              <a:t>Alliages de titane - 15/10/19</a:t>
            </a:r>
            <a:endParaRPr lang="fr-FR" dirty="0"/>
          </a:p>
        </p:txBody>
      </p:sp>
      <p:sp>
        <p:nvSpPr>
          <p:cNvPr id="14" name="Espace réservé du numéro de diapositive 13"/>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7" name="Connecteur droit 16"/>
          <p:cNvCxnSpPr/>
          <p:nvPr userDrawn="1"/>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Espace réservé du texte 13"/>
          <p:cNvSpPr>
            <a:spLocks noGrp="1"/>
          </p:cNvSpPr>
          <p:nvPr>
            <p:ph type="body" sz="quarter" idx="18" hasCustomPrompt="1"/>
          </p:nvPr>
        </p:nvSpPr>
        <p:spPr bwMode="gray">
          <a:xfrm>
            <a:off x="4860000" y="1242882"/>
            <a:ext cx="3744000" cy="3060000"/>
          </a:xfrm>
        </p:spPr>
        <p:txBody>
          <a:bodyPr/>
          <a:lstStyle>
            <a:lvl5pPr marL="712800" indent="-266400">
              <a:defRPr/>
            </a:lvl5pPr>
            <a:lvl6pPr marL="900000" indent="-180975">
              <a:defRPr/>
            </a:lvl6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19" name="Espace réservé du texte 4"/>
          <p:cNvSpPr>
            <a:spLocks noGrp="1"/>
          </p:cNvSpPr>
          <p:nvPr>
            <p:ph type="body" sz="quarter" idx="20" hasCustomPrompt="1"/>
          </p:nvPr>
        </p:nvSpPr>
        <p:spPr bwMode="gray">
          <a:xfrm>
            <a:off x="5336890" y="4347852"/>
            <a:ext cx="1620000" cy="972000"/>
          </a:xfrm>
        </p:spPr>
        <p:txBody>
          <a:bodyPr/>
          <a:lstStyle>
            <a:lvl1pPr>
              <a:spcAft>
                <a:spcPts val="0"/>
              </a:spcAft>
              <a:defRPr sz="3500"/>
            </a:lvl1pPr>
            <a:lvl2pPr marL="0" indent="0">
              <a:spcBef>
                <a:spcPts val="0"/>
              </a:spcBef>
              <a:buNone/>
              <a:defRPr sz="1200" b="0"/>
            </a:lvl2pPr>
          </a:lstStyle>
          <a:p>
            <a:pPr lvl="0"/>
            <a:r>
              <a:rPr lang="fr-FR" dirty="0" smtClean="0"/>
              <a:t>00%</a:t>
            </a:r>
          </a:p>
          <a:p>
            <a:pPr lvl="1"/>
            <a:r>
              <a:rPr lang="fr-FR" dirty="0" smtClean="0"/>
              <a:t>Texte</a:t>
            </a:r>
          </a:p>
        </p:txBody>
      </p:sp>
      <p:sp>
        <p:nvSpPr>
          <p:cNvPr id="20" name="Espace réservé du texte 4"/>
          <p:cNvSpPr>
            <a:spLocks noGrp="1"/>
          </p:cNvSpPr>
          <p:nvPr>
            <p:ph type="body" sz="quarter" idx="21" hasCustomPrompt="1"/>
          </p:nvPr>
        </p:nvSpPr>
        <p:spPr bwMode="gray">
          <a:xfrm>
            <a:off x="7126964" y="4347852"/>
            <a:ext cx="1620000" cy="972000"/>
          </a:xfrm>
        </p:spPr>
        <p:txBody>
          <a:bodyPr/>
          <a:lstStyle>
            <a:lvl1pPr>
              <a:spcAft>
                <a:spcPts val="0"/>
              </a:spcAft>
              <a:defRPr sz="3500"/>
            </a:lvl1pPr>
            <a:lvl2pPr marL="0" indent="0">
              <a:spcBef>
                <a:spcPts val="0"/>
              </a:spcBef>
              <a:buNone/>
              <a:defRPr sz="1200" b="0"/>
            </a:lvl2pPr>
          </a:lstStyle>
          <a:p>
            <a:pPr lvl="0"/>
            <a:r>
              <a:rPr lang="fr-FR" dirty="0" smtClean="0"/>
              <a:t>00%</a:t>
            </a:r>
          </a:p>
          <a:p>
            <a:pPr lvl="1"/>
            <a:r>
              <a:rPr lang="fr-FR" dirty="0" smtClean="0"/>
              <a:t>Texte</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smtClean="0"/>
              <a:t>*Note de bas de page</a:t>
            </a:r>
            <a:endParaRPr lang="fr-FR" dirty="0"/>
          </a:p>
        </p:txBody>
      </p:sp>
    </p:spTree>
    <p:extLst>
      <p:ext uri="{BB962C8B-B14F-4D97-AF65-F5344CB8AC3E}">
        <p14:creationId xmlns:p14="http://schemas.microsoft.com/office/powerpoint/2010/main" val="166172352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contenu texte encadré">
    <p:spTree>
      <p:nvGrpSpPr>
        <p:cNvPr id="1" name=""/>
        <p:cNvGrpSpPr/>
        <p:nvPr/>
      </p:nvGrpSpPr>
      <p:grpSpPr>
        <a:xfrm>
          <a:off x="0" y="0"/>
          <a:ext cx="0" cy="0"/>
          <a:chOff x="0" y="0"/>
          <a:chExt cx="0" cy="0"/>
        </a:xfrm>
      </p:grpSpPr>
      <p:sp>
        <p:nvSpPr>
          <p:cNvPr id="12" name="Rectangle 11"/>
          <p:cNvSpPr/>
          <p:nvPr userDrawn="1"/>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3"/>
          <p:cNvSpPr>
            <a:spLocks noGrp="1"/>
          </p:cNvSpPr>
          <p:nvPr>
            <p:ph type="body" sz="quarter" idx="18"/>
          </p:nvPr>
        </p:nvSpPr>
        <p:spPr bwMode="gray">
          <a:xfrm>
            <a:off x="4874400" y="1306264"/>
            <a:ext cx="3730075" cy="3762000"/>
          </a:xfrm>
          <a:ln w="22225">
            <a:noFill/>
            <a:miter lim="800000"/>
          </a:ln>
        </p:spPr>
        <p:txBody>
          <a:bodyPr lIns="216000" tIns="216000" rIns="108000"/>
          <a:lstStyle>
            <a:lvl1pPr marL="3600">
              <a:lnSpc>
                <a:spcPct val="97000"/>
              </a:lnSpc>
              <a:spcAft>
                <a:spcPts val="0"/>
              </a:spcAft>
              <a:defRPr sz="1200" baseline="0"/>
            </a:lvl1pPr>
            <a:lvl2pPr marL="0" indent="0">
              <a:lnSpc>
                <a:spcPct val="97000"/>
              </a:lnSpc>
              <a:spcBef>
                <a:spcPts val="0"/>
              </a:spcBef>
              <a:buNone/>
              <a:tabLst>
                <a:tab pos="0" algn="l"/>
              </a:tabLst>
              <a:defRPr b="0">
                <a:solidFill>
                  <a:schemeClr val="accent2"/>
                </a:solidFill>
              </a:defRPr>
            </a:lvl2pPr>
            <a:lvl3pPr marL="3175" indent="0">
              <a:buFont typeface="Arial" pitchFamily="34" charset="0"/>
              <a:buNone/>
              <a:defRPr/>
            </a:lvl3pPr>
            <a:lvl4pPr marL="4762" indent="0">
              <a:buNone/>
              <a:defRPr/>
            </a:lvl4pPr>
            <a:lvl5pPr marL="3175" indent="0">
              <a:buNone/>
              <a:defRPr/>
            </a:lvl5pPr>
          </a:lstStyle>
          <a:p>
            <a:pPr lvl="0"/>
            <a:r>
              <a:rPr lang="fr-FR" smtClean="0"/>
              <a:t>Modifiez les styles du texte du masque</a:t>
            </a:r>
          </a:p>
          <a:p>
            <a:pPr lvl="1"/>
            <a:r>
              <a:rPr lang="fr-FR" smtClean="0"/>
              <a:t>Deuxième niveau</a:t>
            </a:r>
          </a:p>
        </p:txBody>
      </p:sp>
      <p:sp>
        <p:nvSpPr>
          <p:cNvPr id="5" name="Espace réservé de la date 4"/>
          <p:cNvSpPr>
            <a:spLocks noGrp="1"/>
          </p:cNvSpPr>
          <p:nvPr>
            <p:ph type="dt" sz="half" idx="19"/>
          </p:nvPr>
        </p:nvSpPr>
        <p:spPr bwMode="gray"/>
        <p:txBody>
          <a:bodyPr/>
          <a:lstStyle/>
          <a:p>
            <a:r>
              <a:rPr lang="en-US" smtClean="0"/>
              <a:t>Date</a:t>
            </a:r>
            <a:endParaRPr lang="fr-FR" dirty="0"/>
          </a:p>
        </p:txBody>
      </p:sp>
      <p:sp>
        <p:nvSpPr>
          <p:cNvPr id="6" name="Espace réservé du pied de page 5"/>
          <p:cNvSpPr>
            <a:spLocks noGrp="1"/>
          </p:cNvSpPr>
          <p:nvPr>
            <p:ph type="ftr" sz="quarter" idx="20"/>
          </p:nvPr>
        </p:nvSpPr>
        <p:spPr bwMode="gray"/>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21"/>
          </p:nvPr>
        </p:nvSpPr>
        <p:spPr bwMode="gray"/>
        <p:txBody>
          <a:bodyPr/>
          <a:lstStyle/>
          <a:p>
            <a:fld id="{733122C9-A0B9-462F-8757-0847AD287B63}" type="slidenum">
              <a:rPr lang="fr-FR" smtClean="0"/>
              <a:pPr/>
              <a:t>‹N°›</a:t>
            </a:fld>
            <a:endParaRPr lang="fr-FR" dirty="0"/>
          </a:p>
        </p:txBody>
      </p:sp>
      <p:cxnSp>
        <p:nvCxnSpPr>
          <p:cNvPr id="17" name="Connecteur droit 16"/>
          <p:cNvCxnSpPr/>
          <p:nvPr userDrawn="1"/>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1"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18"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smtClean="0"/>
              <a:t>*Note de bas de page</a:t>
            </a:r>
            <a:endParaRPr lang="fr-FR" dirty="0"/>
          </a:p>
        </p:txBody>
      </p:sp>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262621459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et contenu chiffres clés encadrés">
    <p:spTree>
      <p:nvGrpSpPr>
        <p:cNvPr id="1" name=""/>
        <p:cNvGrpSpPr/>
        <p:nvPr/>
      </p:nvGrpSpPr>
      <p:grpSpPr>
        <a:xfrm>
          <a:off x="0" y="0"/>
          <a:ext cx="0" cy="0"/>
          <a:chOff x="0" y="0"/>
          <a:chExt cx="0" cy="0"/>
        </a:xfrm>
      </p:grpSpPr>
      <p:sp>
        <p:nvSpPr>
          <p:cNvPr id="6" name="Titre 5"/>
          <p:cNvSpPr>
            <a:spLocks noGrp="1"/>
          </p:cNvSpPr>
          <p:nvPr>
            <p:ph type="title"/>
          </p:nvPr>
        </p:nvSpPr>
        <p:spPr bwMode="gray"/>
        <p:txBody>
          <a:bodyPr/>
          <a:lstStyle/>
          <a:p>
            <a:r>
              <a:rPr lang="fr-FR" smtClean="0"/>
              <a:t>Modifiez le style du titre</a:t>
            </a:r>
            <a:endParaRPr lang="fr-FR"/>
          </a:p>
        </p:txBody>
      </p:sp>
      <p:sp>
        <p:nvSpPr>
          <p:cNvPr id="7" name="Espace réservé de la date 6"/>
          <p:cNvSpPr>
            <a:spLocks noGrp="1"/>
          </p:cNvSpPr>
          <p:nvPr>
            <p:ph type="dt" sz="half" idx="24"/>
          </p:nvPr>
        </p:nvSpPr>
        <p:spPr bwMode="gray"/>
        <p:txBody>
          <a:bodyPr/>
          <a:lstStyle/>
          <a:p>
            <a:r>
              <a:rPr lang="en-US" smtClean="0"/>
              <a:t>Date</a:t>
            </a:r>
            <a:endParaRPr lang="fr-FR" dirty="0"/>
          </a:p>
        </p:txBody>
      </p:sp>
      <p:sp>
        <p:nvSpPr>
          <p:cNvPr id="15" name="Espace réservé du pied de page 14"/>
          <p:cNvSpPr>
            <a:spLocks noGrp="1"/>
          </p:cNvSpPr>
          <p:nvPr>
            <p:ph type="ftr" sz="quarter" idx="25"/>
          </p:nvPr>
        </p:nvSpPr>
        <p:spPr bwMode="gray"/>
        <p:txBody>
          <a:bodyPr/>
          <a:lstStyle/>
          <a:p>
            <a:pPr algn="l"/>
            <a:r>
              <a:rPr lang="fr-FR" smtClean="0"/>
              <a:t>Alliages de titane - 15/10/19</a:t>
            </a:r>
            <a:endParaRPr lang="fr-FR" dirty="0"/>
          </a:p>
        </p:txBody>
      </p:sp>
      <p:sp>
        <p:nvSpPr>
          <p:cNvPr id="18" name="Espace réservé du numéro de diapositive 17"/>
          <p:cNvSpPr>
            <a:spLocks noGrp="1"/>
          </p:cNvSpPr>
          <p:nvPr>
            <p:ph type="sldNum" sz="quarter" idx="26"/>
          </p:nvPr>
        </p:nvSpPr>
        <p:spPr bwMode="gray"/>
        <p:txBody>
          <a:bodyPr/>
          <a:lstStyle/>
          <a:p>
            <a:fld id="{733122C9-A0B9-462F-8757-0847AD287B63}" type="slidenum">
              <a:rPr lang="fr-FR" smtClean="0"/>
              <a:pPr/>
              <a:t>‹N°›</a:t>
            </a:fld>
            <a:endParaRPr lang="fr-FR" dirty="0"/>
          </a:p>
        </p:txBody>
      </p:sp>
      <p:cxnSp>
        <p:nvCxnSpPr>
          <p:cNvPr id="20" name="Connecteur droit 19"/>
          <p:cNvCxnSpPr/>
          <p:nvPr userDrawn="1"/>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7" hasCustomPrompt="1"/>
          </p:nvPr>
        </p:nvSpPr>
        <p:spPr bwMode="gray">
          <a:xfrm>
            <a:off x="540000" y="1242000"/>
            <a:ext cx="4104000" cy="4860000"/>
          </a:xfrm>
        </p:spPr>
        <p:txBody>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17" name="Espace réservé du texte 4"/>
          <p:cNvSpPr>
            <a:spLocks noGrp="1"/>
          </p:cNvSpPr>
          <p:nvPr>
            <p:ph type="body" sz="quarter" idx="20" hasCustomPrompt="1"/>
          </p:nvPr>
        </p:nvSpPr>
        <p:spPr bwMode="gray">
          <a:xfrm>
            <a:off x="5112984" y="1757064"/>
            <a:ext cx="1620000" cy="1620000"/>
          </a:xfrm>
        </p:spPr>
        <p:txBody>
          <a:bodyPr/>
          <a:lstStyle>
            <a:lvl1pPr>
              <a:spcAft>
                <a:spcPts val="200"/>
              </a:spcAft>
              <a:defRPr sz="3500"/>
            </a:lvl1pPr>
            <a:lvl2pPr marL="0" indent="0">
              <a:spcBef>
                <a:spcPts val="0"/>
              </a:spcBef>
              <a:buNone/>
              <a:defRPr sz="1200" b="0"/>
            </a:lvl2pPr>
          </a:lstStyle>
          <a:p>
            <a:pPr lvl="0"/>
            <a:r>
              <a:rPr lang="fr-FR" dirty="0" smtClean="0"/>
              <a:t>00%</a:t>
            </a:r>
          </a:p>
          <a:p>
            <a:pPr lvl="1"/>
            <a:r>
              <a:rPr lang="fr-FR" dirty="0" smtClean="0"/>
              <a:t>Texte</a:t>
            </a:r>
          </a:p>
        </p:txBody>
      </p:sp>
      <p:sp>
        <p:nvSpPr>
          <p:cNvPr id="26" name="Espace réservé du texte 4"/>
          <p:cNvSpPr>
            <a:spLocks noGrp="1"/>
          </p:cNvSpPr>
          <p:nvPr>
            <p:ph type="body" sz="quarter" idx="21" hasCustomPrompt="1"/>
          </p:nvPr>
        </p:nvSpPr>
        <p:spPr bwMode="gray">
          <a:xfrm>
            <a:off x="6903814" y="1757064"/>
            <a:ext cx="1620000" cy="1620000"/>
          </a:xfrm>
        </p:spPr>
        <p:txBody>
          <a:bodyPr/>
          <a:lstStyle>
            <a:lvl1pPr>
              <a:spcAft>
                <a:spcPts val="200"/>
              </a:spcAft>
              <a:defRPr sz="3500"/>
            </a:lvl1pPr>
            <a:lvl2pPr marL="0" indent="0">
              <a:spcBef>
                <a:spcPts val="0"/>
              </a:spcBef>
              <a:buNone/>
              <a:defRPr sz="1200" b="0"/>
            </a:lvl2pPr>
          </a:lstStyle>
          <a:p>
            <a:pPr lvl="0"/>
            <a:r>
              <a:rPr lang="fr-FR" dirty="0" smtClean="0"/>
              <a:t>00%</a:t>
            </a:r>
          </a:p>
          <a:p>
            <a:pPr lvl="1"/>
            <a:r>
              <a:rPr lang="fr-FR" dirty="0" smtClean="0"/>
              <a:t>Texte</a:t>
            </a:r>
          </a:p>
        </p:txBody>
      </p:sp>
      <p:sp>
        <p:nvSpPr>
          <p:cNvPr id="27" name="Espace réservé du texte 4"/>
          <p:cNvSpPr>
            <a:spLocks noGrp="1"/>
          </p:cNvSpPr>
          <p:nvPr>
            <p:ph type="body" sz="quarter" idx="27" hasCustomPrompt="1"/>
          </p:nvPr>
        </p:nvSpPr>
        <p:spPr bwMode="gray">
          <a:xfrm>
            <a:off x="5112984" y="3410400"/>
            <a:ext cx="1620000" cy="1620000"/>
          </a:xfrm>
        </p:spPr>
        <p:txBody>
          <a:bodyPr/>
          <a:lstStyle>
            <a:lvl1pPr>
              <a:spcAft>
                <a:spcPts val="200"/>
              </a:spcAft>
              <a:defRPr sz="3500"/>
            </a:lvl1pPr>
            <a:lvl2pPr marL="0" indent="0">
              <a:spcBef>
                <a:spcPts val="0"/>
              </a:spcBef>
              <a:buNone/>
              <a:defRPr sz="1200" b="0"/>
            </a:lvl2pPr>
          </a:lstStyle>
          <a:p>
            <a:pPr lvl="0"/>
            <a:r>
              <a:rPr lang="fr-FR" dirty="0" smtClean="0"/>
              <a:t>00%</a:t>
            </a:r>
          </a:p>
          <a:p>
            <a:pPr lvl="1"/>
            <a:r>
              <a:rPr lang="fr-FR" dirty="0" smtClean="0"/>
              <a:t>Texte</a:t>
            </a:r>
          </a:p>
        </p:txBody>
      </p:sp>
      <p:sp>
        <p:nvSpPr>
          <p:cNvPr id="28" name="Espace réservé du texte 4"/>
          <p:cNvSpPr>
            <a:spLocks noGrp="1"/>
          </p:cNvSpPr>
          <p:nvPr>
            <p:ph type="body" sz="quarter" idx="28" hasCustomPrompt="1"/>
          </p:nvPr>
        </p:nvSpPr>
        <p:spPr bwMode="gray">
          <a:xfrm>
            <a:off x="6903814" y="3410400"/>
            <a:ext cx="1620000" cy="1620000"/>
          </a:xfrm>
        </p:spPr>
        <p:txBody>
          <a:bodyPr/>
          <a:lstStyle>
            <a:lvl1pPr>
              <a:spcAft>
                <a:spcPts val="200"/>
              </a:spcAft>
              <a:defRPr sz="3500"/>
            </a:lvl1pPr>
            <a:lvl2pPr marL="0" indent="0">
              <a:spcBef>
                <a:spcPts val="0"/>
              </a:spcBef>
              <a:buNone/>
              <a:defRPr sz="1200" b="0"/>
            </a:lvl2pPr>
          </a:lstStyle>
          <a:p>
            <a:pPr lvl="0"/>
            <a:r>
              <a:rPr lang="fr-FR" dirty="0" smtClean="0"/>
              <a:t>00%</a:t>
            </a:r>
          </a:p>
          <a:p>
            <a:pPr lvl="1"/>
            <a:r>
              <a:rPr lang="fr-FR" dirty="0" smtClean="0"/>
              <a:t>Texte</a:t>
            </a:r>
          </a:p>
        </p:txBody>
      </p:sp>
      <p:sp>
        <p:nvSpPr>
          <p:cNvPr id="29"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smtClean="0"/>
              <a:t>*Note de bas de page</a:t>
            </a:r>
            <a:endParaRPr lang="fr-FR" dirty="0"/>
          </a:p>
        </p:txBody>
      </p:sp>
      <p:sp>
        <p:nvSpPr>
          <p:cNvPr id="14" name="Rectangle 13"/>
          <p:cNvSpPr/>
          <p:nvPr userDrawn="1"/>
        </p:nvSpPr>
        <p:spPr bwMode="gray">
          <a:xfrm>
            <a:off x="4874400" y="1306264"/>
            <a:ext cx="3729600" cy="3762000"/>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1608229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re et contenu graphique A">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600000" cy="4104000"/>
          </a:xfrm>
        </p:spPr>
        <p:txBody>
          <a:bodyPr tIns="900000" anchor="ctr" anchorCtr="0"/>
          <a:lstStyle>
            <a:lvl1pPr marL="0" indent="0" algn="ctr">
              <a:buNone/>
              <a:defRPr sz="1000" baseline="0">
                <a:solidFill>
                  <a:schemeClr val="tx2"/>
                </a:solidFill>
              </a:defRPr>
            </a:lvl1pPr>
          </a:lstStyle>
          <a:p>
            <a:r>
              <a:rPr lang="fr-FR" noProof="0" dirty="0" smtClean="0"/>
              <a:t>Sélectionner l’icône pour insérer un graphique</a:t>
            </a:r>
          </a:p>
        </p:txBody>
      </p:sp>
      <p:sp>
        <p:nvSpPr>
          <p:cNvPr id="5" name="Espace réservé de la date 4"/>
          <p:cNvSpPr>
            <a:spLocks noGrp="1"/>
          </p:cNvSpPr>
          <p:nvPr>
            <p:ph type="dt" sz="half" idx="20"/>
          </p:nvPr>
        </p:nvSpPr>
        <p:spPr bwMode="gray"/>
        <p:txBody>
          <a:bodyPr/>
          <a:lstStyle/>
          <a:p>
            <a:r>
              <a:rPr lang="en-US" smtClean="0"/>
              <a:t>Date</a:t>
            </a:r>
            <a:endParaRPr lang="fr-FR" dirty="0"/>
          </a:p>
        </p:txBody>
      </p:sp>
      <p:sp>
        <p:nvSpPr>
          <p:cNvPr id="6" name="Espace réservé du pied de page 5"/>
          <p:cNvSpPr>
            <a:spLocks noGrp="1"/>
          </p:cNvSpPr>
          <p:nvPr>
            <p:ph type="ftr" sz="quarter" idx="21"/>
          </p:nvPr>
        </p:nvSpPr>
        <p:spPr bwMode="gray"/>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userDrawn="1"/>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2808000"/>
          </a:xfrm>
        </p:spPr>
        <p:txBody>
          <a:bodyPr/>
          <a:lstStyle>
            <a:lvl5pPr marL="712788" indent="-265113">
              <a:defRPr/>
            </a:lvl5pPr>
            <a:lvl6pPr marL="900000" indent="-180975">
              <a:defRPr/>
            </a:lvl6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smtClean="0"/>
              <a:t>*Note de bas de page</a:t>
            </a:r>
            <a:endParaRPr lang="fr-FR" dirty="0"/>
          </a:p>
        </p:txBody>
      </p:sp>
      <p:sp>
        <p:nvSpPr>
          <p:cNvPr id="2" name="Titre 1"/>
          <p:cNvSpPr>
            <a:spLocks noGrp="1"/>
          </p:cNvSpPr>
          <p:nvPr>
            <p:ph type="title"/>
          </p:nvPr>
        </p:nvSpPr>
        <p:spPr/>
        <p:txBody>
          <a:bodyPr/>
          <a:lstStyle/>
          <a:p>
            <a:r>
              <a:rPr lang="fr-FR" smtClean="0"/>
              <a:t>Modifiez le style du titre</a:t>
            </a:r>
            <a:endParaRPr lang="fr-FR"/>
          </a:p>
        </p:txBody>
      </p:sp>
      <p:sp>
        <p:nvSpPr>
          <p:cNvPr id="15" name="Espace réservé du texte 4"/>
          <p:cNvSpPr>
            <a:spLocks noGrp="1"/>
          </p:cNvSpPr>
          <p:nvPr>
            <p:ph type="body" sz="quarter" idx="23" hasCustomPrompt="1"/>
          </p:nvPr>
        </p:nvSpPr>
        <p:spPr bwMode="gray">
          <a:xfrm>
            <a:off x="5336890" y="4088698"/>
            <a:ext cx="1620000" cy="1440000"/>
          </a:xfrm>
        </p:spPr>
        <p:txBody>
          <a:bodyPr/>
          <a:lstStyle>
            <a:lvl1pPr>
              <a:spcAft>
                <a:spcPts val="0"/>
              </a:spcAft>
              <a:defRPr sz="3500"/>
            </a:lvl1pPr>
            <a:lvl2pPr marL="0" indent="0">
              <a:spcBef>
                <a:spcPts val="0"/>
              </a:spcBef>
              <a:buNone/>
              <a:defRPr sz="1200" b="0"/>
            </a:lvl2pPr>
          </a:lstStyle>
          <a:p>
            <a:pPr lvl="0"/>
            <a:r>
              <a:rPr lang="fr-FR" dirty="0" smtClean="0"/>
              <a:t>00%</a:t>
            </a:r>
          </a:p>
          <a:p>
            <a:pPr lvl="1"/>
            <a:r>
              <a:rPr lang="fr-FR" dirty="0" smtClean="0"/>
              <a:t>Texte</a:t>
            </a:r>
          </a:p>
        </p:txBody>
      </p:sp>
      <p:sp>
        <p:nvSpPr>
          <p:cNvPr id="21" name="Espace réservé du texte 4"/>
          <p:cNvSpPr>
            <a:spLocks noGrp="1"/>
          </p:cNvSpPr>
          <p:nvPr>
            <p:ph type="body" sz="quarter" idx="24" hasCustomPrompt="1"/>
          </p:nvPr>
        </p:nvSpPr>
        <p:spPr bwMode="gray">
          <a:xfrm>
            <a:off x="7126964" y="4088698"/>
            <a:ext cx="1620000" cy="1440000"/>
          </a:xfrm>
        </p:spPr>
        <p:txBody>
          <a:bodyPr/>
          <a:lstStyle>
            <a:lvl1pPr>
              <a:spcAft>
                <a:spcPts val="0"/>
              </a:spcAft>
              <a:defRPr sz="3500"/>
            </a:lvl1pPr>
            <a:lvl2pPr marL="0" indent="0">
              <a:spcBef>
                <a:spcPts val="0"/>
              </a:spcBef>
              <a:buNone/>
              <a:defRPr sz="1200" b="0"/>
            </a:lvl2pPr>
          </a:lstStyle>
          <a:p>
            <a:pPr lvl="0"/>
            <a:r>
              <a:rPr lang="fr-FR" dirty="0" smtClean="0"/>
              <a:t>00%</a:t>
            </a:r>
          </a:p>
          <a:p>
            <a:pPr lvl="1"/>
            <a:r>
              <a:rPr lang="fr-FR" dirty="0" smtClean="0"/>
              <a:t>Texte</a:t>
            </a:r>
          </a:p>
        </p:txBody>
      </p:sp>
    </p:spTree>
    <p:extLst>
      <p:ext uri="{BB962C8B-B14F-4D97-AF65-F5344CB8AC3E}">
        <p14:creationId xmlns:p14="http://schemas.microsoft.com/office/powerpoint/2010/main" val="377419468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 et contenu graphique B">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83130" y="1242000"/>
            <a:ext cx="3780000" cy="4176000"/>
          </a:xfrm>
        </p:spPr>
        <p:txBody>
          <a:bodyPr tIns="900000" anchor="ctr" anchorCtr="0"/>
          <a:lstStyle>
            <a:lvl1pPr marL="0" indent="0" algn="ctr">
              <a:buNone/>
              <a:defRPr sz="1000" baseline="0">
                <a:solidFill>
                  <a:schemeClr val="tx2"/>
                </a:solidFill>
              </a:defRPr>
            </a:lvl1pPr>
          </a:lstStyle>
          <a:p>
            <a:r>
              <a:rPr lang="fr-FR" noProof="0" dirty="0" smtClean="0"/>
              <a:t>Sélectionner l’icône pour insérer un graphique</a:t>
            </a:r>
          </a:p>
        </p:txBody>
      </p:sp>
      <p:sp>
        <p:nvSpPr>
          <p:cNvPr id="5" name="Espace réservé de la date 4"/>
          <p:cNvSpPr>
            <a:spLocks noGrp="1"/>
          </p:cNvSpPr>
          <p:nvPr>
            <p:ph type="dt" sz="half" idx="20"/>
          </p:nvPr>
        </p:nvSpPr>
        <p:spPr bwMode="gray"/>
        <p:txBody>
          <a:bodyPr/>
          <a:lstStyle/>
          <a:p>
            <a:r>
              <a:rPr lang="en-US" smtClean="0"/>
              <a:t>Date</a:t>
            </a:r>
            <a:endParaRPr lang="fr-FR" dirty="0"/>
          </a:p>
        </p:txBody>
      </p:sp>
      <p:sp>
        <p:nvSpPr>
          <p:cNvPr id="6" name="Espace réservé du pied de page 5"/>
          <p:cNvSpPr>
            <a:spLocks noGrp="1"/>
          </p:cNvSpPr>
          <p:nvPr>
            <p:ph type="ftr" sz="quarter" idx="21"/>
          </p:nvPr>
        </p:nvSpPr>
        <p:spPr bwMode="gray"/>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22"/>
          </p:nvPr>
        </p:nvSpPr>
        <p:spPr bwMode="gray"/>
        <p:txBody>
          <a:bodyPr/>
          <a:lstStyle/>
          <a:p>
            <a:fld id="{733122C9-A0B9-462F-8757-0847AD287B63}" type="slidenum">
              <a:rPr lang="fr-FR" smtClean="0"/>
              <a:pPr/>
              <a:t>‹N°›</a:t>
            </a:fld>
            <a:endParaRPr lang="fr-FR" dirty="0"/>
          </a:p>
        </p:txBody>
      </p:sp>
      <p:cxnSp>
        <p:nvCxnSpPr>
          <p:cNvPr id="17" name="Connecteur droit 16"/>
          <p:cNvCxnSpPr/>
          <p:nvPr userDrawn="1"/>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Espace réservé du texte 13"/>
          <p:cNvSpPr>
            <a:spLocks noGrp="1"/>
          </p:cNvSpPr>
          <p:nvPr>
            <p:ph type="body" sz="quarter" idx="18" hasCustomPrompt="1"/>
          </p:nvPr>
        </p:nvSpPr>
        <p:spPr bwMode="gray">
          <a:xfrm>
            <a:off x="4860000" y="1242000"/>
            <a:ext cx="3744000" cy="3168000"/>
          </a:xfrm>
        </p:spPr>
        <p:txBody>
          <a:bodyPr/>
          <a:lstStyle>
            <a:lvl5pPr marL="712788" indent="-265113">
              <a:defRPr/>
            </a:lvl5pPr>
            <a:lvl6pPr marL="900000" indent="-180975">
              <a:defRPr/>
            </a:lvl6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20"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smtClean="0"/>
              <a:t>*Note de bas de page</a:t>
            </a:r>
            <a:endParaRPr lang="fr-FR" dirty="0"/>
          </a:p>
        </p:txBody>
      </p:sp>
      <p:sp>
        <p:nvSpPr>
          <p:cNvPr id="2" name="Titre 1"/>
          <p:cNvSpPr>
            <a:spLocks noGrp="1"/>
          </p:cNvSpPr>
          <p:nvPr>
            <p:ph type="title"/>
          </p:nvPr>
        </p:nvSpPr>
        <p:spPr/>
        <p:txBody>
          <a:bodyPr/>
          <a:lstStyle/>
          <a:p>
            <a:r>
              <a:rPr lang="fr-FR" smtClean="0"/>
              <a:t>Modifiez le style du titre</a:t>
            </a:r>
            <a:endParaRPr lang="fr-FR"/>
          </a:p>
        </p:txBody>
      </p:sp>
      <p:sp>
        <p:nvSpPr>
          <p:cNvPr id="15" name="Espace réservé du texte 4"/>
          <p:cNvSpPr>
            <a:spLocks noGrp="1"/>
          </p:cNvSpPr>
          <p:nvPr>
            <p:ph type="body" sz="quarter" idx="23" hasCustomPrompt="1"/>
          </p:nvPr>
        </p:nvSpPr>
        <p:spPr bwMode="gray">
          <a:xfrm>
            <a:off x="5336890" y="4463150"/>
            <a:ext cx="1620000" cy="1440000"/>
          </a:xfrm>
        </p:spPr>
        <p:txBody>
          <a:bodyPr/>
          <a:lstStyle>
            <a:lvl1pPr>
              <a:spcAft>
                <a:spcPts val="0"/>
              </a:spcAft>
              <a:defRPr sz="3500"/>
            </a:lvl1pPr>
            <a:lvl2pPr marL="0" indent="0">
              <a:spcBef>
                <a:spcPts val="0"/>
              </a:spcBef>
              <a:buNone/>
              <a:defRPr sz="1200" b="0"/>
            </a:lvl2pPr>
          </a:lstStyle>
          <a:p>
            <a:pPr lvl="0"/>
            <a:r>
              <a:rPr lang="fr-FR" dirty="0" smtClean="0"/>
              <a:t>00%</a:t>
            </a:r>
          </a:p>
          <a:p>
            <a:pPr lvl="1"/>
            <a:r>
              <a:rPr lang="fr-FR" dirty="0" smtClean="0"/>
              <a:t>Texte</a:t>
            </a:r>
          </a:p>
        </p:txBody>
      </p:sp>
      <p:sp>
        <p:nvSpPr>
          <p:cNvPr id="21" name="Espace réservé du texte 4"/>
          <p:cNvSpPr>
            <a:spLocks noGrp="1"/>
          </p:cNvSpPr>
          <p:nvPr>
            <p:ph type="body" sz="quarter" idx="24" hasCustomPrompt="1"/>
          </p:nvPr>
        </p:nvSpPr>
        <p:spPr bwMode="gray">
          <a:xfrm>
            <a:off x="7126964" y="4463150"/>
            <a:ext cx="1620000" cy="1440000"/>
          </a:xfrm>
        </p:spPr>
        <p:txBody>
          <a:bodyPr/>
          <a:lstStyle>
            <a:lvl1pPr>
              <a:spcAft>
                <a:spcPts val="0"/>
              </a:spcAft>
              <a:defRPr sz="3500"/>
            </a:lvl1pPr>
            <a:lvl2pPr marL="0" indent="0">
              <a:spcBef>
                <a:spcPts val="0"/>
              </a:spcBef>
              <a:buNone/>
              <a:defRPr sz="1200" b="0"/>
            </a:lvl2pPr>
          </a:lstStyle>
          <a:p>
            <a:pPr lvl="0"/>
            <a:r>
              <a:rPr lang="fr-FR" dirty="0" smtClean="0"/>
              <a:t>00%</a:t>
            </a:r>
          </a:p>
          <a:p>
            <a:pPr lvl="1"/>
            <a:r>
              <a:rPr lang="fr-FR" dirty="0" smtClean="0"/>
              <a:t>Texte</a:t>
            </a:r>
          </a:p>
        </p:txBody>
      </p:sp>
    </p:spTree>
    <p:extLst>
      <p:ext uri="{BB962C8B-B14F-4D97-AF65-F5344CB8AC3E}">
        <p14:creationId xmlns:p14="http://schemas.microsoft.com/office/powerpoint/2010/main" val="274779687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 et contenu 2 graphiques">
    <p:spTree>
      <p:nvGrpSpPr>
        <p:cNvPr id="1" name=""/>
        <p:cNvGrpSpPr/>
        <p:nvPr/>
      </p:nvGrpSpPr>
      <p:grpSpPr>
        <a:xfrm>
          <a:off x="0" y="0"/>
          <a:ext cx="0" cy="0"/>
          <a:chOff x="0" y="0"/>
          <a:chExt cx="0" cy="0"/>
        </a:xfrm>
      </p:grpSpPr>
      <p:sp>
        <p:nvSpPr>
          <p:cNvPr id="14" name="Espace réservé du graphique 16"/>
          <p:cNvSpPr>
            <a:spLocks noGrp="1"/>
          </p:cNvSpPr>
          <p:nvPr>
            <p:ph type="chart" sz="quarter" idx="19" hasCustomPrompt="1"/>
          </p:nvPr>
        </p:nvSpPr>
        <p:spPr bwMode="gray">
          <a:xfrm>
            <a:off x="540000" y="2420888"/>
            <a:ext cx="3600000" cy="3348000"/>
          </a:xfrm>
        </p:spPr>
        <p:txBody>
          <a:bodyPr tIns="900000" anchor="ctr" anchorCtr="0"/>
          <a:lstStyle>
            <a:lvl1pPr marL="0" indent="0" algn="ctr">
              <a:buNone/>
              <a:defRPr baseline="0"/>
            </a:lvl1pPr>
          </a:lstStyle>
          <a:p>
            <a:r>
              <a:rPr lang="fr-FR" noProof="0" smtClean="0"/>
              <a:t>Sélectionner l’icône pour insérer un graphique</a:t>
            </a:r>
          </a:p>
        </p:txBody>
      </p:sp>
      <p:sp>
        <p:nvSpPr>
          <p:cNvPr id="13" name="Espace réservé du graphique 16"/>
          <p:cNvSpPr>
            <a:spLocks noGrp="1"/>
          </p:cNvSpPr>
          <p:nvPr>
            <p:ph type="chart" sz="quarter" idx="21" hasCustomPrompt="1"/>
          </p:nvPr>
        </p:nvSpPr>
        <p:spPr bwMode="gray">
          <a:xfrm>
            <a:off x="5004000" y="2420888"/>
            <a:ext cx="3600000" cy="3348000"/>
          </a:xfrm>
        </p:spPr>
        <p:txBody>
          <a:bodyPr tIns="900000" anchor="ctr" anchorCtr="0"/>
          <a:lstStyle>
            <a:lvl1pPr marL="0" indent="0" algn="ctr">
              <a:buNone/>
              <a:defRPr baseline="0"/>
            </a:lvl1pPr>
          </a:lstStyle>
          <a:p>
            <a:r>
              <a:rPr lang="fr-FR" noProof="0" dirty="0" smtClean="0"/>
              <a:t>Sélectionner l’icône pour insérer un graphique</a:t>
            </a:r>
          </a:p>
        </p:txBody>
      </p:sp>
      <p:sp>
        <p:nvSpPr>
          <p:cNvPr id="6" name="Espace réservé de la date 5"/>
          <p:cNvSpPr>
            <a:spLocks noGrp="1"/>
          </p:cNvSpPr>
          <p:nvPr>
            <p:ph type="dt" sz="half" idx="22"/>
          </p:nvPr>
        </p:nvSpPr>
        <p:spPr bwMode="gray"/>
        <p:txBody>
          <a:bodyPr/>
          <a:lstStyle/>
          <a:p>
            <a:r>
              <a:rPr lang="en-US" smtClean="0"/>
              <a:t>Date</a:t>
            </a:r>
            <a:endParaRPr lang="fr-FR" dirty="0"/>
          </a:p>
        </p:txBody>
      </p:sp>
      <p:sp>
        <p:nvSpPr>
          <p:cNvPr id="7" name="Espace réservé du pied de page 6"/>
          <p:cNvSpPr>
            <a:spLocks noGrp="1"/>
          </p:cNvSpPr>
          <p:nvPr>
            <p:ph type="ftr" sz="quarter" idx="23"/>
          </p:nvPr>
        </p:nvSpPr>
        <p:spPr bwMode="gray"/>
        <p:txBody>
          <a:bodyPr/>
          <a:lstStyle/>
          <a:p>
            <a:pPr algn="l"/>
            <a:r>
              <a:rPr lang="fr-FR" smtClean="0"/>
              <a:t>Alliages de titane - 15/10/19</a:t>
            </a:r>
            <a:endParaRPr lang="fr-FR" dirty="0"/>
          </a:p>
        </p:txBody>
      </p:sp>
      <p:sp>
        <p:nvSpPr>
          <p:cNvPr id="16" name="Espace réservé du numéro de diapositive 15"/>
          <p:cNvSpPr>
            <a:spLocks noGrp="1"/>
          </p:cNvSpPr>
          <p:nvPr>
            <p:ph type="sldNum" sz="quarter" idx="24"/>
          </p:nvPr>
        </p:nvSpPr>
        <p:spPr bwMode="gray"/>
        <p:txBody>
          <a:bodyPr/>
          <a:lstStyle/>
          <a:p>
            <a:fld id="{733122C9-A0B9-462F-8757-0847AD287B63}" type="slidenum">
              <a:rPr lang="fr-FR" smtClean="0"/>
              <a:pPr/>
              <a:t>‹N°›</a:t>
            </a:fld>
            <a:endParaRPr lang="fr-FR" dirty="0"/>
          </a:p>
        </p:txBody>
      </p:sp>
      <p:cxnSp>
        <p:nvCxnSpPr>
          <p:cNvPr id="18" name="Connecteur droit 17"/>
          <p:cNvCxnSpPr/>
          <p:nvPr userDrawn="1"/>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Espace réservé du texte 13"/>
          <p:cNvSpPr>
            <a:spLocks noGrp="1"/>
          </p:cNvSpPr>
          <p:nvPr>
            <p:ph type="body" sz="quarter" idx="18" hasCustomPrompt="1"/>
          </p:nvPr>
        </p:nvSpPr>
        <p:spPr bwMode="gray">
          <a:xfrm>
            <a:off x="540000" y="1242000"/>
            <a:ext cx="4104000" cy="1188000"/>
          </a:xfrm>
        </p:spPr>
        <p:txBody>
          <a:bodyPr/>
          <a:lstStyle>
            <a:lvl5pPr marL="446400" indent="-266400">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20" name="Espace réservé du texte 13"/>
          <p:cNvSpPr>
            <a:spLocks noGrp="1"/>
          </p:cNvSpPr>
          <p:nvPr>
            <p:ph type="body" sz="quarter" idx="20" hasCustomPrompt="1"/>
          </p:nvPr>
        </p:nvSpPr>
        <p:spPr bwMode="gray">
          <a:xfrm>
            <a:off x="4860000" y="1242000"/>
            <a:ext cx="3744000" cy="1188000"/>
          </a:xfrm>
        </p:spPr>
        <p:txBody>
          <a:bodyPr/>
          <a:lstStyle>
            <a:lvl5pPr marL="446400" indent="-266400">
              <a:defRPr/>
            </a:lvl5p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21" name="Espace réservé du texte 7"/>
          <p:cNvSpPr>
            <a:spLocks noGrp="1"/>
          </p:cNvSpPr>
          <p:nvPr>
            <p:ph type="body" sz="quarter" idx="13" hasCustomPrompt="1"/>
          </p:nvPr>
        </p:nvSpPr>
        <p:spPr bwMode="gray">
          <a:xfrm>
            <a:off x="4391980" y="6058800"/>
            <a:ext cx="2016000" cy="576000"/>
          </a:xfrm>
        </p:spPr>
        <p:txBody>
          <a:bodyPr anchor="b" anchorCtr="0"/>
          <a:lstStyle>
            <a:lvl1pPr>
              <a:defRPr sz="700" b="0">
                <a:solidFill>
                  <a:schemeClr val="tx2"/>
                </a:solidFill>
              </a:defRPr>
            </a:lvl1pPr>
          </a:lstStyle>
          <a:p>
            <a:pPr lvl="0"/>
            <a:r>
              <a:rPr lang="fr-FR" dirty="0" smtClean="0"/>
              <a:t>*Note de bas de page</a:t>
            </a:r>
            <a:endParaRPr lang="fr-FR" dirty="0"/>
          </a:p>
        </p:txBody>
      </p:sp>
      <p:sp>
        <p:nvSpPr>
          <p:cNvPr id="2" name="Titre 1"/>
          <p:cNvSpPr>
            <a:spLocks noGrp="1"/>
          </p:cNvSpPr>
          <p:nvPr>
            <p:ph type="title"/>
          </p:nvPr>
        </p:nvSpPr>
        <p:spPr/>
        <p:txBody>
          <a:bodyPr/>
          <a:lstStyle/>
          <a:p>
            <a:r>
              <a:rPr lang="fr-FR" smtClean="0"/>
              <a:t>Modifiez le style du titre</a:t>
            </a:r>
            <a:endParaRPr lang="fr-FR"/>
          </a:p>
        </p:txBody>
      </p:sp>
    </p:spTree>
    <p:extLst>
      <p:ext uri="{BB962C8B-B14F-4D97-AF65-F5344CB8AC3E}">
        <p14:creationId xmlns:p14="http://schemas.microsoft.com/office/powerpoint/2010/main" val="21788907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B">
    <p:bg>
      <p:bgPr>
        <a:solidFill>
          <a:schemeClr val="tx2"/>
        </a:solidFill>
        <a:effectLst/>
      </p:bgPr>
    </p:bg>
    <p:spTree>
      <p:nvGrpSpPr>
        <p:cNvPr id="1" name=""/>
        <p:cNvGrpSpPr/>
        <p:nvPr/>
      </p:nvGrpSpPr>
      <p:grpSpPr>
        <a:xfrm>
          <a:off x="0" y="0"/>
          <a:ext cx="0" cy="0"/>
          <a:chOff x="0" y="0"/>
          <a:chExt cx="0" cy="0"/>
        </a:xfrm>
      </p:grpSpPr>
      <p:sp>
        <p:nvSpPr>
          <p:cNvPr id="13"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bg1"/>
                </a:solidFill>
              </a:defRPr>
            </a:lvl1pPr>
            <a:lvl2pPr marL="0" indent="0" algn="l">
              <a:spcBef>
                <a:spcPts val="0"/>
              </a:spcBef>
              <a:buNone/>
              <a:defRPr sz="1700" b="0">
                <a:solidFill>
                  <a:schemeClr val="bg1"/>
                </a:solidFill>
              </a:defRPr>
            </a:lvl2pPr>
            <a:lvl3pPr marL="0" indent="0" algn="l">
              <a:spcBef>
                <a:spcPts val="1200"/>
              </a:spcBef>
              <a:buNone/>
              <a:defRPr sz="1100" b="0" cap="all" baseline="0">
                <a:solidFill>
                  <a:schemeClr val="bg1"/>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Prénom Nom</a:t>
            </a:r>
          </a:p>
          <a:p>
            <a:pPr lvl="1"/>
            <a:r>
              <a:rPr lang="fr-FR" dirty="0" smtClean="0"/>
              <a:t>Fonction</a:t>
            </a:r>
          </a:p>
          <a:p>
            <a:pPr lvl="2"/>
            <a:r>
              <a:rPr lang="fr-FR" dirty="0" smtClean="0"/>
              <a:t>date</a:t>
            </a:r>
            <a:endParaRPr lang="fr-FR" dirty="0"/>
          </a:p>
        </p:txBody>
      </p:sp>
      <p:sp>
        <p:nvSpPr>
          <p:cNvPr id="2" name="Espace réservé de la date 1"/>
          <p:cNvSpPr>
            <a:spLocks noGrp="1"/>
          </p:cNvSpPr>
          <p:nvPr>
            <p:ph type="dt" sz="half" idx="10"/>
          </p:nvPr>
        </p:nvSpPr>
        <p:spPr bwMode="gray">
          <a:xfrm>
            <a:off x="0" y="6678000"/>
            <a:ext cx="180000" cy="180000"/>
          </a:xfrm>
        </p:spPr>
        <p:txBody>
          <a:bodyPr/>
          <a:lstStyle/>
          <a:p>
            <a:r>
              <a:rPr lang="en-US" smtClean="0"/>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solidFill>
                  <a:schemeClr val="bg1"/>
                </a:solidFill>
              </a:defRPr>
            </a:lvl1pPr>
          </a:lstStyle>
          <a:p>
            <a:r>
              <a:rPr lang="fr-FR" smtClean="0"/>
              <a:t>Modifiez le style du titre</a:t>
            </a:r>
            <a:endParaRPr lang="fr-FR" dirty="0"/>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pic>
        <p:nvPicPr>
          <p:cNvPr id="14" name="Imag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6696060" y="5543811"/>
            <a:ext cx="1925342" cy="792000"/>
          </a:xfrm>
          <a:prstGeom prst="rect">
            <a:avLst/>
          </a:prstGeom>
        </p:spPr>
      </p:pic>
      <p:pic>
        <p:nvPicPr>
          <p:cNvPr id="17" name="Imag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6818" y="1187335"/>
            <a:ext cx="1983050" cy="900000"/>
          </a:xfrm>
          <a:prstGeom prst="rect">
            <a:avLst/>
          </a:prstGeom>
        </p:spPr>
      </p:pic>
    </p:spTree>
    <p:extLst>
      <p:ext uri="{BB962C8B-B14F-4D97-AF65-F5344CB8AC3E}">
        <p14:creationId xmlns:p14="http://schemas.microsoft.com/office/powerpoint/2010/main" val="352508886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acts A">
    <p:bg bwMode="gray">
      <p:bgPr>
        <a:solidFill>
          <a:srgbClr val="182C53"/>
        </a:solidFill>
        <a:effectLst/>
      </p:bgPr>
    </p:bg>
    <p:spTree>
      <p:nvGrpSpPr>
        <p:cNvPr id="1" name=""/>
        <p:cNvGrpSpPr/>
        <p:nvPr/>
      </p:nvGrpSpPr>
      <p:grpSpPr>
        <a:xfrm>
          <a:off x="0" y="0"/>
          <a:ext cx="0" cy="0"/>
          <a:chOff x="0" y="0"/>
          <a:chExt cx="0" cy="0"/>
        </a:xfrm>
      </p:grpSpPr>
      <p:sp>
        <p:nvSpPr>
          <p:cNvPr id="14"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Prénom NOM</a:t>
            </a:r>
          </a:p>
          <a:p>
            <a:pPr lvl="1"/>
            <a:r>
              <a:rPr lang="fr-FR" dirty="0" smtClean="0"/>
              <a:t>Fonction</a:t>
            </a:r>
          </a:p>
          <a:p>
            <a:pPr lvl="2"/>
            <a:r>
              <a:rPr lang="fr-FR" dirty="0" smtClean="0"/>
              <a:t>prenom.nom@erametgroup.com</a:t>
            </a:r>
          </a:p>
          <a:p>
            <a:pPr lvl="3"/>
            <a:r>
              <a:rPr lang="fr-FR" dirty="0" smtClean="0"/>
              <a:t>Adresse internet</a:t>
            </a:r>
            <a:endParaRPr lang="fr-FR" dirty="0"/>
          </a:p>
        </p:txBody>
      </p:sp>
      <p:sp>
        <p:nvSpPr>
          <p:cNvPr id="2" name="Espace réservé de la date 1"/>
          <p:cNvSpPr>
            <a:spLocks noGrp="1"/>
          </p:cNvSpPr>
          <p:nvPr>
            <p:ph type="dt" sz="half" idx="10"/>
          </p:nvPr>
        </p:nvSpPr>
        <p:spPr bwMode="gray">
          <a:xfrm>
            <a:off x="0" y="6678000"/>
            <a:ext cx="180000" cy="180000"/>
          </a:xfrm>
        </p:spPr>
        <p:txBody>
          <a:bodyPr/>
          <a:lstStyle/>
          <a:p>
            <a:r>
              <a:rPr lang="en-US" smtClean="0"/>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smtClean="0"/>
              <a:t>contacts</a:t>
            </a:r>
            <a:endParaRPr lang="fr-FR" dirty="0"/>
          </a:p>
        </p:txBody>
      </p:sp>
      <p:pic>
        <p:nvPicPr>
          <p:cNvPr id="12" name="Imag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7047752" y="5968402"/>
            <a:ext cx="1575284" cy="648000"/>
          </a:xfrm>
          <a:prstGeom prst="rect">
            <a:avLst/>
          </a:prstGeom>
        </p:spPr>
      </p:pic>
      <p:pic>
        <p:nvPicPr>
          <p:cNvPr id="4" name="Imag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95339" y="5981782"/>
            <a:ext cx="1427796" cy="648000"/>
          </a:xfrm>
          <a:prstGeom prst="rect">
            <a:avLst/>
          </a:prstGeom>
        </p:spPr>
      </p:pic>
    </p:spTree>
    <p:extLst>
      <p:ext uri="{BB962C8B-B14F-4D97-AF65-F5344CB8AC3E}">
        <p14:creationId xmlns:p14="http://schemas.microsoft.com/office/powerpoint/2010/main" val="10243588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ntacts B">
    <p:bg bwMode="gray">
      <p:bgPr>
        <a:solidFill>
          <a:schemeClr val="accent4"/>
        </a:solidFill>
        <a:effectLst/>
      </p:bgPr>
    </p:bg>
    <p:spTree>
      <p:nvGrpSpPr>
        <p:cNvPr id="1" name=""/>
        <p:cNvGrpSpPr/>
        <p:nvPr/>
      </p:nvGrpSpPr>
      <p:grpSpPr>
        <a:xfrm>
          <a:off x="0" y="0"/>
          <a:ext cx="0" cy="0"/>
          <a:chOff x="0" y="0"/>
          <a:chExt cx="0" cy="0"/>
        </a:xfrm>
      </p:grpSpPr>
      <p:sp>
        <p:nvSpPr>
          <p:cNvPr id="14"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bg1"/>
                </a:solidFill>
              </a:defRPr>
            </a:lvl1pPr>
            <a:lvl2pPr marL="0" indent="0" algn="l">
              <a:spcBef>
                <a:spcPts val="0"/>
              </a:spcBef>
              <a:buNone/>
              <a:defRPr sz="1350" b="1" cap="all" baseline="0">
                <a:solidFill>
                  <a:schemeClr val="bg1"/>
                </a:solidFill>
              </a:defRPr>
            </a:lvl2pPr>
            <a:lvl3pPr marL="0" indent="0" algn="l">
              <a:spcBef>
                <a:spcPts val="0"/>
              </a:spcBef>
              <a:buNone/>
              <a:defRPr sz="1350" b="0" cap="none" baseline="0">
                <a:solidFill>
                  <a:schemeClr val="bg1"/>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Prénom NOM</a:t>
            </a:r>
          </a:p>
          <a:p>
            <a:pPr lvl="1"/>
            <a:r>
              <a:rPr lang="fr-FR" dirty="0" smtClean="0"/>
              <a:t>Fonction</a:t>
            </a:r>
          </a:p>
          <a:p>
            <a:pPr lvl="2"/>
            <a:r>
              <a:rPr lang="fr-FR" dirty="0" smtClean="0"/>
              <a:t>prenom.nom@erametgroup.com</a:t>
            </a:r>
          </a:p>
          <a:p>
            <a:pPr lvl="3"/>
            <a:r>
              <a:rPr lang="fr-FR" dirty="0" smtClean="0"/>
              <a:t>Adresse internet</a:t>
            </a:r>
            <a:endParaRPr lang="fr-FR" dirty="0"/>
          </a:p>
        </p:txBody>
      </p:sp>
      <p:sp>
        <p:nvSpPr>
          <p:cNvPr id="2" name="Espace réservé de la date 1"/>
          <p:cNvSpPr>
            <a:spLocks noGrp="1"/>
          </p:cNvSpPr>
          <p:nvPr>
            <p:ph type="dt" sz="half" idx="10"/>
          </p:nvPr>
        </p:nvSpPr>
        <p:spPr bwMode="gray">
          <a:xfrm>
            <a:off x="0" y="6678000"/>
            <a:ext cx="180000" cy="180000"/>
          </a:xfrm>
        </p:spPr>
        <p:txBody>
          <a:bodyPr/>
          <a:lstStyle/>
          <a:p>
            <a:r>
              <a:rPr lang="en-US" smtClean="0"/>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smtClean="0"/>
              <a:t>contacts</a:t>
            </a:r>
            <a:endParaRPr lang="fr-FR" dirty="0"/>
          </a:p>
        </p:txBody>
      </p:sp>
      <p:pic>
        <p:nvPicPr>
          <p:cNvPr id="13" name="Imag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pic>
        <p:nvPicPr>
          <p:cNvPr id="15" name="Imag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047752" y="5968402"/>
            <a:ext cx="1575284" cy="648000"/>
          </a:xfrm>
          <a:prstGeom prst="rect">
            <a:avLst/>
          </a:prstGeom>
        </p:spPr>
      </p:pic>
      <p:pic>
        <p:nvPicPr>
          <p:cNvPr id="16" name="Imag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95339" y="5981782"/>
            <a:ext cx="1427796" cy="648000"/>
          </a:xfrm>
          <a:prstGeom prst="rect">
            <a:avLst/>
          </a:prstGeom>
        </p:spPr>
      </p:pic>
    </p:spTree>
    <p:extLst>
      <p:ext uri="{BB962C8B-B14F-4D97-AF65-F5344CB8AC3E}">
        <p14:creationId xmlns:p14="http://schemas.microsoft.com/office/powerpoint/2010/main" val="83675840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ontacts C">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sp>
        <p:nvSpPr>
          <p:cNvPr id="13"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 name="Sous-titre 2"/>
          <p:cNvSpPr>
            <a:spLocks noGrp="1"/>
          </p:cNvSpPr>
          <p:nvPr>
            <p:ph type="subTitle" idx="1" hasCustomPrompt="1"/>
          </p:nvPr>
        </p:nvSpPr>
        <p:spPr bwMode="gray">
          <a:xfrm>
            <a:off x="540000" y="2960948"/>
            <a:ext cx="3420000" cy="2016000"/>
          </a:xfrm>
        </p:spPr>
        <p:txBody>
          <a:bodyPr/>
          <a:lstStyle>
            <a:lvl1pPr marL="0" indent="0" algn="l">
              <a:spcBef>
                <a:spcPts val="1600"/>
              </a:spcBef>
              <a:spcAft>
                <a:spcPts val="0"/>
              </a:spcAft>
              <a:buNone/>
              <a:defRPr sz="1350" cap="none">
                <a:solidFill>
                  <a:schemeClr val="tx2"/>
                </a:solidFill>
              </a:defRPr>
            </a:lvl1pPr>
            <a:lvl2pPr marL="0" indent="0" algn="l">
              <a:spcBef>
                <a:spcPts val="0"/>
              </a:spcBef>
              <a:buNone/>
              <a:defRPr sz="1350" b="1" cap="all" baseline="0">
                <a:solidFill>
                  <a:schemeClr val="tx2"/>
                </a:solidFill>
              </a:defRPr>
            </a:lvl2pPr>
            <a:lvl3pPr marL="0" indent="0" algn="l">
              <a:spcBef>
                <a:spcPts val="0"/>
              </a:spcBef>
              <a:buNone/>
              <a:defRPr sz="1350" b="0" cap="none" baseline="0">
                <a:solidFill>
                  <a:schemeClr val="tx2"/>
                </a:solidFill>
              </a:defRPr>
            </a:lvl3pPr>
            <a:lvl4pPr marL="0" indent="0" algn="l">
              <a:spcBef>
                <a:spcPts val="2400"/>
              </a:spcBef>
              <a:buNone/>
              <a:defRPr sz="1600" b="1" baseline="0">
                <a:solidFill>
                  <a:schemeClr val="accent2"/>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Prénom NOM</a:t>
            </a:r>
          </a:p>
          <a:p>
            <a:pPr lvl="1"/>
            <a:r>
              <a:rPr lang="fr-FR" dirty="0" smtClean="0"/>
              <a:t>Fonction</a:t>
            </a:r>
          </a:p>
          <a:p>
            <a:pPr lvl="2"/>
            <a:r>
              <a:rPr lang="fr-FR" dirty="0" smtClean="0"/>
              <a:t>prenom.nom@erametgroup.com</a:t>
            </a:r>
          </a:p>
          <a:p>
            <a:pPr lvl="3"/>
            <a:r>
              <a:rPr lang="fr-FR" dirty="0" smtClean="0"/>
              <a:t>Adresse internet</a:t>
            </a:r>
            <a:endParaRPr lang="fr-FR" dirty="0"/>
          </a:p>
        </p:txBody>
      </p:sp>
      <p:sp>
        <p:nvSpPr>
          <p:cNvPr id="2" name="Espace réservé de la date 1"/>
          <p:cNvSpPr>
            <a:spLocks noGrp="1"/>
          </p:cNvSpPr>
          <p:nvPr>
            <p:ph type="dt" sz="half" idx="10"/>
          </p:nvPr>
        </p:nvSpPr>
        <p:spPr bwMode="gray">
          <a:xfrm>
            <a:off x="0" y="6678000"/>
            <a:ext cx="180000" cy="180000"/>
          </a:xfrm>
        </p:spPr>
        <p:txBody>
          <a:bodyPr/>
          <a:lstStyle/>
          <a:p>
            <a:r>
              <a:rPr lang="en-US" smtClean="0"/>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hasCustomPrompt="1"/>
          </p:nvPr>
        </p:nvSpPr>
        <p:spPr bwMode="gray">
          <a:xfrm>
            <a:off x="540000" y="2125940"/>
            <a:ext cx="3420000" cy="774000"/>
          </a:xfrm>
        </p:spPr>
        <p:txBody>
          <a:bodyPr/>
          <a:lstStyle>
            <a:lvl1pPr>
              <a:lnSpc>
                <a:spcPct val="100000"/>
              </a:lnSpc>
              <a:defRPr sz="1600" cap="all" baseline="0">
                <a:solidFill>
                  <a:schemeClr val="accent3"/>
                </a:solidFill>
              </a:defRPr>
            </a:lvl1pPr>
          </a:lstStyle>
          <a:p>
            <a:r>
              <a:rPr lang="fr-FR" dirty="0" smtClean="0"/>
              <a:t>contacts</a:t>
            </a:r>
            <a:endParaRPr lang="fr-FR" dirty="0"/>
          </a:p>
        </p:txBody>
      </p:sp>
      <p:pic>
        <p:nvPicPr>
          <p:cNvPr id="15" name="Imag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047752" y="5968402"/>
            <a:ext cx="1575283" cy="648000"/>
          </a:xfrm>
          <a:prstGeom prst="rect">
            <a:avLst/>
          </a:prstGeom>
        </p:spPr>
      </p:pic>
      <p:pic>
        <p:nvPicPr>
          <p:cNvPr id="16" name="Imag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95339" y="5981782"/>
            <a:ext cx="1427796" cy="647999"/>
          </a:xfrm>
          <a:prstGeom prst="rect">
            <a:avLst/>
          </a:prstGeom>
        </p:spPr>
      </p:pic>
    </p:spTree>
    <p:extLst>
      <p:ext uri="{BB962C8B-B14F-4D97-AF65-F5344CB8AC3E}">
        <p14:creationId xmlns:p14="http://schemas.microsoft.com/office/powerpoint/2010/main" val="6205081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in A">
    <p:bg bwMode="gray">
      <p:bgPr>
        <a:solidFill>
          <a:srgbClr val="182C53"/>
        </a:solidFill>
        <a:effectLst/>
      </p:bgPr>
    </p:bg>
    <p:spTree>
      <p:nvGrpSpPr>
        <p:cNvPr id="1" name=""/>
        <p:cNvGrpSpPr/>
        <p:nvPr/>
      </p:nvGrpSpPr>
      <p:grpSpPr>
        <a:xfrm>
          <a:off x="0" y="0"/>
          <a:ext cx="0" cy="0"/>
          <a:chOff x="0" y="0"/>
          <a:chExt cx="0" cy="0"/>
        </a:xfrm>
      </p:grpSpPr>
      <p:sp>
        <p:nvSpPr>
          <p:cNvPr id="12"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 name="Espace réservé de la date 1"/>
          <p:cNvSpPr>
            <a:spLocks noGrp="1"/>
          </p:cNvSpPr>
          <p:nvPr>
            <p:ph type="dt" sz="half" idx="10"/>
          </p:nvPr>
        </p:nvSpPr>
        <p:spPr bwMode="gray">
          <a:xfrm>
            <a:off x="0" y="6678000"/>
            <a:ext cx="180000" cy="180000"/>
          </a:xfrm>
        </p:spPr>
        <p:txBody>
          <a:bodyPr/>
          <a:lstStyle/>
          <a:p>
            <a:r>
              <a:rPr lang="en-US" smtClean="0"/>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690712" y="5547712"/>
            <a:ext cx="1925347" cy="792000"/>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pic>
        <p:nvPicPr>
          <p:cNvPr id="3" name="Imag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80474" y="2559571"/>
            <a:ext cx="1983052" cy="900000"/>
          </a:xfrm>
          <a:prstGeom prst="rect">
            <a:avLst/>
          </a:prstGeom>
        </p:spPr>
      </p:pic>
    </p:spTree>
    <p:extLst>
      <p:ext uri="{BB962C8B-B14F-4D97-AF65-F5344CB8AC3E}">
        <p14:creationId xmlns:p14="http://schemas.microsoft.com/office/powerpoint/2010/main" val="78075860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in B">
    <p:bg bwMode="gray">
      <p:bgPr>
        <a:solidFill>
          <a:schemeClr val="accent4"/>
        </a:solidFill>
        <a:effectLst/>
      </p:bgPr>
    </p:bg>
    <p:spTree>
      <p:nvGrpSpPr>
        <p:cNvPr id="1" name=""/>
        <p:cNvGrpSpPr/>
        <p:nvPr/>
      </p:nvGrpSpPr>
      <p:grpSpPr>
        <a:xfrm>
          <a:off x="0" y="0"/>
          <a:ext cx="0" cy="0"/>
          <a:chOff x="0" y="0"/>
          <a:chExt cx="0" cy="0"/>
        </a:xfrm>
      </p:grpSpPr>
      <p:sp>
        <p:nvSpPr>
          <p:cNvPr id="12"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 name="Espace réservé de la date 1"/>
          <p:cNvSpPr>
            <a:spLocks noGrp="1"/>
          </p:cNvSpPr>
          <p:nvPr>
            <p:ph type="dt" sz="half" idx="10"/>
          </p:nvPr>
        </p:nvSpPr>
        <p:spPr bwMode="gray">
          <a:xfrm>
            <a:off x="0" y="6678000"/>
            <a:ext cx="180000" cy="180000"/>
          </a:xfrm>
        </p:spPr>
        <p:txBody>
          <a:bodyPr/>
          <a:lstStyle/>
          <a:p>
            <a:r>
              <a:rPr lang="en-US" smtClean="0"/>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pic>
        <p:nvPicPr>
          <p:cNvPr id="13" name="Imag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6690712" y="5547712"/>
            <a:ext cx="1925347" cy="792000"/>
          </a:xfrm>
          <a:prstGeom prst="rect">
            <a:avLst/>
          </a:prstGeom>
        </p:spPr>
      </p:pic>
      <p:pic>
        <p:nvPicPr>
          <p:cNvPr id="14" name="Imag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80474" y="2559571"/>
            <a:ext cx="1983052" cy="900000"/>
          </a:xfrm>
          <a:prstGeom prst="rect">
            <a:avLst/>
          </a:prstGeom>
        </p:spPr>
      </p:pic>
    </p:spTree>
    <p:extLst>
      <p:ext uri="{BB962C8B-B14F-4D97-AF65-F5344CB8AC3E}">
        <p14:creationId xmlns:p14="http://schemas.microsoft.com/office/powerpoint/2010/main" val="397206329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in C">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bwMode="gray">
          <a:xfrm>
            <a:off x="0" y="6678000"/>
            <a:ext cx="180000" cy="180000"/>
          </a:xfrm>
        </p:spPr>
        <p:txBody>
          <a:bodyPr/>
          <a:lstStyle/>
          <a:p>
            <a:r>
              <a:rPr lang="en-US" smtClean="0"/>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sp>
        <p:nvSpPr>
          <p:cNvPr id="11"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pic>
        <p:nvPicPr>
          <p:cNvPr id="13" name="Imag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6690712" y="5547712"/>
            <a:ext cx="1925346" cy="792000"/>
          </a:xfrm>
          <a:prstGeom prst="rect">
            <a:avLst/>
          </a:prstGeom>
        </p:spPr>
      </p:pic>
      <p:pic>
        <p:nvPicPr>
          <p:cNvPr id="14" name="Imag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80475" y="2559571"/>
            <a:ext cx="1983050" cy="900000"/>
          </a:xfrm>
          <a:prstGeom prst="rect">
            <a:avLst/>
          </a:prstGeom>
        </p:spPr>
      </p:pic>
    </p:spTree>
    <p:extLst>
      <p:ext uri="{BB962C8B-B14F-4D97-AF65-F5344CB8AC3E}">
        <p14:creationId xmlns:p14="http://schemas.microsoft.com/office/powerpoint/2010/main" val="42595515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C">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6696000" y="5544000"/>
            <a:ext cx="1925346" cy="792000"/>
          </a:xfrm>
          <a:prstGeom prst="rect">
            <a:avLst/>
          </a:prstGeom>
        </p:spPr>
      </p:pic>
      <p:sp>
        <p:nvSpPr>
          <p:cNvPr id="13"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3" name="Sous-titre 2"/>
          <p:cNvSpPr>
            <a:spLocks noGrp="1"/>
          </p:cNvSpPr>
          <p:nvPr>
            <p:ph type="subTitle" idx="1" hasCustomPrompt="1"/>
          </p:nvPr>
        </p:nvSpPr>
        <p:spPr bwMode="gray">
          <a:xfrm>
            <a:off x="539999" y="4402124"/>
            <a:ext cx="5400000" cy="1024348"/>
          </a:xfrm>
        </p:spPr>
        <p:txBody>
          <a:bodyPr/>
          <a:lstStyle>
            <a:lvl1pPr marL="0" indent="0" algn="l">
              <a:spcAft>
                <a:spcPts val="0"/>
              </a:spcAft>
              <a:buNone/>
              <a:defRPr sz="1700">
                <a:solidFill>
                  <a:schemeClr val="tx2"/>
                </a:solidFill>
              </a:defRPr>
            </a:lvl1pPr>
            <a:lvl2pPr marL="0" indent="0" algn="l">
              <a:spcBef>
                <a:spcPts val="0"/>
              </a:spcBef>
              <a:buNone/>
              <a:defRPr sz="1700" b="0">
                <a:solidFill>
                  <a:schemeClr val="tx2"/>
                </a:solidFill>
              </a:defRPr>
            </a:lvl2pPr>
            <a:lvl3pPr marL="0" indent="0" algn="l">
              <a:spcBef>
                <a:spcPts val="1200"/>
              </a:spcBef>
              <a:buNone/>
              <a:defRPr sz="1100" b="0" cap="all" baseline="0">
                <a:solidFill>
                  <a:schemeClr val="tx2"/>
                </a:solidFill>
              </a:defRPr>
            </a:lvl3pPr>
            <a:lvl4pPr marL="1371600" indent="0" algn="l">
              <a:buNone/>
              <a:defRPr>
                <a:solidFill>
                  <a:schemeClr val="tx1">
                    <a:tint val="75000"/>
                  </a:schemeClr>
                </a:solidFill>
              </a:defRPr>
            </a:lvl4pPr>
            <a:lvl5pPr marL="1828800" indent="0" algn="l">
              <a:buNone/>
              <a:defRPr>
                <a:solidFill>
                  <a:schemeClr val="tx1">
                    <a:tint val="75000"/>
                  </a:schemeClr>
                </a:solidFill>
              </a:defRPr>
            </a:lvl5pPr>
            <a:lvl6pPr marL="2286000" indent="0" algn="l">
              <a:buNone/>
              <a:defRPr>
                <a:solidFill>
                  <a:schemeClr val="tx1">
                    <a:tint val="75000"/>
                  </a:schemeClr>
                </a:solidFill>
              </a:defRPr>
            </a:lvl6pPr>
            <a:lvl7pPr marL="2743200" indent="0" algn="l">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Prénom Nom</a:t>
            </a:r>
          </a:p>
          <a:p>
            <a:pPr lvl="1"/>
            <a:r>
              <a:rPr lang="fr-FR" dirty="0" smtClean="0"/>
              <a:t>Fonction</a:t>
            </a:r>
          </a:p>
          <a:p>
            <a:pPr lvl="2"/>
            <a:r>
              <a:rPr lang="fr-FR" dirty="0" smtClean="0"/>
              <a:t>date</a:t>
            </a:r>
            <a:endParaRPr lang="fr-FR" dirty="0"/>
          </a:p>
        </p:txBody>
      </p:sp>
      <p:sp>
        <p:nvSpPr>
          <p:cNvPr id="2" name="Espace réservé de la date 1"/>
          <p:cNvSpPr>
            <a:spLocks noGrp="1"/>
          </p:cNvSpPr>
          <p:nvPr>
            <p:ph type="dt" sz="half" idx="10"/>
          </p:nvPr>
        </p:nvSpPr>
        <p:spPr bwMode="gray">
          <a:xfrm>
            <a:off x="0" y="6678000"/>
            <a:ext cx="180000" cy="180000"/>
          </a:xfrm>
        </p:spPr>
        <p:txBody>
          <a:bodyPr/>
          <a:lstStyle/>
          <a:p>
            <a:r>
              <a:rPr lang="en-US" smtClean="0"/>
              <a:t>Date</a:t>
            </a:r>
            <a:endParaRPr lang="fr-FR" dirty="0"/>
          </a:p>
        </p:txBody>
      </p:sp>
      <p:sp>
        <p:nvSpPr>
          <p:cNvPr id="8" name="Espace réservé du pied de page 7"/>
          <p:cNvSpPr>
            <a:spLocks noGrp="1"/>
          </p:cNvSpPr>
          <p:nvPr>
            <p:ph type="ftr" sz="quarter" idx="11"/>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9" name="Espace réservé du numéro de diapositive 8"/>
          <p:cNvSpPr>
            <a:spLocks noGrp="1"/>
          </p:cNvSpPr>
          <p:nvPr>
            <p:ph type="sldNum" sz="quarter" idx="12"/>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11" name="Titre 10"/>
          <p:cNvSpPr>
            <a:spLocks noGrp="1"/>
          </p:cNvSpPr>
          <p:nvPr>
            <p:ph type="title"/>
          </p:nvPr>
        </p:nvSpPr>
        <p:spPr bwMode="gray">
          <a:xfrm>
            <a:off x="539999" y="2657915"/>
            <a:ext cx="5400000" cy="1512168"/>
          </a:xfrm>
        </p:spPr>
        <p:txBody>
          <a:bodyPr/>
          <a:lstStyle>
            <a:lvl1pPr>
              <a:lnSpc>
                <a:spcPct val="90000"/>
              </a:lnSpc>
              <a:defRPr sz="3000"/>
            </a:lvl1pPr>
          </a:lstStyle>
          <a:p>
            <a:r>
              <a:rPr lang="fr-FR" smtClean="0"/>
              <a:t>Modifiez le style du titre</a:t>
            </a:r>
            <a:endParaRPr lang="fr-FR" dirty="0"/>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pic>
        <p:nvPicPr>
          <p:cNvPr id="15" name="Imag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6818" y="1187335"/>
            <a:ext cx="1983050" cy="899999"/>
          </a:xfrm>
          <a:prstGeom prst="rect">
            <a:avLst/>
          </a:prstGeom>
        </p:spPr>
      </p:pic>
    </p:spTree>
    <p:extLst>
      <p:ext uri="{BB962C8B-B14F-4D97-AF65-F5344CB8AC3E}">
        <p14:creationId xmlns:p14="http://schemas.microsoft.com/office/powerpoint/2010/main" val="343261095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5" name="Espace réservé du texte 4"/>
          <p:cNvSpPr>
            <a:spLocks noGrp="1"/>
          </p:cNvSpPr>
          <p:nvPr>
            <p:ph type="body" sz="quarter" idx="13" hasCustomPrompt="1"/>
          </p:nvPr>
        </p:nvSpPr>
        <p:spPr bwMode="gray">
          <a:xfrm>
            <a:off x="936000" y="1260134"/>
            <a:ext cx="3600000" cy="360127"/>
          </a:xfrm>
        </p:spPr>
        <p:txBody>
          <a:bodyPr/>
          <a:lstStyle>
            <a:lvl1pPr>
              <a:lnSpc>
                <a:spcPct val="95000"/>
              </a:lnSpc>
              <a:spcAft>
                <a:spcPts val="0"/>
              </a:spcAft>
              <a:defRPr sz="1400">
                <a:solidFill>
                  <a:schemeClr val="tx2"/>
                </a:solidFill>
              </a:defRPr>
            </a:lvl1pPr>
          </a:lstStyle>
          <a:p>
            <a:pPr lvl="0"/>
            <a:r>
              <a:rPr lang="fr-FR" noProof="0" dirty="0" smtClean="0"/>
              <a:t>Titre</a:t>
            </a:r>
            <a:endParaRPr lang="fr-FR" noProof="0" dirty="0"/>
          </a:p>
        </p:txBody>
      </p:sp>
      <p:sp>
        <p:nvSpPr>
          <p:cNvPr id="2" name="Espace réservé de la date 1"/>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8" name="Titre 7"/>
          <p:cNvSpPr>
            <a:spLocks noGrp="1"/>
          </p:cNvSpPr>
          <p:nvPr>
            <p:ph type="title"/>
          </p:nvPr>
        </p:nvSpPr>
        <p:spPr bwMode="gray"/>
        <p:txBody>
          <a:bodyPr/>
          <a:lstStyle/>
          <a:p>
            <a:r>
              <a:rPr lang="fr-FR" smtClean="0"/>
              <a:t>Modifiez le style du titre</a:t>
            </a:r>
            <a:endParaRPr lang="fr-FR"/>
          </a:p>
        </p:txBody>
      </p:sp>
      <p:cxnSp>
        <p:nvCxnSpPr>
          <p:cNvPr id="29" name="Connecteur droit 28"/>
          <p:cNvCxnSpPr/>
          <p:nvPr userDrawn="1"/>
        </p:nvCxnSpPr>
        <p:spPr bwMode="gray">
          <a:xfrm>
            <a:off x="540000" y="972000"/>
            <a:ext cx="4032000" cy="0"/>
          </a:xfrm>
          <a:prstGeom prst="line">
            <a:avLst/>
          </a:prstGeom>
          <a:ln w="19050">
            <a:gradFill flip="none" rotWithShape="1">
              <a:gsLst>
                <a:gs pos="0">
                  <a:schemeClr val="accent1"/>
                </a:gs>
                <a:gs pos="63000">
                  <a:schemeClr val="accent3"/>
                </a:gs>
                <a:gs pos="37000">
                  <a:schemeClr val="accent2"/>
                </a:gs>
                <a:gs pos="100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2" name="Espace réservé du texte 4"/>
          <p:cNvSpPr>
            <a:spLocks noGrp="1"/>
          </p:cNvSpPr>
          <p:nvPr>
            <p:ph type="body" sz="quarter" idx="18" hasCustomPrompt="1"/>
          </p:nvPr>
        </p:nvSpPr>
        <p:spPr bwMode="gray">
          <a:xfrm>
            <a:off x="441266"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33" name="Espace réservé du texte 4"/>
          <p:cNvSpPr>
            <a:spLocks noGrp="1"/>
          </p:cNvSpPr>
          <p:nvPr>
            <p:ph type="body" sz="quarter" idx="17" hasCustomPrompt="1"/>
          </p:nvPr>
        </p:nvSpPr>
        <p:spPr bwMode="gray">
          <a:xfrm>
            <a:off x="936000"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26" name="Espace réservé du texte 4"/>
          <p:cNvSpPr>
            <a:spLocks noGrp="1"/>
          </p:cNvSpPr>
          <p:nvPr>
            <p:ph type="body" sz="quarter" idx="19" hasCustomPrompt="1"/>
          </p:nvPr>
        </p:nvSpPr>
        <p:spPr bwMode="gray">
          <a:xfrm>
            <a:off x="441266"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27" name="Espace réservé du texte 4"/>
          <p:cNvSpPr>
            <a:spLocks noGrp="1"/>
          </p:cNvSpPr>
          <p:nvPr>
            <p:ph type="body" sz="quarter" idx="20" hasCustomPrompt="1"/>
          </p:nvPr>
        </p:nvSpPr>
        <p:spPr bwMode="gray">
          <a:xfrm>
            <a:off x="936000"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28" name="Espace réservé du texte 4"/>
          <p:cNvSpPr>
            <a:spLocks noGrp="1"/>
          </p:cNvSpPr>
          <p:nvPr>
            <p:ph type="body" sz="quarter" idx="21" hasCustomPrompt="1"/>
          </p:nvPr>
        </p:nvSpPr>
        <p:spPr bwMode="gray">
          <a:xfrm>
            <a:off x="441266"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30" name="Espace réservé du texte 4"/>
          <p:cNvSpPr>
            <a:spLocks noGrp="1"/>
          </p:cNvSpPr>
          <p:nvPr>
            <p:ph type="body" sz="quarter" idx="22" hasCustomPrompt="1"/>
          </p:nvPr>
        </p:nvSpPr>
        <p:spPr bwMode="gray">
          <a:xfrm>
            <a:off x="936000"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31" name="Espace réservé du texte 4"/>
          <p:cNvSpPr>
            <a:spLocks noGrp="1"/>
          </p:cNvSpPr>
          <p:nvPr>
            <p:ph type="body" sz="quarter" idx="23" hasCustomPrompt="1"/>
          </p:nvPr>
        </p:nvSpPr>
        <p:spPr bwMode="gray">
          <a:xfrm>
            <a:off x="441266"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39" name="Espace réservé du texte 4"/>
          <p:cNvSpPr>
            <a:spLocks noGrp="1"/>
          </p:cNvSpPr>
          <p:nvPr>
            <p:ph type="body" sz="quarter" idx="24" hasCustomPrompt="1"/>
          </p:nvPr>
        </p:nvSpPr>
        <p:spPr bwMode="gray">
          <a:xfrm>
            <a:off x="936000"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49" name="Espace réservé du texte 4"/>
          <p:cNvSpPr>
            <a:spLocks noGrp="1"/>
          </p:cNvSpPr>
          <p:nvPr>
            <p:ph type="body" sz="quarter" idx="25" hasCustomPrompt="1"/>
          </p:nvPr>
        </p:nvSpPr>
        <p:spPr bwMode="gray">
          <a:xfrm>
            <a:off x="441266"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50" name="Espace réservé du texte 4"/>
          <p:cNvSpPr>
            <a:spLocks noGrp="1"/>
          </p:cNvSpPr>
          <p:nvPr>
            <p:ph type="body" sz="quarter" idx="26" hasCustomPrompt="1"/>
          </p:nvPr>
        </p:nvSpPr>
        <p:spPr bwMode="gray">
          <a:xfrm>
            <a:off x="936000"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51" name="Espace réservé du texte 4"/>
          <p:cNvSpPr>
            <a:spLocks noGrp="1"/>
          </p:cNvSpPr>
          <p:nvPr>
            <p:ph type="body" sz="quarter" idx="27" hasCustomPrompt="1"/>
          </p:nvPr>
        </p:nvSpPr>
        <p:spPr bwMode="gray">
          <a:xfrm>
            <a:off x="4581722" y="1675630"/>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52" name="Espace réservé du texte 4"/>
          <p:cNvSpPr>
            <a:spLocks noGrp="1"/>
          </p:cNvSpPr>
          <p:nvPr>
            <p:ph type="body" sz="quarter" idx="28" hasCustomPrompt="1"/>
          </p:nvPr>
        </p:nvSpPr>
        <p:spPr bwMode="gray">
          <a:xfrm>
            <a:off x="5076456" y="167563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53" name="Espace réservé du texte 4"/>
          <p:cNvSpPr>
            <a:spLocks noGrp="1"/>
          </p:cNvSpPr>
          <p:nvPr>
            <p:ph type="body" sz="quarter" idx="29" hasCustomPrompt="1"/>
          </p:nvPr>
        </p:nvSpPr>
        <p:spPr bwMode="gray">
          <a:xfrm>
            <a:off x="4581722" y="2425088"/>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54" name="Espace réservé du texte 4"/>
          <p:cNvSpPr>
            <a:spLocks noGrp="1"/>
          </p:cNvSpPr>
          <p:nvPr>
            <p:ph type="body" sz="quarter" idx="30" hasCustomPrompt="1"/>
          </p:nvPr>
        </p:nvSpPr>
        <p:spPr bwMode="gray">
          <a:xfrm>
            <a:off x="5076456" y="2425088"/>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55" name="Espace réservé du texte 4"/>
          <p:cNvSpPr>
            <a:spLocks noGrp="1"/>
          </p:cNvSpPr>
          <p:nvPr>
            <p:ph type="body" sz="quarter" idx="31" hasCustomPrompt="1"/>
          </p:nvPr>
        </p:nvSpPr>
        <p:spPr bwMode="gray">
          <a:xfrm>
            <a:off x="4581722" y="3174546"/>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56" name="Espace réservé du texte 4"/>
          <p:cNvSpPr>
            <a:spLocks noGrp="1"/>
          </p:cNvSpPr>
          <p:nvPr>
            <p:ph type="body" sz="quarter" idx="32" hasCustomPrompt="1"/>
          </p:nvPr>
        </p:nvSpPr>
        <p:spPr bwMode="gray">
          <a:xfrm>
            <a:off x="5076456" y="3174546"/>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57" name="Espace réservé du texte 4"/>
          <p:cNvSpPr>
            <a:spLocks noGrp="1"/>
          </p:cNvSpPr>
          <p:nvPr>
            <p:ph type="body" sz="quarter" idx="33" hasCustomPrompt="1"/>
          </p:nvPr>
        </p:nvSpPr>
        <p:spPr bwMode="gray">
          <a:xfrm>
            <a:off x="4581722" y="3924003"/>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58" name="Espace réservé du texte 4"/>
          <p:cNvSpPr>
            <a:spLocks noGrp="1"/>
          </p:cNvSpPr>
          <p:nvPr>
            <p:ph type="body" sz="quarter" idx="34" hasCustomPrompt="1"/>
          </p:nvPr>
        </p:nvSpPr>
        <p:spPr bwMode="gray">
          <a:xfrm>
            <a:off x="5076456" y="3924003"/>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59" name="Espace réservé du texte 4"/>
          <p:cNvSpPr>
            <a:spLocks noGrp="1"/>
          </p:cNvSpPr>
          <p:nvPr>
            <p:ph type="body" sz="quarter" idx="35" hasCustomPrompt="1"/>
          </p:nvPr>
        </p:nvSpPr>
        <p:spPr bwMode="gray">
          <a:xfrm>
            <a:off x="4581722" y="4673460"/>
            <a:ext cx="476282" cy="648000"/>
          </a:xfrm>
        </p:spPr>
        <p:txBody>
          <a:bodyPr/>
          <a:lstStyle>
            <a:lvl1pPr algn="r">
              <a:lnSpc>
                <a:spcPct val="95000"/>
              </a:lnSpc>
              <a:spcAft>
                <a:spcPts val="0"/>
              </a:spcAft>
              <a:defRPr sz="1400" b="1" baseline="0">
                <a:solidFill>
                  <a:schemeClr val="tx2"/>
                </a:solidFill>
              </a:defRPr>
            </a:lvl1pPr>
          </a:lstStyle>
          <a:p>
            <a:pPr lvl="0"/>
            <a:r>
              <a:rPr lang="fr-FR" noProof="0" dirty="0" smtClean="0"/>
              <a:t>OO -</a:t>
            </a:r>
            <a:endParaRPr lang="fr-FR" noProof="0" dirty="0"/>
          </a:p>
        </p:txBody>
      </p:sp>
      <p:sp>
        <p:nvSpPr>
          <p:cNvPr id="60" name="Espace réservé du texte 4"/>
          <p:cNvSpPr>
            <a:spLocks noGrp="1"/>
          </p:cNvSpPr>
          <p:nvPr>
            <p:ph type="body" sz="quarter" idx="36" hasCustomPrompt="1"/>
          </p:nvPr>
        </p:nvSpPr>
        <p:spPr bwMode="gray">
          <a:xfrm>
            <a:off x="5076456" y="4673460"/>
            <a:ext cx="3600000" cy="648000"/>
          </a:xfrm>
        </p:spPr>
        <p:txBody>
          <a:bodyPr/>
          <a:lstStyle>
            <a:lvl1pPr>
              <a:lnSpc>
                <a:spcPct val="95000"/>
              </a:lnSpc>
              <a:spcAft>
                <a:spcPts val="0"/>
              </a:spcAft>
              <a:defRPr sz="1400">
                <a:solidFill>
                  <a:schemeClr val="tx2"/>
                </a:solidFill>
              </a:defRPr>
            </a:lvl1pPr>
            <a:lvl2pPr marL="0" indent="0">
              <a:lnSpc>
                <a:spcPct val="95000"/>
              </a:lnSpc>
              <a:spcBef>
                <a:spcPts val="0"/>
              </a:spcBef>
              <a:buNone/>
              <a:defRPr sz="1200" b="0">
                <a:solidFill>
                  <a:schemeClr val="tx2"/>
                </a:solidFill>
              </a:defRPr>
            </a:lvl2pPr>
          </a:lstStyle>
          <a:p>
            <a:pPr lvl="0"/>
            <a:r>
              <a:rPr lang="fr-FR" noProof="0" dirty="0" smtClean="0"/>
              <a:t>Titre</a:t>
            </a:r>
          </a:p>
          <a:p>
            <a:pPr lvl="1"/>
            <a:r>
              <a:rPr lang="fr-FR" noProof="0" dirty="0" smtClean="0"/>
              <a:t>Texte</a:t>
            </a:r>
            <a:endParaRPr lang="fr-FR" noProof="0" dirty="0"/>
          </a:p>
        </p:txBody>
      </p:sp>
      <p:sp>
        <p:nvSpPr>
          <p:cNvPr id="61" name="Espace réservé du texte 4"/>
          <p:cNvSpPr>
            <a:spLocks noGrp="1"/>
          </p:cNvSpPr>
          <p:nvPr>
            <p:ph type="body" sz="quarter" idx="37" hasCustomPrompt="1"/>
          </p:nvPr>
        </p:nvSpPr>
        <p:spPr bwMode="gray">
          <a:xfrm>
            <a:off x="5076456" y="5445224"/>
            <a:ext cx="3600000" cy="360127"/>
          </a:xfrm>
        </p:spPr>
        <p:txBody>
          <a:bodyPr/>
          <a:lstStyle>
            <a:lvl1pPr>
              <a:lnSpc>
                <a:spcPct val="95000"/>
              </a:lnSpc>
              <a:spcAft>
                <a:spcPts val="0"/>
              </a:spcAft>
              <a:defRPr sz="1400">
                <a:solidFill>
                  <a:schemeClr val="tx2"/>
                </a:solidFill>
              </a:defRPr>
            </a:lvl1pPr>
          </a:lstStyle>
          <a:p>
            <a:pPr lvl="0"/>
            <a:r>
              <a:rPr lang="fr-FR" noProof="0" dirty="0" smtClean="0"/>
              <a:t>Titre</a:t>
            </a:r>
            <a:endParaRPr lang="fr-FR" noProof="0" dirty="0"/>
          </a:p>
        </p:txBody>
      </p:sp>
    </p:spTree>
    <p:extLst>
      <p:ext uri="{BB962C8B-B14F-4D97-AF65-F5344CB8AC3E}">
        <p14:creationId xmlns:p14="http://schemas.microsoft.com/office/powerpoint/2010/main" val="31846723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itre A">
    <p:bg>
      <p:bgPr>
        <a:solidFill>
          <a:srgbClr val="182C53"/>
        </a:solidFill>
        <a:effectLst/>
      </p:bgPr>
    </p:bg>
    <p:spTree>
      <p:nvGrpSpPr>
        <p:cNvPr id="1" name=""/>
        <p:cNvGrpSpPr/>
        <p:nvPr/>
      </p:nvGrpSpPr>
      <p:grpSpPr>
        <a:xfrm>
          <a:off x="0" y="0"/>
          <a:ext cx="0" cy="0"/>
          <a:chOff x="0" y="0"/>
          <a:chExt cx="0" cy="0"/>
        </a:xfrm>
      </p:grpSpPr>
      <p:sp>
        <p:nvSpPr>
          <p:cNvPr id="10"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smtClean="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smtClean="0"/>
              <a:t>Modifiez les styles du texte du masque</a:t>
            </a:r>
          </a:p>
          <a:p>
            <a:pPr lvl="1"/>
            <a:r>
              <a:rPr lang="fr-FR" smtClean="0"/>
              <a:t>Deuxième niveau</a:t>
            </a:r>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740352" y="6201308"/>
            <a:ext cx="1006985" cy="432000"/>
          </a:xfrm>
          <a:prstGeom prst="rect">
            <a:avLst/>
          </a:prstGeom>
        </p:spPr>
      </p:pic>
      <p:pic>
        <p:nvPicPr>
          <p:cNvPr id="14" name="Imag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5467" y="6239979"/>
            <a:ext cx="827998" cy="375784"/>
          </a:xfrm>
          <a:prstGeom prst="rect">
            <a:avLst/>
          </a:prstGeom>
        </p:spPr>
      </p:pic>
    </p:spTree>
    <p:extLst>
      <p:ext uri="{BB962C8B-B14F-4D97-AF65-F5344CB8AC3E}">
        <p14:creationId xmlns:p14="http://schemas.microsoft.com/office/powerpoint/2010/main" val="229994576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pitre B">
    <p:bg>
      <p:bgPr>
        <a:solidFill>
          <a:schemeClr val="tx2"/>
        </a:solidFill>
        <a:effectLst/>
      </p:bgPr>
    </p:bg>
    <p:spTree>
      <p:nvGrpSpPr>
        <p:cNvPr id="1" name=""/>
        <p:cNvGrpSpPr/>
        <p:nvPr/>
      </p:nvGrpSpPr>
      <p:grpSpPr>
        <a:xfrm>
          <a:off x="0" y="0"/>
          <a:ext cx="0" cy="0"/>
          <a:chOff x="0" y="0"/>
          <a:chExt cx="0" cy="0"/>
        </a:xfrm>
      </p:grpSpPr>
      <p:sp>
        <p:nvSpPr>
          <p:cNvPr id="10"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smtClean="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2"/>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smtClean="0"/>
              <a:t>Modifiez les styles du texte du masque</a:t>
            </a:r>
          </a:p>
          <a:p>
            <a:pPr lvl="1"/>
            <a:r>
              <a:rPr lang="fr-FR" smtClean="0"/>
              <a:t>Deuxième niveau</a:t>
            </a:r>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7740352" y="6201308"/>
            <a:ext cx="1006985" cy="432000"/>
          </a:xfrm>
          <a:prstGeom prst="rect">
            <a:avLst/>
          </a:prstGeom>
        </p:spPr>
      </p:pic>
      <p:pic>
        <p:nvPicPr>
          <p:cNvPr id="15" name="Image 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5467" y="6239979"/>
            <a:ext cx="827998" cy="375784"/>
          </a:xfrm>
          <a:prstGeom prst="rect">
            <a:avLst/>
          </a:prstGeom>
        </p:spPr>
      </p:pic>
    </p:spTree>
    <p:extLst>
      <p:ext uri="{BB962C8B-B14F-4D97-AF65-F5344CB8AC3E}">
        <p14:creationId xmlns:p14="http://schemas.microsoft.com/office/powerpoint/2010/main" val="288955111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itre C">
    <p:spTree>
      <p:nvGrpSpPr>
        <p:cNvPr id="1" name=""/>
        <p:cNvGrpSpPr/>
        <p:nvPr/>
      </p:nvGrpSpPr>
      <p:grpSpPr>
        <a:xfrm>
          <a:off x="0" y="0"/>
          <a:ext cx="0" cy="0"/>
          <a:chOff x="0" y="0"/>
          <a:chExt cx="0" cy="0"/>
        </a:xfrm>
      </p:grpSpPr>
      <p:sp>
        <p:nvSpPr>
          <p:cNvPr id="10" name="Freeform 9"/>
          <p:cNvSpPr>
            <a:spLocks/>
          </p:cNvSpPr>
          <p:nvPr userDrawn="1"/>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pic>
        <p:nvPicPr>
          <p:cNvPr id="11" name="Imag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0"/>
            <a:ext cx="3599998" cy="1764944"/>
          </a:xfrm>
          <a:prstGeom prst="rect">
            <a:avLst/>
          </a:prstGeom>
        </p:spPr>
      </p:pic>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tx2"/>
                </a:solidFill>
              </a:defRPr>
            </a:lvl1pPr>
          </a:lstStyle>
          <a:p>
            <a:r>
              <a:rPr lang="fr-FR" noProof="0" dirty="0" smtClean="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012"/>
            <a:ext cx="5220000" cy="3095625"/>
          </a:xfrm>
        </p:spPr>
        <p:txBody>
          <a:bodyPr/>
          <a:lstStyle>
            <a:lvl1pPr>
              <a:lnSpc>
                <a:spcPct val="90000"/>
              </a:lnSpc>
              <a:spcAft>
                <a:spcPts val="1700"/>
              </a:spcAft>
              <a:defRPr sz="2800">
                <a:solidFill>
                  <a:schemeClr val="tx2"/>
                </a:solidFill>
              </a:defRPr>
            </a:lvl1pPr>
            <a:lvl2pPr marL="0" indent="0">
              <a:buNone/>
              <a:defRPr sz="2200" b="0">
                <a:solidFill>
                  <a:schemeClr val="tx2"/>
                </a:solidFill>
              </a:defRPr>
            </a:lvl2pPr>
          </a:lstStyle>
          <a:p>
            <a:pPr lvl="0"/>
            <a:r>
              <a:rPr lang="fr-FR" smtClean="0"/>
              <a:t>Modifiez les styles du texte du masque</a:t>
            </a:r>
          </a:p>
          <a:p>
            <a:pPr lvl="1"/>
            <a:r>
              <a:rPr lang="fr-FR" smtClean="0"/>
              <a:t>Deuxième niveau</a:t>
            </a:r>
          </a:p>
        </p:txBody>
      </p:sp>
    </p:spTree>
    <p:extLst>
      <p:ext uri="{BB962C8B-B14F-4D97-AF65-F5344CB8AC3E}">
        <p14:creationId xmlns:p14="http://schemas.microsoft.com/office/powerpoint/2010/main" val="301706768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itre visuel A">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1">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smtClean="0"/>
              <a:t> </a:t>
            </a:r>
            <a:endParaRPr lang="fr-FR" dirty="0"/>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smtClean="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0"/>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smtClean="0"/>
              <a:t>Modifiez les styles du texte du masque</a:t>
            </a:r>
          </a:p>
          <a:p>
            <a:pPr lvl="1"/>
            <a:r>
              <a:rPr lang="fr-FR" smtClean="0"/>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smtClean="0"/>
              <a:t> </a:t>
            </a:r>
            <a:endParaRPr lang="fr-FR" dirty="0"/>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smtClean="0"/>
              <a:t> </a:t>
            </a:r>
            <a:endParaRPr lang="fr-FR" dirty="0"/>
          </a:p>
        </p:txBody>
      </p:sp>
      <p:sp>
        <p:nvSpPr>
          <p:cNvPr id="12" name="Espace réservé du texte 6"/>
          <p:cNvSpPr>
            <a:spLocks noGrp="1" noChangeAspect="1"/>
          </p:cNvSpPr>
          <p:nvPr>
            <p:ph type="body" sz="quarter" idx="21" hasCustomPrompt="1"/>
          </p:nvPr>
        </p:nvSpPr>
        <p:spPr bwMode="gray">
          <a:xfrm>
            <a:off x="6616800" y="6238800"/>
            <a:ext cx="828000" cy="374400"/>
          </a:xfrm>
          <a:blipFill>
            <a:blip r:embed="rId4"/>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smtClean="0"/>
              <a:t> </a:t>
            </a:r>
            <a:endParaRPr lang="fr-FR" dirty="0"/>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smtClean="0"/>
              <a:t>Sélectionner l’icône pour insérer une image, </a:t>
            </a:r>
            <a:br>
              <a:rPr lang="fr-FR" noProof="0" dirty="0" smtClean="0"/>
            </a:br>
            <a:r>
              <a:rPr lang="fr-FR" noProof="0" dirty="0" smtClean="0"/>
              <a:t>puis disposer l’image en arrière plan </a:t>
            </a:r>
            <a:br>
              <a:rPr lang="fr-FR" noProof="0" dirty="0" smtClean="0"/>
            </a:br>
            <a:r>
              <a:rPr lang="fr-FR" noProof="0" dirty="0" smtClean="0"/>
              <a:t>(Sélectionner l’image avec le bouton droit de la souris / </a:t>
            </a:r>
            <a:br>
              <a:rPr lang="fr-FR" noProof="0" dirty="0" smtClean="0"/>
            </a:br>
            <a:r>
              <a:rPr lang="fr-FR" noProof="0" dirty="0" smtClean="0"/>
              <a:t>Mettre à l’arrière plan)</a:t>
            </a:r>
          </a:p>
        </p:txBody>
      </p:sp>
    </p:spTree>
    <p:extLst>
      <p:ext uri="{BB962C8B-B14F-4D97-AF65-F5344CB8AC3E}">
        <p14:creationId xmlns:p14="http://schemas.microsoft.com/office/powerpoint/2010/main" val="5564287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hapitre visuel B">
    <p:spTree>
      <p:nvGrpSpPr>
        <p:cNvPr id="1" name=""/>
        <p:cNvGrpSpPr/>
        <p:nvPr/>
      </p:nvGrpSpPr>
      <p:grpSpPr>
        <a:xfrm>
          <a:off x="0" y="0"/>
          <a:ext cx="0" cy="0"/>
          <a:chOff x="0" y="0"/>
          <a:chExt cx="0" cy="0"/>
        </a:xfrm>
      </p:grpSpPr>
      <p:sp>
        <p:nvSpPr>
          <p:cNvPr id="13" name="Espace réservé du texte 12"/>
          <p:cNvSpPr>
            <a:spLocks noGrp="1"/>
          </p:cNvSpPr>
          <p:nvPr>
            <p:ph type="body" sz="quarter" idx="19" hasCustomPrompt="1"/>
          </p:nvPr>
        </p:nvSpPr>
        <p:spPr bwMode="gray">
          <a:xfrm>
            <a:off x="0" y="3125272"/>
            <a:ext cx="9144000" cy="3732728"/>
          </a:xfrm>
          <a:custGeom>
            <a:avLst/>
            <a:gdLst>
              <a:gd name="connsiteX0" fmla="*/ 9135185 w 9144000"/>
              <a:gd name="connsiteY0" fmla="*/ 0 h 3732728"/>
              <a:gd name="connsiteX1" fmla="*/ 9144000 w 9144000"/>
              <a:gd name="connsiteY1" fmla="*/ 0 h 3732728"/>
              <a:gd name="connsiteX2" fmla="*/ 9144000 w 9144000"/>
              <a:gd name="connsiteY2" fmla="*/ 43810 h 3732728"/>
              <a:gd name="connsiteX3" fmla="*/ 9144000 w 9144000"/>
              <a:gd name="connsiteY3" fmla="*/ 756192 h 3732728"/>
              <a:gd name="connsiteX4" fmla="*/ 9144000 w 9144000"/>
              <a:gd name="connsiteY4" fmla="*/ 803939 h 3732728"/>
              <a:gd name="connsiteX5" fmla="*/ 3897084 w 9144000"/>
              <a:gd name="connsiteY5" fmla="*/ 3732728 h 3732728"/>
              <a:gd name="connsiteX6" fmla="*/ 3826591 w 9144000"/>
              <a:gd name="connsiteY6" fmla="*/ 3732728 h 3732728"/>
              <a:gd name="connsiteX7" fmla="*/ 0 w 9144000"/>
              <a:gd name="connsiteY7" fmla="*/ 3732728 h 3732728"/>
              <a:gd name="connsiteX8" fmla="*/ 0 w 9144000"/>
              <a:gd name="connsiteY8" fmla="*/ 3505453 h 3732728"/>
              <a:gd name="connsiteX9" fmla="*/ 0 w 9144000"/>
              <a:gd name="connsiteY9" fmla="*/ 3458661 h 3732728"/>
              <a:gd name="connsiteX10" fmla="*/ 3770388 w 9144000"/>
              <a:gd name="connsiteY10" fmla="*/ 2026257 h 3732728"/>
              <a:gd name="connsiteX11" fmla="*/ 5354561 w 9144000"/>
              <a:gd name="connsiteY11" fmla="*/ 1171590 h 3732728"/>
              <a:gd name="connsiteX12" fmla="*/ 8665280 w 9144000"/>
              <a:gd name="connsiteY12" fmla="*/ 57149 h 373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44000" h="3732728">
                <a:moveTo>
                  <a:pt x="9135185" y="0"/>
                </a:moveTo>
                <a:lnTo>
                  <a:pt x="9144000" y="0"/>
                </a:lnTo>
                <a:lnTo>
                  <a:pt x="9144000" y="43810"/>
                </a:lnTo>
                <a:lnTo>
                  <a:pt x="9144000" y="756192"/>
                </a:lnTo>
                <a:lnTo>
                  <a:pt x="9144000" y="803939"/>
                </a:lnTo>
                <a:cubicBezTo>
                  <a:pt x="6831089" y="1447566"/>
                  <a:pt x="4991620" y="2820764"/>
                  <a:pt x="3897084" y="3732728"/>
                </a:cubicBezTo>
                <a:lnTo>
                  <a:pt x="3826591" y="3732728"/>
                </a:lnTo>
                <a:lnTo>
                  <a:pt x="0" y="3732728"/>
                </a:lnTo>
                <a:lnTo>
                  <a:pt x="0" y="3505453"/>
                </a:lnTo>
                <a:lnTo>
                  <a:pt x="0" y="3458661"/>
                </a:lnTo>
                <a:cubicBezTo>
                  <a:pt x="1086916" y="3490174"/>
                  <a:pt x="1899483" y="3047084"/>
                  <a:pt x="3770388" y="2026257"/>
                </a:cubicBezTo>
                <a:cubicBezTo>
                  <a:pt x="4230493" y="1776064"/>
                  <a:pt x="4750613" y="1492448"/>
                  <a:pt x="5354561" y="1171590"/>
                </a:cubicBezTo>
                <a:cubicBezTo>
                  <a:pt x="6439809" y="595883"/>
                  <a:pt x="7549126" y="222697"/>
                  <a:pt x="8665280" y="57149"/>
                </a:cubicBezTo>
                <a:close/>
              </a:path>
            </a:pathLst>
          </a:custGeom>
          <a:solidFill>
            <a:schemeClr val="accent2">
              <a:alpha val="40000"/>
            </a:schemeClr>
          </a:solidFill>
          <a:ln>
            <a:noFill/>
          </a:ln>
        </p:spPr>
        <p:txBody>
          <a:bodyPr wrap="square" anchor="ctr" anchorCtr="0">
            <a:noAutofit/>
          </a:bodyPr>
          <a:lstStyle>
            <a:lvl1pPr algn="ctr">
              <a:defRPr baseline="0">
                <a:solidFill>
                  <a:schemeClr val="bg1">
                    <a:alpha val="0"/>
                  </a:schemeClr>
                </a:solidFill>
              </a:defRPr>
            </a:lvl1pPr>
          </a:lstStyle>
          <a:p>
            <a:pPr lvl="0"/>
            <a:r>
              <a:rPr lang="fr-FR" dirty="0" smtClean="0"/>
              <a:t> </a:t>
            </a:r>
            <a:endParaRPr lang="fr-FR" dirty="0"/>
          </a:p>
        </p:txBody>
      </p:sp>
      <p:sp>
        <p:nvSpPr>
          <p:cNvPr id="3" name="Titre 2"/>
          <p:cNvSpPr>
            <a:spLocks noGrp="1"/>
          </p:cNvSpPr>
          <p:nvPr>
            <p:ph type="title" hasCustomPrompt="1"/>
          </p:nvPr>
        </p:nvSpPr>
        <p:spPr bwMode="gray">
          <a:xfrm>
            <a:off x="5156772" y="184872"/>
            <a:ext cx="3732790" cy="1872208"/>
          </a:xfrm>
        </p:spPr>
        <p:txBody>
          <a:bodyPr/>
          <a:lstStyle>
            <a:lvl1pPr algn="r">
              <a:defRPr sz="12400" b="0">
                <a:solidFill>
                  <a:schemeClr val="bg1"/>
                </a:solidFill>
              </a:defRPr>
            </a:lvl1pPr>
          </a:lstStyle>
          <a:p>
            <a:r>
              <a:rPr lang="fr-FR" noProof="0" dirty="0" smtClean="0"/>
              <a:t>OO</a:t>
            </a:r>
            <a:endParaRPr lang="fr-FR" dirty="0"/>
          </a:p>
        </p:txBody>
      </p:sp>
      <p:sp>
        <p:nvSpPr>
          <p:cNvPr id="2" name="Espace réservé de la date 1"/>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4" name="Espace réservé du pied de page 3"/>
          <p:cNvSpPr>
            <a:spLocks noGrp="1"/>
          </p:cNvSpPr>
          <p:nvPr>
            <p:ph type="ftr" sz="quarter" idx="15"/>
          </p:nvPr>
        </p:nvSpPr>
        <p:spPr bwMode="gray">
          <a:xfrm>
            <a:off x="0" y="6678000"/>
            <a:ext cx="180000" cy="180000"/>
          </a:xfrm>
        </p:spPr>
        <p:txBody>
          <a:bodyPr/>
          <a:lstStyle>
            <a:lvl1pPr>
              <a:defRPr sz="100">
                <a:solidFill>
                  <a:schemeClr val="tx1">
                    <a:alpha val="0"/>
                  </a:schemeClr>
                </a:solidFill>
              </a:defRPr>
            </a:lvl1p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0" y="6678000"/>
            <a:ext cx="180000" cy="180000"/>
          </a:xfrm>
        </p:spPr>
        <p:txBody>
          <a:bodyPr/>
          <a:lstStyle>
            <a:lvl1pPr>
              <a:defRPr sz="100">
                <a:solidFill>
                  <a:schemeClr val="tx1">
                    <a:alpha val="0"/>
                  </a:schemeClr>
                </a:solidFill>
              </a:defRPr>
            </a:lvl1pPr>
          </a:lstStyle>
          <a:p>
            <a:fld id="{733122C9-A0B9-462F-8757-0847AD287B63}" type="slidenum">
              <a:rPr lang="fr-FR" smtClean="0"/>
              <a:pPr/>
              <a:t>‹N°›</a:t>
            </a:fld>
            <a:endParaRPr lang="fr-FR" dirty="0"/>
          </a:p>
        </p:txBody>
      </p:sp>
      <p:sp>
        <p:nvSpPr>
          <p:cNvPr id="9" name="Espace réservé du texte 8"/>
          <p:cNvSpPr>
            <a:spLocks noGrp="1"/>
          </p:cNvSpPr>
          <p:nvPr>
            <p:ph type="body" sz="quarter" idx="17"/>
          </p:nvPr>
        </p:nvSpPr>
        <p:spPr bwMode="gray">
          <a:xfrm>
            <a:off x="540000" y="2631600"/>
            <a:ext cx="5220000" cy="3095625"/>
          </a:xfrm>
        </p:spPr>
        <p:txBody>
          <a:bodyPr/>
          <a:lstStyle>
            <a:lvl1pPr>
              <a:lnSpc>
                <a:spcPct val="90000"/>
              </a:lnSpc>
              <a:spcAft>
                <a:spcPts val="1700"/>
              </a:spcAft>
              <a:defRPr sz="2800">
                <a:solidFill>
                  <a:schemeClr val="bg1"/>
                </a:solidFill>
              </a:defRPr>
            </a:lvl1pPr>
            <a:lvl2pPr marL="0" indent="0">
              <a:buNone/>
              <a:defRPr sz="2200" b="0">
                <a:solidFill>
                  <a:schemeClr val="bg1"/>
                </a:solidFill>
              </a:defRPr>
            </a:lvl2pPr>
          </a:lstStyle>
          <a:p>
            <a:pPr lvl="0"/>
            <a:r>
              <a:rPr lang="fr-FR" smtClean="0"/>
              <a:t>Modifiez les styles du texte du masque</a:t>
            </a:r>
          </a:p>
          <a:p>
            <a:pPr lvl="1"/>
            <a:r>
              <a:rPr lang="fr-FR" smtClean="0"/>
              <a:t>Deuxième niveau</a:t>
            </a:r>
          </a:p>
        </p:txBody>
      </p:sp>
      <p:sp>
        <p:nvSpPr>
          <p:cNvPr id="11" name="Espace réservé du texte 6"/>
          <p:cNvSpPr>
            <a:spLocks noGrp="1"/>
          </p:cNvSpPr>
          <p:nvPr>
            <p:ph type="body" sz="quarter" idx="20" hasCustomPrompt="1"/>
          </p:nvPr>
        </p:nvSpPr>
        <p:spPr bwMode="gray">
          <a:xfrm>
            <a:off x="7740000" y="6202800"/>
            <a:ext cx="1008000" cy="432000"/>
          </a:xfrm>
          <a:blipFill>
            <a:blip r:embed="rId2"/>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smtClean="0"/>
              <a:t> </a:t>
            </a:r>
            <a:endParaRPr lang="fr-FR" dirty="0"/>
          </a:p>
        </p:txBody>
      </p:sp>
      <p:sp>
        <p:nvSpPr>
          <p:cNvPr id="10" name="Espace réservé du texte 9"/>
          <p:cNvSpPr>
            <a:spLocks noGrp="1"/>
          </p:cNvSpPr>
          <p:nvPr>
            <p:ph type="body" sz="quarter" idx="18" hasCustomPrompt="1"/>
          </p:nvPr>
        </p:nvSpPr>
        <p:spPr bwMode="gray">
          <a:xfrm>
            <a:off x="-10633" y="-10633"/>
            <a:ext cx="3576638" cy="1735200"/>
          </a:xfrm>
          <a:prstGeom prst="rect">
            <a:avLst/>
          </a:prstGeom>
          <a:blipFill>
            <a:blip r:embed="rId3"/>
            <a:stretch>
              <a:fillRect/>
            </a:stretch>
          </a:blipFill>
          <a:ln>
            <a:solidFill>
              <a:schemeClr val="bg1">
                <a:alpha val="0"/>
              </a:schemeClr>
            </a:solidFill>
          </a:ln>
        </p:spPr>
        <p:txBody>
          <a:bodyPr wrap="square">
            <a:noAutofit/>
          </a:bodyPr>
          <a:lstStyle>
            <a:lvl1pPr>
              <a:defRPr>
                <a:solidFill>
                  <a:schemeClr val="bg1">
                    <a:alpha val="0"/>
                  </a:schemeClr>
                </a:solidFill>
              </a:defRPr>
            </a:lvl1pPr>
          </a:lstStyle>
          <a:p>
            <a:pPr lvl="0"/>
            <a:r>
              <a:rPr lang="fr-FR" dirty="0" smtClean="0"/>
              <a:t> </a:t>
            </a:r>
            <a:endParaRPr lang="fr-FR" dirty="0"/>
          </a:p>
        </p:txBody>
      </p:sp>
      <p:sp>
        <p:nvSpPr>
          <p:cNvPr id="15" name="Espace réservé du texte 6"/>
          <p:cNvSpPr>
            <a:spLocks noGrp="1" noChangeAspect="1"/>
          </p:cNvSpPr>
          <p:nvPr>
            <p:ph type="body" sz="quarter" idx="21" hasCustomPrompt="1"/>
          </p:nvPr>
        </p:nvSpPr>
        <p:spPr bwMode="gray">
          <a:xfrm>
            <a:off x="6616800" y="6238800"/>
            <a:ext cx="828000" cy="374400"/>
          </a:xfrm>
          <a:blipFill>
            <a:blip r:embed="rId4"/>
            <a:stretch>
              <a:fillRect/>
            </a:stretch>
          </a:blipFill>
          <a:ln>
            <a:solidFill>
              <a:schemeClr val="bg1">
                <a:alpha val="0"/>
              </a:schemeClr>
            </a:solidFill>
          </a:ln>
        </p:spPr>
        <p:txBody>
          <a:bodyPr anchor="ctr" anchorCtr="0"/>
          <a:lstStyle>
            <a:lvl1pPr algn="ctr">
              <a:defRPr baseline="0">
                <a:solidFill>
                  <a:schemeClr val="bg1">
                    <a:alpha val="0"/>
                  </a:schemeClr>
                </a:solidFill>
              </a:defRPr>
            </a:lvl1pPr>
          </a:lstStyle>
          <a:p>
            <a:pPr lvl="0"/>
            <a:r>
              <a:rPr lang="fr-FR" dirty="0" smtClean="0"/>
              <a:t> </a:t>
            </a:r>
            <a:endParaRPr lang="fr-FR" dirty="0"/>
          </a:p>
        </p:txBody>
      </p:sp>
      <p:sp>
        <p:nvSpPr>
          <p:cNvPr id="8" name="Espace réservé pour une image  10"/>
          <p:cNvSpPr>
            <a:spLocks noGrp="1"/>
          </p:cNvSpPr>
          <p:nvPr>
            <p:ph type="pic" sz="quarter" idx="13" hasCustomPrompt="1"/>
          </p:nvPr>
        </p:nvSpPr>
        <p:spPr bwMode="gray">
          <a:xfrm>
            <a:off x="0" y="0"/>
            <a:ext cx="9144000" cy="6858000"/>
          </a:xfrm>
          <a:solidFill>
            <a:schemeClr val="bg1">
              <a:lumMod val="95000"/>
            </a:schemeClr>
          </a:solidFill>
        </p:spPr>
        <p:txBody>
          <a:bodyPr tIns="1260000" anchor="ctr" anchorCtr="0"/>
          <a:lstStyle>
            <a:lvl1pPr marL="0" marR="0" indent="0" algn="ctr" defTabSz="914400" rtl="0" eaLnBrk="1" fontAlgn="auto" latinLnBrk="0" hangingPunct="1">
              <a:lnSpc>
                <a:spcPct val="100000"/>
              </a:lnSpc>
              <a:spcBef>
                <a:spcPts val="0"/>
              </a:spcBef>
              <a:spcAft>
                <a:spcPts val="0"/>
              </a:spcAft>
              <a:buClrTx/>
              <a:buSzTx/>
              <a:buFont typeface="Arial" pitchFamily="34" charset="0"/>
              <a:buNone/>
              <a:tabLst/>
              <a:defRPr sz="1000" baseline="0">
                <a:solidFill>
                  <a:schemeClr val="tx2"/>
                </a:solidFill>
              </a:defRPr>
            </a:lvl1pPr>
          </a:lstStyle>
          <a:p>
            <a:r>
              <a:rPr lang="fr-FR" noProof="0" dirty="0" smtClean="0"/>
              <a:t>Sélectionner l’icône pour insérer une image, </a:t>
            </a:r>
            <a:br>
              <a:rPr lang="fr-FR" noProof="0" dirty="0" smtClean="0"/>
            </a:br>
            <a:r>
              <a:rPr lang="fr-FR" noProof="0" dirty="0" smtClean="0"/>
              <a:t>puis disposer l’image en arrière plan </a:t>
            </a:r>
            <a:br>
              <a:rPr lang="fr-FR" noProof="0" dirty="0" smtClean="0"/>
            </a:br>
            <a:r>
              <a:rPr lang="fr-FR" noProof="0" dirty="0" smtClean="0"/>
              <a:t>(Sélectionner l’image avec le bouton droit de la souris / </a:t>
            </a:r>
            <a:br>
              <a:rPr lang="fr-FR" noProof="0" dirty="0" smtClean="0"/>
            </a:br>
            <a:r>
              <a:rPr lang="fr-FR" noProof="0" dirty="0" smtClean="0"/>
              <a:t>Mettre à l’arrière plan)</a:t>
            </a:r>
          </a:p>
        </p:txBody>
      </p:sp>
    </p:spTree>
    <p:extLst>
      <p:ext uri="{BB962C8B-B14F-4D97-AF65-F5344CB8AC3E}">
        <p14:creationId xmlns:p14="http://schemas.microsoft.com/office/powerpoint/2010/main" val="399783089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Freeform 9"/>
          <p:cNvSpPr>
            <a:spLocks/>
          </p:cNvSpPr>
          <p:nvPr/>
        </p:nvSpPr>
        <p:spPr bwMode="gray">
          <a:xfrm>
            <a:off x="0" y="3124200"/>
            <a:ext cx="9144000" cy="3733800"/>
          </a:xfrm>
          <a:custGeom>
            <a:avLst/>
            <a:gdLst>
              <a:gd name="T0" fmla="*/ 5621 w 9599"/>
              <a:gd name="T1" fmla="*/ 1228 h 3910"/>
              <a:gd name="T2" fmla="*/ 5621 w 9599"/>
              <a:gd name="T3" fmla="*/ 1228 h 3910"/>
              <a:gd name="T4" fmla="*/ 3958 w 9599"/>
              <a:gd name="T5" fmla="*/ 2123 h 3910"/>
              <a:gd name="T6" fmla="*/ 0 w 9599"/>
              <a:gd name="T7" fmla="*/ 3623 h 3910"/>
              <a:gd name="T8" fmla="*/ 0 w 9599"/>
              <a:gd name="T9" fmla="*/ 3672 h 3910"/>
              <a:gd name="T10" fmla="*/ 0 w 9599"/>
              <a:gd name="T11" fmla="*/ 3910 h 3910"/>
              <a:gd name="T12" fmla="*/ 4017 w 9599"/>
              <a:gd name="T13" fmla="*/ 3910 h 3910"/>
              <a:gd name="T14" fmla="*/ 4091 w 9599"/>
              <a:gd name="T15" fmla="*/ 3910 h 3910"/>
              <a:gd name="T16" fmla="*/ 9599 w 9599"/>
              <a:gd name="T17" fmla="*/ 843 h 3910"/>
              <a:gd name="T18" fmla="*/ 9599 w 9599"/>
              <a:gd name="T19" fmla="*/ 793 h 3910"/>
              <a:gd name="T20" fmla="*/ 9599 w 9599"/>
              <a:gd name="T21" fmla="*/ 47 h 3910"/>
              <a:gd name="T22" fmla="*/ 9599 w 9599"/>
              <a:gd name="T23" fmla="*/ 0 h 3910"/>
              <a:gd name="T24" fmla="*/ 5621 w 9599"/>
              <a:gd name="T25" fmla="*/ 1228 h 3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99" h="3910">
                <a:moveTo>
                  <a:pt x="5621" y="1228"/>
                </a:moveTo>
                <a:lnTo>
                  <a:pt x="5621" y="1228"/>
                </a:lnTo>
                <a:cubicBezTo>
                  <a:pt x="4987" y="1564"/>
                  <a:pt x="4441" y="1861"/>
                  <a:pt x="3958" y="2123"/>
                </a:cubicBezTo>
                <a:cubicBezTo>
                  <a:pt x="1994" y="3192"/>
                  <a:pt x="1141" y="3656"/>
                  <a:pt x="0" y="3623"/>
                </a:cubicBezTo>
                <a:lnTo>
                  <a:pt x="0" y="3672"/>
                </a:lnTo>
                <a:lnTo>
                  <a:pt x="0" y="3910"/>
                </a:lnTo>
                <a:lnTo>
                  <a:pt x="4017" y="3910"/>
                </a:lnTo>
                <a:lnTo>
                  <a:pt x="4091" y="3910"/>
                </a:lnTo>
                <a:cubicBezTo>
                  <a:pt x="5240" y="2955"/>
                  <a:pt x="7171" y="1517"/>
                  <a:pt x="9599" y="843"/>
                </a:cubicBezTo>
                <a:lnTo>
                  <a:pt x="9599" y="793"/>
                </a:lnTo>
                <a:lnTo>
                  <a:pt x="9599" y="47"/>
                </a:lnTo>
                <a:lnTo>
                  <a:pt x="9599" y="0"/>
                </a:lnTo>
                <a:cubicBezTo>
                  <a:pt x="8258" y="127"/>
                  <a:pt x="6923" y="539"/>
                  <a:pt x="5621" y="1228"/>
                </a:cubicBez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 name="Espace réservé du titre 1"/>
          <p:cNvSpPr>
            <a:spLocks noGrp="1"/>
          </p:cNvSpPr>
          <p:nvPr>
            <p:ph type="title"/>
          </p:nvPr>
        </p:nvSpPr>
        <p:spPr bwMode="gray">
          <a:xfrm>
            <a:off x="540000" y="0"/>
            <a:ext cx="8064000" cy="829737"/>
          </a:xfrm>
          <a:prstGeom prst="rect">
            <a:avLst/>
          </a:prstGeom>
        </p:spPr>
        <p:txBody>
          <a:bodyPr vert="horz" lIns="0" tIns="0" rIns="0" bIns="0" rtlCol="0" anchor="b" anchorCtr="0">
            <a:noAutofit/>
          </a:bodyPr>
          <a:lstStyle/>
          <a:p>
            <a:r>
              <a:rPr lang="fr-FR" noProof="0" dirty="0" smtClean="0"/>
              <a:t>Titre</a:t>
            </a:r>
            <a:endParaRPr lang="fr-FR" noProof="0" dirty="0"/>
          </a:p>
        </p:txBody>
      </p:sp>
      <p:sp>
        <p:nvSpPr>
          <p:cNvPr id="3" name="Espace réservé du texte 2"/>
          <p:cNvSpPr>
            <a:spLocks noGrp="1"/>
          </p:cNvSpPr>
          <p:nvPr>
            <p:ph type="body" idx="1"/>
          </p:nvPr>
        </p:nvSpPr>
        <p:spPr bwMode="gray">
          <a:xfrm>
            <a:off x="540000" y="1242000"/>
            <a:ext cx="8064000" cy="4860000"/>
          </a:xfrm>
          <a:prstGeom prst="rect">
            <a:avLst/>
          </a:prstGeom>
        </p:spPr>
        <p:txBody>
          <a:bodyPr vert="horz" lIns="0" tIns="0" rIns="0" bIns="0" rtlCol="0" anchor="t" anchorCtr="0">
            <a:noAutofit/>
          </a:bodyPr>
          <a:lstStyle/>
          <a:p>
            <a:pPr lvl="0"/>
            <a:r>
              <a:rPr lang="fr-FR" noProof="0" dirty="0" smtClean="0"/>
              <a:t>Texte de niveau 1</a:t>
            </a:r>
          </a:p>
          <a:p>
            <a:pPr lvl="1"/>
            <a:r>
              <a:rPr lang="fr-FR" noProof="0" dirty="0" smtClean="0"/>
              <a:t>Texte de niveau 2</a:t>
            </a:r>
          </a:p>
          <a:p>
            <a:pPr lvl="2"/>
            <a:r>
              <a:rPr lang="fr-FR" noProof="0" dirty="0" smtClean="0"/>
              <a:t>Texte de niveau 3</a:t>
            </a:r>
          </a:p>
          <a:p>
            <a:pPr lvl="3"/>
            <a:r>
              <a:rPr lang="fr-FR" noProof="0" dirty="0" smtClean="0"/>
              <a:t>Texte de niveau 4</a:t>
            </a:r>
          </a:p>
          <a:p>
            <a:pPr lvl="4"/>
            <a:r>
              <a:rPr lang="fr-FR" noProof="0" dirty="0" smtClean="0"/>
              <a:t>Texte de niveau 5</a:t>
            </a:r>
          </a:p>
          <a:p>
            <a:pPr lvl="5"/>
            <a:r>
              <a:rPr lang="fr-FR" noProof="0" dirty="0" smtClean="0"/>
              <a:t>Texte de niveau 6</a:t>
            </a:r>
          </a:p>
        </p:txBody>
      </p:sp>
      <p:sp>
        <p:nvSpPr>
          <p:cNvPr id="4" name="Espace réservé de la date 3"/>
          <p:cNvSpPr>
            <a:spLocks noGrp="1"/>
          </p:cNvSpPr>
          <p:nvPr>
            <p:ph type="dt" sz="half" idx="2"/>
          </p:nvPr>
        </p:nvSpPr>
        <p:spPr bwMode="gray">
          <a:xfrm>
            <a:off x="0" y="6678000"/>
            <a:ext cx="180000" cy="180000"/>
          </a:xfrm>
          <a:prstGeom prst="rect">
            <a:avLst/>
          </a:prstGeom>
        </p:spPr>
        <p:txBody>
          <a:bodyPr vert="horz" lIns="0" tIns="0" rIns="0" bIns="0" rtlCol="0" anchor="ctr" anchorCtr="0">
            <a:noAutofit/>
          </a:bodyPr>
          <a:lstStyle>
            <a:lvl1pPr algn="ctr">
              <a:defRPr sz="100">
                <a:solidFill>
                  <a:schemeClr val="tx1">
                    <a:alpha val="0"/>
                  </a:schemeClr>
                </a:solidFill>
              </a:defRPr>
            </a:lvl1pPr>
          </a:lstStyle>
          <a:p>
            <a:r>
              <a:rPr lang="en-US" smtClean="0"/>
              <a:t>Date</a:t>
            </a:r>
            <a:endParaRPr lang="fr-FR" dirty="0"/>
          </a:p>
        </p:txBody>
      </p:sp>
      <p:sp>
        <p:nvSpPr>
          <p:cNvPr id="5" name="Espace réservé du pied de page 4"/>
          <p:cNvSpPr>
            <a:spLocks noGrp="1"/>
          </p:cNvSpPr>
          <p:nvPr>
            <p:ph type="ftr" sz="quarter" idx="3"/>
          </p:nvPr>
        </p:nvSpPr>
        <p:spPr bwMode="gray">
          <a:xfrm>
            <a:off x="862088" y="6192682"/>
            <a:ext cx="3420000" cy="440684"/>
          </a:xfrm>
          <a:prstGeom prst="rect">
            <a:avLst/>
          </a:prstGeom>
        </p:spPr>
        <p:txBody>
          <a:bodyPr vert="horz" lIns="0" tIns="0" rIns="0" bIns="0" rtlCol="0" anchor="b" anchorCtr="0">
            <a:noAutofit/>
          </a:bodyPr>
          <a:lstStyle>
            <a:lvl1pPr algn="ctr">
              <a:lnSpc>
                <a:spcPct val="90000"/>
              </a:lnSpc>
              <a:defRPr sz="900">
                <a:solidFill>
                  <a:schemeClr val="tx2"/>
                </a:solidFill>
              </a:defRPr>
            </a:lvl1pPr>
          </a:lstStyle>
          <a:p>
            <a:pPr algn="l"/>
            <a:r>
              <a:rPr lang="fr-FR" smtClean="0"/>
              <a:t>Alliages de titane - 15/10/19</a:t>
            </a:r>
            <a:endParaRPr lang="fr-FR" dirty="0"/>
          </a:p>
        </p:txBody>
      </p:sp>
      <p:sp>
        <p:nvSpPr>
          <p:cNvPr id="6" name="Espace réservé du numéro de diapositive 5"/>
          <p:cNvSpPr>
            <a:spLocks noGrp="1"/>
          </p:cNvSpPr>
          <p:nvPr>
            <p:ph type="sldNum" sz="quarter" idx="4"/>
          </p:nvPr>
        </p:nvSpPr>
        <p:spPr bwMode="gray">
          <a:xfrm>
            <a:off x="539550" y="6192682"/>
            <a:ext cx="288033" cy="440684"/>
          </a:xfrm>
          <a:prstGeom prst="rect">
            <a:avLst/>
          </a:prstGeom>
        </p:spPr>
        <p:txBody>
          <a:bodyPr vert="horz" lIns="0" tIns="0" rIns="0" bIns="0" rtlCol="0" anchor="b" anchorCtr="0">
            <a:noAutofit/>
          </a:bodyPr>
          <a:lstStyle>
            <a:lvl1pPr algn="l">
              <a:lnSpc>
                <a:spcPct val="90000"/>
              </a:lnSpc>
              <a:defRPr sz="900" b="1">
                <a:solidFill>
                  <a:schemeClr val="accent2"/>
                </a:solidFill>
              </a:defRPr>
            </a:lvl1pPr>
          </a:lstStyle>
          <a:p>
            <a:fld id="{733122C9-A0B9-462F-8757-0847AD287B63}" type="slidenum">
              <a:rPr lang="fr-FR" smtClean="0"/>
              <a:pPr/>
              <a:t>‹N°›</a:t>
            </a:fld>
            <a:endParaRPr lang="fr-FR" dirty="0"/>
          </a:p>
        </p:txBody>
      </p:sp>
      <p:pic>
        <p:nvPicPr>
          <p:cNvPr id="10" name="Image 9"/>
          <p:cNvPicPr>
            <a:picLocks noChangeAspect="1"/>
          </p:cNvPicPr>
          <p:nvPr/>
        </p:nvPicPr>
        <p:blipFill>
          <a:blip r:embed="rId27">
            <a:extLst>
              <a:ext uri="{28A0092B-C50C-407E-A947-70E740481C1C}">
                <a14:useLocalDpi xmlns:a14="http://schemas.microsoft.com/office/drawing/2010/main" val="0"/>
              </a:ext>
            </a:extLst>
          </a:blip>
          <a:stretch>
            <a:fillRect/>
          </a:stretch>
        </p:blipFill>
        <p:spPr bwMode="gray">
          <a:xfrm>
            <a:off x="7740352" y="6201308"/>
            <a:ext cx="1006986" cy="432000"/>
          </a:xfrm>
          <a:prstGeom prst="rect">
            <a:avLst/>
          </a:prstGeom>
        </p:spPr>
      </p:pic>
      <p:pic>
        <p:nvPicPr>
          <p:cNvPr id="7" name="Image 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15466" y="6239979"/>
            <a:ext cx="828000" cy="375784"/>
          </a:xfrm>
          <a:prstGeom prst="rect">
            <a:avLst/>
          </a:prstGeom>
        </p:spPr>
      </p:pic>
    </p:spTree>
  </p:cSld>
  <p:clrMap bg1="lt1" tx1="dk1" bg2="lt2" tx2="dk2" accent1="accent1" accent2="accent2" accent3="accent3" accent4="accent4" accent5="accent5" accent6="accent6" hlink="hlink" folHlink="folHlink"/>
  <p:sldLayoutIdLst>
    <p:sldLayoutId id="2147483837" r:id="rId1"/>
    <p:sldLayoutId id="2147483838" r:id="rId2"/>
    <p:sldLayoutId id="2147483808" r:id="rId3"/>
    <p:sldLayoutId id="2147483825" r:id="rId4"/>
    <p:sldLayoutId id="2147483840" r:id="rId5"/>
    <p:sldLayoutId id="2147483841" r:id="rId6"/>
    <p:sldLayoutId id="2147483839" r:id="rId7"/>
    <p:sldLayoutId id="2147483849" r:id="rId8"/>
    <p:sldLayoutId id="2147483820" r:id="rId9"/>
    <p:sldLayoutId id="2147483850" r:id="rId10"/>
    <p:sldLayoutId id="2147483851" r:id="rId11"/>
    <p:sldLayoutId id="2147483826" r:id="rId12"/>
    <p:sldLayoutId id="2147483827" r:id="rId13"/>
    <p:sldLayoutId id="2147483828" r:id="rId14"/>
    <p:sldLayoutId id="2147483829" r:id="rId15"/>
    <p:sldLayoutId id="2147483830" r:id="rId16"/>
    <p:sldLayoutId id="2147483833" r:id="rId17"/>
    <p:sldLayoutId id="2147483842" r:id="rId18"/>
    <p:sldLayoutId id="2147483832" r:id="rId19"/>
    <p:sldLayoutId id="2147483843" r:id="rId20"/>
    <p:sldLayoutId id="2147483822" r:id="rId21"/>
    <p:sldLayoutId id="2147483821" r:id="rId22"/>
    <p:sldLayoutId id="2147483846" r:id="rId23"/>
    <p:sldLayoutId id="2147483824" r:id="rId24"/>
    <p:sldLayoutId id="2147483823" r:id="rId25"/>
  </p:sldLayoutIdLst>
  <p:timing>
    <p:tnLst>
      <p:par>
        <p:cTn id="1" dur="indefinite" restart="never" nodeType="tmRoot"/>
      </p:par>
    </p:tnLst>
  </p:timing>
  <p:hf hdr="0"/>
  <p:txStyles>
    <p:titleStyle>
      <a:lvl1pPr algn="l" defTabSz="914400" rtl="0" eaLnBrk="1" latinLnBrk="0" hangingPunct="1">
        <a:lnSpc>
          <a:spcPct val="95000"/>
        </a:lnSpc>
        <a:spcBef>
          <a:spcPct val="0"/>
        </a:spcBef>
        <a:buNone/>
        <a:defRPr sz="2200" b="1" kern="1200">
          <a:solidFill>
            <a:schemeClr val="tx2"/>
          </a:solidFill>
          <a:latin typeface="+mj-lt"/>
          <a:ea typeface="+mj-ea"/>
          <a:cs typeface="+mj-cs"/>
        </a:defRPr>
      </a:lvl1pPr>
    </p:titleStyle>
    <p:bodyStyle>
      <a:lvl1pPr marL="3175" indent="0" algn="l" defTabSz="914400" rtl="0" eaLnBrk="1" latinLnBrk="0" hangingPunct="1">
        <a:lnSpc>
          <a:spcPct val="100000"/>
        </a:lnSpc>
        <a:spcBef>
          <a:spcPts val="0"/>
        </a:spcBef>
        <a:spcAft>
          <a:spcPts val="800"/>
        </a:spcAft>
        <a:buFont typeface="Arial" pitchFamily="34" charset="0"/>
        <a:buNone/>
        <a:defRPr sz="1600" b="1" kern="1200">
          <a:solidFill>
            <a:schemeClr val="accent2"/>
          </a:solidFill>
          <a:latin typeface="+mn-lt"/>
          <a:ea typeface="+mn-ea"/>
          <a:cs typeface="+mn-cs"/>
        </a:defRPr>
      </a:lvl1pPr>
      <a:lvl2pPr marL="0" indent="0" algn="l" defTabSz="914400" rtl="0" eaLnBrk="1" latinLnBrk="0" hangingPunct="1">
        <a:lnSpc>
          <a:spcPct val="100000"/>
        </a:lnSpc>
        <a:spcBef>
          <a:spcPts val="0"/>
        </a:spcBef>
        <a:buFont typeface="Wingdings" pitchFamily="2" charset="2"/>
        <a:buNone/>
        <a:defRPr sz="1200" b="0" kern="1200">
          <a:solidFill>
            <a:schemeClr val="tx2"/>
          </a:solidFill>
          <a:latin typeface="+mn-lt"/>
          <a:ea typeface="+mn-ea"/>
          <a:cs typeface="+mn-cs"/>
        </a:defRPr>
      </a:lvl2pPr>
      <a:lvl3pPr marL="270000" indent="-270000" algn="l" defTabSz="914400" rtl="0" eaLnBrk="1" latinLnBrk="0" hangingPunct="1">
        <a:lnSpc>
          <a:spcPct val="100000"/>
        </a:lnSpc>
        <a:spcBef>
          <a:spcPts val="400"/>
        </a:spcBef>
        <a:buSzPct val="100000"/>
        <a:buFontTx/>
        <a:buBlip>
          <a:blip r:embed="rId29"/>
        </a:buBlip>
        <a:defRPr sz="1400" b="1" kern="1200" baseline="0">
          <a:solidFill>
            <a:schemeClr val="tx2"/>
          </a:solidFill>
          <a:latin typeface="+mn-lt"/>
          <a:ea typeface="+mn-ea"/>
          <a:cs typeface="+mn-cs"/>
        </a:defRPr>
      </a:lvl3pPr>
      <a:lvl4pPr marL="270000" indent="0" algn="l" defTabSz="914400" rtl="0" eaLnBrk="1" latinLnBrk="0" hangingPunct="1">
        <a:lnSpc>
          <a:spcPct val="100000"/>
        </a:lnSpc>
        <a:spcBef>
          <a:spcPts val="0"/>
        </a:spcBef>
        <a:spcAft>
          <a:spcPts val="0"/>
        </a:spcAft>
        <a:buSzPct val="100000"/>
        <a:buFont typeface="Arial" pitchFamily="34" charset="0"/>
        <a:buNone/>
        <a:defRPr sz="1400" kern="1200">
          <a:solidFill>
            <a:schemeClr val="tx2"/>
          </a:solidFill>
          <a:latin typeface="+mn-lt"/>
          <a:ea typeface="+mn-ea"/>
          <a:cs typeface="+mn-cs"/>
        </a:defRPr>
      </a:lvl4pPr>
      <a:lvl5pPr marL="719138" indent="-269875" algn="l" defTabSz="914400" rtl="0" eaLnBrk="1" latinLnBrk="0" hangingPunct="1">
        <a:lnSpc>
          <a:spcPct val="90000"/>
        </a:lnSpc>
        <a:spcBef>
          <a:spcPts val="0"/>
        </a:spcBef>
        <a:spcAft>
          <a:spcPts val="400"/>
        </a:spcAft>
        <a:buClr>
          <a:schemeClr val="accent2"/>
        </a:buClr>
        <a:buSzPct val="100000"/>
        <a:buFont typeface="Arial" pitchFamily="34" charset="0"/>
        <a:buChar char="&gt;"/>
        <a:defRPr sz="1200" kern="1200">
          <a:solidFill>
            <a:schemeClr val="tx2"/>
          </a:solidFill>
          <a:latin typeface="+mn-lt"/>
          <a:ea typeface="+mn-ea"/>
          <a:cs typeface="+mn-cs"/>
        </a:defRPr>
      </a:lvl5pPr>
      <a:lvl6pPr marL="1081088" indent="-179388" algn="l" defTabSz="914400" rtl="0" eaLnBrk="1" latinLnBrk="0" hangingPunct="1">
        <a:lnSpc>
          <a:spcPct val="90000"/>
        </a:lnSpc>
        <a:spcBef>
          <a:spcPts val="0"/>
        </a:spcBef>
        <a:spcAft>
          <a:spcPts val="400"/>
        </a:spcAft>
        <a:buClr>
          <a:schemeClr val="accent2"/>
        </a:buClr>
        <a:buFont typeface="Arial" pitchFamily="34" charset="0"/>
        <a:buChar char="•"/>
        <a:defRPr sz="1000" kern="1200">
          <a:solidFill>
            <a:schemeClr val="tx2"/>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chart" Target="../charts/chart4.xml"/><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10.jpeg"/><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jpe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0.jpeg"/><Relationship Id="rId2" Type="http://schemas.microsoft.com/office/2007/relationships/media" Target="../media/media1.wmv"/><Relationship Id="rId1" Type="http://schemas.openxmlformats.org/officeDocument/2006/relationships/video" Target="NULL" TargetMode="External"/><Relationship Id="rId6" Type="http://schemas.openxmlformats.org/officeDocument/2006/relationships/image" Target="../media/image54.png"/><Relationship Id="rId5" Type="http://schemas.openxmlformats.org/officeDocument/2006/relationships/image" Target="../media/image56.jpeg"/><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8.wmf"/><Relationship Id="rId7" Type="http://schemas.openxmlformats.org/officeDocument/2006/relationships/image" Target="../media/image10.jpe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wmf"/><Relationship Id="rId4" Type="http://schemas.openxmlformats.org/officeDocument/2006/relationships/image" Target="../media/image59.wmf"/></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65.pn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57.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5.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78.wm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81.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6.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media/image91.jpeg"/><Relationship Id="rId2" Type="http://schemas.openxmlformats.org/officeDocument/2006/relationships/image" Target="../media/image87.png"/><Relationship Id="rId1" Type="http://schemas.openxmlformats.org/officeDocument/2006/relationships/slideLayout" Target="../slideLayouts/slideLayout12.xml"/><Relationship Id="rId6" Type="http://schemas.openxmlformats.org/officeDocument/2006/relationships/image" Target="file:///c:\pegaseimage.jpg" TargetMode="External"/><Relationship Id="rId5" Type="http://schemas.openxmlformats.org/officeDocument/2006/relationships/image" Target="../media/image90.jpeg"/><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6.jpeg"/><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wmf"/><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1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jpeg"/></Relationships>
</file>

<file path=ppt/slides/_rels/slide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e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117.png"/><Relationship Id="rId4" Type="http://schemas.openxmlformats.org/officeDocument/2006/relationships/image" Target="../media/image116.png"/></Relationships>
</file>

<file path=ppt/slides/_rels/slide6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g"/><Relationship Id="rId7" Type="http://schemas.openxmlformats.org/officeDocument/2006/relationships/image" Target="../media/image135.jpeg"/><Relationship Id="rId2" Type="http://schemas.openxmlformats.org/officeDocument/2006/relationships/image" Target="../media/image130.png"/><Relationship Id="rId1" Type="http://schemas.openxmlformats.org/officeDocument/2006/relationships/slideLayout" Target="../slideLayouts/slideLayout12.xml"/><Relationship Id="rId6" Type="http://schemas.openxmlformats.org/officeDocument/2006/relationships/image" Target="../media/image134.jpeg"/><Relationship Id="rId5" Type="http://schemas.openxmlformats.org/officeDocument/2006/relationships/image" Target="../media/image133.jpeg"/><Relationship Id="rId10" Type="http://schemas.openxmlformats.org/officeDocument/2006/relationships/image" Target="../media/image10.jpeg"/><Relationship Id="rId4" Type="http://schemas.openxmlformats.org/officeDocument/2006/relationships/image" Target="../media/image132.jpeg"/><Relationship Id="rId9" Type="http://schemas.openxmlformats.org/officeDocument/2006/relationships/image" Target="../media/image137.jpeg"/></Relationships>
</file>

<file path=ppt/slides/_rels/slide7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141.jpeg"/><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12.xml"/><Relationship Id="rId5" Type="http://schemas.openxmlformats.org/officeDocument/2006/relationships/image" Target="../media/image10.jpeg"/><Relationship Id="rId4" Type="http://schemas.openxmlformats.org/officeDocument/2006/relationships/image" Target="../media/image144.png"/></Relationships>
</file>

<file path=ppt/slides/_rels/slide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8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148.png"/><Relationship Id="rId7" Type="http://schemas.openxmlformats.org/officeDocument/2006/relationships/image" Target="../media/image151.jpeg"/><Relationship Id="rId2" Type="http://schemas.openxmlformats.org/officeDocument/2006/relationships/image" Target="../media/image147.jpeg"/><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50.png"/><Relationship Id="rId4" Type="http://schemas.openxmlformats.org/officeDocument/2006/relationships/image" Target="../media/image149.png"/></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fr-FR" dirty="0" smtClean="0"/>
              <a:t>Laurent CLUZEL / Etienne ARCHAUD</a:t>
            </a:r>
          </a:p>
          <a:p>
            <a:pPr lvl="2"/>
            <a:endParaRPr lang="fr-FR" dirty="0" smtClean="0"/>
          </a:p>
          <a:p>
            <a:pPr lvl="2"/>
            <a:r>
              <a:rPr lang="fr-FR" smtClean="0"/>
              <a:t>15 / 10 </a:t>
            </a:r>
            <a:r>
              <a:rPr lang="fr-FR" dirty="0" smtClean="0"/>
              <a:t>/ 2019</a:t>
            </a:r>
            <a:endParaRPr lang="fr-FR" dirty="0"/>
          </a:p>
        </p:txBody>
      </p:sp>
      <p:sp>
        <p:nvSpPr>
          <p:cNvPr id="3" name="Titre 2"/>
          <p:cNvSpPr>
            <a:spLocks noGrp="1"/>
          </p:cNvSpPr>
          <p:nvPr>
            <p:ph type="title"/>
          </p:nvPr>
        </p:nvSpPr>
        <p:spPr/>
        <p:txBody>
          <a:bodyPr/>
          <a:lstStyle/>
          <a:p>
            <a:r>
              <a:rPr lang="fr-FR" dirty="0" smtClean="0"/>
              <a:t>Titane</a:t>
            </a:r>
            <a:endParaRPr lang="fr-FR" dirty="0"/>
          </a:p>
        </p:txBody>
      </p:sp>
      <p:sp>
        <p:nvSpPr>
          <p:cNvPr id="4" name="Espace réservé de la date 3"/>
          <p:cNvSpPr>
            <a:spLocks noGrp="1"/>
          </p:cNvSpPr>
          <p:nvPr>
            <p:ph type="dt" sz="half" idx="10"/>
          </p:nvPr>
        </p:nvSpPr>
        <p:spPr/>
        <p:txBody>
          <a:bodyPr/>
          <a:lstStyle/>
          <a:p>
            <a:r>
              <a:rPr lang="en-US" smtClean="0"/>
              <a:t>Date</a:t>
            </a:r>
            <a:endParaRPr lang="fr-FR" dirty="0"/>
          </a:p>
        </p:txBody>
      </p:sp>
      <p:sp>
        <p:nvSpPr>
          <p:cNvPr id="5" name="Espace réservé du pied de page 4"/>
          <p:cNvSpPr>
            <a:spLocks noGrp="1"/>
          </p:cNvSpPr>
          <p:nvPr>
            <p:ph type="ftr" sz="quarter" idx="11"/>
          </p:nvPr>
        </p:nvSpPr>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2"/>
          </p:nvPr>
        </p:nvSpPr>
        <p:spPr/>
        <p:txBody>
          <a:bodyPr/>
          <a:lstStyle/>
          <a:p>
            <a:fld id="{733122C9-A0B9-462F-8757-0847AD287B63}" type="slidenum">
              <a:rPr lang="fr-FR" smtClean="0"/>
              <a:pPr/>
              <a:t>1</a:t>
            </a:fld>
            <a:endParaRPr lang="fr-FR"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3781" y="2204864"/>
            <a:ext cx="1692505"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4707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10</a:t>
            </a:fld>
            <a:endParaRPr lang="fr-FR" dirty="0"/>
          </a:p>
        </p:txBody>
      </p:sp>
      <p:sp>
        <p:nvSpPr>
          <p:cNvPr id="11" name="Espace réservé du contenu 10"/>
          <p:cNvSpPr>
            <a:spLocks noGrp="1"/>
          </p:cNvSpPr>
          <p:nvPr>
            <p:ph idx="1"/>
          </p:nvPr>
        </p:nvSpPr>
        <p:spPr bwMode="gray"/>
        <p:txBody>
          <a:bodyPr/>
          <a:lstStyle/>
          <a:p>
            <a:r>
              <a:rPr lang="fr-FR" dirty="0" smtClean="0"/>
              <a:t>Alliages de Titane</a:t>
            </a:r>
          </a:p>
          <a:p>
            <a:pPr lvl="2"/>
            <a:r>
              <a:rPr lang="fr-FR" dirty="0"/>
              <a:t>Eléments </a:t>
            </a:r>
            <a:r>
              <a:rPr lang="fr-FR" dirty="0" smtClean="0"/>
              <a:t>en insertion:</a:t>
            </a:r>
          </a:p>
          <a:p>
            <a:pPr lvl="2"/>
            <a:endParaRPr lang="fr-FR" dirty="0" smtClean="0"/>
          </a:p>
          <a:p>
            <a:pPr marL="555750" lvl="3" indent="-285750">
              <a:buFont typeface="Arial" panose="020B0604020202020204" pitchFamily="34" charset="0"/>
              <a:buChar char="•"/>
            </a:pPr>
            <a:r>
              <a:rPr lang="fr-FR" dirty="0" smtClean="0"/>
              <a:t>Hydrogène:</a:t>
            </a:r>
          </a:p>
          <a:p>
            <a:pPr lvl="4">
              <a:buFont typeface="Arial" panose="020B0604020202020204" pitchFamily="34" charset="0"/>
              <a:buChar char="•"/>
            </a:pPr>
            <a:r>
              <a:rPr lang="fr-FR" dirty="0" smtClean="0"/>
              <a:t>Formation d’hydrures, baisse de ductilité. Plus il y a de phase béta, plus il y a absorption d’hydrogène.</a:t>
            </a:r>
          </a:p>
          <a:p>
            <a:pPr lvl="4">
              <a:buFont typeface="Arial" panose="020B0604020202020204" pitchFamily="34" charset="0"/>
              <a:buChar char="•"/>
            </a:pPr>
            <a:endParaRPr lang="fr-FR" dirty="0"/>
          </a:p>
          <a:p>
            <a:pPr marL="555750" lvl="3" indent="-285750">
              <a:buFont typeface="Arial" panose="020B0604020202020204" pitchFamily="34" charset="0"/>
              <a:buChar char="•"/>
            </a:pPr>
            <a:r>
              <a:rPr lang="fr-FR" dirty="0" smtClean="0"/>
              <a:t>Oxygène, Azote et Carbone:</a:t>
            </a:r>
            <a:endParaRPr lang="fr-FR" dirty="0"/>
          </a:p>
          <a:p>
            <a:pPr lvl="4">
              <a:buFont typeface="Arial" panose="020B0604020202020204" pitchFamily="34" charset="0"/>
              <a:buChar char="•"/>
            </a:pPr>
            <a:r>
              <a:rPr lang="fr-FR" dirty="0" smtClean="0"/>
              <a:t>Durcissent la phase alpha, diminue la ductilité.</a:t>
            </a:r>
            <a:endParaRPr lang="fr-FR" dirty="0"/>
          </a:p>
          <a:p>
            <a:pPr lvl="2"/>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930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11</a:t>
            </a:fld>
            <a:endParaRPr lang="fr-FR" dirty="0"/>
          </a:p>
        </p:txBody>
      </p:sp>
      <p:sp>
        <p:nvSpPr>
          <p:cNvPr id="11" name="Espace réservé du contenu 10"/>
          <p:cNvSpPr>
            <a:spLocks noGrp="1"/>
          </p:cNvSpPr>
          <p:nvPr>
            <p:ph idx="1"/>
          </p:nvPr>
        </p:nvSpPr>
        <p:spPr bwMode="gray"/>
        <p:txBody>
          <a:bodyPr/>
          <a:lstStyle/>
          <a:p>
            <a:r>
              <a:rPr lang="fr-FR" dirty="0" smtClean="0"/>
              <a:t>Alliages de Titane</a:t>
            </a:r>
            <a:endParaRPr lang="fr-FR" dirty="0"/>
          </a:p>
          <a:p>
            <a:pPr lvl="2"/>
            <a:r>
              <a:rPr lang="fr-FR" dirty="0" smtClean="0"/>
              <a:t>3 grandes familles d’alliages</a:t>
            </a:r>
          </a:p>
          <a:p>
            <a:pPr lvl="4"/>
            <a:r>
              <a:rPr lang="fr-FR" dirty="0"/>
              <a:t>Alliages </a:t>
            </a:r>
            <a:r>
              <a:rPr lang="el-GR" dirty="0"/>
              <a:t>α</a:t>
            </a:r>
            <a:endParaRPr lang="fr-FR" dirty="0"/>
          </a:p>
          <a:p>
            <a:pPr lvl="4"/>
            <a:r>
              <a:rPr lang="fr-FR" dirty="0"/>
              <a:t>Alliages </a:t>
            </a:r>
            <a:r>
              <a:rPr lang="el-GR" dirty="0"/>
              <a:t>α</a:t>
            </a:r>
            <a:r>
              <a:rPr lang="fr-FR" dirty="0"/>
              <a:t>-</a:t>
            </a:r>
            <a:r>
              <a:rPr lang="el-GR" dirty="0"/>
              <a:t>β</a:t>
            </a:r>
            <a:endParaRPr lang="fr-FR" dirty="0"/>
          </a:p>
          <a:p>
            <a:pPr lvl="4"/>
            <a:r>
              <a:rPr lang="fr-FR" dirty="0"/>
              <a:t>Alliages </a:t>
            </a:r>
            <a:r>
              <a:rPr lang="el-GR" dirty="0" smtClean="0"/>
              <a:t>β</a:t>
            </a:r>
            <a:endParaRPr lang="fr-FR" dirty="0" smtClean="0"/>
          </a:p>
          <a:p>
            <a:pPr lvl="4"/>
            <a:endParaRPr lang="fr-FR" dirty="0" smtClean="0"/>
          </a:p>
          <a:p>
            <a:pPr lvl="4"/>
            <a:endParaRPr lang="fr-FR" dirty="0"/>
          </a:p>
          <a:p>
            <a:pPr lvl="4"/>
            <a:endParaRPr lang="fr-FR" dirty="0" smtClean="0"/>
          </a:p>
          <a:p>
            <a:pPr lvl="4"/>
            <a:endParaRPr lang="fr-FR" dirty="0"/>
          </a:p>
          <a:p>
            <a:pPr lvl="3"/>
            <a:endParaRPr lang="fr-FR" dirty="0"/>
          </a:p>
          <a:p>
            <a:pPr lvl="2"/>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3289145"/>
            <a:ext cx="3665095" cy="216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e 19"/>
          <p:cNvGrpSpPr/>
          <p:nvPr/>
        </p:nvGrpSpPr>
        <p:grpSpPr>
          <a:xfrm>
            <a:off x="679250" y="2876854"/>
            <a:ext cx="3975828" cy="2998907"/>
            <a:chOff x="2182982" y="3151196"/>
            <a:chExt cx="3975828" cy="2998907"/>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2982" y="3151196"/>
              <a:ext cx="3974903" cy="2572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3169213" y="4567274"/>
              <a:ext cx="2952328" cy="200055"/>
            </a:xfrm>
            <a:prstGeom prst="rect">
              <a:avLst/>
            </a:prstGeom>
            <a:solidFill>
              <a:schemeClr val="bg1"/>
            </a:solidFill>
          </p:spPr>
          <p:txBody>
            <a:bodyPr wrap="square" rtlCol="0">
              <a:spAutoFit/>
            </a:bodyPr>
            <a:lstStyle/>
            <a:p>
              <a:r>
                <a:rPr lang="fr-FR" sz="700" dirty="0" smtClean="0">
                  <a:solidFill>
                    <a:schemeClr val="tx2"/>
                  </a:solidFill>
                </a:rPr>
                <a:t>Résistance à l’oxydation à chaud</a:t>
              </a:r>
              <a:endParaRPr lang="en-US" sz="700" dirty="0" err="1">
                <a:solidFill>
                  <a:schemeClr val="tx2"/>
                </a:solidFill>
              </a:endParaRPr>
            </a:p>
          </p:txBody>
        </p:sp>
        <p:sp>
          <p:nvSpPr>
            <p:cNvPr id="14" name="ZoneTexte 13"/>
            <p:cNvSpPr txBox="1"/>
            <p:nvPr/>
          </p:nvSpPr>
          <p:spPr>
            <a:xfrm>
              <a:off x="3169213" y="4767328"/>
              <a:ext cx="2952328" cy="200055"/>
            </a:xfrm>
            <a:prstGeom prst="rect">
              <a:avLst/>
            </a:prstGeom>
            <a:solidFill>
              <a:schemeClr val="bg1"/>
            </a:solidFill>
          </p:spPr>
          <p:txBody>
            <a:bodyPr wrap="square" rtlCol="0">
              <a:spAutoFit/>
            </a:bodyPr>
            <a:lstStyle/>
            <a:p>
              <a:r>
                <a:rPr lang="fr-FR" sz="700" dirty="0" smtClean="0">
                  <a:solidFill>
                    <a:schemeClr val="tx2"/>
                  </a:solidFill>
                </a:rPr>
                <a:t>Emplois cryogéniques</a:t>
              </a:r>
              <a:endParaRPr lang="en-US" sz="700" dirty="0" err="1">
                <a:solidFill>
                  <a:schemeClr val="tx2"/>
                </a:solidFill>
              </a:endParaRPr>
            </a:p>
          </p:txBody>
        </p:sp>
        <p:sp>
          <p:nvSpPr>
            <p:cNvPr id="18" name="Rectangle 17"/>
            <p:cNvSpPr/>
            <p:nvPr/>
          </p:nvSpPr>
          <p:spPr>
            <a:xfrm>
              <a:off x="2408460" y="4567274"/>
              <a:ext cx="760753" cy="661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Connecteur droit avec flèche 7"/>
            <p:cNvCxnSpPr>
              <a:stCxn id="3" idx="1"/>
            </p:cNvCxnSpPr>
            <p:nvPr/>
          </p:nvCxnSpPr>
          <p:spPr>
            <a:xfrm flipH="1" flipV="1">
              <a:off x="2411760" y="4667301"/>
              <a:ext cx="757453" cy="1"/>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5" name="Connecteur droit avec flèche 14"/>
            <p:cNvCxnSpPr>
              <a:stCxn id="14" idx="1"/>
            </p:cNvCxnSpPr>
            <p:nvPr/>
          </p:nvCxnSpPr>
          <p:spPr>
            <a:xfrm flipH="1">
              <a:off x="2408460" y="4867356"/>
              <a:ext cx="760753" cy="0"/>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53889"/>
            <a:stretch/>
          </p:blipFill>
          <p:spPr bwMode="auto">
            <a:xfrm>
              <a:off x="2183907" y="4963866"/>
              <a:ext cx="3974903" cy="118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5362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12</a:t>
            </a:fld>
            <a:endParaRPr lang="fr-FR" dirty="0"/>
          </a:p>
        </p:txBody>
      </p:sp>
      <p:sp>
        <p:nvSpPr>
          <p:cNvPr id="11" name="Espace réservé du contenu 10"/>
          <p:cNvSpPr>
            <a:spLocks noGrp="1"/>
          </p:cNvSpPr>
          <p:nvPr>
            <p:ph idx="1"/>
          </p:nvPr>
        </p:nvSpPr>
        <p:spPr bwMode="gray"/>
        <p:txBody>
          <a:bodyPr/>
          <a:lstStyle/>
          <a:p>
            <a:r>
              <a:rPr lang="fr-FR" dirty="0" smtClean="0"/>
              <a:t>Alliages de Titane</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graphicFrame>
        <p:nvGraphicFramePr>
          <p:cNvPr id="13" name="Group 4"/>
          <p:cNvGraphicFramePr>
            <a:graphicFrameLocks/>
          </p:cNvGraphicFramePr>
          <p:nvPr>
            <p:extLst>
              <p:ext uri="{D42A27DB-BD31-4B8C-83A1-F6EECF244321}">
                <p14:modId xmlns:p14="http://schemas.microsoft.com/office/powerpoint/2010/main" val="3677601659"/>
              </p:ext>
            </p:extLst>
          </p:nvPr>
        </p:nvGraphicFramePr>
        <p:xfrm>
          <a:off x="468313" y="1629946"/>
          <a:ext cx="8229600" cy="4069024"/>
        </p:xfrm>
        <a:graphic>
          <a:graphicData uri="http://schemas.openxmlformats.org/drawingml/2006/table">
            <a:tbl>
              <a:tblPr/>
              <a:tblGrid>
                <a:gridCol w="1647825"/>
                <a:gridCol w="1808162"/>
                <a:gridCol w="1081088"/>
                <a:gridCol w="1319212"/>
                <a:gridCol w="2373313"/>
              </a:tblGrid>
              <a:tr h="54859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en-US" sz="1500" b="1" i="0" u="none" strike="noStrike" cap="none" normalizeH="0" baseline="0" dirty="0" smtClean="0">
                          <a:ln>
                            <a:noFill/>
                          </a:ln>
                          <a:solidFill>
                            <a:schemeClr val="tx1"/>
                          </a:solidFill>
                          <a:effectLst/>
                          <a:latin typeface="Arial" charset="0"/>
                          <a:cs typeface="Times New Roman" pitchFamily="18" charset="0"/>
                        </a:rPr>
                        <a:t>NUANCE</a:t>
                      </a:r>
                      <a:endParaRPr kumimoji="0" lang="fr-FR" altLang="en-US" sz="1400" b="1" i="0" u="none" strike="noStrike" cap="none" normalizeH="0" baseline="0" dirty="0" smtClean="0">
                        <a:ln>
                          <a:noFill/>
                        </a:ln>
                        <a:solidFill>
                          <a:schemeClr val="tx1"/>
                        </a:solidFill>
                        <a:effectLst/>
                        <a:latin typeface="Arial" charset="0"/>
                        <a:cs typeface="Times New Roman" pitchFamily="18" charset="0"/>
                      </a:endParaRPr>
                    </a:p>
                  </a:txBody>
                  <a:tcPr marT="45716" marB="45716" anchor="ctr" horzOverflow="overflow">
                    <a:lnL w="254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altLang="en-US" sz="1500" b="1" i="0" u="none" strike="noStrike" cap="none" normalizeH="0" baseline="0" dirty="0" smtClean="0">
                          <a:ln>
                            <a:noFill/>
                          </a:ln>
                          <a:solidFill>
                            <a:schemeClr val="tx1"/>
                          </a:solidFill>
                          <a:effectLst/>
                          <a:latin typeface="Arial" charset="0"/>
                          <a:cs typeface="Times New Roman" pitchFamily="18" charset="0"/>
                        </a:rPr>
                        <a:t>ANALYSE NOMINALE %</a:t>
                      </a:r>
                      <a:endParaRPr kumimoji="0" lang="fr-FR" altLang="en-US" sz="1400" b="1" i="0" u="none" strike="noStrike" cap="none" normalizeH="0" baseline="0" dirty="0" smtClean="0">
                        <a:ln>
                          <a:noFill/>
                        </a:ln>
                        <a:solidFill>
                          <a:schemeClr val="tx1"/>
                        </a:solidFill>
                        <a:effectLst/>
                        <a:latin typeface="Arial" charset="0"/>
                        <a:cs typeface="Times New Roman" pitchFamily="18" charset="0"/>
                      </a:endParaRPr>
                    </a:p>
                  </a:txBody>
                  <a:tcPr marT="45716" marB="45716" anchor="ctr" horzOverflow="overflow">
                    <a:lnL w="254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chemeClr val="tx1"/>
                          </a:solidFill>
                          <a:effectLst/>
                          <a:latin typeface="Arial" charset="0"/>
                          <a:cs typeface="Times New Roman" pitchFamily="18" charset="0"/>
                        </a:rPr>
                        <a:t>TYPE</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254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err="1" smtClean="0">
                          <a:ln>
                            <a:noFill/>
                          </a:ln>
                          <a:solidFill>
                            <a:schemeClr val="tx1"/>
                          </a:solidFill>
                          <a:effectLst/>
                          <a:latin typeface="Arial" charset="0"/>
                          <a:cs typeface="Times New Roman" pitchFamily="18" charset="0"/>
                        </a:rPr>
                        <a:t>Transus</a:t>
                      </a:r>
                      <a:r>
                        <a:rPr kumimoji="0" lang="en-US" altLang="en-US" sz="1500" b="1" i="0" u="none" strike="noStrike" cap="none" normalizeH="0" baseline="0" dirty="0" smtClean="0">
                          <a:ln>
                            <a:noFill/>
                          </a:ln>
                          <a:solidFill>
                            <a:schemeClr val="tx1"/>
                          </a:solidFill>
                          <a:effectLst/>
                          <a:latin typeface="Arial" charset="0"/>
                          <a:cs typeface="Times New Roman" pitchFamily="18" charset="0"/>
                        </a:rPr>
                        <a:t> </a:t>
                      </a:r>
                      <a:r>
                        <a:rPr kumimoji="0" lang="el-GR" altLang="en-US" sz="1500" b="1" i="0" u="none" strike="noStrike" cap="none" normalizeH="0" baseline="0" dirty="0" smtClean="0">
                          <a:ln>
                            <a:noFill/>
                          </a:ln>
                          <a:solidFill>
                            <a:schemeClr val="tx1"/>
                          </a:solidFill>
                          <a:effectLst/>
                          <a:latin typeface="Arial" charset="0"/>
                          <a:cs typeface="Times New Roman" pitchFamily="18" charset="0"/>
                        </a:rPr>
                        <a:t>β</a:t>
                      </a:r>
                      <a:r>
                        <a:rPr kumimoji="0" lang="en-US" altLang="en-US" sz="1500" b="1" i="0" u="none" strike="noStrike" cap="none" normalizeH="0" baseline="0" dirty="0" smtClean="0">
                          <a:ln>
                            <a:noFill/>
                          </a:ln>
                          <a:solidFill>
                            <a:schemeClr val="tx1"/>
                          </a:solidFill>
                          <a:effectLst/>
                          <a:latin typeface="Arial" charset="0"/>
                          <a:cs typeface="Times New Roman" pitchFamily="18" charset="0"/>
                        </a:rPr>
                        <a:t> </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254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chemeClr val="tx1"/>
                          </a:solidFill>
                          <a:effectLst/>
                          <a:latin typeface="Arial" charset="0"/>
                          <a:cs typeface="Times New Roman" pitchFamily="18" charset="0"/>
                        </a:rPr>
                        <a:t>DOMAINE D'UTILISATION</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254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54859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chemeClr val="tx1"/>
                          </a:solidFill>
                          <a:effectLst/>
                          <a:latin typeface="Arial" charset="0"/>
                          <a:cs typeface="Times New Roman" pitchFamily="18" charset="0"/>
                        </a:rPr>
                        <a:t>Ti 6242</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254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Times New Roman" pitchFamily="18" charset="0"/>
                        </a:rPr>
                        <a:t>Ti-6Al-2Sn-4Zr-2Mo</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Times New Roman" pitchFamily="18" charset="0"/>
                        </a:rPr>
                        <a:t>Alpha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Bêta</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1000</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 Rouets-disques compresseurs</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r>
              <a:tr h="777179">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smtClean="0">
                          <a:ln>
                            <a:noFill/>
                          </a:ln>
                          <a:solidFill>
                            <a:schemeClr val="tx1"/>
                          </a:solidFill>
                          <a:effectLst/>
                          <a:latin typeface="Arial" charset="0"/>
                          <a:cs typeface="Times New Roman" pitchFamily="18" charset="0"/>
                        </a:rPr>
                        <a:t>TA6V</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254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Times New Roman" pitchFamily="18" charset="0"/>
                        </a:rPr>
                        <a:t>Ti-6Al-4V</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Times New Roman" pitchFamily="18" charset="0"/>
                        </a:rPr>
                        <a:t>Alpha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Bêta</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Times New Roman" pitchFamily="18" charset="0"/>
                        </a:rPr>
                        <a:t>1000</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Pièces</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structures –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Sphères</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Rouets</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compresseurs</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fan</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r>
              <a:tr h="54859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Times New Roman" pitchFamily="18" charset="0"/>
                        </a:rPr>
                        <a:t>Ti 6246</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254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Ti-6Al-2Sn-4Zr-6Mo</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Proche Bêta</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945</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Rouets</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disques</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compresseurs</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r>
              <a:tr h="54859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err="1" smtClean="0">
                          <a:ln>
                            <a:noFill/>
                          </a:ln>
                          <a:solidFill>
                            <a:schemeClr val="tx1"/>
                          </a:solidFill>
                          <a:effectLst/>
                          <a:latin typeface="Arial" charset="0"/>
                          <a:cs typeface="Times New Roman" pitchFamily="18" charset="0"/>
                        </a:rPr>
                        <a:t>Ti</a:t>
                      </a:r>
                      <a:r>
                        <a:rPr kumimoji="0" lang="en-US" altLang="en-US" sz="1500" b="1" i="0" u="none" strike="noStrike" cap="none" normalizeH="0" baseline="0" dirty="0" smtClean="0">
                          <a:ln>
                            <a:noFill/>
                          </a:ln>
                          <a:solidFill>
                            <a:schemeClr val="tx1"/>
                          </a:solidFill>
                          <a:effectLst/>
                          <a:latin typeface="Arial" charset="0"/>
                          <a:cs typeface="Times New Roman" pitchFamily="18" charset="0"/>
                        </a:rPr>
                        <a:t> 17</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254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Times New Roman" pitchFamily="18" charset="0"/>
                        </a:rPr>
                        <a:t>Ti-5Al-2Sn-2Zr-4Mo-4Cr</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Proche</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Bêta</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Times New Roman" pitchFamily="18" charset="0"/>
                        </a:rPr>
                        <a:t>890</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Disques</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compresseurs</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r>
              <a:tr h="54859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Times New Roman" pitchFamily="18" charset="0"/>
                        </a:rPr>
                        <a:t>Ti 5-5-5-3</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254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Ti-5Al -5V- 4.5Mo -3Cr</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Quasi-Bêta</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850</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Pièces</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structures + Trains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atterrissage</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12700" cap="flat" cmpd="sng" algn="ctr">
                      <a:solidFill>
                        <a:srgbClr val="808080"/>
                      </a:solidFill>
                      <a:prstDash val="solid"/>
                      <a:round/>
                      <a:headEnd type="none" w="med" len="med"/>
                      <a:tailEnd type="none" w="med" len="med"/>
                    </a:lnB>
                    <a:lnTlToBr>
                      <a:noFill/>
                    </a:lnTlToBr>
                    <a:lnBlToTr>
                      <a:noFill/>
                    </a:lnBlToTr>
                    <a:noFill/>
                  </a:tcPr>
                </a:tc>
              </a:tr>
              <a:tr h="548597">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smtClean="0">
                          <a:ln>
                            <a:noFill/>
                          </a:ln>
                          <a:solidFill>
                            <a:schemeClr val="tx1"/>
                          </a:solidFill>
                          <a:effectLst/>
                          <a:latin typeface="Arial" charset="0"/>
                          <a:cs typeface="Times New Roman" pitchFamily="18" charset="0"/>
                        </a:rPr>
                        <a:t>Ti 10-2-3</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254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chemeClr val="tx1"/>
                          </a:solidFill>
                          <a:effectLst/>
                          <a:latin typeface="Arial" charset="0"/>
                          <a:cs typeface="Times New Roman" pitchFamily="18" charset="0"/>
                        </a:rPr>
                        <a:t>Ti-10V-2Fe-3Al</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Quasi-Bêta</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smtClean="0">
                          <a:ln>
                            <a:noFill/>
                          </a:ln>
                          <a:solidFill>
                            <a:schemeClr val="tx1"/>
                          </a:solidFill>
                          <a:effectLst/>
                          <a:latin typeface="Arial" charset="0"/>
                          <a:cs typeface="Times New Roman" pitchFamily="18" charset="0"/>
                        </a:rPr>
                        <a:t>800</a:t>
                      </a:r>
                      <a:endParaRPr kumimoji="0" lang="en-US" altLang="en-US" sz="2400" b="0" i="0" u="none" strike="noStrike" cap="none" normalizeH="0" baseline="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Pièces</a:t>
                      </a:r>
                      <a:r>
                        <a:rPr kumimoji="0" lang="en-US" altLang="en-US" sz="1500" b="0" i="0" u="none" strike="noStrike" cap="none" normalizeH="0" baseline="0" dirty="0" smtClean="0">
                          <a:ln>
                            <a:noFill/>
                          </a:ln>
                          <a:solidFill>
                            <a:schemeClr val="tx1"/>
                          </a:solidFill>
                          <a:effectLst/>
                          <a:latin typeface="Arial" charset="0"/>
                          <a:cs typeface="Times New Roman" pitchFamily="18" charset="0"/>
                        </a:rPr>
                        <a:t> structures + Trains </a:t>
                      </a:r>
                      <a:r>
                        <a:rPr kumimoji="0" lang="en-US" altLang="en-US" sz="1500" b="0" i="0" u="none" strike="noStrike" cap="none" normalizeH="0" baseline="0" dirty="0" err="1" smtClean="0">
                          <a:ln>
                            <a:noFill/>
                          </a:ln>
                          <a:solidFill>
                            <a:schemeClr val="tx1"/>
                          </a:solidFill>
                          <a:effectLst/>
                          <a:latin typeface="Arial" charset="0"/>
                          <a:cs typeface="Times New Roman" pitchFamily="18" charset="0"/>
                        </a:rPr>
                        <a:t>atterrissage</a:t>
                      </a:r>
                      <a:endParaRPr kumimoji="0" lang="en-US" altLang="en-US" sz="2400" b="0" i="0" u="none" strike="noStrike" cap="none" normalizeH="0" baseline="0" dirty="0" smtClean="0">
                        <a:ln>
                          <a:noFill/>
                        </a:ln>
                        <a:solidFill>
                          <a:schemeClr val="tx1"/>
                        </a:solidFill>
                        <a:effectLst/>
                        <a:latin typeface="Arial" charset="0"/>
                      </a:endParaRPr>
                    </a:p>
                  </a:txBody>
                  <a:tcPr marT="45716" marB="45716" anchor="ctr" horzOverflow="overflow">
                    <a:lnL w="12700" cap="flat" cmpd="sng" algn="ctr">
                      <a:solidFill>
                        <a:srgbClr val="808080"/>
                      </a:solidFill>
                      <a:prstDash val="solid"/>
                      <a:round/>
                      <a:headEnd type="none" w="med" len="med"/>
                      <a:tailEnd type="none" w="med" len="med"/>
                    </a:lnL>
                    <a:lnR w="254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r>
            </a:tbl>
          </a:graphicData>
        </a:graphic>
      </p:graphicFrame>
      <p:sp>
        <p:nvSpPr>
          <p:cNvPr id="9" name="ZoneTexte 8"/>
          <p:cNvSpPr txBox="1"/>
          <p:nvPr/>
        </p:nvSpPr>
        <p:spPr>
          <a:xfrm>
            <a:off x="467544" y="2708920"/>
            <a:ext cx="8208912" cy="792088"/>
          </a:xfrm>
          <a:prstGeom prst="rect">
            <a:avLst/>
          </a:prstGeom>
          <a:noFill/>
          <a:ln w="28575">
            <a:gradFill flip="none" rotWithShape="1">
              <a:gsLst>
                <a:gs pos="37000">
                  <a:schemeClr val="accent2"/>
                </a:gs>
                <a:gs pos="0">
                  <a:schemeClr val="accent1"/>
                </a:gs>
                <a:gs pos="63000">
                  <a:schemeClr val="accent3"/>
                </a:gs>
                <a:gs pos="100000">
                  <a:schemeClr val="accent4"/>
                </a:gs>
              </a:gsLst>
              <a:lin ang="0" scaled="1"/>
              <a:tileRect/>
            </a:gradFill>
          </a:ln>
        </p:spPr>
        <p:txBody>
          <a:bodyPr wrap="square" lIns="180000" tIns="162000" rIns="180000" bIns="126000" rtlCol="0">
            <a:spAutoFit/>
          </a:bodyPr>
          <a:lstStyle/>
          <a:p>
            <a:pPr algn="ctr">
              <a:lnSpc>
                <a:spcPct val="105000"/>
              </a:lnSpc>
            </a:pPr>
            <a:endParaRPr lang="fr-FR" dirty="0">
              <a:solidFill>
                <a:srgbClr val="002060"/>
              </a:solidFill>
            </a:endParaRPr>
          </a:p>
        </p:txBody>
      </p:sp>
      <p:sp>
        <p:nvSpPr>
          <p:cNvPr id="12" name="ZoneTexte 11"/>
          <p:cNvSpPr txBox="1"/>
          <p:nvPr/>
        </p:nvSpPr>
        <p:spPr>
          <a:xfrm>
            <a:off x="469550" y="5155520"/>
            <a:ext cx="8208912" cy="540000"/>
          </a:xfrm>
          <a:prstGeom prst="rect">
            <a:avLst/>
          </a:prstGeom>
          <a:noFill/>
          <a:ln w="28575">
            <a:gradFill flip="none" rotWithShape="1">
              <a:gsLst>
                <a:gs pos="37000">
                  <a:schemeClr val="accent2"/>
                </a:gs>
                <a:gs pos="0">
                  <a:schemeClr val="accent1"/>
                </a:gs>
                <a:gs pos="63000">
                  <a:schemeClr val="accent3"/>
                </a:gs>
                <a:gs pos="100000">
                  <a:schemeClr val="accent4"/>
                </a:gs>
              </a:gsLst>
              <a:lin ang="0" scaled="1"/>
              <a:tileRect/>
            </a:gradFill>
          </a:ln>
        </p:spPr>
        <p:txBody>
          <a:bodyPr wrap="square" lIns="180000" tIns="162000" rIns="180000" bIns="126000" rtlCol="0">
            <a:spAutoFit/>
          </a:bodyPr>
          <a:lstStyle/>
          <a:p>
            <a:pPr algn="ctr">
              <a:lnSpc>
                <a:spcPct val="105000"/>
              </a:lnSpc>
            </a:pPr>
            <a:endParaRPr lang="fr-FR" dirty="0">
              <a:solidFill>
                <a:srgbClr val="002060"/>
              </a:solidFill>
            </a:endParaRPr>
          </a:p>
        </p:txBody>
      </p:sp>
      <p:pic>
        <p:nvPicPr>
          <p:cNvPr id="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486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13</a:t>
            </a:fld>
            <a:endParaRPr lang="fr-FR" dirty="0"/>
          </a:p>
        </p:txBody>
      </p:sp>
      <p:sp>
        <p:nvSpPr>
          <p:cNvPr id="11" name="Espace réservé du contenu 10"/>
          <p:cNvSpPr>
            <a:spLocks noGrp="1"/>
          </p:cNvSpPr>
          <p:nvPr>
            <p:ph idx="1"/>
          </p:nvPr>
        </p:nvSpPr>
        <p:spPr bwMode="gray"/>
        <p:txBody>
          <a:bodyPr/>
          <a:lstStyle/>
          <a:p>
            <a:r>
              <a:rPr lang="fr-FR" dirty="0" smtClean="0"/>
              <a:t>Alliages de Titane</a:t>
            </a:r>
          </a:p>
          <a:p>
            <a:pPr lvl="2"/>
            <a:r>
              <a:rPr lang="fr-FR" dirty="0" smtClean="0"/>
              <a:t>Compromis Rp0,2/K1C</a:t>
            </a:r>
          </a:p>
          <a:p>
            <a:pPr lvl="3"/>
            <a:endParaRPr lang="fr-FR" dirty="0"/>
          </a:p>
          <a:p>
            <a:pPr lvl="2"/>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8"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11333"/>
          <a:stretch>
            <a:fillRect/>
          </a:stretch>
        </p:blipFill>
        <p:spPr bwMode="auto">
          <a:xfrm>
            <a:off x="251520" y="2304396"/>
            <a:ext cx="4754564" cy="3140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5222108" y="2924944"/>
            <a:ext cx="3816424" cy="1143225"/>
          </a:xfrm>
          <a:prstGeom prst="rect">
            <a:avLst/>
          </a:prstGeom>
          <a:noFill/>
          <a:ln w="28575">
            <a:gradFill flip="none" rotWithShape="1">
              <a:gsLst>
                <a:gs pos="37000">
                  <a:schemeClr val="accent2"/>
                </a:gs>
                <a:gs pos="0">
                  <a:schemeClr val="accent1"/>
                </a:gs>
                <a:gs pos="63000">
                  <a:schemeClr val="accent3"/>
                </a:gs>
                <a:gs pos="100000">
                  <a:schemeClr val="accent4"/>
                </a:gs>
              </a:gsLst>
              <a:lin ang="0" scaled="1"/>
              <a:tileRect/>
            </a:gradFill>
          </a:ln>
        </p:spPr>
        <p:txBody>
          <a:bodyPr wrap="square" lIns="180000" tIns="162000" rIns="180000" bIns="126000" rtlCol="0">
            <a:spAutoFit/>
          </a:bodyPr>
          <a:lstStyle/>
          <a:p>
            <a:pPr algn="ctr">
              <a:lnSpc>
                <a:spcPct val="105000"/>
              </a:lnSpc>
            </a:pPr>
            <a:r>
              <a:rPr lang="fr-FR" dirty="0" smtClean="0">
                <a:solidFill>
                  <a:srgbClr val="002060"/>
                </a:solidFill>
              </a:rPr>
              <a:t>Les alliages de titane sont des alliages à traitement thermomécaniques.</a:t>
            </a:r>
            <a:endParaRPr lang="fr-FR" dirty="0">
              <a:solidFill>
                <a:srgbClr val="002060"/>
              </a:solidFill>
            </a:endParaRPr>
          </a:p>
        </p:txBody>
      </p:sp>
      <p:sp>
        <p:nvSpPr>
          <p:cNvPr id="12" name="Rectangle 11"/>
          <p:cNvSpPr/>
          <p:nvPr/>
        </p:nvSpPr>
        <p:spPr>
          <a:xfrm>
            <a:off x="2902228" y="2636912"/>
            <a:ext cx="720080" cy="216024"/>
          </a:xfrm>
          <a:prstGeom prst="rect">
            <a:avLst/>
          </a:prstGeom>
          <a:solidFill>
            <a:srgbClr val="FBF31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771800" y="3212976"/>
            <a:ext cx="720080" cy="216024"/>
          </a:xfrm>
          <a:prstGeom prst="rect">
            <a:avLst/>
          </a:prstGeom>
          <a:solidFill>
            <a:srgbClr val="FBF31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077264" y="3861048"/>
            <a:ext cx="766544" cy="162302"/>
          </a:xfrm>
          <a:prstGeom prst="rect">
            <a:avLst/>
          </a:prstGeom>
          <a:solidFill>
            <a:srgbClr val="FBF31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3123228" y="4023350"/>
            <a:ext cx="766544" cy="162302"/>
          </a:xfrm>
          <a:prstGeom prst="rect">
            <a:avLst/>
          </a:prstGeom>
          <a:solidFill>
            <a:srgbClr val="FBF31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02772" y="4149080"/>
            <a:ext cx="720080" cy="162302"/>
          </a:xfrm>
          <a:prstGeom prst="rect">
            <a:avLst/>
          </a:prstGeom>
          <a:solidFill>
            <a:srgbClr val="FBF31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0022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14</a:t>
            </a:fld>
            <a:endParaRPr lang="fr-FR" dirty="0"/>
          </a:p>
        </p:txBody>
      </p:sp>
      <p:sp>
        <p:nvSpPr>
          <p:cNvPr id="11" name="Espace réservé du contenu 10"/>
          <p:cNvSpPr>
            <a:spLocks noGrp="1"/>
          </p:cNvSpPr>
          <p:nvPr>
            <p:ph idx="1"/>
          </p:nvPr>
        </p:nvSpPr>
        <p:spPr bwMode="gray"/>
        <p:txBody>
          <a:bodyPr/>
          <a:lstStyle/>
          <a:p>
            <a:r>
              <a:rPr lang="fr-FR" dirty="0" smtClean="0"/>
              <a:t>Alliages de Titane – Compromis </a:t>
            </a:r>
            <a:r>
              <a:rPr lang="fr-FR" dirty="0" err="1" smtClean="0"/>
              <a:t>Rm</a:t>
            </a:r>
            <a:r>
              <a:rPr lang="fr-FR" dirty="0" smtClean="0"/>
              <a:t>/K1C</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grpSp>
        <p:nvGrpSpPr>
          <p:cNvPr id="9" name="Group 10"/>
          <p:cNvGrpSpPr>
            <a:grpSpLocks/>
          </p:cNvGrpSpPr>
          <p:nvPr/>
        </p:nvGrpSpPr>
        <p:grpSpPr bwMode="auto">
          <a:xfrm>
            <a:off x="1224255" y="2060848"/>
            <a:ext cx="6724173" cy="3897312"/>
            <a:chOff x="539" y="1483"/>
            <a:chExt cx="3424" cy="3273"/>
          </a:xfrm>
        </p:grpSpPr>
        <p:sp>
          <p:nvSpPr>
            <p:cNvPr id="12" name="Line 11"/>
            <p:cNvSpPr>
              <a:spLocks noChangeShapeType="1"/>
            </p:cNvSpPr>
            <p:nvPr/>
          </p:nvSpPr>
          <p:spPr bwMode="auto">
            <a:xfrm>
              <a:off x="2310" y="1600"/>
              <a:ext cx="5" cy="2981"/>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4" name="Line 12"/>
            <p:cNvSpPr>
              <a:spLocks noChangeShapeType="1"/>
            </p:cNvSpPr>
            <p:nvPr/>
          </p:nvSpPr>
          <p:spPr bwMode="auto">
            <a:xfrm>
              <a:off x="2010" y="1592"/>
              <a:ext cx="0" cy="2971"/>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grpSp>
          <p:nvGrpSpPr>
            <p:cNvPr id="15" name="Group 13"/>
            <p:cNvGrpSpPr>
              <a:grpSpLocks/>
            </p:cNvGrpSpPr>
            <p:nvPr/>
          </p:nvGrpSpPr>
          <p:grpSpPr bwMode="auto">
            <a:xfrm>
              <a:off x="706" y="1483"/>
              <a:ext cx="38" cy="2860"/>
              <a:chOff x="1081" y="1297"/>
              <a:chExt cx="59" cy="2503"/>
            </a:xfrm>
          </p:grpSpPr>
          <p:sp>
            <p:nvSpPr>
              <p:cNvPr id="75" name="Line 14"/>
              <p:cNvSpPr>
                <a:spLocks noChangeShapeType="1"/>
              </p:cNvSpPr>
              <p:nvPr/>
            </p:nvSpPr>
            <p:spPr bwMode="auto">
              <a:xfrm flipV="1">
                <a:off x="1110" y="1349"/>
                <a:ext cx="1" cy="245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6" name="Freeform 15"/>
              <p:cNvSpPr>
                <a:spLocks/>
              </p:cNvSpPr>
              <p:nvPr/>
            </p:nvSpPr>
            <p:spPr bwMode="auto">
              <a:xfrm>
                <a:off x="1081" y="1297"/>
                <a:ext cx="59" cy="57"/>
              </a:xfrm>
              <a:custGeom>
                <a:avLst/>
                <a:gdLst>
                  <a:gd name="T0" fmla="*/ 59 w 59"/>
                  <a:gd name="T1" fmla="*/ 57 h 57"/>
                  <a:gd name="T2" fmla="*/ 29 w 59"/>
                  <a:gd name="T3" fmla="*/ 0 h 57"/>
                  <a:gd name="T4" fmla="*/ 0 w 59"/>
                  <a:gd name="T5" fmla="*/ 57 h 57"/>
                  <a:gd name="T6" fmla="*/ 59 w 59"/>
                  <a:gd name="T7" fmla="*/ 57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57">
                    <a:moveTo>
                      <a:pt x="59" y="57"/>
                    </a:moveTo>
                    <a:lnTo>
                      <a:pt x="29" y="0"/>
                    </a:lnTo>
                    <a:lnTo>
                      <a:pt x="0" y="57"/>
                    </a:lnTo>
                    <a:lnTo>
                      <a:pt x="59"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grpSp>
          <p:nvGrpSpPr>
            <p:cNvPr id="16" name="Group 16"/>
            <p:cNvGrpSpPr>
              <a:grpSpLocks/>
            </p:cNvGrpSpPr>
            <p:nvPr/>
          </p:nvGrpSpPr>
          <p:grpSpPr bwMode="auto">
            <a:xfrm>
              <a:off x="645" y="4309"/>
              <a:ext cx="3267" cy="68"/>
              <a:chOff x="988" y="3771"/>
              <a:chExt cx="5000" cy="59"/>
            </a:xfrm>
          </p:grpSpPr>
          <p:sp>
            <p:nvSpPr>
              <p:cNvPr id="72" name="Line 17"/>
              <p:cNvSpPr>
                <a:spLocks noChangeShapeType="1"/>
              </p:cNvSpPr>
              <p:nvPr/>
            </p:nvSpPr>
            <p:spPr bwMode="auto">
              <a:xfrm>
                <a:off x="1041" y="3800"/>
                <a:ext cx="4892"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73" name="Freeform 18"/>
              <p:cNvSpPr>
                <a:spLocks/>
              </p:cNvSpPr>
              <p:nvPr/>
            </p:nvSpPr>
            <p:spPr bwMode="auto">
              <a:xfrm>
                <a:off x="988" y="3771"/>
                <a:ext cx="58" cy="59"/>
              </a:xfrm>
              <a:custGeom>
                <a:avLst/>
                <a:gdLst>
                  <a:gd name="T0" fmla="*/ 58 w 58"/>
                  <a:gd name="T1" fmla="*/ 0 h 59"/>
                  <a:gd name="T2" fmla="*/ 0 w 58"/>
                  <a:gd name="T3" fmla="*/ 31 h 59"/>
                  <a:gd name="T4" fmla="*/ 58 w 58"/>
                  <a:gd name="T5" fmla="*/ 59 h 59"/>
                  <a:gd name="T6" fmla="*/ 58 w 58"/>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9">
                    <a:moveTo>
                      <a:pt x="58" y="0"/>
                    </a:moveTo>
                    <a:lnTo>
                      <a:pt x="0" y="31"/>
                    </a:lnTo>
                    <a:lnTo>
                      <a:pt x="58" y="59"/>
                    </a:lnTo>
                    <a:lnTo>
                      <a:pt x="5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sp>
            <p:nvSpPr>
              <p:cNvPr id="74" name="Freeform 19"/>
              <p:cNvSpPr>
                <a:spLocks/>
              </p:cNvSpPr>
              <p:nvPr/>
            </p:nvSpPr>
            <p:spPr bwMode="auto">
              <a:xfrm>
                <a:off x="5930" y="3771"/>
                <a:ext cx="58" cy="59"/>
              </a:xfrm>
              <a:custGeom>
                <a:avLst/>
                <a:gdLst>
                  <a:gd name="T0" fmla="*/ 0 w 58"/>
                  <a:gd name="T1" fmla="*/ 59 h 59"/>
                  <a:gd name="T2" fmla="*/ 58 w 58"/>
                  <a:gd name="T3" fmla="*/ 31 h 59"/>
                  <a:gd name="T4" fmla="*/ 0 w 58"/>
                  <a:gd name="T5" fmla="*/ 0 h 59"/>
                  <a:gd name="T6" fmla="*/ 0 w 58"/>
                  <a:gd name="T7" fmla="*/ 59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59">
                    <a:moveTo>
                      <a:pt x="0" y="59"/>
                    </a:moveTo>
                    <a:lnTo>
                      <a:pt x="58" y="31"/>
                    </a:lnTo>
                    <a:lnTo>
                      <a:pt x="0" y="0"/>
                    </a:lnTo>
                    <a:lnTo>
                      <a:pt x="0"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fr-FR"/>
              </a:p>
            </p:txBody>
          </p:sp>
        </p:grpSp>
        <p:sp>
          <p:nvSpPr>
            <p:cNvPr id="17" name="Line 20"/>
            <p:cNvSpPr>
              <a:spLocks noChangeShapeType="1"/>
            </p:cNvSpPr>
            <p:nvPr/>
          </p:nvSpPr>
          <p:spPr bwMode="auto">
            <a:xfrm>
              <a:off x="1690" y="1584"/>
              <a:ext cx="5" cy="2964"/>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8" name="Line 21"/>
            <p:cNvSpPr>
              <a:spLocks noChangeShapeType="1"/>
            </p:cNvSpPr>
            <p:nvPr/>
          </p:nvSpPr>
          <p:spPr bwMode="auto">
            <a:xfrm>
              <a:off x="1353" y="1604"/>
              <a:ext cx="6" cy="2969"/>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19" name="Line 22"/>
            <p:cNvSpPr>
              <a:spLocks noChangeShapeType="1"/>
            </p:cNvSpPr>
            <p:nvPr/>
          </p:nvSpPr>
          <p:spPr bwMode="auto">
            <a:xfrm>
              <a:off x="1036" y="1567"/>
              <a:ext cx="4" cy="3014"/>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0" name="Line 23"/>
            <p:cNvSpPr>
              <a:spLocks noChangeShapeType="1"/>
            </p:cNvSpPr>
            <p:nvPr/>
          </p:nvSpPr>
          <p:spPr bwMode="auto">
            <a:xfrm>
              <a:off x="2939" y="1672"/>
              <a:ext cx="1" cy="2900"/>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1" name="Line 24"/>
            <p:cNvSpPr>
              <a:spLocks noChangeShapeType="1"/>
            </p:cNvSpPr>
            <p:nvPr/>
          </p:nvSpPr>
          <p:spPr bwMode="auto">
            <a:xfrm flipH="1">
              <a:off x="3262" y="1655"/>
              <a:ext cx="19" cy="2908"/>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2" name="Line 25"/>
            <p:cNvSpPr>
              <a:spLocks noChangeShapeType="1"/>
            </p:cNvSpPr>
            <p:nvPr/>
          </p:nvSpPr>
          <p:spPr bwMode="auto">
            <a:xfrm>
              <a:off x="3583" y="1679"/>
              <a:ext cx="0" cy="2892"/>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3" name="Line 26"/>
            <p:cNvSpPr>
              <a:spLocks noChangeShapeType="1"/>
            </p:cNvSpPr>
            <p:nvPr/>
          </p:nvSpPr>
          <p:spPr bwMode="auto">
            <a:xfrm>
              <a:off x="3885" y="1657"/>
              <a:ext cx="1" cy="2924"/>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4" name="Freeform 27"/>
            <p:cNvSpPr>
              <a:spLocks/>
            </p:cNvSpPr>
            <p:nvPr/>
          </p:nvSpPr>
          <p:spPr bwMode="auto">
            <a:xfrm rot="201430">
              <a:off x="997" y="2547"/>
              <a:ext cx="1143" cy="908"/>
            </a:xfrm>
            <a:custGeom>
              <a:avLst/>
              <a:gdLst>
                <a:gd name="T0" fmla="*/ 482 w 1232"/>
                <a:gd name="T1" fmla="*/ 297 h 689"/>
                <a:gd name="T2" fmla="*/ 391 w 1232"/>
                <a:gd name="T3" fmla="*/ 165 h 689"/>
                <a:gd name="T4" fmla="*/ 303 w 1232"/>
                <a:gd name="T5" fmla="*/ 75 h 689"/>
                <a:gd name="T6" fmla="*/ 225 w 1232"/>
                <a:gd name="T7" fmla="*/ 21 h 689"/>
                <a:gd name="T8" fmla="*/ 153 w 1232"/>
                <a:gd name="T9" fmla="*/ 0 h 689"/>
                <a:gd name="T10" fmla="*/ 94 w 1232"/>
                <a:gd name="T11" fmla="*/ 21 h 689"/>
                <a:gd name="T12" fmla="*/ 46 w 1232"/>
                <a:gd name="T13" fmla="*/ 82 h 689"/>
                <a:gd name="T14" fmla="*/ 16 w 1232"/>
                <a:gd name="T15" fmla="*/ 179 h 689"/>
                <a:gd name="T16" fmla="*/ 0 w 1232"/>
                <a:gd name="T17" fmla="*/ 315 h 689"/>
                <a:gd name="T18" fmla="*/ 6 w 1232"/>
                <a:gd name="T19" fmla="*/ 476 h 689"/>
                <a:gd name="T20" fmla="*/ 26 w 1232"/>
                <a:gd name="T21" fmla="*/ 655 h 689"/>
                <a:gd name="T22" fmla="*/ 64 w 1232"/>
                <a:gd name="T23" fmla="*/ 847 h 689"/>
                <a:gd name="T24" fmla="*/ 115 w 1232"/>
                <a:gd name="T25" fmla="*/ 1045 h 689"/>
                <a:gd name="T26" fmla="*/ 180 w 1232"/>
                <a:gd name="T27" fmla="*/ 1245 h 689"/>
                <a:gd name="T28" fmla="*/ 254 w 1232"/>
                <a:gd name="T29" fmla="*/ 1439 h 689"/>
                <a:gd name="T30" fmla="*/ 340 w 1232"/>
                <a:gd name="T31" fmla="*/ 1622 h 689"/>
                <a:gd name="T32" fmla="*/ 431 w 1232"/>
                <a:gd name="T33" fmla="*/ 1786 h 689"/>
                <a:gd name="T34" fmla="*/ 522 w 1232"/>
                <a:gd name="T35" fmla="*/ 1916 h 689"/>
                <a:gd name="T36" fmla="*/ 609 w 1232"/>
                <a:gd name="T37" fmla="*/ 2010 h 689"/>
                <a:gd name="T38" fmla="*/ 688 w 1232"/>
                <a:gd name="T39" fmla="*/ 2060 h 689"/>
                <a:gd name="T40" fmla="*/ 759 w 1232"/>
                <a:gd name="T41" fmla="*/ 2078 h 689"/>
                <a:gd name="T42" fmla="*/ 818 w 1232"/>
                <a:gd name="T43" fmla="*/ 2060 h 689"/>
                <a:gd name="T44" fmla="*/ 867 w 1232"/>
                <a:gd name="T45" fmla="*/ 1995 h 689"/>
                <a:gd name="T46" fmla="*/ 898 w 1232"/>
                <a:gd name="T47" fmla="*/ 1900 h 689"/>
                <a:gd name="T48" fmla="*/ 912 w 1232"/>
                <a:gd name="T49" fmla="*/ 1765 h 689"/>
                <a:gd name="T50" fmla="*/ 908 w 1232"/>
                <a:gd name="T51" fmla="*/ 1601 h 689"/>
                <a:gd name="T52" fmla="*/ 887 w 1232"/>
                <a:gd name="T53" fmla="*/ 1425 h 689"/>
                <a:gd name="T54" fmla="*/ 849 w 1232"/>
                <a:gd name="T55" fmla="*/ 1231 h 689"/>
                <a:gd name="T56" fmla="*/ 798 w 1232"/>
                <a:gd name="T57" fmla="*/ 1032 h 689"/>
                <a:gd name="T58" fmla="*/ 734 w 1232"/>
                <a:gd name="T59" fmla="*/ 834 h 689"/>
                <a:gd name="T60" fmla="*/ 658 w 1232"/>
                <a:gd name="T61" fmla="*/ 639 h 689"/>
                <a:gd name="T62" fmla="*/ 573 w 1232"/>
                <a:gd name="T63" fmla="*/ 463 h 6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32" h="689">
                  <a:moveTo>
                    <a:pt x="712" y="125"/>
                  </a:moveTo>
                  <a:lnTo>
                    <a:pt x="649" y="99"/>
                  </a:lnTo>
                  <a:lnTo>
                    <a:pt x="587" y="76"/>
                  </a:lnTo>
                  <a:lnTo>
                    <a:pt x="527" y="55"/>
                  </a:lnTo>
                  <a:lnTo>
                    <a:pt x="468" y="39"/>
                  </a:lnTo>
                  <a:lnTo>
                    <a:pt x="411" y="25"/>
                  </a:lnTo>
                  <a:lnTo>
                    <a:pt x="355" y="13"/>
                  </a:lnTo>
                  <a:lnTo>
                    <a:pt x="303" y="7"/>
                  </a:lnTo>
                  <a:lnTo>
                    <a:pt x="254" y="1"/>
                  </a:lnTo>
                  <a:lnTo>
                    <a:pt x="207" y="0"/>
                  </a:lnTo>
                  <a:lnTo>
                    <a:pt x="165" y="1"/>
                  </a:lnTo>
                  <a:lnTo>
                    <a:pt x="126" y="7"/>
                  </a:lnTo>
                  <a:lnTo>
                    <a:pt x="93" y="15"/>
                  </a:lnTo>
                  <a:lnTo>
                    <a:pt x="62" y="27"/>
                  </a:lnTo>
                  <a:lnTo>
                    <a:pt x="39" y="42"/>
                  </a:lnTo>
                  <a:lnTo>
                    <a:pt x="20" y="59"/>
                  </a:lnTo>
                  <a:lnTo>
                    <a:pt x="7" y="81"/>
                  </a:lnTo>
                  <a:lnTo>
                    <a:pt x="0" y="104"/>
                  </a:lnTo>
                  <a:lnTo>
                    <a:pt x="0" y="131"/>
                  </a:lnTo>
                  <a:lnTo>
                    <a:pt x="7" y="158"/>
                  </a:lnTo>
                  <a:lnTo>
                    <a:pt x="19" y="187"/>
                  </a:lnTo>
                  <a:lnTo>
                    <a:pt x="35" y="217"/>
                  </a:lnTo>
                  <a:lnTo>
                    <a:pt x="57" y="249"/>
                  </a:lnTo>
                  <a:lnTo>
                    <a:pt x="86" y="281"/>
                  </a:lnTo>
                  <a:lnTo>
                    <a:pt x="118" y="313"/>
                  </a:lnTo>
                  <a:lnTo>
                    <a:pt x="155" y="347"/>
                  </a:lnTo>
                  <a:lnTo>
                    <a:pt x="197" y="381"/>
                  </a:lnTo>
                  <a:lnTo>
                    <a:pt x="242" y="413"/>
                  </a:lnTo>
                  <a:lnTo>
                    <a:pt x="291" y="445"/>
                  </a:lnTo>
                  <a:lnTo>
                    <a:pt x="343" y="477"/>
                  </a:lnTo>
                  <a:lnTo>
                    <a:pt x="400" y="509"/>
                  </a:lnTo>
                  <a:lnTo>
                    <a:pt x="458" y="538"/>
                  </a:lnTo>
                  <a:lnTo>
                    <a:pt x="520" y="566"/>
                  </a:lnTo>
                  <a:lnTo>
                    <a:pt x="582" y="592"/>
                  </a:lnTo>
                  <a:lnTo>
                    <a:pt x="644" y="615"/>
                  </a:lnTo>
                  <a:lnTo>
                    <a:pt x="705" y="635"/>
                  </a:lnTo>
                  <a:lnTo>
                    <a:pt x="764" y="651"/>
                  </a:lnTo>
                  <a:lnTo>
                    <a:pt x="821" y="666"/>
                  </a:lnTo>
                  <a:lnTo>
                    <a:pt x="877" y="676"/>
                  </a:lnTo>
                  <a:lnTo>
                    <a:pt x="929" y="683"/>
                  </a:lnTo>
                  <a:lnTo>
                    <a:pt x="979" y="688"/>
                  </a:lnTo>
                  <a:lnTo>
                    <a:pt x="1025" y="689"/>
                  </a:lnTo>
                  <a:lnTo>
                    <a:pt x="1067" y="688"/>
                  </a:lnTo>
                  <a:lnTo>
                    <a:pt x="1105" y="683"/>
                  </a:lnTo>
                  <a:lnTo>
                    <a:pt x="1139" y="674"/>
                  </a:lnTo>
                  <a:lnTo>
                    <a:pt x="1169" y="662"/>
                  </a:lnTo>
                  <a:lnTo>
                    <a:pt x="1193" y="647"/>
                  </a:lnTo>
                  <a:lnTo>
                    <a:pt x="1211" y="630"/>
                  </a:lnTo>
                  <a:lnTo>
                    <a:pt x="1225" y="608"/>
                  </a:lnTo>
                  <a:lnTo>
                    <a:pt x="1232" y="585"/>
                  </a:lnTo>
                  <a:lnTo>
                    <a:pt x="1232" y="559"/>
                  </a:lnTo>
                  <a:lnTo>
                    <a:pt x="1226" y="531"/>
                  </a:lnTo>
                  <a:lnTo>
                    <a:pt x="1215" y="502"/>
                  </a:lnTo>
                  <a:lnTo>
                    <a:pt x="1196" y="472"/>
                  </a:lnTo>
                  <a:lnTo>
                    <a:pt x="1174" y="440"/>
                  </a:lnTo>
                  <a:lnTo>
                    <a:pt x="1146" y="408"/>
                  </a:lnTo>
                  <a:lnTo>
                    <a:pt x="1114" y="376"/>
                  </a:lnTo>
                  <a:lnTo>
                    <a:pt x="1077" y="342"/>
                  </a:lnTo>
                  <a:lnTo>
                    <a:pt x="1036" y="310"/>
                  </a:lnTo>
                  <a:lnTo>
                    <a:pt x="991" y="276"/>
                  </a:lnTo>
                  <a:lnTo>
                    <a:pt x="940" y="244"/>
                  </a:lnTo>
                  <a:lnTo>
                    <a:pt x="888" y="212"/>
                  </a:lnTo>
                  <a:lnTo>
                    <a:pt x="833" y="182"/>
                  </a:lnTo>
                  <a:lnTo>
                    <a:pt x="774" y="153"/>
                  </a:lnTo>
                  <a:lnTo>
                    <a:pt x="712" y="125"/>
                  </a:lnTo>
                  <a:close/>
                </a:path>
              </a:pathLst>
            </a:custGeom>
            <a:solidFill>
              <a:srgbClr val="FF0000"/>
            </a:solidFill>
            <a:ln w="11113">
              <a:solidFill>
                <a:srgbClr val="000000"/>
              </a:solidFill>
              <a:prstDash val="solid"/>
              <a:round/>
              <a:headEnd/>
              <a:tailEnd/>
            </a:ln>
          </p:spPr>
          <p:txBody>
            <a:bodyPr/>
            <a:lstStyle/>
            <a:p>
              <a:endParaRPr lang="fr-FR"/>
            </a:p>
          </p:txBody>
        </p:sp>
        <p:sp>
          <p:nvSpPr>
            <p:cNvPr id="25" name="Freeform 28"/>
            <p:cNvSpPr>
              <a:spLocks/>
            </p:cNvSpPr>
            <p:nvPr/>
          </p:nvSpPr>
          <p:spPr bwMode="auto">
            <a:xfrm>
              <a:off x="901" y="1851"/>
              <a:ext cx="683" cy="712"/>
            </a:xfrm>
            <a:custGeom>
              <a:avLst/>
              <a:gdLst>
                <a:gd name="T0" fmla="*/ 45 w 1342"/>
                <a:gd name="T1" fmla="*/ 6 h 792"/>
                <a:gd name="T2" fmla="*/ 36 w 1342"/>
                <a:gd name="T3" fmla="*/ 0 h 792"/>
                <a:gd name="T4" fmla="*/ 27 w 1342"/>
                <a:gd name="T5" fmla="*/ 4 h 792"/>
                <a:gd name="T6" fmla="*/ 20 w 1342"/>
                <a:gd name="T7" fmla="*/ 18 h 792"/>
                <a:gd name="T8" fmla="*/ 13 w 1342"/>
                <a:gd name="T9" fmla="*/ 40 h 792"/>
                <a:gd name="T10" fmla="*/ 8 w 1342"/>
                <a:gd name="T11" fmla="*/ 70 h 792"/>
                <a:gd name="T12" fmla="*/ 4 w 1342"/>
                <a:gd name="T13" fmla="*/ 109 h 792"/>
                <a:gd name="T14" fmla="*/ 1 w 1342"/>
                <a:gd name="T15" fmla="*/ 155 h 792"/>
                <a:gd name="T16" fmla="*/ 1 w 1342"/>
                <a:gd name="T17" fmla="*/ 178 h 792"/>
                <a:gd name="T18" fmla="*/ 0 w 1342"/>
                <a:gd name="T19" fmla="*/ 204 h 792"/>
                <a:gd name="T20" fmla="*/ 1 w 1342"/>
                <a:gd name="T21" fmla="*/ 229 h 792"/>
                <a:gd name="T22" fmla="*/ 2 w 1342"/>
                <a:gd name="T23" fmla="*/ 281 h 792"/>
                <a:gd name="T24" fmla="*/ 5 w 1342"/>
                <a:gd name="T25" fmla="*/ 331 h 792"/>
                <a:gd name="T26" fmla="*/ 10 w 1342"/>
                <a:gd name="T27" fmla="*/ 378 h 792"/>
                <a:gd name="T28" fmla="*/ 16 w 1342"/>
                <a:gd name="T29" fmla="*/ 417 h 792"/>
                <a:gd name="T30" fmla="*/ 23 w 1342"/>
                <a:gd name="T31" fmla="*/ 454 h 792"/>
                <a:gd name="T32" fmla="*/ 32 w 1342"/>
                <a:gd name="T33" fmla="*/ 484 h 792"/>
                <a:gd name="T34" fmla="*/ 40 w 1342"/>
                <a:gd name="T35" fmla="*/ 504 h 792"/>
                <a:gd name="T36" fmla="*/ 50 w 1342"/>
                <a:gd name="T37" fmla="*/ 515 h 792"/>
                <a:gd name="T38" fmla="*/ 59 w 1342"/>
                <a:gd name="T39" fmla="*/ 516 h 792"/>
                <a:gd name="T40" fmla="*/ 66 w 1342"/>
                <a:gd name="T41" fmla="*/ 508 h 792"/>
                <a:gd name="T42" fmla="*/ 73 w 1342"/>
                <a:gd name="T43" fmla="*/ 489 h 792"/>
                <a:gd name="T44" fmla="*/ 79 w 1342"/>
                <a:gd name="T45" fmla="*/ 462 h 792"/>
                <a:gd name="T46" fmla="*/ 84 w 1342"/>
                <a:gd name="T47" fmla="*/ 428 h 792"/>
                <a:gd name="T48" fmla="*/ 88 w 1342"/>
                <a:gd name="T49" fmla="*/ 387 h 792"/>
                <a:gd name="T50" fmla="*/ 90 w 1342"/>
                <a:gd name="T51" fmla="*/ 350 h 792"/>
                <a:gd name="T52" fmla="*/ 90 w 1342"/>
                <a:gd name="T53" fmla="*/ 325 h 792"/>
                <a:gd name="T54" fmla="*/ 90 w 1342"/>
                <a:gd name="T55" fmla="*/ 300 h 792"/>
                <a:gd name="T56" fmla="*/ 89 w 1342"/>
                <a:gd name="T57" fmla="*/ 262 h 792"/>
                <a:gd name="T58" fmla="*/ 87 w 1342"/>
                <a:gd name="T59" fmla="*/ 212 h 792"/>
                <a:gd name="T60" fmla="*/ 82 w 1342"/>
                <a:gd name="T61" fmla="*/ 164 h 792"/>
                <a:gd name="T62" fmla="*/ 77 w 1342"/>
                <a:gd name="T63" fmla="*/ 120 h 792"/>
                <a:gd name="T64" fmla="*/ 70 w 1342"/>
                <a:gd name="T65" fmla="*/ 81 h 792"/>
                <a:gd name="T66" fmla="*/ 63 w 1342"/>
                <a:gd name="T67" fmla="*/ 49 h 792"/>
                <a:gd name="T68" fmla="*/ 54 w 1342"/>
                <a:gd name="T69" fmla="*/ 23 h 7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342" h="792">
                  <a:moveTo>
                    <a:pt x="740" y="20"/>
                  </a:moveTo>
                  <a:lnTo>
                    <a:pt x="671" y="10"/>
                  </a:lnTo>
                  <a:lnTo>
                    <a:pt x="604" y="3"/>
                  </a:lnTo>
                  <a:lnTo>
                    <a:pt x="538" y="0"/>
                  </a:lnTo>
                  <a:lnTo>
                    <a:pt x="474" y="2"/>
                  </a:lnTo>
                  <a:lnTo>
                    <a:pt x="413" y="7"/>
                  </a:lnTo>
                  <a:lnTo>
                    <a:pt x="355" y="15"/>
                  </a:lnTo>
                  <a:lnTo>
                    <a:pt x="299" y="27"/>
                  </a:lnTo>
                  <a:lnTo>
                    <a:pt x="249" y="44"/>
                  </a:lnTo>
                  <a:lnTo>
                    <a:pt x="200" y="62"/>
                  </a:lnTo>
                  <a:lnTo>
                    <a:pt x="156" y="84"/>
                  </a:lnTo>
                  <a:lnTo>
                    <a:pt x="117" y="108"/>
                  </a:lnTo>
                  <a:lnTo>
                    <a:pt x="82" y="137"/>
                  </a:lnTo>
                  <a:lnTo>
                    <a:pt x="53" y="167"/>
                  </a:lnTo>
                  <a:lnTo>
                    <a:pt x="30" y="201"/>
                  </a:lnTo>
                  <a:lnTo>
                    <a:pt x="13" y="236"/>
                  </a:lnTo>
                  <a:lnTo>
                    <a:pt x="8" y="255"/>
                  </a:lnTo>
                  <a:lnTo>
                    <a:pt x="3" y="273"/>
                  </a:lnTo>
                  <a:lnTo>
                    <a:pt x="0" y="293"/>
                  </a:lnTo>
                  <a:lnTo>
                    <a:pt x="0" y="312"/>
                  </a:lnTo>
                  <a:lnTo>
                    <a:pt x="1" y="332"/>
                  </a:lnTo>
                  <a:lnTo>
                    <a:pt x="3" y="352"/>
                  </a:lnTo>
                  <a:lnTo>
                    <a:pt x="13" y="391"/>
                  </a:lnTo>
                  <a:lnTo>
                    <a:pt x="30" y="430"/>
                  </a:lnTo>
                  <a:lnTo>
                    <a:pt x="52" y="469"/>
                  </a:lnTo>
                  <a:lnTo>
                    <a:pt x="79" y="506"/>
                  </a:lnTo>
                  <a:lnTo>
                    <a:pt x="112" y="541"/>
                  </a:lnTo>
                  <a:lnTo>
                    <a:pt x="151" y="577"/>
                  </a:lnTo>
                  <a:lnTo>
                    <a:pt x="193" y="609"/>
                  </a:lnTo>
                  <a:lnTo>
                    <a:pt x="242" y="639"/>
                  </a:lnTo>
                  <a:lnTo>
                    <a:pt x="292" y="669"/>
                  </a:lnTo>
                  <a:lnTo>
                    <a:pt x="348" y="695"/>
                  </a:lnTo>
                  <a:lnTo>
                    <a:pt x="408" y="718"/>
                  </a:lnTo>
                  <a:lnTo>
                    <a:pt x="471" y="740"/>
                  </a:lnTo>
                  <a:lnTo>
                    <a:pt x="536" y="757"/>
                  </a:lnTo>
                  <a:lnTo>
                    <a:pt x="604" y="772"/>
                  </a:lnTo>
                  <a:lnTo>
                    <a:pt x="673" y="782"/>
                  </a:lnTo>
                  <a:lnTo>
                    <a:pt x="740" y="789"/>
                  </a:lnTo>
                  <a:lnTo>
                    <a:pt x="805" y="792"/>
                  </a:lnTo>
                  <a:lnTo>
                    <a:pt x="869" y="791"/>
                  </a:lnTo>
                  <a:lnTo>
                    <a:pt x="930" y="786"/>
                  </a:lnTo>
                  <a:lnTo>
                    <a:pt x="989" y="777"/>
                  </a:lnTo>
                  <a:lnTo>
                    <a:pt x="1044" y="764"/>
                  </a:lnTo>
                  <a:lnTo>
                    <a:pt x="1095" y="749"/>
                  </a:lnTo>
                  <a:lnTo>
                    <a:pt x="1144" y="730"/>
                  </a:lnTo>
                  <a:lnTo>
                    <a:pt x="1187" y="708"/>
                  </a:lnTo>
                  <a:lnTo>
                    <a:pt x="1226" y="683"/>
                  </a:lnTo>
                  <a:lnTo>
                    <a:pt x="1260" y="656"/>
                  </a:lnTo>
                  <a:lnTo>
                    <a:pt x="1288" y="624"/>
                  </a:lnTo>
                  <a:lnTo>
                    <a:pt x="1312" y="592"/>
                  </a:lnTo>
                  <a:lnTo>
                    <a:pt x="1329" y="556"/>
                  </a:lnTo>
                  <a:lnTo>
                    <a:pt x="1334" y="536"/>
                  </a:lnTo>
                  <a:lnTo>
                    <a:pt x="1339" y="518"/>
                  </a:lnTo>
                  <a:lnTo>
                    <a:pt x="1342" y="497"/>
                  </a:lnTo>
                  <a:lnTo>
                    <a:pt x="1342" y="479"/>
                  </a:lnTo>
                  <a:lnTo>
                    <a:pt x="1342" y="459"/>
                  </a:lnTo>
                  <a:lnTo>
                    <a:pt x="1339" y="440"/>
                  </a:lnTo>
                  <a:lnTo>
                    <a:pt x="1329" y="401"/>
                  </a:lnTo>
                  <a:lnTo>
                    <a:pt x="1314" y="363"/>
                  </a:lnTo>
                  <a:lnTo>
                    <a:pt x="1292" y="324"/>
                  </a:lnTo>
                  <a:lnTo>
                    <a:pt x="1263" y="287"/>
                  </a:lnTo>
                  <a:lnTo>
                    <a:pt x="1231" y="251"/>
                  </a:lnTo>
                  <a:lnTo>
                    <a:pt x="1192" y="216"/>
                  </a:lnTo>
                  <a:lnTo>
                    <a:pt x="1149" y="184"/>
                  </a:lnTo>
                  <a:lnTo>
                    <a:pt x="1102" y="154"/>
                  </a:lnTo>
                  <a:lnTo>
                    <a:pt x="1049" y="123"/>
                  </a:lnTo>
                  <a:lnTo>
                    <a:pt x="994" y="98"/>
                  </a:lnTo>
                  <a:lnTo>
                    <a:pt x="935" y="74"/>
                  </a:lnTo>
                  <a:lnTo>
                    <a:pt x="873" y="52"/>
                  </a:lnTo>
                  <a:lnTo>
                    <a:pt x="807" y="36"/>
                  </a:lnTo>
                  <a:lnTo>
                    <a:pt x="740" y="20"/>
                  </a:lnTo>
                  <a:close/>
                </a:path>
              </a:pathLst>
            </a:custGeom>
            <a:solidFill>
              <a:srgbClr val="FFFF00"/>
            </a:solidFill>
            <a:ln w="11113">
              <a:solidFill>
                <a:srgbClr val="000000"/>
              </a:solidFill>
              <a:prstDash val="solid"/>
              <a:round/>
              <a:headEnd/>
              <a:tailEnd/>
            </a:ln>
          </p:spPr>
          <p:txBody>
            <a:bodyPr/>
            <a:lstStyle/>
            <a:p>
              <a:endParaRPr lang="fr-FR"/>
            </a:p>
          </p:txBody>
        </p:sp>
        <p:sp>
          <p:nvSpPr>
            <p:cNvPr id="26" name="Freeform 29"/>
            <p:cNvSpPr>
              <a:spLocks/>
            </p:cNvSpPr>
            <p:nvPr/>
          </p:nvSpPr>
          <p:spPr bwMode="auto">
            <a:xfrm rot="1263594">
              <a:off x="1802" y="2895"/>
              <a:ext cx="1191" cy="546"/>
            </a:xfrm>
            <a:custGeom>
              <a:avLst/>
              <a:gdLst>
                <a:gd name="T0" fmla="*/ 152 w 1845"/>
                <a:gd name="T1" fmla="*/ 6 h 711"/>
                <a:gd name="T2" fmla="*/ 121 w 1845"/>
                <a:gd name="T3" fmla="*/ 2 h 711"/>
                <a:gd name="T4" fmla="*/ 92 w 1845"/>
                <a:gd name="T5" fmla="*/ 2 h 711"/>
                <a:gd name="T6" fmla="*/ 65 w 1845"/>
                <a:gd name="T7" fmla="*/ 5 h 711"/>
                <a:gd name="T8" fmla="*/ 43 w 1845"/>
                <a:gd name="T9" fmla="*/ 14 h 711"/>
                <a:gd name="T10" fmla="*/ 28 w 1845"/>
                <a:gd name="T11" fmla="*/ 23 h 711"/>
                <a:gd name="T12" fmla="*/ 20 w 1845"/>
                <a:gd name="T13" fmla="*/ 31 h 711"/>
                <a:gd name="T14" fmla="*/ 13 w 1845"/>
                <a:gd name="T15" fmla="*/ 38 h 711"/>
                <a:gd name="T16" fmla="*/ 8 w 1845"/>
                <a:gd name="T17" fmla="*/ 48 h 711"/>
                <a:gd name="T18" fmla="*/ 3 w 1845"/>
                <a:gd name="T19" fmla="*/ 58 h 711"/>
                <a:gd name="T20" fmla="*/ 1 w 1845"/>
                <a:gd name="T21" fmla="*/ 69 h 711"/>
                <a:gd name="T22" fmla="*/ 0 w 1845"/>
                <a:gd name="T23" fmla="*/ 81 h 711"/>
                <a:gd name="T24" fmla="*/ 1 w 1845"/>
                <a:gd name="T25" fmla="*/ 93 h 711"/>
                <a:gd name="T26" fmla="*/ 3 w 1845"/>
                <a:gd name="T27" fmla="*/ 105 h 711"/>
                <a:gd name="T28" fmla="*/ 7 w 1845"/>
                <a:gd name="T29" fmla="*/ 117 h 711"/>
                <a:gd name="T30" fmla="*/ 12 w 1845"/>
                <a:gd name="T31" fmla="*/ 129 h 711"/>
                <a:gd name="T32" fmla="*/ 19 w 1845"/>
                <a:gd name="T33" fmla="*/ 141 h 711"/>
                <a:gd name="T34" fmla="*/ 27 w 1845"/>
                <a:gd name="T35" fmla="*/ 152 h 711"/>
                <a:gd name="T36" fmla="*/ 36 w 1845"/>
                <a:gd name="T37" fmla="*/ 164 h 711"/>
                <a:gd name="T38" fmla="*/ 52 w 1845"/>
                <a:gd name="T39" fmla="*/ 180 h 711"/>
                <a:gd name="T40" fmla="*/ 77 w 1845"/>
                <a:gd name="T41" fmla="*/ 200 h 711"/>
                <a:gd name="T42" fmla="*/ 105 w 1845"/>
                <a:gd name="T43" fmla="*/ 217 h 711"/>
                <a:gd name="T44" fmla="*/ 136 w 1845"/>
                <a:gd name="T45" fmla="*/ 232 h 711"/>
                <a:gd name="T46" fmla="*/ 168 w 1845"/>
                <a:gd name="T47" fmla="*/ 242 h 711"/>
                <a:gd name="T48" fmla="*/ 200 w 1845"/>
                <a:gd name="T49" fmla="*/ 247 h 711"/>
                <a:gd name="T50" fmla="*/ 229 w 1845"/>
                <a:gd name="T51" fmla="*/ 247 h 711"/>
                <a:gd name="T52" fmla="*/ 256 w 1845"/>
                <a:gd name="T53" fmla="*/ 243 h 711"/>
                <a:gd name="T54" fmla="*/ 278 w 1845"/>
                <a:gd name="T55" fmla="*/ 233 h 711"/>
                <a:gd name="T56" fmla="*/ 292 w 1845"/>
                <a:gd name="T57" fmla="*/ 225 h 711"/>
                <a:gd name="T58" fmla="*/ 301 w 1845"/>
                <a:gd name="T59" fmla="*/ 217 h 711"/>
                <a:gd name="T60" fmla="*/ 307 w 1845"/>
                <a:gd name="T61" fmla="*/ 209 h 711"/>
                <a:gd name="T62" fmla="*/ 313 w 1845"/>
                <a:gd name="T63" fmla="*/ 200 h 711"/>
                <a:gd name="T64" fmla="*/ 317 w 1845"/>
                <a:gd name="T65" fmla="*/ 190 h 711"/>
                <a:gd name="T66" fmla="*/ 320 w 1845"/>
                <a:gd name="T67" fmla="*/ 178 h 711"/>
                <a:gd name="T68" fmla="*/ 320 w 1845"/>
                <a:gd name="T69" fmla="*/ 167 h 711"/>
                <a:gd name="T70" fmla="*/ 320 w 1845"/>
                <a:gd name="T71" fmla="*/ 155 h 711"/>
                <a:gd name="T72" fmla="*/ 317 w 1845"/>
                <a:gd name="T73" fmla="*/ 143 h 711"/>
                <a:gd name="T74" fmla="*/ 313 w 1845"/>
                <a:gd name="T75" fmla="*/ 130 h 711"/>
                <a:gd name="T76" fmla="*/ 309 w 1845"/>
                <a:gd name="T77" fmla="*/ 118 h 711"/>
                <a:gd name="T78" fmla="*/ 301 w 1845"/>
                <a:gd name="T79" fmla="*/ 107 h 711"/>
                <a:gd name="T80" fmla="*/ 294 w 1845"/>
                <a:gd name="T81" fmla="*/ 95 h 711"/>
                <a:gd name="T82" fmla="*/ 284 w 1845"/>
                <a:gd name="T83" fmla="*/ 83 h 711"/>
                <a:gd name="T84" fmla="*/ 269 w 1845"/>
                <a:gd name="T85" fmla="*/ 67 h 711"/>
                <a:gd name="T86" fmla="*/ 244 w 1845"/>
                <a:gd name="T87" fmla="*/ 47 h 711"/>
                <a:gd name="T88" fmla="*/ 216 w 1845"/>
                <a:gd name="T89" fmla="*/ 30 h 711"/>
                <a:gd name="T90" fmla="*/ 185 w 1845"/>
                <a:gd name="T91" fmla="*/ 16 h 71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845" h="711">
                  <a:moveTo>
                    <a:pt x="972" y="29"/>
                  </a:moveTo>
                  <a:lnTo>
                    <a:pt x="878" y="17"/>
                  </a:lnTo>
                  <a:lnTo>
                    <a:pt x="785" y="7"/>
                  </a:lnTo>
                  <a:lnTo>
                    <a:pt x="696" y="2"/>
                  </a:lnTo>
                  <a:lnTo>
                    <a:pt x="610" y="0"/>
                  </a:lnTo>
                  <a:lnTo>
                    <a:pt x="528" y="2"/>
                  </a:lnTo>
                  <a:lnTo>
                    <a:pt x="449" y="7"/>
                  </a:lnTo>
                  <a:lnTo>
                    <a:pt x="375" y="15"/>
                  </a:lnTo>
                  <a:lnTo>
                    <a:pt x="308" y="25"/>
                  </a:lnTo>
                  <a:lnTo>
                    <a:pt x="244" y="40"/>
                  </a:lnTo>
                  <a:lnTo>
                    <a:pt x="187" y="57"/>
                  </a:lnTo>
                  <a:lnTo>
                    <a:pt x="161" y="66"/>
                  </a:lnTo>
                  <a:lnTo>
                    <a:pt x="138" y="77"/>
                  </a:lnTo>
                  <a:lnTo>
                    <a:pt x="114" y="88"/>
                  </a:lnTo>
                  <a:lnTo>
                    <a:pt x="94" y="99"/>
                  </a:lnTo>
                  <a:lnTo>
                    <a:pt x="75" y="111"/>
                  </a:lnTo>
                  <a:lnTo>
                    <a:pt x="59" y="125"/>
                  </a:lnTo>
                  <a:lnTo>
                    <a:pt x="44" y="138"/>
                  </a:lnTo>
                  <a:lnTo>
                    <a:pt x="30" y="153"/>
                  </a:lnTo>
                  <a:lnTo>
                    <a:pt x="20" y="167"/>
                  </a:lnTo>
                  <a:lnTo>
                    <a:pt x="12" y="184"/>
                  </a:lnTo>
                  <a:lnTo>
                    <a:pt x="5" y="199"/>
                  </a:lnTo>
                  <a:lnTo>
                    <a:pt x="1" y="216"/>
                  </a:lnTo>
                  <a:lnTo>
                    <a:pt x="0" y="233"/>
                  </a:lnTo>
                  <a:lnTo>
                    <a:pt x="1" y="249"/>
                  </a:lnTo>
                  <a:lnTo>
                    <a:pt x="5" y="266"/>
                  </a:lnTo>
                  <a:lnTo>
                    <a:pt x="10" y="285"/>
                  </a:lnTo>
                  <a:lnTo>
                    <a:pt x="18" y="302"/>
                  </a:lnTo>
                  <a:lnTo>
                    <a:pt x="28" y="319"/>
                  </a:lnTo>
                  <a:lnTo>
                    <a:pt x="40" y="337"/>
                  </a:lnTo>
                  <a:lnTo>
                    <a:pt x="55" y="354"/>
                  </a:lnTo>
                  <a:lnTo>
                    <a:pt x="70" y="371"/>
                  </a:lnTo>
                  <a:lnTo>
                    <a:pt x="89" y="388"/>
                  </a:lnTo>
                  <a:lnTo>
                    <a:pt x="109" y="406"/>
                  </a:lnTo>
                  <a:lnTo>
                    <a:pt x="131" y="423"/>
                  </a:lnTo>
                  <a:lnTo>
                    <a:pt x="155" y="438"/>
                  </a:lnTo>
                  <a:lnTo>
                    <a:pt x="181" y="455"/>
                  </a:lnTo>
                  <a:lnTo>
                    <a:pt x="208" y="472"/>
                  </a:lnTo>
                  <a:lnTo>
                    <a:pt x="237" y="487"/>
                  </a:lnTo>
                  <a:lnTo>
                    <a:pt x="299" y="519"/>
                  </a:lnTo>
                  <a:lnTo>
                    <a:pt x="367" y="548"/>
                  </a:lnTo>
                  <a:lnTo>
                    <a:pt x="441" y="576"/>
                  </a:lnTo>
                  <a:lnTo>
                    <a:pt x="520" y="602"/>
                  </a:lnTo>
                  <a:lnTo>
                    <a:pt x="602" y="627"/>
                  </a:lnTo>
                  <a:lnTo>
                    <a:pt x="690" y="647"/>
                  </a:lnTo>
                  <a:lnTo>
                    <a:pt x="780" y="667"/>
                  </a:lnTo>
                  <a:lnTo>
                    <a:pt x="875" y="683"/>
                  </a:lnTo>
                  <a:lnTo>
                    <a:pt x="969" y="696"/>
                  </a:lnTo>
                  <a:lnTo>
                    <a:pt x="1061" y="705"/>
                  </a:lnTo>
                  <a:lnTo>
                    <a:pt x="1151" y="710"/>
                  </a:lnTo>
                  <a:lnTo>
                    <a:pt x="1236" y="711"/>
                  </a:lnTo>
                  <a:lnTo>
                    <a:pt x="1319" y="710"/>
                  </a:lnTo>
                  <a:lnTo>
                    <a:pt x="1398" y="705"/>
                  </a:lnTo>
                  <a:lnTo>
                    <a:pt x="1472" y="698"/>
                  </a:lnTo>
                  <a:lnTo>
                    <a:pt x="1539" y="686"/>
                  </a:lnTo>
                  <a:lnTo>
                    <a:pt x="1603" y="671"/>
                  </a:lnTo>
                  <a:lnTo>
                    <a:pt x="1659" y="654"/>
                  </a:lnTo>
                  <a:lnTo>
                    <a:pt x="1685" y="646"/>
                  </a:lnTo>
                  <a:lnTo>
                    <a:pt x="1709" y="634"/>
                  </a:lnTo>
                  <a:lnTo>
                    <a:pt x="1733" y="624"/>
                  </a:lnTo>
                  <a:lnTo>
                    <a:pt x="1753" y="612"/>
                  </a:lnTo>
                  <a:lnTo>
                    <a:pt x="1771" y="600"/>
                  </a:lnTo>
                  <a:lnTo>
                    <a:pt x="1788" y="587"/>
                  </a:lnTo>
                  <a:lnTo>
                    <a:pt x="1803" y="573"/>
                  </a:lnTo>
                  <a:lnTo>
                    <a:pt x="1815" y="558"/>
                  </a:lnTo>
                  <a:lnTo>
                    <a:pt x="1825" y="544"/>
                  </a:lnTo>
                  <a:lnTo>
                    <a:pt x="1834" y="528"/>
                  </a:lnTo>
                  <a:lnTo>
                    <a:pt x="1840" y="512"/>
                  </a:lnTo>
                  <a:lnTo>
                    <a:pt x="1844" y="496"/>
                  </a:lnTo>
                  <a:lnTo>
                    <a:pt x="1845" y="479"/>
                  </a:lnTo>
                  <a:lnTo>
                    <a:pt x="1844" y="462"/>
                  </a:lnTo>
                  <a:lnTo>
                    <a:pt x="1840" y="445"/>
                  </a:lnTo>
                  <a:lnTo>
                    <a:pt x="1835" y="426"/>
                  </a:lnTo>
                  <a:lnTo>
                    <a:pt x="1827" y="410"/>
                  </a:lnTo>
                  <a:lnTo>
                    <a:pt x="1818" y="393"/>
                  </a:lnTo>
                  <a:lnTo>
                    <a:pt x="1805" y="374"/>
                  </a:lnTo>
                  <a:lnTo>
                    <a:pt x="1791" y="357"/>
                  </a:lnTo>
                  <a:lnTo>
                    <a:pt x="1775" y="340"/>
                  </a:lnTo>
                  <a:lnTo>
                    <a:pt x="1756" y="324"/>
                  </a:lnTo>
                  <a:lnTo>
                    <a:pt x="1738" y="307"/>
                  </a:lnTo>
                  <a:lnTo>
                    <a:pt x="1714" y="288"/>
                  </a:lnTo>
                  <a:lnTo>
                    <a:pt x="1691" y="273"/>
                  </a:lnTo>
                  <a:lnTo>
                    <a:pt x="1665" y="256"/>
                  </a:lnTo>
                  <a:lnTo>
                    <a:pt x="1638" y="239"/>
                  </a:lnTo>
                  <a:lnTo>
                    <a:pt x="1610" y="224"/>
                  </a:lnTo>
                  <a:lnTo>
                    <a:pt x="1548" y="192"/>
                  </a:lnTo>
                  <a:lnTo>
                    <a:pt x="1480" y="163"/>
                  </a:lnTo>
                  <a:lnTo>
                    <a:pt x="1406" y="135"/>
                  </a:lnTo>
                  <a:lnTo>
                    <a:pt x="1327" y="109"/>
                  </a:lnTo>
                  <a:lnTo>
                    <a:pt x="1245" y="86"/>
                  </a:lnTo>
                  <a:lnTo>
                    <a:pt x="1157" y="64"/>
                  </a:lnTo>
                  <a:lnTo>
                    <a:pt x="1066" y="45"/>
                  </a:lnTo>
                  <a:lnTo>
                    <a:pt x="972" y="29"/>
                  </a:lnTo>
                  <a:close/>
                </a:path>
              </a:pathLst>
            </a:custGeom>
            <a:solidFill>
              <a:srgbClr val="0070C0"/>
            </a:solidFill>
            <a:ln w="11113">
              <a:solidFill>
                <a:srgbClr val="000000"/>
              </a:solidFill>
              <a:prstDash val="solid"/>
              <a:round/>
              <a:headEnd/>
              <a:tailEnd/>
            </a:ln>
          </p:spPr>
          <p:txBody>
            <a:bodyPr/>
            <a:lstStyle/>
            <a:p>
              <a:endParaRPr lang="fr-FR"/>
            </a:p>
          </p:txBody>
        </p:sp>
        <p:sp>
          <p:nvSpPr>
            <p:cNvPr id="27" name="Line 30"/>
            <p:cNvSpPr>
              <a:spLocks noChangeShapeType="1"/>
            </p:cNvSpPr>
            <p:nvPr/>
          </p:nvSpPr>
          <p:spPr bwMode="auto">
            <a:xfrm>
              <a:off x="2625" y="1599"/>
              <a:ext cx="5" cy="2981"/>
            </a:xfrm>
            <a:prstGeom prst="line">
              <a:avLst/>
            </a:prstGeom>
            <a:noFill/>
            <a:ln w="11113">
              <a:solidFill>
                <a:srgbClr val="33CCFF"/>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28" name="Freeform 31"/>
            <p:cNvSpPr>
              <a:spLocks/>
            </p:cNvSpPr>
            <p:nvPr/>
          </p:nvSpPr>
          <p:spPr bwMode="auto">
            <a:xfrm rot="534896">
              <a:off x="1738" y="3101"/>
              <a:ext cx="963" cy="410"/>
            </a:xfrm>
            <a:custGeom>
              <a:avLst/>
              <a:gdLst>
                <a:gd name="T0" fmla="*/ 129 w 1475"/>
                <a:gd name="T1" fmla="*/ 10 h 545"/>
                <a:gd name="T2" fmla="*/ 103 w 1475"/>
                <a:gd name="T3" fmla="*/ 4 h 545"/>
                <a:gd name="T4" fmla="*/ 78 w 1475"/>
                <a:gd name="T5" fmla="*/ 0 h 545"/>
                <a:gd name="T6" fmla="*/ 55 w 1475"/>
                <a:gd name="T7" fmla="*/ 2 h 545"/>
                <a:gd name="T8" fmla="*/ 36 w 1475"/>
                <a:gd name="T9" fmla="*/ 4 h 545"/>
                <a:gd name="T10" fmla="*/ 20 w 1475"/>
                <a:gd name="T11" fmla="*/ 11 h 545"/>
                <a:gd name="T12" fmla="*/ 9 w 1475"/>
                <a:gd name="T13" fmla="*/ 20 h 545"/>
                <a:gd name="T14" fmla="*/ 5 w 1475"/>
                <a:gd name="T15" fmla="*/ 25 h 545"/>
                <a:gd name="T16" fmla="*/ 2 w 1475"/>
                <a:gd name="T17" fmla="*/ 32 h 545"/>
                <a:gd name="T18" fmla="*/ 1 w 1475"/>
                <a:gd name="T19" fmla="*/ 40 h 545"/>
                <a:gd name="T20" fmla="*/ 0 w 1475"/>
                <a:gd name="T21" fmla="*/ 47 h 545"/>
                <a:gd name="T22" fmla="*/ 1 w 1475"/>
                <a:gd name="T23" fmla="*/ 55 h 545"/>
                <a:gd name="T24" fmla="*/ 3 w 1475"/>
                <a:gd name="T25" fmla="*/ 63 h 545"/>
                <a:gd name="T26" fmla="*/ 7 w 1475"/>
                <a:gd name="T27" fmla="*/ 72 h 545"/>
                <a:gd name="T28" fmla="*/ 18 w 1475"/>
                <a:gd name="T29" fmla="*/ 88 h 545"/>
                <a:gd name="T30" fmla="*/ 33 w 1475"/>
                <a:gd name="T31" fmla="*/ 106 h 545"/>
                <a:gd name="T32" fmla="*/ 52 w 1475"/>
                <a:gd name="T33" fmla="*/ 121 h 545"/>
                <a:gd name="T34" fmla="*/ 74 w 1475"/>
                <a:gd name="T35" fmla="*/ 136 h 545"/>
                <a:gd name="T36" fmla="*/ 99 w 1475"/>
                <a:gd name="T37" fmla="*/ 149 h 545"/>
                <a:gd name="T38" fmla="*/ 125 w 1475"/>
                <a:gd name="T39" fmla="*/ 161 h 545"/>
                <a:gd name="T40" fmla="*/ 153 w 1475"/>
                <a:gd name="T41" fmla="*/ 169 h 545"/>
                <a:gd name="T42" fmla="*/ 178 w 1475"/>
                <a:gd name="T43" fmla="*/ 173 h 545"/>
                <a:gd name="T44" fmla="*/ 202 w 1475"/>
                <a:gd name="T45" fmla="*/ 175 h 545"/>
                <a:gd name="T46" fmla="*/ 223 w 1475"/>
                <a:gd name="T47" fmla="*/ 172 h 545"/>
                <a:gd name="T48" fmla="*/ 240 w 1475"/>
                <a:gd name="T49" fmla="*/ 168 h 545"/>
                <a:gd name="T50" fmla="*/ 254 w 1475"/>
                <a:gd name="T51" fmla="*/ 159 h 545"/>
                <a:gd name="T52" fmla="*/ 261 w 1475"/>
                <a:gd name="T53" fmla="*/ 152 h 545"/>
                <a:gd name="T54" fmla="*/ 265 w 1475"/>
                <a:gd name="T55" fmla="*/ 145 h 545"/>
                <a:gd name="T56" fmla="*/ 267 w 1475"/>
                <a:gd name="T57" fmla="*/ 138 h 545"/>
                <a:gd name="T58" fmla="*/ 268 w 1475"/>
                <a:gd name="T59" fmla="*/ 132 h 545"/>
                <a:gd name="T60" fmla="*/ 267 w 1475"/>
                <a:gd name="T61" fmla="*/ 123 h 545"/>
                <a:gd name="T62" fmla="*/ 266 w 1475"/>
                <a:gd name="T63" fmla="*/ 115 h 545"/>
                <a:gd name="T64" fmla="*/ 262 w 1475"/>
                <a:gd name="T65" fmla="*/ 107 h 545"/>
                <a:gd name="T66" fmla="*/ 255 w 1475"/>
                <a:gd name="T67" fmla="*/ 95 h 545"/>
                <a:gd name="T68" fmla="*/ 242 w 1475"/>
                <a:gd name="T69" fmla="*/ 78 h 545"/>
                <a:gd name="T70" fmla="*/ 225 w 1475"/>
                <a:gd name="T71" fmla="*/ 61 h 545"/>
                <a:gd name="T72" fmla="*/ 205 w 1475"/>
                <a:gd name="T73" fmla="*/ 46 h 545"/>
                <a:gd name="T74" fmla="*/ 182 w 1475"/>
                <a:gd name="T75" fmla="*/ 32 h 545"/>
                <a:gd name="T76" fmla="*/ 156 w 1475"/>
                <a:gd name="T77" fmla="*/ 20 h 54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475" h="545">
                  <a:moveTo>
                    <a:pt x="782" y="44"/>
                  </a:moveTo>
                  <a:lnTo>
                    <a:pt x="706" y="30"/>
                  </a:lnTo>
                  <a:lnTo>
                    <a:pt x="634" y="19"/>
                  </a:lnTo>
                  <a:lnTo>
                    <a:pt x="562" y="10"/>
                  </a:lnTo>
                  <a:lnTo>
                    <a:pt x="493" y="3"/>
                  </a:lnTo>
                  <a:lnTo>
                    <a:pt x="427" y="0"/>
                  </a:lnTo>
                  <a:lnTo>
                    <a:pt x="363" y="0"/>
                  </a:lnTo>
                  <a:lnTo>
                    <a:pt x="304" y="2"/>
                  </a:lnTo>
                  <a:lnTo>
                    <a:pt x="249" y="5"/>
                  </a:lnTo>
                  <a:lnTo>
                    <a:pt x="198" y="12"/>
                  </a:lnTo>
                  <a:lnTo>
                    <a:pt x="153" y="20"/>
                  </a:lnTo>
                  <a:lnTo>
                    <a:pt x="113" y="32"/>
                  </a:lnTo>
                  <a:lnTo>
                    <a:pt x="77" y="46"/>
                  </a:lnTo>
                  <a:lnTo>
                    <a:pt x="49" y="62"/>
                  </a:lnTo>
                  <a:lnTo>
                    <a:pt x="37" y="71"/>
                  </a:lnTo>
                  <a:lnTo>
                    <a:pt x="25" y="79"/>
                  </a:lnTo>
                  <a:lnTo>
                    <a:pt x="17" y="89"/>
                  </a:lnTo>
                  <a:lnTo>
                    <a:pt x="10" y="101"/>
                  </a:lnTo>
                  <a:lnTo>
                    <a:pt x="5" y="111"/>
                  </a:lnTo>
                  <a:lnTo>
                    <a:pt x="2" y="123"/>
                  </a:lnTo>
                  <a:lnTo>
                    <a:pt x="0" y="135"/>
                  </a:lnTo>
                  <a:lnTo>
                    <a:pt x="0" y="147"/>
                  </a:lnTo>
                  <a:lnTo>
                    <a:pt x="3" y="160"/>
                  </a:lnTo>
                  <a:lnTo>
                    <a:pt x="7" y="172"/>
                  </a:lnTo>
                  <a:lnTo>
                    <a:pt x="13" y="185"/>
                  </a:lnTo>
                  <a:lnTo>
                    <a:pt x="20" y="197"/>
                  </a:lnTo>
                  <a:lnTo>
                    <a:pt x="30" y="211"/>
                  </a:lnTo>
                  <a:lnTo>
                    <a:pt x="40" y="224"/>
                  </a:lnTo>
                  <a:lnTo>
                    <a:pt x="67" y="250"/>
                  </a:lnTo>
                  <a:lnTo>
                    <a:pt x="101" y="276"/>
                  </a:lnTo>
                  <a:lnTo>
                    <a:pt x="140" y="302"/>
                  </a:lnTo>
                  <a:lnTo>
                    <a:pt x="183" y="329"/>
                  </a:lnTo>
                  <a:lnTo>
                    <a:pt x="234" y="354"/>
                  </a:lnTo>
                  <a:lnTo>
                    <a:pt x="288" y="378"/>
                  </a:lnTo>
                  <a:lnTo>
                    <a:pt x="345" y="401"/>
                  </a:lnTo>
                  <a:lnTo>
                    <a:pt x="409" y="425"/>
                  </a:lnTo>
                  <a:lnTo>
                    <a:pt x="474" y="447"/>
                  </a:lnTo>
                  <a:lnTo>
                    <a:pt x="543" y="465"/>
                  </a:lnTo>
                  <a:lnTo>
                    <a:pt x="616" y="484"/>
                  </a:lnTo>
                  <a:lnTo>
                    <a:pt x="691" y="501"/>
                  </a:lnTo>
                  <a:lnTo>
                    <a:pt x="767" y="514"/>
                  </a:lnTo>
                  <a:lnTo>
                    <a:pt x="841" y="526"/>
                  </a:lnTo>
                  <a:lnTo>
                    <a:pt x="912" y="534"/>
                  </a:lnTo>
                  <a:lnTo>
                    <a:pt x="981" y="541"/>
                  </a:lnTo>
                  <a:lnTo>
                    <a:pt x="1046" y="545"/>
                  </a:lnTo>
                  <a:lnTo>
                    <a:pt x="1110" y="545"/>
                  </a:lnTo>
                  <a:lnTo>
                    <a:pt x="1169" y="543"/>
                  </a:lnTo>
                  <a:lnTo>
                    <a:pt x="1225" y="539"/>
                  </a:lnTo>
                  <a:lnTo>
                    <a:pt x="1275" y="533"/>
                  </a:lnTo>
                  <a:lnTo>
                    <a:pt x="1321" y="524"/>
                  </a:lnTo>
                  <a:lnTo>
                    <a:pt x="1363" y="513"/>
                  </a:lnTo>
                  <a:lnTo>
                    <a:pt x="1398" y="499"/>
                  </a:lnTo>
                  <a:lnTo>
                    <a:pt x="1427" y="482"/>
                  </a:lnTo>
                  <a:lnTo>
                    <a:pt x="1438" y="474"/>
                  </a:lnTo>
                  <a:lnTo>
                    <a:pt x="1448" y="465"/>
                  </a:lnTo>
                  <a:lnTo>
                    <a:pt x="1458" y="455"/>
                  </a:lnTo>
                  <a:lnTo>
                    <a:pt x="1465" y="443"/>
                  </a:lnTo>
                  <a:lnTo>
                    <a:pt x="1470" y="433"/>
                  </a:lnTo>
                  <a:lnTo>
                    <a:pt x="1474" y="421"/>
                  </a:lnTo>
                  <a:lnTo>
                    <a:pt x="1475" y="410"/>
                  </a:lnTo>
                  <a:lnTo>
                    <a:pt x="1475" y="398"/>
                  </a:lnTo>
                  <a:lnTo>
                    <a:pt x="1472" y="384"/>
                  </a:lnTo>
                  <a:lnTo>
                    <a:pt x="1469" y="373"/>
                  </a:lnTo>
                  <a:lnTo>
                    <a:pt x="1462" y="359"/>
                  </a:lnTo>
                  <a:lnTo>
                    <a:pt x="1453" y="347"/>
                  </a:lnTo>
                  <a:lnTo>
                    <a:pt x="1445" y="334"/>
                  </a:lnTo>
                  <a:lnTo>
                    <a:pt x="1433" y="320"/>
                  </a:lnTo>
                  <a:lnTo>
                    <a:pt x="1406" y="295"/>
                  </a:lnTo>
                  <a:lnTo>
                    <a:pt x="1373" y="268"/>
                  </a:lnTo>
                  <a:lnTo>
                    <a:pt x="1334" y="243"/>
                  </a:lnTo>
                  <a:lnTo>
                    <a:pt x="1290" y="216"/>
                  </a:lnTo>
                  <a:lnTo>
                    <a:pt x="1241" y="191"/>
                  </a:lnTo>
                  <a:lnTo>
                    <a:pt x="1186" y="167"/>
                  </a:lnTo>
                  <a:lnTo>
                    <a:pt x="1129" y="143"/>
                  </a:lnTo>
                  <a:lnTo>
                    <a:pt x="1065" y="120"/>
                  </a:lnTo>
                  <a:lnTo>
                    <a:pt x="999" y="98"/>
                  </a:lnTo>
                  <a:lnTo>
                    <a:pt x="930" y="79"/>
                  </a:lnTo>
                  <a:lnTo>
                    <a:pt x="858" y="61"/>
                  </a:lnTo>
                  <a:lnTo>
                    <a:pt x="782" y="44"/>
                  </a:lnTo>
                  <a:close/>
                </a:path>
              </a:pathLst>
            </a:custGeom>
            <a:solidFill>
              <a:srgbClr val="002060"/>
            </a:solidFill>
            <a:ln w="11113">
              <a:solidFill>
                <a:srgbClr val="000000"/>
              </a:solidFill>
              <a:prstDash val="solid"/>
              <a:round/>
              <a:headEnd/>
              <a:tailEnd/>
            </a:ln>
          </p:spPr>
          <p:txBody>
            <a:bodyPr/>
            <a:lstStyle/>
            <a:p>
              <a:endParaRPr lang="fr-FR"/>
            </a:p>
          </p:txBody>
        </p:sp>
        <p:sp>
          <p:nvSpPr>
            <p:cNvPr id="29" name="Rectangle 32"/>
            <p:cNvSpPr>
              <a:spLocks noChangeArrowheads="1"/>
            </p:cNvSpPr>
            <p:nvPr/>
          </p:nvSpPr>
          <p:spPr bwMode="auto">
            <a:xfrm>
              <a:off x="944" y="4300"/>
              <a:ext cx="2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30" name="Rectangle 33"/>
            <p:cNvSpPr>
              <a:spLocks noChangeArrowheads="1"/>
            </p:cNvSpPr>
            <p:nvPr/>
          </p:nvSpPr>
          <p:spPr bwMode="auto">
            <a:xfrm>
              <a:off x="1002" y="4403"/>
              <a:ext cx="14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900</a:t>
              </a:r>
              <a:endParaRPr lang="fr-FR" altLang="en-US" sz="2900" b="1">
                <a:solidFill>
                  <a:srgbClr val="084887"/>
                </a:solidFill>
                <a:latin typeface="Arial" charset="0"/>
              </a:endParaRPr>
            </a:p>
          </p:txBody>
        </p:sp>
        <p:sp>
          <p:nvSpPr>
            <p:cNvPr id="31" name="Rectangle 34"/>
            <p:cNvSpPr>
              <a:spLocks noChangeArrowheads="1"/>
            </p:cNvSpPr>
            <p:nvPr/>
          </p:nvSpPr>
          <p:spPr bwMode="auto">
            <a:xfrm>
              <a:off x="1249" y="4309"/>
              <a:ext cx="20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32" name="Rectangle 35"/>
            <p:cNvSpPr>
              <a:spLocks noChangeArrowheads="1"/>
            </p:cNvSpPr>
            <p:nvPr/>
          </p:nvSpPr>
          <p:spPr bwMode="auto">
            <a:xfrm>
              <a:off x="1306" y="4411"/>
              <a:ext cx="144"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950</a:t>
              </a:r>
              <a:endParaRPr lang="fr-FR" altLang="en-US" sz="2900" b="1">
                <a:solidFill>
                  <a:srgbClr val="084887"/>
                </a:solidFill>
                <a:latin typeface="Arial" charset="0"/>
              </a:endParaRPr>
            </a:p>
          </p:txBody>
        </p:sp>
        <p:sp>
          <p:nvSpPr>
            <p:cNvPr id="33" name="Rectangle 36"/>
            <p:cNvSpPr>
              <a:spLocks noChangeArrowheads="1"/>
            </p:cNvSpPr>
            <p:nvPr/>
          </p:nvSpPr>
          <p:spPr bwMode="auto">
            <a:xfrm>
              <a:off x="1584" y="4309"/>
              <a:ext cx="20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34" name="Rectangle 37"/>
            <p:cNvSpPr>
              <a:spLocks noChangeArrowheads="1"/>
            </p:cNvSpPr>
            <p:nvPr/>
          </p:nvSpPr>
          <p:spPr bwMode="auto">
            <a:xfrm>
              <a:off x="1640" y="4411"/>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1050</a:t>
              </a:r>
              <a:endParaRPr lang="fr-FR" altLang="en-US" sz="2900" b="1">
                <a:solidFill>
                  <a:srgbClr val="084887"/>
                </a:solidFill>
                <a:latin typeface="Arial" charset="0"/>
              </a:endParaRPr>
            </a:p>
          </p:txBody>
        </p:sp>
        <p:sp>
          <p:nvSpPr>
            <p:cNvPr id="35" name="Rectangle 38"/>
            <p:cNvSpPr>
              <a:spLocks noChangeArrowheads="1"/>
            </p:cNvSpPr>
            <p:nvPr/>
          </p:nvSpPr>
          <p:spPr bwMode="auto">
            <a:xfrm>
              <a:off x="1883" y="4317"/>
              <a:ext cx="20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36" name="Rectangle 39"/>
            <p:cNvSpPr>
              <a:spLocks noChangeArrowheads="1"/>
            </p:cNvSpPr>
            <p:nvPr/>
          </p:nvSpPr>
          <p:spPr bwMode="auto">
            <a:xfrm>
              <a:off x="1939" y="4420"/>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1100</a:t>
              </a:r>
              <a:endParaRPr lang="fr-FR" altLang="en-US" sz="2900" b="1">
                <a:solidFill>
                  <a:srgbClr val="084887"/>
                </a:solidFill>
                <a:latin typeface="Arial" charset="0"/>
              </a:endParaRPr>
            </a:p>
          </p:txBody>
        </p:sp>
        <p:sp>
          <p:nvSpPr>
            <p:cNvPr id="37" name="Rectangle 40"/>
            <p:cNvSpPr>
              <a:spLocks noChangeArrowheads="1"/>
            </p:cNvSpPr>
            <p:nvPr/>
          </p:nvSpPr>
          <p:spPr bwMode="auto">
            <a:xfrm>
              <a:off x="2192" y="4309"/>
              <a:ext cx="21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38" name="Rectangle 41"/>
            <p:cNvSpPr>
              <a:spLocks noChangeArrowheads="1"/>
            </p:cNvSpPr>
            <p:nvPr/>
          </p:nvSpPr>
          <p:spPr bwMode="auto">
            <a:xfrm>
              <a:off x="2249" y="4411"/>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1150</a:t>
              </a:r>
              <a:endParaRPr lang="fr-FR" altLang="en-US" sz="2900" b="1">
                <a:solidFill>
                  <a:srgbClr val="084887"/>
                </a:solidFill>
                <a:latin typeface="Arial" charset="0"/>
              </a:endParaRPr>
            </a:p>
          </p:txBody>
        </p:sp>
        <p:sp>
          <p:nvSpPr>
            <p:cNvPr id="39" name="Rectangle 42"/>
            <p:cNvSpPr>
              <a:spLocks noChangeArrowheads="1"/>
            </p:cNvSpPr>
            <p:nvPr/>
          </p:nvSpPr>
          <p:spPr bwMode="auto">
            <a:xfrm>
              <a:off x="2507" y="4309"/>
              <a:ext cx="20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40" name="Rectangle 43"/>
            <p:cNvSpPr>
              <a:spLocks noChangeArrowheads="1"/>
            </p:cNvSpPr>
            <p:nvPr/>
          </p:nvSpPr>
          <p:spPr bwMode="auto">
            <a:xfrm>
              <a:off x="2563" y="4411"/>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1200</a:t>
              </a:r>
              <a:endParaRPr lang="fr-FR" altLang="en-US" sz="2900" b="1">
                <a:solidFill>
                  <a:srgbClr val="084887"/>
                </a:solidFill>
                <a:latin typeface="Arial" charset="0"/>
              </a:endParaRPr>
            </a:p>
          </p:txBody>
        </p:sp>
        <p:sp>
          <p:nvSpPr>
            <p:cNvPr id="41" name="Rectangle 44"/>
            <p:cNvSpPr>
              <a:spLocks noChangeArrowheads="1"/>
            </p:cNvSpPr>
            <p:nvPr/>
          </p:nvSpPr>
          <p:spPr bwMode="auto">
            <a:xfrm>
              <a:off x="2816" y="4309"/>
              <a:ext cx="20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42" name="Rectangle 45"/>
            <p:cNvSpPr>
              <a:spLocks noChangeArrowheads="1"/>
            </p:cNvSpPr>
            <p:nvPr/>
          </p:nvSpPr>
          <p:spPr bwMode="auto">
            <a:xfrm>
              <a:off x="2872" y="4411"/>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1250</a:t>
              </a:r>
              <a:endParaRPr lang="fr-FR" altLang="en-US" sz="2900" b="1">
                <a:solidFill>
                  <a:srgbClr val="084887"/>
                </a:solidFill>
                <a:latin typeface="Arial" charset="0"/>
              </a:endParaRPr>
            </a:p>
          </p:txBody>
        </p:sp>
        <p:sp>
          <p:nvSpPr>
            <p:cNvPr id="43" name="Rectangle 46"/>
            <p:cNvSpPr>
              <a:spLocks noChangeArrowheads="1"/>
            </p:cNvSpPr>
            <p:nvPr/>
          </p:nvSpPr>
          <p:spPr bwMode="auto">
            <a:xfrm>
              <a:off x="3140" y="4300"/>
              <a:ext cx="21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44" name="Rectangle 47"/>
            <p:cNvSpPr>
              <a:spLocks noChangeArrowheads="1"/>
            </p:cNvSpPr>
            <p:nvPr/>
          </p:nvSpPr>
          <p:spPr bwMode="auto">
            <a:xfrm>
              <a:off x="3198" y="4403"/>
              <a:ext cx="19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1300</a:t>
              </a:r>
              <a:endParaRPr lang="fr-FR" altLang="en-US" sz="2900" b="1">
                <a:solidFill>
                  <a:srgbClr val="084887"/>
                </a:solidFill>
                <a:latin typeface="Arial" charset="0"/>
              </a:endParaRPr>
            </a:p>
          </p:txBody>
        </p:sp>
        <p:sp>
          <p:nvSpPr>
            <p:cNvPr id="45" name="Rectangle 48"/>
            <p:cNvSpPr>
              <a:spLocks noChangeArrowheads="1"/>
            </p:cNvSpPr>
            <p:nvPr/>
          </p:nvSpPr>
          <p:spPr bwMode="auto">
            <a:xfrm>
              <a:off x="3470" y="4300"/>
              <a:ext cx="21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46" name="Rectangle 49"/>
            <p:cNvSpPr>
              <a:spLocks noChangeArrowheads="1"/>
            </p:cNvSpPr>
            <p:nvPr/>
          </p:nvSpPr>
          <p:spPr bwMode="auto">
            <a:xfrm>
              <a:off x="3755" y="4080"/>
              <a:ext cx="20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47" name="Rectangle 50"/>
            <p:cNvSpPr>
              <a:spLocks noChangeArrowheads="1"/>
            </p:cNvSpPr>
            <p:nvPr/>
          </p:nvSpPr>
          <p:spPr bwMode="auto">
            <a:xfrm>
              <a:off x="3666" y="4528"/>
              <a:ext cx="262"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dirty="0">
                  <a:solidFill>
                    <a:srgbClr val="000000"/>
                  </a:solidFill>
                  <a:latin typeface="Times New Roman" pitchFamily="18" charset="0"/>
                </a:rPr>
                <a:t>(</a:t>
              </a:r>
              <a:r>
                <a:rPr lang="fr-FR" altLang="en-US" sz="1200" b="1" dirty="0" err="1">
                  <a:solidFill>
                    <a:srgbClr val="000000"/>
                  </a:solidFill>
                  <a:latin typeface="Times New Roman" pitchFamily="18" charset="0"/>
                </a:rPr>
                <a:t>MPa</a:t>
              </a:r>
              <a:r>
                <a:rPr lang="fr-FR" altLang="en-US" sz="1200" b="1" dirty="0">
                  <a:solidFill>
                    <a:srgbClr val="000000"/>
                  </a:solidFill>
                  <a:latin typeface="Times New Roman" pitchFamily="18" charset="0"/>
                </a:rPr>
                <a:t>)</a:t>
              </a:r>
              <a:endParaRPr lang="fr-FR" altLang="en-US" sz="2900" b="1" dirty="0">
                <a:solidFill>
                  <a:srgbClr val="084887"/>
                </a:solidFill>
                <a:latin typeface="Arial" charset="0"/>
              </a:endParaRPr>
            </a:p>
          </p:txBody>
        </p:sp>
        <p:sp>
          <p:nvSpPr>
            <p:cNvPr id="48" name="Rectangle 51"/>
            <p:cNvSpPr>
              <a:spLocks noChangeArrowheads="1"/>
            </p:cNvSpPr>
            <p:nvPr/>
          </p:nvSpPr>
          <p:spPr bwMode="auto">
            <a:xfrm>
              <a:off x="909" y="2444"/>
              <a:ext cx="510"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49" name="Rectangle 52"/>
            <p:cNvSpPr>
              <a:spLocks noChangeArrowheads="1"/>
            </p:cNvSpPr>
            <p:nvPr/>
          </p:nvSpPr>
          <p:spPr bwMode="auto">
            <a:xfrm>
              <a:off x="1118" y="2092"/>
              <a:ext cx="32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TA6V </a:t>
              </a:r>
              <a:r>
                <a:rPr lang="fr-FR" altLang="en-US" sz="1200" b="1">
                  <a:solidFill>
                    <a:srgbClr val="000000"/>
                  </a:solidFill>
                  <a:latin typeface="Symbol" pitchFamily="18" charset="2"/>
                </a:rPr>
                <a:t>b</a:t>
              </a:r>
              <a:endParaRPr lang="fr-FR" altLang="en-US" sz="2500" b="1">
                <a:solidFill>
                  <a:srgbClr val="084887"/>
                </a:solidFill>
                <a:latin typeface="Symbol" pitchFamily="18" charset="2"/>
              </a:endParaRPr>
            </a:p>
          </p:txBody>
        </p:sp>
        <p:sp>
          <p:nvSpPr>
            <p:cNvPr id="50" name="Rectangle 53"/>
            <p:cNvSpPr>
              <a:spLocks noChangeArrowheads="1"/>
            </p:cNvSpPr>
            <p:nvPr/>
          </p:nvSpPr>
          <p:spPr bwMode="auto">
            <a:xfrm>
              <a:off x="1268" y="3693"/>
              <a:ext cx="302"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51" name="Freeform 54"/>
            <p:cNvSpPr>
              <a:spLocks/>
            </p:cNvSpPr>
            <p:nvPr/>
          </p:nvSpPr>
          <p:spPr bwMode="auto">
            <a:xfrm rot="-775794">
              <a:off x="1975" y="3081"/>
              <a:ext cx="800" cy="776"/>
            </a:xfrm>
            <a:custGeom>
              <a:avLst/>
              <a:gdLst>
                <a:gd name="T0" fmla="*/ 117 w 1225"/>
                <a:gd name="T1" fmla="*/ 171 h 679"/>
                <a:gd name="T2" fmla="*/ 95 w 1225"/>
                <a:gd name="T3" fmla="*/ 97 h 679"/>
                <a:gd name="T4" fmla="*/ 74 w 1225"/>
                <a:gd name="T5" fmla="*/ 43 h 679"/>
                <a:gd name="T6" fmla="*/ 55 w 1225"/>
                <a:gd name="T7" fmla="*/ 10 h 679"/>
                <a:gd name="T8" fmla="*/ 37 w 1225"/>
                <a:gd name="T9" fmla="*/ 0 h 679"/>
                <a:gd name="T10" fmla="*/ 23 w 1225"/>
                <a:gd name="T11" fmla="*/ 9 h 679"/>
                <a:gd name="T12" fmla="*/ 12 w 1225"/>
                <a:gd name="T13" fmla="*/ 39 h 679"/>
                <a:gd name="T14" fmla="*/ 3 w 1225"/>
                <a:gd name="T15" fmla="*/ 94 h 679"/>
                <a:gd name="T16" fmla="*/ 0 w 1225"/>
                <a:gd name="T17" fmla="*/ 168 h 679"/>
                <a:gd name="T18" fmla="*/ 1 w 1225"/>
                <a:gd name="T19" fmla="*/ 258 h 679"/>
                <a:gd name="T20" fmla="*/ 7 w 1225"/>
                <a:gd name="T21" fmla="*/ 357 h 679"/>
                <a:gd name="T22" fmla="*/ 16 w 1225"/>
                <a:gd name="T23" fmla="*/ 463 h 679"/>
                <a:gd name="T24" fmla="*/ 29 w 1225"/>
                <a:gd name="T25" fmla="*/ 575 h 679"/>
                <a:gd name="T26" fmla="*/ 44 w 1225"/>
                <a:gd name="T27" fmla="*/ 683 h 679"/>
                <a:gd name="T28" fmla="*/ 62 w 1225"/>
                <a:gd name="T29" fmla="*/ 793 h 679"/>
                <a:gd name="T30" fmla="*/ 83 w 1225"/>
                <a:gd name="T31" fmla="*/ 895 h 679"/>
                <a:gd name="T32" fmla="*/ 106 w 1225"/>
                <a:gd name="T33" fmla="*/ 986 h 679"/>
                <a:gd name="T34" fmla="*/ 128 w 1225"/>
                <a:gd name="T35" fmla="*/ 1062 h 679"/>
                <a:gd name="T36" fmla="*/ 150 w 1225"/>
                <a:gd name="T37" fmla="*/ 1115 h 679"/>
                <a:gd name="T38" fmla="*/ 168 w 1225"/>
                <a:gd name="T39" fmla="*/ 1146 h 679"/>
                <a:gd name="T40" fmla="*/ 186 w 1225"/>
                <a:gd name="T41" fmla="*/ 1159 h 679"/>
                <a:gd name="T42" fmla="*/ 200 w 1225"/>
                <a:gd name="T43" fmla="*/ 1150 h 679"/>
                <a:gd name="T44" fmla="*/ 212 w 1225"/>
                <a:gd name="T45" fmla="*/ 1118 h 679"/>
                <a:gd name="T46" fmla="*/ 219 w 1225"/>
                <a:gd name="T47" fmla="*/ 1063 h 679"/>
                <a:gd name="T48" fmla="*/ 223 w 1225"/>
                <a:gd name="T49" fmla="*/ 989 h 679"/>
                <a:gd name="T50" fmla="*/ 221 w 1225"/>
                <a:gd name="T51" fmla="*/ 898 h 679"/>
                <a:gd name="T52" fmla="*/ 216 w 1225"/>
                <a:gd name="T53" fmla="*/ 798 h 679"/>
                <a:gd name="T54" fmla="*/ 207 w 1225"/>
                <a:gd name="T55" fmla="*/ 693 h 679"/>
                <a:gd name="T56" fmla="*/ 195 w 1225"/>
                <a:gd name="T57" fmla="*/ 584 h 679"/>
                <a:gd name="T58" fmla="*/ 179 w 1225"/>
                <a:gd name="T59" fmla="*/ 470 h 679"/>
                <a:gd name="T60" fmla="*/ 161 w 1225"/>
                <a:gd name="T61" fmla="*/ 366 h 679"/>
                <a:gd name="T62" fmla="*/ 140 w 1225"/>
                <a:gd name="T63" fmla="*/ 264 h 6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25" h="679">
                  <a:moveTo>
                    <a:pt x="705" y="126"/>
                  </a:moveTo>
                  <a:lnTo>
                    <a:pt x="643" y="101"/>
                  </a:lnTo>
                  <a:lnTo>
                    <a:pt x="582" y="77"/>
                  </a:lnTo>
                  <a:lnTo>
                    <a:pt x="522" y="57"/>
                  </a:lnTo>
                  <a:lnTo>
                    <a:pt x="463" y="40"/>
                  </a:lnTo>
                  <a:lnTo>
                    <a:pt x="406" y="25"/>
                  </a:lnTo>
                  <a:lnTo>
                    <a:pt x="352" y="15"/>
                  </a:lnTo>
                  <a:lnTo>
                    <a:pt x="300" y="6"/>
                  </a:lnTo>
                  <a:lnTo>
                    <a:pt x="251" y="1"/>
                  </a:lnTo>
                  <a:lnTo>
                    <a:pt x="206" y="0"/>
                  </a:lnTo>
                  <a:lnTo>
                    <a:pt x="163" y="1"/>
                  </a:lnTo>
                  <a:lnTo>
                    <a:pt x="125" y="5"/>
                  </a:lnTo>
                  <a:lnTo>
                    <a:pt x="91" y="13"/>
                  </a:lnTo>
                  <a:lnTo>
                    <a:pt x="63" y="23"/>
                  </a:lnTo>
                  <a:lnTo>
                    <a:pt x="39" y="38"/>
                  </a:lnTo>
                  <a:lnTo>
                    <a:pt x="20" y="55"/>
                  </a:lnTo>
                  <a:lnTo>
                    <a:pt x="7" y="75"/>
                  </a:lnTo>
                  <a:lnTo>
                    <a:pt x="0" y="99"/>
                  </a:lnTo>
                  <a:lnTo>
                    <a:pt x="0" y="124"/>
                  </a:lnTo>
                  <a:lnTo>
                    <a:pt x="7" y="151"/>
                  </a:lnTo>
                  <a:lnTo>
                    <a:pt x="19" y="180"/>
                  </a:lnTo>
                  <a:lnTo>
                    <a:pt x="36" y="209"/>
                  </a:lnTo>
                  <a:lnTo>
                    <a:pt x="59" y="241"/>
                  </a:lnTo>
                  <a:lnTo>
                    <a:pt x="86" y="271"/>
                  </a:lnTo>
                  <a:lnTo>
                    <a:pt x="120" y="305"/>
                  </a:lnTo>
                  <a:lnTo>
                    <a:pt x="157" y="337"/>
                  </a:lnTo>
                  <a:lnTo>
                    <a:pt x="197" y="369"/>
                  </a:lnTo>
                  <a:lnTo>
                    <a:pt x="243" y="401"/>
                  </a:lnTo>
                  <a:lnTo>
                    <a:pt x="291" y="433"/>
                  </a:lnTo>
                  <a:lnTo>
                    <a:pt x="343" y="465"/>
                  </a:lnTo>
                  <a:lnTo>
                    <a:pt x="401" y="495"/>
                  </a:lnTo>
                  <a:lnTo>
                    <a:pt x="458" y="524"/>
                  </a:lnTo>
                  <a:lnTo>
                    <a:pt x="520" y="552"/>
                  </a:lnTo>
                  <a:lnTo>
                    <a:pt x="582" y="578"/>
                  </a:lnTo>
                  <a:lnTo>
                    <a:pt x="645" y="601"/>
                  </a:lnTo>
                  <a:lnTo>
                    <a:pt x="705" y="622"/>
                  </a:lnTo>
                  <a:lnTo>
                    <a:pt x="764" y="638"/>
                  </a:lnTo>
                  <a:lnTo>
                    <a:pt x="820" y="654"/>
                  </a:lnTo>
                  <a:lnTo>
                    <a:pt x="875" y="664"/>
                  </a:lnTo>
                  <a:lnTo>
                    <a:pt x="927" y="672"/>
                  </a:lnTo>
                  <a:lnTo>
                    <a:pt x="976" y="677"/>
                  </a:lnTo>
                  <a:lnTo>
                    <a:pt x="1021" y="679"/>
                  </a:lnTo>
                  <a:lnTo>
                    <a:pt x="1064" y="677"/>
                  </a:lnTo>
                  <a:lnTo>
                    <a:pt x="1102" y="674"/>
                  </a:lnTo>
                  <a:lnTo>
                    <a:pt x="1136" y="665"/>
                  </a:lnTo>
                  <a:lnTo>
                    <a:pt x="1164" y="655"/>
                  </a:lnTo>
                  <a:lnTo>
                    <a:pt x="1188" y="640"/>
                  </a:lnTo>
                  <a:lnTo>
                    <a:pt x="1207" y="623"/>
                  </a:lnTo>
                  <a:lnTo>
                    <a:pt x="1218" y="603"/>
                  </a:lnTo>
                  <a:lnTo>
                    <a:pt x="1225" y="579"/>
                  </a:lnTo>
                  <a:lnTo>
                    <a:pt x="1225" y="554"/>
                  </a:lnTo>
                  <a:lnTo>
                    <a:pt x="1218" y="527"/>
                  </a:lnTo>
                  <a:lnTo>
                    <a:pt x="1207" y="499"/>
                  </a:lnTo>
                  <a:lnTo>
                    <a:pt x="1190" y="468"/>
                  </a:lnTo>
                  <a:lnTo>
                    <a:pt x="1168" y="438"/>
                  </a:lnTo>
                  <a:lnTo>
                    <a:pt x="1139" y="406"/>
                  </a:lnTo>
                  <a:lnTo>
                    <a:pt x="1107" y="374"/>
                  </a:lnTo>
                  <a:lnTo>
                    <a:pt x="1070" y="342"/>
                  </a:lnTo>
                  <a:lnTo>
                    <a:pt x="1028" y="310"/>
                  </a:lnTo>
                  <a:lnTo>
                    <a:pt x="983" y="276"/>
                  </a:lnTo>
                  <a:lnTo>
                    <a:pt x="934" y="246"/>
                  </a:lnTo>
                  <a:lnTo>
                    <a:pt x="882" y="214"/>
                  </a:lnTo>
                  <a:lnTo>
                    <a:pt x="826" y="183"/>
                  </a:lnTo>
                  <a:lnTo>
                    <a:pt x="767" y="155"/>
                  </a:lnTo>
                  <a:lnTo>
                    <a:pt x="705" y="126"/>
                  </a:lnTo>
                  <a:close/>
                </a:path>
              </a:pathLst>
            </a:custGeom>
            <a:solidFill>
              <a:srgbClr val="00B0F0">
                <a:alpha val="50195"/>
              </a:srgbClr>
            </a:solidFill>
            <a:ln w="11176">
              <a:solidFill>
                <a:srgbClr val="000000"/>
              </a:solidFill>
              <a:prstDash val="solid"/>
              <a:round/>
              <a:headEnd/>
              <a:tailEnd/>
            </a:ln>
          </p:spPr>
          <p:txBody>
            <a:bodyPr/>
            <a:lstStyle/>
            <a:p>
              <a:endParaRPr lang="fr-FR"/>
            </a:p>
          </p:txBody>
        </p:sp>
        <p:sp>
          <p:nvSpPr>
            <p:cNvPr id="52" name="Rectangle 55"/>
            <p:cNvSpPr>
              <a:spLocks noChangeArrowheads="1"/>
            </p:cNvSpPr>
            <p:nvPr/>
          </p:nvSpPr>
          <p:spPr bwMode="auto">
            <a:xfrm>
              <a:off x="1871" y="3096"/>
              <a:ext cx="15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dirty="0">
                  <a:solidFill>
                    <a:schemeClr val="bg1"/>
                  </a:solidFill>
                  <a:latin typeface="Times New Roman" pitchFamily="18" charset="0"/>
                </a:rPr>
                <a:t>Ti17</a:t>
              </a:r>
              <a:endParaRPr lang="fr-FR" altLang="en-US" sz="2500" b="1" dirty="0">
                <a:solidFill>
                  <a:schemeClr val="bg1"/>
                </a:solidFill>
                <a:latin typeface="Arial" charset="0"/>
              </a:endParaRPr>
            </a:p>
          </p:txBody>
        </p:sp>
        <p:sp>
          <p:nvSpPr>
            <p:cNvPr id="53" name="Rectangle 56"/>
            <p:cNvSpPr>
              <a:spLocks noChangeArrowheads="1"/>
            </p:cNvSpPr>
            <p:nvPr/>
          </p:nvSpPr>
          <p:spPr bwMode="auto">
            <a:xfrm>
              <a:off x="2423" y="4545"/>
              <a:ext cx="447"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en-US" sz="1800">
                <a:latin typeface="Arial" charset="0"/>
              </a:endParaRPr>
            </a:p>
          </p:txBody>
        </p:sp>
        <p:sp>
          <p:nvSpPr>
            <p:cNvPr id="54" name="Rectangle 57"/>
            <p:cNvSpPr>
              <a:spLocks noChangeArrowheads="1"/>
            </p:cNvSpPr>
            <p:nvPr/>
          </p:nvSpPr>
          <p:spPr bwMode="auto">
            <a:xfrm>
              <a:off x="3665" y="4364"/>
              <a:ext cx="186"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dirty="0">
                  <a:solidFill>
                    <a:srgbClr val="000000"/>
                  </a:solidFill>
                  <a:latin typeface="Times New Roman" pitchFamily="18" charset="0"/>
                </a:rPr>
                <a:t>UTS</a:t>
              </a:r>
              <a:endParaRPr lang="fr-FR" altLang="en-US" sz="2900" b="1" dirty="0">
                <a:solidFill>
                  <a:srgbClr val="084887"/>
                </a:solidFill>
                <a:latin typeface="Arial" charset="0"/>
              </a:endParaRPr>
            </a:p>
          </p:txBody>
        </p:sp>
        <p:sp>
          <p:nvSpPr>
            <p:cNvPr id="55" name="Line 58"/>
            <p:cNvSpPr>
              <a:spLocks noChangeShapeType="1"/>
            </p:cNvSpPr>
            <p:nvPr/>
          </p:nvSpPr>
          <p:spPr bwMode="auto">
            <a:xfrm>
              <a:off x="707" y="2388"/>
              <a:ext cx="54"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6" name="Line 59"/>
            <p:cNvSpPr>
              <a:spLocks noChangeShapeType="1"/>
            </p:cNvSpPr>
            <p:nvPr/>
          </p:nvSpPr>
          <p:spPr bwMode="auto">
            <a:xfrm>
              <a:off x="707" y="3335"/>
              <a:ext cx="54"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7" name="Line 60"/>
            <p:cNvSpPr>
              <a:spLocks noChangeShapeType="1"/>
            </p:cNvSpPr>
            <p:nvPr/>
          </p:nvSpPr>
          <p:spPr bwMode="auto">
            <a:xfrm>
              <a:off x="707" y="3844"/>
              <a:ext cx="54"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8" name="Line 61"/>
            <p:cNvSpPr>
              <a:spLocks noChangeShapeType="1"/>
            </p:cNvSpPr>
            <p:nvPr/>
          </p:nvSpPr>
          <p:spPr bwMode="auto">
            <a:xfrm>
              <a:off x="702" y="2827"/>
              <a:ext cx="55" cy="1"/>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59" name="Rectangle 62"/>
            <p:cNvSpPr>
              <a:spLocks noChangeArrowheads="1"/>
            </p:cNvSpPr>
            <p:nvPr/>
          </p:nvSpPr>
          <p:spPr bwMode="auto">
            <a:xfrm>
              <a:off x="556" y="3759"/>
              <a:ext cx="11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400" b="1">
                  <a:solidFill>
                    <a:srgbClr val="000000"/>
                  </a:solidFill>
                  <a:latin typeface="Times New Roman" pitchFamily="18" charset="0"/>
                </a:rPr>
                <a:t>30</a:t>
              </a:r>
              <a:endParaRPr lang="fr-FR" altLang="en-US" sz="3300" b="1">
                <a:solidFill>
                  <a:srgbClr val="084887"/>
                </a:solidFill>
                <a:latin typeface="Arial" charset="0"/>
              </a:endParaRPr>
            </a:p>
          </p:txBody>
        </p:sp>
        <p:sp>
          <p:nvSpPr>
            <p:cNvPr id="60" name="Rectangle 63"/>
            <p:cNvSpPr>
              <a:spLocks noChangeArrowheads="1"/>
            </p:cNvSpPr>
            <p:nvPr/>
          </p:nvSpPr>
          <p:spPr bwMode="auto">
            <a:xfrm>
              <a:off x="558" y="3271"/>
              <a:ext cx="11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400" b="1">
                  <a:solidFill>
                    <a:schemeClr val="bg1"/>
                  </a:solidFill>
                  <a:latin typeface="Times New Roman" pitchFamily="18" charset="0"/>
                </a:rPr>
                <a:t>50</a:t>
              </a:r>
              <a:endParaRPr lang="fr-FR" altLang="en-US" sz="3300" b="1">
                <a:solidFill>
                  <a:schemeClr val="bg1"/>
                </a:solidFill>
                <a:latin typeface="Arial" charset="0"/>
              </a:endParaRPr>
            </a:p>
          </p:txBody>
        </p:sp>
        <p:sp>
          <p:nvSpPr>
            <p:cNvPr id="61" name="Rectangle 64"/>
            <p:cNvSpPr>
              <a:spLocks noChangeArrowheads="1"/>
            </p:cNvSpPr>
            <p:nvPr/>
          </p:nvSpPr>
          <p:spPr bwMode="auto">
            <a:xfrm>
              <a:off x="550" y="2752"/>
              <a:ext cx="91" cy="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400" b="1">
                  <a:latin typeface="Times New Roman" pitchFamily="18" charset="0"/>
                </a:rPr>
                <a:t>70</a:t>
              </a:r>
              <a:endParaRPr lang="fr-FR" altLang="en-US" sz="3300" b="1">
                <a:latin typeface="Arial" charset="0"/>
              </a:endParaRPr>
            </a:p>
          </p:txBody>
        </p:sp>
        <p:sp>
          <p:nvSpPr>
            <p:cNvPr id="62" name="Rectangle 65"/>
            <p:cNvSpPr>
              <a:spLocks noChangeArrowheads="1"/>
            </p:cNvSpPr>
            <p:nvPr/>
          </p:nvSpPr>
          <p:spPr bwMode="auto">
            <a:xfrm>
              <a:off x="551" y="2329"/>
              <a:ext cx="112"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400" b="1">
                  <a:solidFill>
                    <a:schemeClr val="bg1"/>
                  </a:solidFill>
                  <a:latin typeface="Times New Roman" pitchFamily="18" charset="0"/>
                </a:rPr>
                <a:t>90</a:t>
              </a:r>
              <a:endParaRPr lang="fr-FR" altLang="en-US" sz="3300" b="1">
                <a:solidFill>
                  <a:schemeClr val="bg1"/>
                </a:solidFill>
                <a:latin typeface="Arial" charset="0"/>
              </a:endParaRPr>
            </a:p>
          </p:txBody>
        </p:sp>
        <p:sp>
          <p:nvSpPr>
            <p:cNvPr id="63" name="Rectangle 66"/>
            <p:cNvSpPr>
              <a:spLocks noChangeArrowheads="1"/>
            </p:cNvSpPr>
            <p:nvPr/>
          </p:nvSpPr>
          <p:spPr bwMode="auto">
            <a:xfrm>
              <a:off x="539" y="1860"/>
              <a:ext cx="168"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400" b="1">
                  <a:solidFill>
                    <a:srgbClr val="000000"/>
                  </a:solidFill>
                  <a:latin typeface="Times New Roman" pitchFamily="18" charset="0"/>
                </a:rPr>
                <a:t>110</a:t>
              </a:r>
              <a:endParaRPr lang="fr-FR" altLang="en-US" sz="3300" b="1">
                <a:solidFill>
                  <a:srgbClr val="084887"/>
                </a:solidFill>
                <a:latin typeface="Arial" charset="0"/>
              </a:endParaRPr>
            </a:p>
          </p:txBody>
        </p:sp>
        <p:sp>
          <p:nvSpPr>
            <p:cNvPr id="64" name="Line 67"/>
            <p:cNvSpPr>
              <a:spLocks noChangeShapeType="1"/>
            </p:cNvSpPr>
            <p:nvPr/>
          </p:nvSpPr>
          <p:spPr bwMode="auto">
            <a:xfrm>
              <a:off x="708" y="1943"/>
              <a:ext cx="53" cy="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fr-FR"/>
            </a:p>
          </p:txBody>
        </p:sp>
        <p:sp>
          <p:nvSpPr>
            <p:cNvPr id="65" name="Rectangle 68"/>
            <p:cNvSpPr>
              <a:spLocks noChangeArrowheads="1"/>
            </p:cNvSpPr>
            <p:nvPr/>
          </p:nvSpPr>
          <p:spPr bwMode="auto">
            <a:xfrm>
              <a:off x="1338" y="2940"/>
              <a:ext cx="388"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dirty="0">
                  <a:solidFill>
                    <a:srgbClr val="000000"/>
                  </a:solidFill>
                  <a:latin typeface="Times New Roman" pitchFamily="18" charset="0"/>
                </a:rPr>
                <a:t>TA6V </a:t>
              </a:r>
              <a:r>
                <a:rPr lang="fr-FR" altLang="en-US" sz="1200" b="1" dirty="0">
                  <a:solidFill>
                    <a:srgbClr val="000000"/>
                  </a:solidFill>
                  <a:latin typeface="Symbol" pitchFamily="18" charset="2"/>
                </a:rPr>
                <a:t>ab</a:t>
              </a:r>
              <a:endParaRPr lang="fr-FR" altLang="en-US" sz="2500" b="1" dirty="0">
                <a:solidFill>
                  <a:srgbClr val="084887"/>
                </a:solidFill>
                <a:latin typeface="Symbol" pitchFamily="18" charset="2"/>
              </a:endParaRPr>
            </a:p>
          </p:txBody>
        </p:sp>
        <p:sp>
          <p:nvSpPr>
            <p:cNvPr id="66" name="Freeform 69"/>
            <p:cNvSpPr>
              <a:spLocks/>
            </p:cNvSpPr>
            <p:nvPr/>
          </p:nvSpPr>
          <p:spPr bwMode="auto">
            <a:xfrm rot="-1243533">
              <a:off x="1082" y="2247"/>
              <a:ext cx="518" cy="630"/>
            </a:xfrm>
            <a:custGeom>
              <a:avLst/>
              <a:gdLst>
                <a:gd name="T0" fmla="*/ 17 w 1287"/>
                <a:gd name="T1" fmla="*/ 58 h 552"/>
                <a:gd name="T2" fmla="*/ 13 w 1287"/>
                <a:gd name="T3" fmla="*/ 24 h 552"/>
                <a:gd name="T4" fmla="*/ 10 w 1287"/>
                <a:gd name="T5" fmla="*/ 2 h 552"/>
                <a:gd name="T6" fmla="*/ 7 w 1287"/>
                <a:gd name="T7" fmla="*/ 2 h 552"/>
                <a:gd name="T8" fmla="*/ 5 w 1287"/>
                <a:gd name="T9" fmla="*/ 21 h 552"/>
                <a:gd name="T10" fmla="*/ 3 w 1287"/>
                <a:gd name="T11" fmla="*/ 53 h 552"/>
                <a:gd name="T12" fmla="*/ 1 w 1287"/>
                <a:gd name="T13" fmla="*/ 99 h 552"/>
                <a:gd name="T14" fmla="*/ 0 w 1287"/>
                <a:gd name="T15" fmla="*/ 167 h 552"/>
                <a:gd name="T16" fmla="*/ 0 w 1287"/>
                <a:gd name="T17" fmla="*/ 224 h 552"/>
                <a:gd name="T18" fmla="*/ 0 w 1287"/>
                <a:gd name="T19" fmla="*/ 286 h 552"/>
                <a:gd name="T20" fmla="*/ 1 w 1287"/>
                <a:gd name="T21" fmla="*/ 375 h 552"/>
                <a:gd name="T22" fmla="*/ 2 w 1287"/>
                <a:gd name="T23" fmla="*/ 465 h 552"/>
                <a:gd name="T24" fmla="*/ 4 w 1287"/>
                <a:gd name="T25" fmla="*/ 554 h 552"/>
                <a:gd name="T26" fmla="*/ 6 w 1287"/>
                <a:gd name="T27" fmla="*/ 638 h 552"/>
                <a:gd name="T28" fmla="*/ 9 w 1287"/>
                <a:gd name="T29" fmla="*/ 719 h 552"/>
                <a:gd name="T30" fmla="*/ 12 w 1287"/>
                <a:gd name="T31" fmla="*/ 792 h 552"/>
                <a:gd name="T32" fmla="*/ 15 w 1287"/>
                <a:gd name="T33" fmla="*/ 854 h 552"/>
                <a:gd name="T34" fmla="*/ 19 w 1287"/>
                <a:gd name="T35" fmla="*/ 899 h 552"/>
                <a:gd name="T36" fmla="*/ 22 w 1287"/>
                <a:gd name="T37" fmla="*/ 924 h 552"/>
                <a:gd name="T38" fmla="*/ 25 w 1287"/>
                <a:gd name="T39" fmla="*/ 937 h 552"/>
                <a:gd name="T40" fmla="*/ 28 w 1287"/>
                <a:gd name="T41" fmla="*/ 928 h 552"/>
                <a:gd name="T42" fmla="*/ 30 w 1287"/>
                <a:gd name="T43" fmla="*/ 903 h 552"/>
                <a:gd name="T44" fmla="*/ 32 w 1287"/>
                <a:gd name="T45" fmla="*/ 863 h 552"/>
                <a:gd name="T46" fmla="*/ 33 w 1287"/>
                <a:gd name="T47" fmla="*/ 803 h 552"/>
                <a:gd name="T48" fmla="*/ 34 w 1287"/>
                <a:gd name="T49" fmla="*/ 734 h 552"/>
                <a:gd name="T50" fmla="*/ 34 w 1287"/>
                <a:gd name="T51" fmla="*/ 693 h 552"/>
                <a:gd name="T52" fmla="*/ 33 w 1287"/>
                <a:gd name="T53" fmla="*/ 608 h 552"/>
                <a:gd name="T54" fmla="*/ 32 w 1287"/>
                <a:gd name="T55" fmla="*/ 518 h 552"/>
                <a:gd name="T56" fmla="*/ 31 w 1287"/>
                <a:gd name="T57" fmla="*/ 428 h 552"/>
                <a:gd name="T58" fmla="*/ 29 w 1287"/>
                <a:gd name="T59" fmla="*/ 340 h 552"/>
                <a:gd name="T60" fmla="*/ 26 w 1287"/>
                <a:gd name="T61" fmla="*/ 256 h 552"/>
                <a:gd name="T62" fmla="*/ 23 w 1287"/>
                <a:gd name="T63" fmla="*/ 181 h 552"/>
                <a:gd name="T64" fmla="*/ 20 w 1287"/>
                <a:gd name="T65" fmla="*/ 112 h 5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87" h="552">
                  <a:moveTo>
                    <a:pt x="698" y="49"/>
                  </a:moveTo>
                  <a:lnTo>
                    <a:pt x="633" y="34"/>
                  </a:lnTo>
                  <a:lnTo>
                    <a:pt x="569" y="22"/>
                  </a:lnTo>
                  <a:lnTo>
                    <a:pt x="505" y="14"/>
                  </a:lnTo>
                  <a:lnTo>
                    <a:pt x="444" y="7"/>
                  </a:lnTo>
                  <a:lnTo>
                    <a:pt x="387" y="2"/>
                  </a:lnTo>
                  <a:lnTo>
                    <a:pt x="332" y="0"/>
                  </a:lnTo>
                  <a:lnTo>
                    <a:pt x="278" y="2"/>
                  </a:lnTo>
                  <a:lnTo>
                    <a:pt x="229" y="6"/>
                  </a:lnTo>
                  <a:lnTo>
                    <a:pt x="184" y="12"/>
                  </a:lnTo>
                  <a:lnTo>
                    <a:pt x="143" y="21"/>
                  </a:lnTo>
                  <a:lnTo>
                    <a:pt x="106" y="31"/>
                  </a:lnTo>
                  <a:lnTo>
                    <a:pt x="74" y="44"/>
                  </a:lnTo>
                  <a:lnTo>
                    <a:pt x="47" y="59"/>
                  </a:lnTo>
                  <a:lnTo>
                    <a:pt x="25" y="78"/>
                  </a:lnTo>
                  <a:lnTo>
                    <a:pt x="10" y="98"/>
                  </a:lnTo>
                  <a:lnTo>
                    <a:pt x="2" y="120"/>
                  </a:lnTo>
                  <a:lnTo>
                    <a:pt x="0" y="132"/>
                  </a:lnTo>
                  <a:lnTo>
                    <a:pt x="0" y="144"/>
                  </a:lnTo>
                  <a:lnTo>
                    <a:pt x="4" y="169"/>
                  </a:lnTo>
                  <a:lnTo>
                    <a:pt x="14" y="194"/>
                  </a:lnTo>
                  <a:lnTo>
                    <a:pt x="30" y="221"/>
                  </a:lnTo>
                  <a:lnTo>
                    <a:pt x="54" y="247"/>
                  </a:lnTo>
                  <a:lnTo>
                    <a:pt x="81" y="274"/>
                  </a:lnTo>
                  <a:lnTo>
                    <a:pt x="113" y="301"/>
                  </a:lnTo>
                  <a:lnTo>
                    <a:pt x="152" y="326"/>
                  </a:lnTo>
                  <a:lnTo>
                    <a:pt x="194" y="351"/>
                  </a:lnTo>
                  <a:lnTo>
                    <a:pt x="239" y="376"/>
                  </a:lnTo>
                  <a:lnTo>
                    <a:pt x="290" y="402"/>
                  </a:lnTo>
                  <a:lnTo>
                    <a:pt x="343" y="424"/>
                  </a:lnTo>
                  <a:lnTo>
                    <a:pt x="401" y="446"/>
                  </a:lnTo>
                  <a:lnTo>
                    <a:pt x="461" y="467"/>
                  </a:lnTo>
                  <a:lnTo>
                    <a:pt x="523" y="486"/>
                  </a:lnTo>
                  <a:lnTo>
                    <a:pt x="589" y="503"/>
                  </a:lnTo>
                  <a:lnTo>
                    <a:pt x="655" y="518"/>
                  </a:lnTo>
                  <a:lnTo>
                    <a:pt x="720" y="530"/>
                  </a:lnTo>
                  <a:lnTo>
                    <a:pt x="783" y="538"/>
                  </a:lnTo>
                  <a:lnTo>
                    <a:pt x="843" y="545"/>
                  </a:lnTo>
                  <a:lnTo>
                    <a:pt x="902" y="550"/>
                  </a:lnTo>
                  <a:lnTo>
                    <a:pt x="957" y="552"/>
                  </a:lnTo>
                  <a:lnTo>
                    <a:pt x="1010" y="550"/>
                  </a:lnTo>
                  <a:lnTo>
                    <a:pt x="1058" y="547"/>
                  </a:lnTo>
                  <a:lnTo>
                    <a:pt x="1104" y="540"/>
                  </a:lnTo>
                  <a:lnTo>
                    <a:pt x="1146" y="532"/>
                  </a:lnTo>
                  <a:lnTo>
                    <a:pt x="1183" y="521"/>
                  </a:lnTo>
                  <a:lnTo>
                    <a:pt x="1213" y="508"/>
                  </a:lnTo>
                  <a:lnTo>
                    <a:pt x="1240" y="493"/>
                  </a:lnTo>
                  <a:lnTo>
                    <a:pt x="1262" y="474"/>
                  </a:lnTo>
                  <a:lnTo>
                    <a:pt x="1277" y="454"/>
                  </a:lnTo>
                  <a:lnTo>
                    <a:pt x="1286" y="432"/>
                  </a:lnTo>
                  <a:lnTo>
                    <a:pt x="1287" y="420"/>
                  </a:lnTo>
                  <a:lnTo>
                    <a:pt x="1287" y="408"/>
                  </a:lnTo>
                  <a:lnTo>
                    <a:pt x="1284" y="383"/>
                  </a:lnTo>
                  <a:lnTo>
                    <a:pt x="1274" y="358"/>
                  </a:lnTo>
                  <a:lnTo>
                    <a:pt x="1257" y="333"/>
                  </a:lnTo>
                  <a:lnTo>
                    <a:pt x="1235" y="306"/>
                  </a:lnTo>
                  <a:lnTo>
                    <a:pt x="1206" y="279"/>
                  </a:lnTo>
                  <a:lnTo>
                    <a:pt x="1174" y="252"/>
                  </a:lnTo>
                  <a:lnTo>
                    <a:pt x="1136" y="226"/>
                  </a:lnTo>
                  <a:lnTo>
                    <a:pt x="1094" y="201"/>
                  </a:lnTo>
                  <a:lnTo>
                    <a:pt x="1048" y="176"/>
                  </a:lnTo>
                  <a:lnTo>
                    <a:pt x="998" y="151"/>
                  </a:lnTo>
                  <a:lnTo>
                    <a:pt x="944" y="129"/>
                  </a:lnTo>
                  <a:lnTo>
                    <a:pt x="887" y="107"/>
                  </a:lnTo>
                  <a:lnTo>
                    <a:pt x="826" y="85"/>
                  </a:lnTo>
                  <a:lnTo>
                    <a:pt x="764" y="66"/>
                  </a:lnTo>
                  <a:lnTo>
                    <a:pt x="698" y="49"/>
                  </a:lnTo>
                  <a:close/>
                </a:path>
              </a:pathLst>
            </a:custGeom>
            <a:solidFill>
              <a:srgbClr val="FFC000"/>
            </a:solidFill>
            <a:ln w="11113">
              <a:solidFill>
                <a:srgbClr val="000000"/>
              </a:solidFill>
              <a:prstDash val="solid"/>
              <a:round/>
              <a:headEnd/>
              <a:tailEnd/>
            </a:ln>
          </p:spPr>
          <p:txBody>
            <a:bodyPr/>
            <a:lstStyle/>
            <a:p>
              <a:endParaRPr lang="fr-FR"/>
            </a:p>
          </p:txBody>
        </p:sp>
        <p:sp>
          <p:nvSpPr>
            <p:cNvPr id="67" name="Rectangle 70"/>
            <p:cNvSpPr>
              <a:spLocks noChangeArrowheads="1"/>
            </p:cNvSpPr>
            <p:nvPr/>
          </p:nvSpPr>
          <p:spPr bwMode="auto">
            <a:xfrm>
              <a:off x="1206" y="2480"/>
              <a:ext cx="439"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a:solidFill>
                    <a:srgbClr val="000000"/>
                  </a:solidFill>
                  <a:latin typeface="Times New Roman" pitchFamily="18" charset="0"/>
                </a:rPr>
                <a:t>TA6V ELI</a:t>
              </a:r>
              <a:endParaRPr lang="fr-FR" altLang="en-US" sz="2500" b="1">
                <a:solidFill>
                  <a:srgbClr val="084887"/>
                </a:solidFill>
                <a:latin typeface="Symbol" pitchFamily="18" charset="2"/>
              </a:endParaRPr>
            </a:p>
          </p:txBody>
        </p:sp>
        <p:sp>
          <p:nvSpPr>
            <p:cNvPr id="68" name="Rectangle 71"/>
            <p:cNvSpPr>
              <a:spLocks noChangeArrowheads="1"/>
            </p:cNvSpPr>
            <p:nvPr/>
          </p:nvSpPr>
          <p:spPr bwMode="auto">
            <a:xfrm>
              <a:off x="2270" y="3384"/>
              <a:ext cx="28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dirty="0">
                  <a:solidFill>
                    <a:schemeClr val="bg1"/>
                  </a:solidFill>
                  <a:latin typeface="Times New Roman" pitchFamily="18" charset="0"/>
                </a:rPr>
                <a:t>Ti 10.2.3</a:t>
              </a:r>
              <a:endParaRPr lang="fr-FR" altLang="en-US" sz="2500" b="1" dirty="0">
                <a:solidFill>
                  <a:schemeClr val="bg1"/>
                </a:solidFill>
                <a:latin typeface="Arial" charset="0"/>
              </a:endParaRPr>
            </a:p>
          </p:txBody>
        </p:sp>
        <p:sp>
          <p:nvSpPr>
            <p:cNvPr id="69" name="Rectangle 72"/>
            <p:cNvSpPr>
              <a:spLocks noChangeArrowheads="1"/>
            </p:cNvSpPr>
            <p:nvPr/>
          </p:nvSpPr>
          <p:spPr bwMode="auto">
            <a:xfrm>
              <a:off x="2158" y="2980"/>
              <a:ext cx="26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dirty="0">
                  <a:solidFill>
                    <a:schemeClr val="bg1"/>
                  </a:solidFill>
                  <a:latin typeface="Times New Roman" pitchFamily="18" charset="0"/>
                </a:rPr>
                <a:t>Ti 555.3</a:t>
              </a:r>
              <a:endParaRPr lang="fr-FR" altLang="en-US" sz="2500" b="1" dirty="0">
                <a:solidFill>
                  <a:schemeClr val="bg1"/>
                </a:solidFill>
                <a:latin typeface="Arial" charset="0"/>
              </a:endParaRPr>
            </a:p>
          </p:txBody>
        </p:sp>
        <p:sp>
          <p:nvSpPr>
            <p:cNvPr id="70" name="Freeform 73"/>
            <p:cNvSpPr>
              <a:spLocks/>
            </p:cNvSpPr>
            <p:nvPr/>
          </p:nvSpPr>
          <p:spPr bwMode="auto">
            <a:xfrm rot="201430">
              <a:off x="1521" y="2699"/>
              <a:ext cx="514" cy="362"/>
            </a:xfrm>
            <a:custGeom>
              <a:avLst/>
              <a:gdLst>
                <a:gd name="T0" fmla="*/ 20 w 1232"/>
                <a:gd name="T1" fmla="*/ 7 h 689"/>
                <a:gd name="T2" fmla="*/ 16 w 1232"/>
                <a:gd name="T3" fmla="*/ 4 h 689"/>
                <a:gd name="T4" fmla="*/ 13 w 1232"/>
                <a:gd name="T5" fmla="*/ 2 h 689"/>
                <a:gd name="T6" fmla="*/ 9 w 1232"/>
                <a:gd name="T7" fmla="*/ 1 h 689"/>
                <a:gd name="T8" fmla="*/ 6 w 1232"/>
                <a:gd name="T9" fmla="*/ 0 h 689"/>
                <a:gd name="T10" fmla="*/ 4 w 1232"/>
                <a:gd name="T11" fmla="*/ 1 h 689"/>
                <a:gd name="T12" fmla="*/ 2 w 1232"/>
                <a:gd name="T13" fmla="*/ 2 h 689"/>
                <a:gd name="T14" fmla="*/ 0 w 1232"/>
                <a:gd name="T15" fmla="*/ 4 h 689"/>
                <a:gd name="T16" fmla="*/ 0 w 1232"/>
                <a:gd name="T17" fmla="*/ 8 h 689"/>
                <a:gd name="T18" fmla="*/ 0 w 1232"/>
                <a:gd name="T19" fmla="*/ 12 h 689"/>
                <a:gd name="T20" fmla="*/ 1 w 1232"/>
                <a:gd name="T21" fmla="*/ 17 h 689"/>
                <a:gd name="T22" fmla="*/ 3 w 1232"/>
                <a:gd name="T23" fmla="*/ 22 h 689"/>
                <a:gd name="T24" fmla="*/ 5 w 1232"/>
                <a:gd name="T25" fmla="*/ 26 h 689"/>
                <a:gd name="T26" fmla="*/ 8 w 1232"/>
                <a:gd name="T27" fmla="*/ 32 h 689"/>
                <a:gd name="T28" fmla="*/ 10 w 1232"/>
                <a:gd name="T29" fmla="*/ 36 h 689"/>
                <a:gd name="T30" fmla="*/ 14 w 1232"/>
                <a:gd name="T31" fmla="*/ 41 h 689"/>
                <a:gd name="T32" fmla="*/ 18 w 1232"/>
                <a:gd name="T33" fmla="*/ 45 h 689"/>
                <a:gd name="T34" fmla="*/ 21 w 1232"/>
                <a:gd name="T35" fmla="*/ 48 h 689"/>
                <a:gd name="T36" fmla="*/ 25 w 1232"/>
                <a:gd name="T37" fmla="*/ 51 h 689"/>
                <a:gd name="T38" fmla="*/ 28 w 1232"/>
                <a:gd name="T39" fmla="*/ 52 h 689"/>
                <a:gd name="T40" fmla="*/ 31 w 1232"/>
                <a:gd name="T41" fmla="*/ 53 h 689"/>
                <a:gd name="T42" fmla="*/ 33 w 1232"/>
                <a:gd name="T43" fmla="*/ 52 h 689"/>
                <a:gd name="T44" fmla="*/ 35 w 1232"/>
                <a:gd name="T45" fmla="*/ 50 h 689"/>
                <a:gd name="T46" fmla="*/ 37 w 1232"/>
                <a:gd name="T47" fmla="*/ 48 h 689"/>
                <a:gd name="T48" fmla="*/ 37 w 1232"/>
                <a:gd name="T49" fmla="*/ 45 h 689"/>
                <a:gd name="T50" fmla="*/ 37 w 1232"/>
                <a:gd name="T51" fmla="*/ 40 h 689"/>
                <a:gd name="T52" fmla="*/ 36 w 1232"/>
                <a:gd name="T53" fmla="*/ 36 h 689"/>
                <a:gd name="T54" fmla="*/ 35 w 1232"/>
                <a:gd name="T55" fmla="*/ 31 h 689"/>
                <a:gd name="T56" fmla="*/ 33 w 1232"/>
                <a:gd name="T57" fmla="*/ 26 h 689"/>
                <a:gd name="T58" fmla="*/ 30 w 1232"/>
                <a:gd name="T59" fmla="*/ 21 h 689"/>
                <a:gd name="T60" fmla="*/ 27 w 1232"/>
                <a:gd name="T61" fmla="*/ 16 h 689"/>
                <a:gd name="T62" fmla="*/ 23 w 1232"/>
                <a:gd name="T63" fmla="*/ 12 h 68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232" h="689">
                  <a:moveTo>
                    <a:pt x="712" y="125"/>
                  </a:moveTo>
                  <a:lnTo>
                    <a:pt x="649" y="99"/>
                  </a:lnTo>
                  <a:lnTo>
                    <a:pt x="587" y="76"/>
                  </a:lnTo>
                  <a:lnTo>
                    <a:pt x="527" y="55"/>
                  </a:lnTo>
                  <a:lnTo>
                    <a:pt x="468" y="39"/>
                  </a:lnTo>
                  <a:lnTo>
                    <a:pt x="411" y="25"/>
                  </a:lnTo>
                  <a:lnTo>
                    <a:pt x="355" y="13"/>
                  </a:lnTo>
                  <a:lnTo>
                    <a:pt x="303" y="7"/>
                  </a:lnTo>
                  <a:lnTo>
                    <a:pt x="254" y="1"/>
                  </a:lnTo>
                  <a:lnTo>
                    <a:pt x="207" y="0"/>
                  </a:lnTo>
                  <a:lnTo>
                    <a:pt x="165" y="1"/>
                  </a:lnTo>
                  <a:lnTo>
                    <a:pt x="126" y="7"/>
                  </a:lnTo>
                  <a:lnTo>
                    <a:pt x="93" y="15"/>
                  </a:lnTo>
                  <a:lnTo>
                    <a:pt x="62" y="27"/>
                  </a:lnTo>
                  <a:lnTo>
                    <a:pt x="39" y="42"/>
                  </a:lnTo>
                  <a:lnTo>
                    <a:pt x="20" y="59"/>
                  </a:lnTo>
                  <a:lnTo>
                    <a:pt x="7" y="81"/>
                  </a:lnTo>
                  <a:lnTo>
                    <a:pt x="0" y="104"/>
                  </a:lnTo>
                  <a:lnTo>
                    <a:pt x="0" y="131"/>
                  </a:lnTo>
                  <a:lnTo>
                    <a:pt x="7" y="158"/>
                  </a:lnTo>
                  <a:lnTo>
                    <a:pt x="19" y="187"/>
                  </a:lnTo>
                  <a:lnTo>
                    <a:pt x="35" y="217"/>
                  </a:lnTo>
                  <a:lnTo>
                    <a:pt x="57" y="249"/>
                  </a:lnTo>
                  <a:lnTo>
                    <a:pt x="86" y="281"/>
                  </a:lnTo>
                  <a:lnTo>
                    <a:pt x="118" y="313"/>
                  </a:lnTo>
                  <a:lnTo>
                    <a:pt x="155" y="347"/>
                  </a:lnTo>
                  <a:lnTo>
                    <a:pt x="197" y="381"/>
                  </a:lnTo>
                  <a:lnTo>
                    <a:pt x="242" y="413"/>
                  </a:lnTo>
                  <a:lnTo>
                    <a:pt x="291" y="445"/>
                  </a:lnTo>
                  <a:lnTo>
                    <a:pt x="343" y="477"/>
                  </a:lnTo>
                  <a:lnTo>
                    <a:pt x="400" y="509"/>
                  </a:lnTo>
                  <a:lnTo>
                    <a:pt x="458" y="538"/>
                  </a:lnTo>
                  <a:lnTo>
                    <a:pt x="520" y="566"/>
                  </a:lnTo>
                  <a:lnTo>
                    <a:pt x="582" y="592"/>
                  </a:lnTo>
                  <a:lnTo>
                    <a:pt x="644" y="615"/>
                  </a:lnTo>
                  <a:lnTo>
                    <a:pt x="705" y="635"/>
                  </a:lnTo>
                  <a:lnTo>
                    <a:pt x="764" y="651"/>
                  </a:lnTo>
                  <a:lnTo>
                    <a:pt x="821" y="666"/>
                  </a:lnTo>
                  <a:lnTo>
                    <a:pt x="877" y="676"/>
                  </a:lnTo>
                  <a:lnTo>
                    <a:pt x="929" y="683"/>
                  </a:lnTo>
                  <a:lnTo>
                    <a:pt x="979" y="688"/>
                  </a:lnTo>
                  <a:lnTo>
                    <a:pt x="1025" y="689"/>
                  </a:lnTo>
                  <a:lnTo>
                    <a:pt x="1067" y="688"/>
                  </a:lnTo>
                  <a:lnTo>
                    <a:pt x="1105" y="683"/>
                  </a:lnTo>
                  <a:lnTo>
                    <a:pt x="1139" y="674"/>
                  </a:lnTo>
                  <a:lnTo>
                    <a:pt x="1169" y="662"/>
                  </a:lnTo>
                  <a:lnTo>
                    <a:pt x="1193" y="647"/>
                  </a:lnTo>
                  <a:lnTo>
                    <a:pt x="1211" y="630"/>
                  </a:lnTo>
                  <a:lnTo>
                    <a:pt x="1225" y="608"/>
                  </a:lnTo>
                  <a:lnTo>
                    <a:pt x="1232" y="585"/>
                  </a:lnTo>
                  <a:lnTo>
                    <a:pt x="1232" y="559"/>
                  </a:lnTo>
                  <a:lnTo>
                    <a:pt x="1226" y="531"/>
                  </a:lnTo>
                  <a:lnTo>
                    <a:pt x="1215" y="502"/>
                  </a:lnTo>
                  <a:lnTo>
                    <a:pt x="1196" y="472"/>
                  </a:lnTo>
                  <a:lnTo>
                    <a:pt x="1174" y="440"/>
                  </a:lnTo>
                  <a:lnTo>
                    <a:pt x="1146" y="408"/>
                  </a:lnTo>
                  <a:lnTo>
                    <a:pt x="1114" y="376"/>
                  </a:lnTo>
                  <a:lnTo>
                    <a:pt x="1077" y="342"/>
                  </a:lnTo>
                  <a:lnTo>
                    <a:pt x="1036" y="310"/>
                  </a:lnTo>
                  <a:lnTo>
                    <a:pt x="991" y="276"/>
                  </a:lnTo>
                  <a:lnTo>
                    <a:pt x="940" y="244"/>
                  </a:lnTo>
                  <a:lnTo>
                    <a:pt x="888" y="212"/>
                  </a:lnTo>
                  <a:lnTo>
                    <a:pt x="833" y="182"/>
                  </a:lnTo>
                  <a:lnTo>
                    <a:pt x="774" y="153"/>
                  </a:lnTo>
                  <a:lnTo>
                    <a:pt x="712" y="125"/>
                  </a:lnTo>
                  <a:close/>
                </a:path>
              </a:pathLst>
            </a:custGeom>
            <a:solidFill>
              <a:srgbClr val="7030A0"/>
            </a:solidFill>
            <a:ln w="11176">
              <a:solidFill>
                <a:srgbClr val="000000"/>
              </a:solidFill>
              <a:prstDash val="solid"/>
              <a:round/>
              <a:headEnd/>
              <a:tailEnd/>
            </a:ln>
          </p:spPr>
          <p:txBody>
            <a:bodyPr/>
            <a:lstStyle/>
            <a:p>
              <a:endParaRPr lang="fr-FR"/>
            </a:p>
          </p:txBody>
        </p:sp>
        <p:sp>
          <p:nvSpPr>
            <p:cNvPr id="71" name="Rectangle 74"/>
            <p:cNvSpPr>
              <a:spLocks noChangeArrowheads="1"/>
            </p:cNvSpPr>
            <p:nvPr/>
          </p:nvSpPr>
          <p:spPr bwMode="auto">
            <a:xfrm>
              <a:off x="1631" y="2820"/>
              <a:ext cx="292" cy="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200" b="1" dirty="0">
                  <a:solidFill>
                    <a:schemeClr val="bg1"/>
                  </a:solidFill>
                  <a:latin typeface="Times New Roman" pitchFamily="18" charset="0"/>
                </a:rPr>
                <a:t>Ti6246 </a:t>
              </a:r>
              <a:r>
                <a:rPr lang="fr-FR" altLang="en-US" sz="1200" b="1" dirty="0">
                  <a:solidFill>
                    <a:schemeClr val="bg1"/>
                  </a:solidFill>
                  <a:latin typeface="Symbol" pitchFamily="18" charset="2"/>
                </a:rPr>
                <a:t>b</a:t>
              </a:r>
            </a:p>
          </p:txBody>
        </p:sp>
      </p:grpSp>
      <p:sp>
        <p:nvSpPr>
          <p:cNvPr id="77" name="ZoneTexte 76"/>
          <p:cNvSpPr txBox="1"/>
          <p:nvPr/>
        </p:nvSpPr>
        <p:spPr>
          <a:xfrm rot="16200000">
            <a:off x="220162" y="2198995"/>
            <a:ext cx="1689100" cy="338137"/>
          </a:xfrm>
          <a:prstGeom prst="rect">
            <a:avLst/>
          </a:prstGeom>
          <a:noFill/>
        </p:spPr>
        <p:txBody>
          <a:bodyPr>
            <a:spAutoFit/>
          </a:bodyPr>
          <a:lstStyle/>
          <a:p>
            <a:pPr>
              <a:defRPr/>
            </a:pPr>
            <a:r>
              <a:rPr lang="fr-FR" sz="1600" b="1" dirty="0">
                <a:latin typeface="+mj-lt"/>
              </a:rPr>
              <a:t>Ténacité</a:t>
            </a:r>
          </a:p>
        </p:txBody>
      </p:sp>
      <p:sp>
        <p:nvSpPr>
          <p:cNvPr id="78" name="Rectangle 77"/>
          <p:cNvSpPr>
            <a:spLocks noChangeArrowheads="1"/>
          </p:cNvSpPr>
          <p:nvPr/>
        </p:nvSpPr>
        <p:spPr bwMode="auto">
          <a:xfrm>
            <a:off x="420980" y="2095014"/>
            <a:ext cx="1204913" cy="206375"/>
          </a:xfrm>
          <a:prstGeom prst="rect">
            <a:avLst/>
          </a:prstGeom>
          <a:noFill/>
          <a:ln w="9525">
            <a:noFill/>
            <a:miter lim="800000"/>
            <a:headEnd/>
            <a:tailEnd/>
          </a:ln>
        </p:spPr>
        <p:txBody>
          <a:bodyPr lIns="0" tIns="0" rIns="0" bIns="0">
            <a:spAutoFit/>
          </a:bodyPr>
          <a:lstStyle>
            <a:lvl1pPr defTabSz="757238"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defTabSz="757238" eaLnBrk="0" hangingPunct="0">
              <a:spcBef>
                <a:spcPct val="20000"/>
              </a:spcBef>
              <a:buClr>
                <a:srgbClr val="D3C0A3"/>
              </a:buClr>
              <a:buChar char="•"/>
              <a:defRPr>
                <a:solidFill>
                  <a:schemeClr val="tx1"/>
                </a:solidFill>
                <a:latin typeface="Calibri" pitchFamily="34" charset="0"/>
                <a:cs typeface="Arial" charset="0"/>
              </a:defRPr>
            </a:lvl2pPr>
            <a:lvl3pPr marL="1143000" indent="-228600" defTabSz="757238"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defTabSz="757238"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defTabSz="757238"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defTabSz="757238"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400" b="1" dirty="0">
                <a:latin typeface="Times New Roman" pitchFamily="18" charset="0"/>
              </a:rPr>
              <a:t>MPa.m</a:t>
            </a:r>
            <a:r>
              <a:rPr lang="fr-FR" altLang="en-US" sz="1400" b="1" baseline="30000" dirty="0">
                <a:latin typeface="Times New Roman" pitchFamily="18" charset="0"/>
              </a:rPr>
              <a:t>1/2</a:t>
            </a:r>
            <a:endParaRPr lang="fr-FR" altLang="en-US" sz="3300" b="1" dirty="0">
              <a:solidFill>
                <a:schemeClr val="bg1"/>
              </a:solidFill>
              <a:latin typeface="Arial" charset="0"/>
            </a:endParaRPr>
          </a:p>
        </p:txBody>
      </p:sp>
      <p:pic>
        <p:nvPicPr>
          <p:cNvPr id="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6010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15</a:t>
            </a:fld>
            <a:endParaRPr lang="fr-FR" dirty="0"/>
          </a:p>
        </p:txBody>
      </p:sp>
      <p:sp>
        <p:nvSpPr>
          <p:cNvPr id="11" name="Espace réservé du contenu 10"/>
          <p:cNvSpPr>
            <a:spLocks noGrp="1"/>
          </p:cNvSpPr>
          <p:nvPr>
            <p:ph idx="1"/>
          </p:nvPr>
        </p:nvSpPr>
        <p:spPr bwMode="gray"/>
        <p:txBody>
          <a:bodyPr/>
          <a:lstStyle/>
          <a:p>
            <a:r>
              <a:rPr lang="fr-FR" dirty="0" smtClean="0"/>
              <a:t>Alliages de Titane – Autres alliages</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graphicFrame>
        <p:nvGraphicFramePr>
          <p:cNvPr id="79" name="Graphique 78"/>
          <p:cNvGraphicFramePr>
            <a:graphicFrameLocks noGrp="1"/>
          </p:cNvGraphicFramePr>
          <p:nvPr>
            <p:extLst>
              <p:ext uri="{D42A27DB-BD31-4B8C-83A1-F6EECF244321}">
                <p14:modId xmlns:p14="http://schemas.microsoft.com/office/powerpoint/2010/main" val="1764927059"/>
              </p:ext>
            </p:extLst>
          </p:nvPr>
        </p:nvGraphicFramePr>
        <p:xfrm>
          <a:off x="107504" y="404664"/>
          <a:ext cx="4320000" cy="32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0" name="Graphique 79"/>
          <p:cNvGraphicFramePr>
            <a:graphicFrameLocks noGrp="1"/>
          </p:cNvGraphicFramePr>
          <p:nvPr>
            <p:extLst>
              <p:ext uri="{D42A27DB-BD31-4B8C-83A1-F6EECF244321}">
                <p14:modId xmlns:p14="http://schemas.microsoft.com/office/powerpoint/2010/main" val="1502506576"/>
              </p:ext>
            </p:extLst>
          </p:nvPr>
        </p:nvGraphicFramePr>
        <p:xfrm>
          <a:off x="107504" y="3618000"/>
          <a:ext cx="4320000"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1" name="Graphique 80"/>
          <p:cNvGraphicFramePr>
            <a:graphicFrameLocks noGrp="1"/>
          </p:cNvGraphicFramePr>
          <p:nvPr>
            <p:extLst>
              <p:ext uri="{D42A27DB-BD31-4B8C-83A1-F6EECF244321}">
                <p14:modId xmlns:p14="http://schemas.microsoft.com/office/powerpoint/2010/main" val="3774747333"/>
              </p:ext>
            </p:extLst>
          </p:nvPr>
        </p:nvGraphicFramePr>
        <p:xfrm>
          <a:off x="4644008" y="404664"/>
          <a:ext cx="4320000" cy="3240000"/>
        </p:xfrm>
        <a:graphic>
          <a:graphicData uri="http://schemas.openxmlformats.org/drawingml/2006/chart">
            <c:chart xmlns:c="http://schemas.openxmlformats.org/drawingml/2006/chart" xmlns:r="http://schemas.openxmlformats.org/officeDocument/2006/relationships" r:id="rId4"/>
          </a:graphicData>
        </a:graphic>
      </p:graphicFrame>
      <p:sp>
        <p:nvSpPr>
          <p:cNvPr id="84" name="ZoneTexte 83"/>
          <p:cNvSpPr txBox="1"/>
          <p:nvPr/>
        </p:nvSpPr>
        <p:spPr>
          <a:xfrm>
            <a:off x="5004048" y="4120674"/>
            <a:ext cx="3816424" cy="1648107"/>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ln>
        </p:spPr>
        <p:txBody>
          <a:bodyPr wrap="square" lIns="180000" tIns="162000" rIns="180000" bIns="126000" rtlCol="0">
            <a:spAutoFit/>
          </a:bodyPr>
          <a:lstStyle/>
          <a:p>
            <a:pPr>
              <a:lnSpc>
                <a:spcPct val="105000"/>
              </a:lnSpc>
            </a:pPr>
            <a:r>
              <a:rPr lang="fr-FR" sz="1200" dirty="0" smtClean="0">
                <a:solidFill>
                  <a:srgbClr val="002060"/>
                </a:solidFill>
              </a:rPr>
              <a:t>Ce qui va faire la différence:</a:t>
            </a:r>
          </a:p>
          <a:p>
            <a:pPr marL="171450" indent="-171450">
              <a:lnSpc>
                <a:spcPct val="105000"/>
              </a:lnSpc>
              <a:buFont typeface="Arial" panose="020B0604020202020204" pitchFamily="34" charset="0"/>
              <a:buChar char="•"/>
            </a:pPr>
            <a:r>
              <a:rPr lang="fr-FR" sz="1200" dirty="0" smtClean="0">
                <a:solidFill>
                  <a:srgbClr val="002060"/>
                </a:solidFill>
              </a:rPr>
              <a:t>Le prix élevé du titane</a:t>
            </a:r>
          </a:p>
          <a:p>
            <a:pPr marL="171450" indent="-171450">
              <a:lnSpc>
                <a:spcPct val="105000"/>
              </a:lnSpc>
              <a:buFont typeface="Arial" panose="020B0604020202020204" pitchFamily="34" charset="0"/>
              <a:buChar char="•"/>
            </a:pPr>
            <a:r>
              <a:rPr lang="fr-FR" sz="1200" dirty="0" smtClean="0">
                <a:solidFill>
                  <a:srgbClr val="002060"/>
                </a:solidFill>
              </a:rPr>
              <a:t>Le volume de la pièce en titane pour une résistance équivalente à l’acier</a:t>
            </a:r>
          </a:p>
          <a:p>
            <a:pPr marL="171450" indent="-171450">
              <a:lnSpc>
                <a:spcPct val="105000"/>
              </a:lnSpc>
              <a:buFont typeface="Arial" panose="020B0604020202020204" pitchFamily="34" charset="0"/>
              <a:buChar char="•"/>
            </a:pPr>
            <a:r>
              <a:rPr lang="fr-FR" sz="1200" dirty="0" smtClean="0">
                <a:solidFill>
                  <a:srgbClr val="002060"/>
                </a:solidFill>
              </a:rPr>
              <a:t>La compatibilité avec les pièces composites</a:t>
            </a:r>
          </a:p>
          <a:p>
            <a:pPr marL="171450" indent="-171450">
              <a:lnSpc>
                <a:spcPct val="105000"/>
              </a:lnSpc>
              <a:buFont typeface="Arial" panose="020B0604020202020204" pitchFamily="34" charset="0"/>
              <a:buChar char="•"/>
            </a:pPr>
            <a:r>
              <a:rPr lang="fr-FR" sz="1200" dirty="0" smtClean="0">
                <a:solidFill>
                  <a:srgbClr val="002060"/>
                </a:solidFill>
              </a:rPr>
              <a:t>La très bonne résistance à la corrosion du titane (moins de revêtement)</a:t>
            </a:r>
            <a:endParaRPr lang="fr-FR" sz="1200" dirty="0">
              <a:solidFill>
                <a:srgbClr val="002060"/>
              </a:solidFill>
            </a:endParaRPr>
          </a:p>
        </p:txBody>
      </p:sp>
      <p:sp>
        <p:nvSpPr>
          <p:cNvPr id="3" name="Espace réservé du pied de page 2"/>
          <p:cNvSpPr>
            <a:spLocks noGrp="1"/>
          </p:cNvSpPr>
          <p:nvPr>
            <p:ph type="ftr" sz="quarter" idx="15"/>
          </p:nvPr>
        </p:nvSpPr>
        <p:spPr/>
        <p:txBody>
          <a:bodyPr/>
          <a:lstStyle/>
          <a:p>
            <a:pPr algn="l"/>
            <a:r>
              <a:rPr lang="fr-FR" smtClean="0"/>
              <a:t>Alliages de titane - 15/10/19</a:t>
            </a:r>
            <a:endParaRPr lang="fr-FR" dirty="0"/>
          </a:p>
        </p:txBody>
      </p:sp>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71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16</a:t>
            </a:fld>
            <a:endParaRPr lang="fr-FR" dirty="0"/>
          </a:p>
        </p:txBody>
      </p:sp>
      <p:sp>
        <p:nvSpPr>
          <p:cNvPr id="11" name="Espace réservé du contenu 10"/>
          <p:cNvSpPr>
            <a:spLocks noGrp="1"/>
          </p:cNvSpPr>
          <p:nvPr>
            <p:ph idx="1"/>
          </p:nvPr>
        </p:nvSpPr>
        <p:spPr bwMode="gray">
          <a:xfrm>
            <a:off x="540000" y="1242000"/>
            <a:ext cx="8064000" cy="2042984"/>
          </a:xfrm>
        </p:spPr>
        <p:txBody>
          <a:bodyPr/>
          <a:lstStyle/>
          <a:p>
            <a:r>
              <a:rPr lang="fr-FR" dirty="0" smtClean="0"/>
              <a:t>TA6V</a:t>
            </a:r>
            <a:endParaRPr lang="fr-FR" dirty="0"/>
          </a:p>
          <a:p>
            <a:pPr lvl="2"/>
            <a:r>
              <a:rPr lang="fr-FR" dirty="0" smtClean="0"/>
              <a:t>Alliage de titane qui représente 50% du marché mondial des alliages de titane</a:t>
            </a:r>
          </a:p>
          <a:p>
            <a:pPr lvl="2"/>
            <a:r>
              <a:rPr lang="fr-FR" dirty="0" smtClean="0"/>
              <a:t>Alliage </a:t>
            </a:r>
            <a:r>
              <a:rPr lang="el-GR" dirty="0" smtClean="0"/>
              <a:t>α</a:t>
            </a:r>
            <a:r>
              <a:rPr lang="fr-FR" dirty="0" smtClean="0"/>
              <a:t>-</a:t>
            </a:r>
            <a:r>
              <a:rPr lang="el-GR" dirty="0" smtClean="0"/>
              <a:t>β</a:t>
            </a:r>
            <a:endParaRPr lang="fr-FR" dirty="0" smtClean="0"/>
          </a:p>
          <a:p>
            <a:pPr lvl="2"/>
            <a:r>
              <a:rPr lang="fr-FR" dirty="0" smtClean="0"/>
              <a:t>3 types de TA6V</a:t>
            </a:r>
          </a:p>
          <a:p>
            <a:pPr lvl="4"/>
            <a:r>
              <a:rPr lang="fr-FR" dirty="0" smtClean="0"/>
              <a:t>STD: standard</a:t>
            </a:r>
            <a:endParaRPr lang="fr-FR" dirty="0"/>
          </a:p>
          <a:p>
            <a:pPr lvl="4"/>
            <a:r>
              <a:rPr lang="fr-FR" dirty="0" smtClean="0"/>
              <a:t>PQ/DQ: Premium </a:t>
            </a:r>
            <a:r>
              <a:rPr lang="fr-FR" dirty="0" err="1" smtClean="0"/>
              <a:t>Quality</a:t>
            </a:r>
            <a:r>
              <a:rPr lang="fr-FR" dirty="0" smtClean="0"/>
              <a:t> – Disc </a:t>
            </a:r>
            <a:r>
              <a:rPr lang="fr-FR" dirty="0" err="1" smtClean="0"/>
              <a:t>Quality</a:t>
            </a:r>
            <a:endParaRPr lang="fr-FR" dirty="0"/>
          </a:p>
          <a:p>
            <a:pPr lvl="4"/>
            <a:r>
              <a:rPr lang="fr-FR" dirty="0" smtClean="0"/>
              <a:t>ELI: Extra </a:t>
            </a:r>
            <a:r>
              <a:rPr lang="fr-FR" dirty="0" err="1" smtClean="0"/>
              <a:t>Low</a:t>
            </a:r>
            <a:r>
              <a:rPr lang="fr-FR" dirty="0" smtClean="0"/>
              <a:t> </a:t>
            </a:r>
            <a:r>
              <a:rPr lang="fr-FR" dirty="0" err="1" smtClean="0"/>
              <a:t>Intersistial</a:t>
            </a:r>
            <a:endParaRPr lang="fr-FR" dirty="0"/>
          </a:p>
          <a:p>
            <a:pPr lvl="2"/>
            <a:r>
              <a:rPr lang="fr-FR" dirty="0" smtClean="0"/>
              <a:t>Composition Chimique</a:t>
            </a:r>
          </a:p>
          <a:p>
            <a:pPr marL="0" lvl="2" indent="0">
              <a:buNone/>
            </a:pP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graphicFrame>
        <p:nvGraphicFramePr>
          <p:cNvPr id="3" name="Tableau 2"/>
          <p:cNvGraphicFramePr>
            <a:graphicFrameLocks noGrp="1"/>
          </p:cNvGraphicFramePr>
          <p:nvPr>
            <p:extLst>
              <p:ext uri="{D42A27DB-BD31-4B8C-83A1-F6EECF244321}">
                <p14:modId xmlns:p14="http://schemas.microsoft.com/office/powerpoint/2010/main" val="2460382336"/>
              </p:ext>
            </p:extLst>
          </p:nvPr>
        </p:nvGraphicFramePr>
        <p:xfrm>
          <a:off x="755576" y="3476104"/>
          <a:ext cx="8087711" cy="889000"/>
        </p:xfrm>
        <a:graphic>
          <a:graphicData uri="http://schemas.openxmlformats.org/drawingml/2006/table">
            <a:tbl>
              <a:tblPr firstRow="1" bandRow="1">
                <a:tableStyleId>{7DF18680-E054-41AD-8BC1-D1AEF772440D}</a:tableStyleId>
              </a:tblPr>
              <a:tblGrid>
                <a:gridCol w="1044116"/>
                <a:gridCol w="489267"/>
                <a:gridCol w="489267"/>
                <a:gridCol w="1964055"/>
                <a:gridCol w="986155"/>
                <a:gridCol w="986155"/>
                <a:gridCol w="1084580"/>
                <a:gridCol w="1044116"/>
              </a:tblGrid>
              <a:tr h="370840">
                <a:tc>
                  <a:txBody>
                    <a:bodyPr/>
                    <a:lstStyle/>
                    <a:p>
                      <a:pPr algn="ctr"/>
                      <a:r>
                        <a:rPr lang="fr-FR" sz="1400" dirty="0" smtClean="0"/>
                        <a:t>Ti</a:t>
                      </a:r>
                      <a:endParaRPr lang="en-US" sz="1400" dirty="0"/>
                    </a:p>
                  </a:txBody>
                  <a:tcPr anchor="ctr"/>
                </a:tc>
                <a:tc>
                  <a:txBody>
                    <a:bodyPr/>
                    <a:lstStyle/>
                    <a:p>
                      <a:pPr algn="ctr"/>
                      <a:r>
                        <a:rPr lang="fr-FR" sz="1400" dirty="0" smtClean="0"/>
                        <a:t>Al</a:t>
                      </a:r>
                      <a:endParaRPr lang="en-US" sz="1400" dirty="0"/>
                    </a:p>
                  </a:txBody>
                  <a:tcPr anchor="ctr"/>
                </a:tc>
                <a:tc>
                  <a:txBody>
                    <a:bodyPr/>
                    <a:lstStyle/>
                    <a:p>
                      <a:pPr algn="ctr"/>
                      <a:r>
                        <a:rPr lang="fr-FR" sz="1400" dirty="0" smtClean="0"/>
                        <a:t>V</a:t>
                      </a:r>
                      <a:endParaRPr lang="en-US" sz="1400" dirty="0"/>
                    </a:p>
                  </a:txBody>
                  <a:tcPr anchor="ctr"/>
                </a:tc>
                <a:tc>
                  <a:txBody>
                    <a:bodyPr/>
                    <a:lstStyle/>
                    <a:p>
                      <a:pPr algn="ctr"/>
                      <a:r>
                        <a:rPr lang="fr-FR" sz="1400" dirty="0" smtClean="0"/>
                        <a:t>O</a:t>
                      </a:r>
                      <a:endParaRPr lang="en-US" sz="1400" dirty="0"/>
                    </a:p>
                  </a:txBody>
                  <a:tcPr anchor="ctr"/>
                </a:tc>
                <a:tc>
                  <a:txBody>
                    <a:bodyPr/>
                    <a:lstStyle/>
                    <a:p>
                      <a:pPr algn="ctr"/>
                      <a:r>
                        <a:rPr lang="fr-FR" sz="1400" dirty="0" smtClean="0"/>
                        <a:t>C</a:t>
                      </a:r>
                      <a:endParaRPr lang="en-US" sz="1400" dirty="0"/>
                    </a:p>
                  </a:txBody>
                  <a:tcPr anchor="ctr"/>
                </a:tc>
                <a:tc>
                  <a:txBody>
                    <a:bodyPr/>
                    <a:lstStyle/>
                    <a:p>
                      <a:pPr algn="ctr"/>
                      <a:r>
                        <a:rPr lang="fr-FR" sz="1400" dirty="0" smtClean="0"/>
                        <a:t>N</a:t>
                      </a:r>
                      <a:endParaRPr lang="en-US" sz="1400" dirty="0"/>
                    </a:p>
                  </a:txBody>
                  <a:tcPr anchor="ctr"/>
                </a:tc>
                <a:tc>
                  <a:txBody>
                    <a:bodyPr/>
                    <a:lstStyle/>
                    <a:p>
                      <a:pPr algn="ctr"/>
                      <a:r>
                        <a:rPr lang="fr-FR" sz="1400" dirty="0" smtClean="0"/>
                        <a:t>H2</a:t>
                      </a:r>
                      <a:endParaRPr lang="en-US" sz="1400" dirty="0"/>
                    </a:p>
                  </a:txBody>
                  <a:tcPr anchor="ctr"/>
                </a:tc>
                <a:tc>
                  <a:txBody>
                    <a:bodyPr/>
                    <a:lstStyle/>
                    <a:p>
                      <a:pPr algn="ctr"/>
                      <a:r>
                        <a:rPr lang="fr-FR" sz="1400" dirty="0" smtClean="0"/>
                        <a:t>Fe</a:t>
                      </a:r>
                      <a:endParaRPr lang="en-US" sz="1400" dirty="0"/>
                    </a:p>
                  </a:txBody>
                  <a:tcPr anchor="ctr"/>
                </a:tc>
              </a:tr>
              <a:tr h="370840">
                <a:tc>
                  <a:txBody>
                    <a:bodyPr/>
                    <a:lstStyle/>
                    <a:p>
                      <a:pPr algn="ctr"/>
                      <a:r>
                        <a:rPr lang="fr-FR" sz="1400" dirty="0" smtClean="0"/>
                        <a:t>Balance</a:t>
                      </a:r>
                      <a:endParaRPr lang="en-US" sz="1400" dirty="0"/>
                    </a:p>
                  </a:txBody>
                  <a:tcPr anchor="ctr"/>
                </a:tc>
                <a:tc>
                  <a:txBody>
                    <a:bodyPr/>
                    <a:lstStyle/>
                    <a:p>
                      <a:pPr algn="ctr"/>
                      <a:r>
                        <a:rPr lang="fr-FR" sz="1400" dirty="0" smtClean="0"/>
                        <a:t>6%</a:t>
                      </a:r>
                      <a:endParaRPr lang="en-US" sz="1400" dirty="0"/>
                    </a:p>
                  </a:txBody>
                  <a:tcPr anchor="ctr"/>
                </a:tc>
                <a:tc>
                  <a:txBody>
                    <a:bodyPr/>
                    <a:lstStyle/>
                    <a:p>
                      <a:pPr algn="ctr"/>
                      <a:r>
                        <a:rPr lang="fr-FR" sz="1400" dirty="0" smtClean="0"/>
                        <a:t>4%</a:t>
                      </a:r>
                      <a:endParaRPr lang="en-US" sz="1400" dirty="0"/>
                    </a:p>
                  </a:txBody>
                  <a:tcPr anchor="ctr"/>
                </a:tc>
                <a:tc>
                  <a:txBody>
                    <a:bodyPr/>
                    <a:lstStyle/>
                    <a:p>
                      <a:pPr algn="ctr"/>
                      <a:r>
                        <a:rPr lang="fr-FR" sz="1400" dirty="0" smtClean="0"/>
                        <a:t>&lt;</a:t>
                      </a:r>
                      <a:r>
                        <a:rPr lang="fr-FR" sz="1400" baseline="0" dirty="0" smtClean="0"/>
                        <a:t> 0,2% STD – PQ/DQ</a:t>
                      </a:r>
                    </a:p>
                    <a:p>
                      <a:pPr algn="ctr"/>
                      <a:r>
                        <a:rPr lang="fr-FR" sz="1400" baseline="0" dirty="0" smtClean="0"/>
                        <a:t>&lt; 0,12% ELI</a:t>
                      </a:r>
                      <a:endParaRPr lang="en-US" sz="1400" dirty="0"/>
                    </a:p>
                  </a:txBody>
                  <a:tcPr anchor="ctr"/>
                </a:tc>
                <a:tc>
                  <a:txBody>
                    <a:bodyPr/>
                    <a:lstStyle/>
                    <a:p>
                      <a:pPr algn="ctr"/>
                      <a:r>
                        <a:rPr lang="fr-FR" sz="1400" dirty="0" smtClean="0"/>
                        <a:t>&lt; 0,080%</a:t>
                      </a:r>
                      <a:endParaRPr lang="en-US" sz="1400" dirty="0"/>
                    </a:p>
                  </a:txBody>
                  <a:tcPr anchor="ctr"/>
                </a:tc>
                <a:tc>
                  <a:txBody>
                    <a:bodyPr/>
                    <a:lstStyle/>
                    <a:p>
                      <a:pPr algn="ctr"/>
                      <a:r>
                        <a:rPr lang="fr-FR" sz="1400" dirty="0" smtClean="0"/>
                        <a:t>&lt; 0,030%</a:t>
                      </a:r>
                      <a:endParaRPr lang="en-US" sz="1400" dirty="0"/>
                    </a:p>
                  </a:txBody>
                  <a:tcPr anchor="ctr"/>
                </a:tc>
                <a:tc>
                  <a:txBody>
                    <a:bodyPr/>
                    <a:lstStyle/>
                    <a:p>
                      <a:pPr algn="ctr"/>
                      <a:r>
                        <a:rPr lang="fr-FR" sz="1400" dirty="0" smtClean="0"/>
                        <a:t>&lt; 0,0125%</a:t>
                      </a:r>
                      <a:endParaRPr lang="en-US" sz="1400" dirty="0"/>
                    </a:p>
                  </a:txBody>
                  <a:tcPr anchor="ctr"/>
                </a:tc>
                <a:tc>
                  <a:txBody>
                    <a:bodyPr/>
                    <a:lstStyle/>
                    <a:p>
                      <a:pPr algn="ctr"/>
                      <a:r>
                        <a:rPr lang="fr-FR" sz="1400" dirty="0" smtClean="0"/>
                        <a:t>&lt; 0,25%</a:t>
                      </a:r>
                      <a:endParaRPr lang="en-US" sz="1400" dirty="0"/>
                    </a:p>
                  </a:txBody>
                  <a:tcPr anchor="ctr"/>
                </a:tc>
              </a:tr>
            </a:tbl>
          </a:graphicData>
        </a:graphic>
      </p:graphicFrame>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5732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17</a:t>
            </a:fld>
            <a:endParaRPr lang="fr-FR" dirty="0"/>
          </a:p>
        </p:txBody>
      </p:sp>
      <p:sp>
        <p:nvSpPr>
          <p:cNvPr id="11" name="Espace réservé du contenu 10"/>
          <p:cNvSpPr>
            <a:spLocks noGrp="1"/>
          </p:cNvSpPr>
          <p:nvPr>
            <p:ph idx="1"/>
          </p:nvPr>
        </p:nvSpPr>
        <p:spPr bwMode="gray">
          <a:xfrm>
            <a:off x="540000" y="1242000"/>
            <a:ext cx="8064000" cy="2042984"/>
          </a:xfrm>
        </p:spPr>
        <p:txBody>
          <a:bodyPr/>
          <a:lstStyle/>
          <a:p>
            <a:r>
              <a:rPr lang="fr-FR" dirty="0" smtClean="0"/>
              <a:t>TA6V</a:t>
            </a:r>
            <a:endParaRPr lang="fr-FR" dirty="0"/>
          </a:p>
          <a:p>
            <a:pPr lvl="2"/>
            <a:r>
              <a:rPr lang="fr-FR" dirty="0" err="1" smtClean="0"/>
              <a:t>Transus</a:t>
            </a:r>
            <a:r>
              <a:rPr lang="fr-FR" dirty="0" smtClean="0"/>
              <a:t> béta: 1000°C</a:t>
            </a:r>
          </a:p>
          <a:p>
            <a:pPr marL="0" lvl="2" indent="0">
              <a:buNone/>
            </a:pP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graphicFrame>
        <p:nvGraphicFramePr>
          <p:cNvPr id="7" name="Graphique 6"/>
          <p:cNvGraphicFramePr/>
          <p:nvPr>
            <p:extLst>
              <p:ext uri="{D42A27DB-BD31-4B8C-83A1-F6EECF244321}">
                <p14:modId xmlns:p14="http://schemas.microsoft.com/office/powerpoint/2010/main" val="4111035020"/>
              </p:ext>
            </p:extLst>
          </p:nvPr>
        </p:nvGraphicFramePr>
        <p:xfrm>
          <a:off x="611560" y="1988840"/>
          <a:ext cx="7776864" cy="3960440"/>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1966" b="58371"/>
          <a:stretch/>
        </p:blipFill>
        <p:spPr bwMode="auto">
          <a:xfrm>
            <a:off x="6660232" y="2719593"/>
            <a:ext cx="1721294" cy="1424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62197" b="58185"/>
          <a:stretch/>
        </p:blipFill>
        <p:spPr bwMode="auto">
          <a:xfrm>
            <a:off x="1331640" y="3867218"/>
            <a:ext cx="1535398" cy="127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cteur droit avec flèche 7"/>
          <p:cNvCxnSpPr>
            <a:stCxn id="12" idx="0"/>
          </p:cNvCxnSpPr>
          <p:nvPr/>
        </p:nvCxnSpPr>
        <p:spPr>
          <a:xfrm flipH="1" flipV="1">
            <a:off x="1403648" y="2996952"/>
            <a:ext cx="695691" cy="87026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4" name="Connecteur droit avec flèche 13"/>
          <p:cNvCxnSpPr/>
          <p:nvPr/>
        </p:nvCxnSpPr>
        <p:spPr>
          <a:xfrm flipH="1">
            <a:off x="7164288" y="4144576"/>
            <a:ext cx="356592" cy="115663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09049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18</a:t>
            </a:fld>
            <a:endParaRPr lang="fr-FR" dirty="0"/>
          </a:p>
        </p:txBody>
      </p:sp>
      <p:sp>
        <p:nvSpPr>
          <p:cNvPr id="11" name="Espace réservé du contenu 10"/>
          <p:cNvSpPr>
            <a:spLocks noGrp="1"/>
          </p:cNvSpPr>
          <p:nvPr>
            <p:ph idx="1"/>
          </p:nvPr>
        </p:nvSpPr>
        <p:spPr bwMode="gray">
          <a:xfrm>
            <a:off x="540000" y="1242000"/>
            <a:ext cx="8064000" cy="674832"/>
          </a:xfrm>
        </p:spPr>
        <p:txBody>
          <a:bodyPr/>
          <a:lstStyle/>
          <a:p>
            <a:r>
              <a:rPr lang="fr-FR" dirty="0" smtClean="0"/>
              <a:t>TA6V</a:t>
            </a:r>
            <a:endParaRPr lang="fr-FR" dirty="0"/>
          </a:p>
          <a:p>
            <a:pPr lvl="2"/>
            <a:r>
              <a:rPr lang="fr-FR" dirty="0" smtClean="0"/>
              <a:t>Méthode micrographique de détermination du </a:t>
            </a:r>
            <a:r>
              <a:rPr lang="fr-FR" dirty="0" err="1" smtClean="0"/>
              <a:t>transus</a:t>
            </a:r>
            <a:endParaRPr lang="fr-FR" dirty="0" smtClean="0"/>
          </a:p>
          <a:p>
            <a:pPr marL="0" lvl="2" indent="0">
              <a:buNone/>
            </a:pP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897" y="4725384"/>
            <a:ext cx="2800938"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050" y="4725384"/>
            <a:ext cx="2797950" cy="216000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725384"/>
            <a:ext cx="280749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4630" y="2205104"/>
            <a:ext cx="278937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2205104"/>
            <a:ext cx="2805987"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5" y="2205104"/>
            <a:ext cx="2819154"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7101243" y="4437112"/>
            <a:ext cx="1296144" cy="307777"/>
          </a:xfrm>
          <a:prstGeom prst="rect">
            <a:avLst/>
          </a:prstGeom>
          <a:noFill/>
        </p:spPr>
        <p:txBody>
          <a:bodyPr wrap="square" rtlCol="0">
            <a:spAutoFit/>
          </a:bodyPr>
          <a:lstStyle/>
          <a:p>
            <a:r>
              <a:rPr lang="fr-FR" sz="1400" dirty="0" smtClean="0">
                <a:solidFill>
                  <a:schemeClr val="tx2"/>
                </a:solidFill>
              </a:rPr>
              <a:t>1000°C - WQ</a:t>
            </a:r>
            <a:endParaRPr lang="en-US" sz="1400" dirty="0" err="1">
              <a:solidFill>
                <a:schemeClr val="tx2"/>
              </a:solidFill>
            </a:endParaRPr>
          </a:p>
        </p:txBody>
      </p:sp>
      <p:sp>
        <p:nvSpPr>
          <p:cNvPr id="15" name="ZoneTexte 14"/>
          <p:cNvSpPr txBox="1"/>
          <p:nvPr/>
        </p:nvSpPr>
        <p:spPr>
          <a:xfrm>
            <a:off x="1124000" y="2069232"/>
            <a:ext cx="792088" cy="230832"/>
          </a:xfrm>
          <a:prstGeom prst="rect">
            <a:avLst/>
          </a:prstGeom>
          <a:noFill/>
        </p:spPr>
        <p:txBody>
          <a:bodyPr wrap="square" rtlCol="0">
            <a:spAutoFit/>
          </a:bodyPr>
          <a:lstStyle/>
          <a:p>
            <a:endParaRPr lang="en-US" sz="900" dirty="0" err="1">
              <a:solidFill>
                <a:schemeClr val="tx2"/>
              </a:solidFill>
            </a:endParaRPr>
          </a:p>
        </p:txBody>
      </p:sp>
      <p:sp>
        <p:nvSpPr>
          <p:cNvPr id="16" name="ZoneTexte 15"/>
          <p:cNvSpPr txBox="1"/>
          <p:nvPr/>
        </p:nvSpPr>
        <p:spPr>
          <a:xfrm>
            <a:off x="3958769" y="4445832"/>
            <a:ext cx="1296144" cy="307777"/>
          </a:xfrm>
          <a:prstGeom prst="rect">
            <a:avLst/>
          </a:prstGeom>
          <a:noFill/>
        </p:spPr>
        <p:txBody>
          <a:bodyPr wrap="square" rtlCol="0">
            <a:spAutoFit/>
          </a:bodyPr>
          <a:lstStyle/>
          <a:p>
            <a:r>
              <a:rPr lang="fr-FR" sz="1400" dirty="0" smtClean="0">
                <a:solidFill>
                  <a:schemeClr val="tx2"/>
                </a:solidFill>
              </a:rPr>
              <a:t>995°C - WQ</a:t>
            </a:r>
            <a:endParaRPr lang="en-US" sz="1400" dirty="0" err="1">
              <a:solidFill>
                <a:schemeClr val="tx2"/>
              </a:solidFill>
            </a:endParaRPr>
          </a:p>
        </p:txBody>
      </p:sp>
      <p:sp>
        <p:nvSpPr>
          <p:cNvPr id="17" name="ZoneTexte 16"/>
          <p:cNvSpPr txBox="1"/>
          <p:nvPr/>
        </p:nvSpPr>
        <p:spPr>
          <a:xfrm>
            <a:off x="765350" y="4437112"/>
            <a:ext cx="1296144" cy="307777"/>
          </a:xfrm>
          <a:prstGeom prst="rect">
            <a:avLst/>
          </a:prstGeom>
          <a:noFill/>
        </p:spPr>
        <p:txBody>
          <a:bodyPr wrap="square" rtlCol="0">
            <a:spAutoFit/>
          </a:bodyPr>
          <a:lstStyle/>
          <a:p>
            <a:r>
              <a:rPr lang="fr-FR" sz="1400" dirty="0" smtClean="0">
                <a:solidFill>
                  <a:schemeClr val="tx2"/>
                </a:solidFill>
              </a:rPr>
              <a:t>990°C - WQ</a:t>
            </a:r>
            <a:endParaRPr lang="en-US" sz="1400" dirty="0" err="1">
              <a:solidFill>
                <a:schemeClr val="tx2"/>
              </a:solidFill>
            </a:endParaRPr>
          </a:p>
        </p:txBody>
      </p:sp>
      <p:sp>
        <p:nvSpPr>
          <p:cNvPr id="18" name="ZoneTexte 17"/>
          <p:cNvSpPr txBox="1"/>
          <p:nvPr/>
        </p:nvSpPr>
        <p:spPr>
          <a:xfrm>
            <a:off x="7096953" y="1915343"/>
            <a:ext cx="1296144" cy="307777"/>
          </a:xfrm>
          <a:prstGeom prst="rect">
            <a:avLst/>
          </a:prstGeom>
          <a:noFill/>
        </p:spPr>
        <p:txBody>
          <a:bodyPr wrap="square" rtlCol="0">
            <a:spAutoFit/>
          </a:bodyPr>
          <a:lstStyle/>
          <a:p>
            <a:r>
              <a:rPr lang="fr-FR" sz="1400" dirty="0" smtClean="0">
                <a:solidFill>
                  <a:schemeClr val="tx2"/>
                </a:solidFill>
              </a:rPr>
              <a:t>985°C - WQ</a:t>
            </a:r>
            <a:endParaRPr lang="en-US" sz="1400" dirty="0" err="1">
              <a:solidFill>
                <a:schemeClr val="tx2"/>
              </a:solidFill>
            </a:endParaRPr>
          </a:p>
        </p:txBody>
      </p:sp>
      <p:sp>
        <p:nvSpPr>
          <p:cNvPr id="19" name="ZoneTexte 18"/>
          <p:cNvSpPr txBox="1"/>
          <p:nvPr/>
        </p:nvSpPr>
        <p:spPr>
          <a:xfrm>
            <a:off x="3958769" y="1915343"/>
            <a:ext cx="1296144" cy="307777"/>
          </a:xfrm>
          <a:prstGeom prst="rect">
            <a:avLst/>
          </a:prstGeom>
          <a:noFill/>
        </p:spPr>
        <p:txBody>
          <a:bodyPr wrap="square" rtlCol="0">
            <a:spAutoFit/>
          </a:bodyPr>
          <a:lstStyle/>
          <a:p>
            <a:r>
              <a:rPr lang="fr-FR" sz="1400" dirty="0" smtClean="0">
                <a:solidFill>
                  <a:schemeClr val="tx2"/>
                </a:solidFill>
              </a:rPr>
              <a:t>980°C - WQ</a:t>
            </a:r>
            <a:endParaRPr lang="en-US" sz="1400" dirty="0" err="1">
              <a:solidFill>
                <a:schemeClr val="tx2"/>
              </a:solidFill>
            </a:endParaRPr>
          </a:p>
        </p:txBody>
      </p:sp>
      <p:sp>
        <p:nvSpPr>
          <p:cNvPr id="20" name="ZoneTexte 19"/>
          <p:cNvSpPr txBox="1"/>
          <p:nvPr/>
        </p:nvSpPr>
        <p:spPr>
          <a:xfrm>
            <a:off x="755673" y="1915343"/>
            <a:ext cx="1296144" cy="307777"/>
          </a:xfrm>
          <a:prstGeom prst="rect">
            <a:avLst/>
          </a:prstGeom>
          <a:noFill/>
        </p:spPr>
        <p:txBody>
          <a:bodyPr wrap="square" rtlCol="0">
            <a:spAutoFit/>
          </a:bodyPr>
          <a:lstStyle/>
          <a:p>
            <a:r>
              <a:rPr lang="fr-FR" sz="1400" dirty="0" smtClean="0">
                <a:solidFill>
                  <a:schemeClr val="tx2"/>
                </a:solidFill>
              </a:rPr>
              <a:t>975°C - WQ</a:t>
            </a:r>
            <a:endParaRPr lang="en-US" sz="1400" dirty="0" err="1">
              <a:solidFill>
                <a:schemeClr val="tx2"/>
              </a:solidFill>
            </a:endParaRPr>
          </a:p>
        </p:txBody>
      </p:sp>
    </p:spTree>
    <p:extLst>
      <p:ext uri="{BB962C8B-B14F-4D97-AF65-F5344CB8AC3E}">
        <p14:creationId xmlns:p14="http://schemas.microsoft.com/office/powerpoint/2010/main" val="17543861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19</a:t>
            </a:fld>
            <a:endParaRPr lang="fr-FR" dirty="0"/>
          </a:p>
        </p:txBody>
      </p:sp>
      <p:sp>
        <p:nvSpPr>
          <p:cNvPr id="11" name="Espace réservé du contenu 10"/>
          <p:cNvSpPr>
            <a:spLocks noGrp="1"/>
          </p:cNvSpPr>
          <p:nvPr>
            <p:ph idx="1"/>
          </p:nvPr>
        </p:nvSpPr>
        <p:spPr bwMode="gray">
          <a:xfrm>
            <a:off x="540000" y="1097984"/>
            <a:ext cx="8064000" cy="746840"/>
          </a:xfrm>
        </p:spPr>
        <p:txBody>
          <a:bodyPr/>
          <a:lstStyle/>
          <a:p>
            <a:r>
              <a:rPr lang="fr-FR" dirty="0" smtClean="0"/>
              <a:t>TA6V – Refroidissement depuis béta</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grpSp>
        <p:nvGrpSpPr>
          <p:cNvPr id="35" name="Group 19"/>
          <p:cNvGrpSpPr>
            <a:grpSpLocks/>
          </p:cNvGrpSpPr>
          <p:nvPr/>
        </p:nvGrpSpPr>
        <p:grpSpPr bwMode="auto">
          <a:xfrm>
            <a:off x="865386" y="3909020"/>
            <a:ext cx="1655762" cy="1349375"/>
            <a:chOff x="228" y="797"/>
            <a:chExt cx="2282" cy="1860"/>
          </a:xfrm>
        </p:grpSpPr>
        <p:sp>
          <p:nvSpPr>
            <p:cNvPr id="36" name="Line 6"/>
            <p:cNvSpPr>
              <a:spLocks noChangeShapeType="1"/>
            </p:cNvSpPr>
            <p:nvPr/>
          </p:nvSpPr>
          <p:spPr bwMode="auto">
            <a:xfrm>
              <a:off x="701" y="797"/>
              <a:ext cx="256" cy="3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7" name="Line 7"/>
            <p:cNvSpPr>
              <a:spLocks noChangeShapeType="1"/>
            </p:cNvSpPr>
            <p:nvPr/>
          </p:nvSpPr>
          <p:spPr bwMode="auto">
            <a:xfrm flipV="1">
              <a:off x="957" y="1115"/>
              <a:ext cx="808" cy="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8" name="Line 8"/>
            <p:cNvSpPr>
              <a:spLocks noChangeShapeType="1"/>
            </p:cNvSpPr>
            <p:nvPr/>
          </p:nvSpPr>
          <p:spPr bwMode="auto">
            <a:xfrm flipH="1">
              <a:off x="701" y="1131"/>
              <a:ext cx="256" cy="4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9" name="Line 9"/>
            <p:cNvSpPr>
              <a:spLocks noChangeShapeType="1"/>
            </p:cNvSpPr>
            <p:nvPr/>
          </p:nvSpPr>
          <p:spPr bwMode="auto">
            <a:xfrm>
              <a:off x="701" y="1574"/>
              <a:ext cx="424" cy="7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0" name="Line 10"/>
            <p:cNvSpPr>
              <a:spLocks noChangeShapeType="1"/>
            </p:cNvSpPr>
            <p:nvPr/>
          </p:nvSpPr>
          <p:spPr bwMode="auto">
            <a:xfrm>
              <a:off x="1125" y="2323"/>
              <a:ext cx="7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1" name="Line 11"/>
            <p:cNvSpPr>
              <a:spLocks noChangeShapeType="1"/>
            </p:cNvSpPr>
            <p:nvPr/>
          </p:nvSpPr>
          <p:spPr bwMode="auto">
            <a:xfrm>
              <a:off x="1757" y="1115"/>
              <a:ext cx="392" cy="3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2" name="Line 12"/>
            <p:cNvSpPr>
              <a:spLocks noChangeShapeType="1"/>
            </p:cNvSpPr>
            <p:nvPr/>
          </p:nvSpPr>
          <p:spPr bwMode="auto">
            <a:xfrm flipH="1">
              <a:off x="1869" y="1507"/>
              <a:ext cx="28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3" name="Line 13"/>
            <p:cNvSpPr>
              <a:spLocks noChangeShapeType="1"/>
            </p:cNvSpPr>
            <p:nvPr/>
          </p:nvSpPr>
          <p:spPr bwMode="auto">
            <a:xfrm>
              <a:off x="228" y="1574"/>
              <a:ext cx="4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4" name="Line 14"/>
            <p:cNvSpPr>
              <a:spLocks noChangeShapeType="1"/>
            </p:cNvSpPr>
            <p:nvPr/>
          </p:nvSpPr>
          <p:spPr bwMode="auto">
            <a:xfrm flipH="1">
              <a:off x="890" y="2323"/>
              <a:ext cx="235" cy="2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5" name="Line 15"/>
            <p:cNvSpPr>
              <a:spLocks noChangeShapeType="1"/>
            </p:cNvSpPr>
            <p:nvPr/>
          </p:nvSpPr>
          <p:spPr bwMode="auto">
            <a:xfrm>
              <a:off x="1869" y="2323"/>
              <a:ext cx="176" cy="3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6" name="Line 16"/>
            <p:cNvSpPr>
              <a:spLocks noChangeShapeType="1"/>
            </p:cNvSpPr>
            <p:nvPr/>
          </p:nvSpPr>
          <p:spPr bwMode="auto">
            <a:xfrm flipV="1">
              <a:off x="2149" y="1457"/>
              <a:ext cx="361" cy="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47" name="Line 17"/>
            <p:cNvSpPr>
              <a:spLocks noChangeShapeType="1"/>
            </p:cNvSpPr>
            <p:nvPr/>
          </p:nvSpPr>
          <p:spPr bwMode="auto">
            <a:xfrm flipV="1">
              <a:off x="1757" y="878"/>
              <a:ext cx="288" cy="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sp>
        <p:nvSpPr>
          <p:cNvPr id="48" name="Text Box 18"/>
          <p:cNvSpPr txBox="1">
            <a:spLocks noChangeArrowheads="1"/>
          </p:cNvSpPr>
          <p:nvPr/>
        </p:nvSpPr>
        <p:spPr bwMode="auto">
          <a:xfrm>
            <a:off x="1220986" y="5463183"/>
            <a:ext cx="109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50000"/>
              </a:spcBef>
              <a:buClrTx/>
              <a:buFontTx/>
              <a:buNone/>
              <a:defRPr/>
            </a:pPr>
            <a:r>
              <a:rPr lang="fr-FR" altLang="en-US" sz="1800" dirty="0" smtClean="0">
                <a:latin typeface="+mn-lt"/>
              </a:rPr>
              <a:t>Grains </a:t>
            </a:r>
            <a:r>
              <a:rPr lang="fr-FR" altLang="en-US" sz="1800" dirty="0" smtClean="0">
                <a:latin typeface="+mn-lt"/>
                <a:sym typeface="Symbol" pitchFamily="18" charset="2"/>
              </a:rPr>
              <a:t></a:t>
            </a:r>
          </a:p>
        </p:txBody>
      </p:sp>
      <p:sp>
        <p:nvSpPr>
          <p:cNvPr id="49" name="Line 20"/>
          <p:cNvSpPr>
            <a:spLocks noChangeShapeType="1"/>
          </p:cNvSpPr>
          <p:nvPr/>
        </p:nvSpPr>
        <p:spPr bwMode="auto">
          <a:xfrm flipV="1">
            <a:off x="2076302" y="1726307"/>
            <a:ext cx="0" cy="199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50" name="Text Box 21"/>
          <p:cNvSpPr txBox="1">
            <a:spLocks noChangeArrowheads="1"/>
          </p:cNvSpPr>
          <p:nvPr/>
        </p:nvSpPr>
        <p:spPr bwMode="auto">
          <a:xfrm>
            <a:off x="1547664" y="1359595"/>
            <a:ext cx="1092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Tx/>
              <a:buNone/>
            </a:pPr>
            <a:r>
              <a:rPr lang="fr-FR" altLang="en-US" sz="1800" dirty="0">
                <a:latin typeface="Arial" charset="0"/>
              </a:rPr>
              <a:t>T°C</a:t>
            </a:r>
            <a:endParaRPr lang="fr-FR" altLang="en-US" sz="1800" dirty="0">
              <a:latin typeface="Arial" charset="0"/>
              <a:sym typeface="Symbol" pitchFamily="18" charset="2"/>
            </a:endParaRPr>
          </a:p>
        </p:txBody>
      </p:sp>
      <p:sp>
        <p:nvSpPr>
          <p:cNvPr id="51" name="Line 22"/>
          <p:cNvSpPr>
            <a:spLocks noChangeShapeType="1"/>
          </p:cNvSpPr>
          <p:nvPr/>
        </p:nvSpPr>
        <p:spPr bwMode="auto">
          <a:xfrm>
            <a:off x="1701652" y="3717032"/>
            <a:ext cx="62611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52" name="Text Box 23"/>
          <p:cNvSpPr txBox="1">
            <a:spLocks noChangeArrowheads="1"/>
          </p:cNvSpPr>
          <p:nvPr/>
        </p:nvSpPr>
        <p:spPr bwMode="auto">
          <a:xfrm>
            <a:off x="1116210" y="2300189"/>
            <a:ext cx="860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r" eaLnBrk="1" hangingPunct="1">
              <a:spcBef>
                <a:spcPct val="50000"/>
              </a:spcBef>
              <a:buClrTx/>
              <a:buFontTx/>
              <a:buNone/>
            </a:pPr>
            <a:r>
              <a:rPr lang="fr-FR" altLang="en-US" sz="1800" dirty="0">
                <a:latin typeface="Arial" charset="0"/>
              </a:rPr>
              <a:t>T</a:t>
            </a:r>
            <a:r>
              <a:rPr lang="fr-FR" altLang="en-US" sz="1800" dirty="0">
                <a:latin typeface="Arial" charset="0"/>
                <a:sym typeface="Symbol" pitchFamily="18" charset="2"/>
              </a:rPr>
              <a:t></a:t>
            </a:r>
          </a:p>
        </p:txBody>
      </p:sp>
      <p:sp>
        <p:nvSpPr>
          <p:cNvPr id="53" name="Line 24"/>
          <p:cNvSpPr>
            <a:spLocks noChangeShapeType="1"/>
          </p:cNvSpPr>
          <p:nvPr/>
        </p:nvSpPr>
        <p:spPr bwMode="auto">
          <a:xfrm>
            <a:off x="2076302" y="2483545"/>
            <a:ext cx="4645025" cy="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54" name="Text Box 39"/>
          <p:cNvSpPr txBox="1">
            <a:spLocks noChangeArrowheads="1"/>
          </p:cNvSpPr>
          <p:nvPr/>
        </p:nvSpPr>
        <p:spPr bwMode="auto">
          <a:xfrm>
            <a:off x="2649736" y="4042370"/>
            <a:ext cx="16779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 typeface="Wingdings" pitchFamily="2" charset="2"/>
              <a:buNone/>
              <a:defRPr/>
            </a:pPr>
            <a:r>
              <a:rPr lang="fr-FR" altLang="en-US" sz="1600" dirty="0" smtClean="0">
                <a:latin typeface="+mn-lt"/>
              </a:rPr>
              <a:t>Précipitation des </a:t>
            </a:r>
            <a:r>
              <a:rPr lang="fr-FR" altLang="en-US" sz="1600" b="1" dirty="0" smtClean="0">
                <a:latin typeface="+mn-lt"/>
              </a:rPr>
              <a:t>liserés </a:t>
            </a:r>
            <a:r>
              <a:rPr lang="fr-FR" altLang="en-US" sz="1600" b="1" dirty="0" smtClean="0">
                <a:latin typeface="+mn-lt"/>
                <a:sym typeface="Symbol" pitchFamily="18" charset="2"/>
              </a:rPr>
              <a:t> ou </a:t>
            </a:r>
            <a:r>
              <a:rPr lang="fr-FR" altLang="en-US" sz="1600" dirty="0" smtClean="0">
                <a:latin typeface="+mn-lt"/>
                <a:sym typeface="Symbol" pitchFamily="18" charset="2"/>
              </a:rPr>
              <a:t></a:t>
            </a:r>
            <a:r>
              <a:rPr lang="fr-FR" altLang="en-US" sz="1600" baseline="-25000" dirty="0" smtClean="0">
                <a:latin typeface="+mn-lt"/>
                <a:sym typeface="Symbol" pitchFamily="18" charset="2"/>
              </a:rPr>
              <a:t>GB</a:t>
            </a:r>
          </a:p>
        </p:txBody>
      </p:sp>
      <p:sp>
        <p:nvSpPr>
          <p:cNvPr id="55" name="Text Box 46"/>
          <p:cNvSpPr txBox="1">
            <a:spLocks noChangeArrowheads="1"/>
          </p:cNvSpPr>
          <p:nvPr/>
        </p:nvSpPr>
        <p:spPr bwMode="auto">
          <a:xfrm>
            <a:off x="1546423" y="4342408"/>
            <a:ext cx="3333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50000"/>
              </a:spcBef>
              <a:buClrTx/>
              <a:buFontTx/>
              <a:buNone/>
            </a:pPr>
            <a:r>
              <a:rPr lang="fr-FR" altLang="en-US" sz="1800" dirty="0">
                <a:latin typeface="Arial" charset="0"/>
                <a:sym typeface="Symbol" pitchFamily="18" charset="2"/>
              </a:rPr>
              <a:t></a:t>
            </a:r>
          </a:p>
        </p:txBody>
      </p:sp>
      <p:grpSp>
        <p:nvGrpSpPr>
          <p:cNvPr id="56" name="Group 50"/>
          <p:cNvGrpSpPr>
            <a:grpSpLocks/>
          </p:cNvGrpSpPr>
          <p:nvPr/>
        </p:nvGrpSpPr>
        <p:grpSpPr bwMode="auto">
          <a:xfrm>
            <a:off x="2640211" y="4929783"/>
            <a:ext cx="1655762" cy="1349375"/>
            <a:chOff x="1506" y="3009"/>
            <a:chExt cx="1043" cy="850"/>
          </a:xfrm>
        </p:grpSpPr>
        <p:grpSp>
          <p:nvGrpSpPr>
            <p:cNvPr id="57" name="Group 26"/>
            <p:cNvGrpSpPr>
              <a:grpSpLocks/>
            </p:cNvGrpSpPr>
            <p:nvPr/>
          </p:nvGrpSpPr>
          <p:grpSpPr bwMode="auto">
            <a:xfrm>
              <a:off x="1506" y="3009"/>
              <a:ext cx="1043" cy="850"/>
              <a:chOff x="228" y="797"/>
              <a:chExt cx="2282" cy="1860"/>
            </a:xfrm>
          </p:grpSpPr>
          <p:sp>
            <p:nvSpPr>
              <p:cNvPr id="65" name="Line 27"/>
              <p:cNvSpPr>
                <a:spLocks noChangeShapeType="1"/>
              </p:cNvSpPr>
              <p:nvPr/>
            </p:nvSpPr>
            <p:spPr bwMode="auto">
              <a:xfrm>
                <a:off x="701" y="797"/>
                <a:ext cx="256" cy="3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6" name="Line 28"/>
              <p:cNvSpPr>
                <a:spLocks noChangeShapeType="1"/>
              </p:cNvSpPr>
              <p:nvPr/>
            </p:nvSpPr>
            <p:spPr bwMode="auto">
              <a:xfrm flipV="1">
                <a:off x="957" y="1115"/>
                <a:ext cx="808" cy="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7" name="Line 29"/>
              <p:cNvSpPr>
                <a:spLocks noChangeShapeType="1"/>
              </p:cNvSpPr>
              <p:nvPr/>
            </p:nvSpPr>
            <p:spPr bwMode="auto">
              <a:xfrm flipH="1">
                <a:off x="701" y="1131"/>
                <a:ext cx="256" cy="4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8" name="Line 30"/>
              <p:cNvSpPr>
                <a:spLocks noChangeShapeType="1"/>
              </p:cNvSpPr>
              <p:nvPr/>
            </p:nvSpPr>
            <p:spPr bwMode="auto">
              <a:xfrm>
                <a:off x="701" y="1574"/>
                <a:ext cx="424" cy="7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69" name="Line 31"/>
              <p:cNvSpPr>
                <a:spLocks noChangeShapeType="1"/>
              </p:cNvSpPr>
              <p:nvPr/>
            </p:nvSpPr>
            <p:spPr bwMode="auto">
              <a:xfrm>
                <a:off x="1125" y="2323"/>
                <a:ext cx="7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70" name="Line 32"/>
              <p:cNvSpPr>
                <a:spLocks noChangeShapeType="1"/>
              </p:cNvSpPr>
              <p:nvPr/>
            </p:nvSpPr>
            <p:spPr bwMode="auto">
              <a:xfrm>
                <a:off x="1757" y="1115"/>
                <a:ext cx="392" cy="3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71" name="Line 33"/>
              <p:cNvSpPr>
                <a:spLocks noChangeShapeType="1"/>
              </p:cNvSpPr>
              <p:nvPr/>
            </p:nvSpPr>
            <p:spPr bwMode="auto">
              <a:xfrm flipH="1">
                <a:off x="1869" y="1507"/>
                <a:ext cx="28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72" name="Line 34"/>
              <p:cNvSpPr>
                <a:spLocks noChangeShapeType="1"/>
              </p:cNvSpPr>
              <p:nvPr/>
            </p:nvSpPr>
            <p:spPr bwMode="auto">
              <a:xfrm>
                <a:off x="228" y="1574"/>
                <a:ext cx="4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73" name="Line 35"/>
              <p:cNvSpPr>
                <a:spLocks noChangeShapeType="1"/>
              </p:cNvSpPr>
              <p:nvPr/>
            </p:nvSpPr>
            <p:spPr bwMode="auto">
              <a:xfrm flipH="1">
                <a:off x="890" y="2323"/>
                <a:ext cx="235" cy="2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74" name="Line 36"/>
              <p:cNvSpPr>
                <a:spLocks noChangeShapeType="1"/>
              </p:cNvSpPr>
              <p:nvPr/>
            </p:nvSpPr>
            <p:spPr bwMode="auto">
              <a:xfrm>
                <a:off x="1869" y="2323"/>
                <a:ext cx="176" cy="3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75" name="Line 37"/>
              <p:cNvSpPr>
                <a:spLocks noChangeShapeType="1"/>
              </p:cNvSpPr>
              <p:nvPr/>
            </p:nvSpPr>
            <p:spPr bwMode="auto">
              <a:xfrm flipV="1">
                <a:off x="2149" y="1457"/>
                <a:ext cx="361" cy="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76" name="Line 38"/>
              <p:cNvSpPr>
                <a:spLocks noChangeShapeType="1"/>
              </p:cNvSpPr>
              <p:nvPr/>
            </p:nvSpPr>
            <p:spPr bwMode="auto">
              <a:xfrm flipV="1">
                <a:off x="1757" y="878"/>
                <a:ext cx="288" cy="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sp>
          <p:nvSpPr>
            <p:cNvPr id="58" name="AutoShape 40"/>
            <p:cNvSpPr>
              <a:spLocks noChangeArrowheads="1"/>
            </p:cNvSpPr>
            <p:nvPr/>
          </p:nvSpPr>
          <p:spPr bwMode="auto">
            <a:xfrm rot="-122725">
              <a:off x="1856" y="3144"/>
              <a:ext cx="340"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59" name="AutoShape 41"/>
            <p:cNvSpPr>
              <a:spLocks noChangeArrowheads="1"/>
            </p:cNvSpPr>
            <p:nvPr/>
          </p:nvSpPr>
          <p:spPr bwMode="auto">
            <a:xfrm rot="2758043">
              <a:off x="2174" y="3233"/>
              <a:ext cx="235"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60" name="AutoShape 42"/>
            <p:cNvSpPr>
              <a:spLocks noChangeArrowheads="1"/>
            </p:cNvSpPr>
            <p:nvPr/>
          </p:nvSpPr>
          <p:spPr bwMode="auto">
            <a:xfrm rot="-7220770">
              <a:off x="1666" y="3416"/>
              <a:ext cx="172"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61" name="AutoShape 43"/>
            <p:cNvSpPr>
              <a:spLocks noChangeArrowheads="1"/>
            </p:cNvSpPr>
            <p:nvPr/>
          </p:nvSpPr>
          <p:spPr bwMode="auto">
            <a:xfrm rot="-7220770">
              <a:off x="1792" y="3623"/>
              <a:ext cx="172"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62" name="AutoShape 44"/>
            <p:cNvSpPr>
              <a:spLocks noChangeArrowheads="1"/>
            </p:cNvSpPr>
            <p:nvPr/>
          </p:nvSpPr>
          <p:spPr bwMode="auto">
            <a:xfrm rot="6511448">
              <a:off x="2202" y="3514"/>
              <a:ext cx="235"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63" name="AutoShape 45"/>
            <p:cNvSpPr>
              <a:spLocks noChangeArrowheads="1"/>
            </p:cNvSpPr>
            <p:nvPr/>
          </p:nvSpPr>
          <p:spPr bwMode="auto">
            <a:xfrm>
              <a:off x="2012" y="3692"/>
              <a:ext cx="258"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64" name="Text Box 47"/>
            <p:cNvSpPr txBox="1">
              <a:spLocks noChangeArrowheads="1"/>
            </p:cNvSpPr>
            <p:nvPr/>
          </p:nvSpPr>
          <p:spPr bwMode="auto">
            <a:xfrm>
              <a:off x="1916" y="3305"/>
              <a:ext cx="21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50000"/>
                </a:spcBef>
                <a:buClrTx/>
                <a:buFontTx/>
                <a:buNone/>
              </a:pPr>
              <a:r>
                <a:rPr lang="fr-FR" altLang="en-US" sz="1800" dirty="0">
                  <a:latin typeface="Arial" charset="0"/>
                  <a:sym typeface="Symbol" pitchFamily="18" charset="2"/>
                </a:rPr>
                <a:t></a:t>
              </a:r>
            </a:p>
          </p:txBody>
        </p:sp>
      </p:grpSp>
      <p:sp>
        <p:nvSpPr>
          <p:cNvPr id="78" name="Line 49"/>
          <p:cNvSpPr>
            <a:spLocks noChangeShapeType="1"/>
          </p:cNvSpPr>
          <p:nvPr/>
        </p:nvSpPr>
        <p:spPr bwMode="auto">
          <a:xfrm flipH="1">
            <a:off x="3624461" y="4929783"/>
            <a:ext cx="111125" cy="21431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79" name="Text Box 224"/>
          <p:cNvSpPr txBox="1">
            <a:spLocks noChangeArrowheads="1"/>
          </p:cNvSpPr>
          <p:nvPr/>
        </p:nvSpPr>
        <p:spPr bwMode="auto">
          <a:xfrm>
            <a:off x="4653161" y="5361583"/>
            <a:ext cx="19669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Tx/>
              <a:buNone/>
              <a:defRPr/>
            </a:pPr>
            <a:r>
              <a:rPr lang="fr-FR" altLang="en-US" sz="1800" dirty="0" smtClean="0">
                <a:latin typeface="+mn-lt"/>
              </a:rPr>
              <a:t>Précipitation de la </a:t>
            </a:r>
            <a:r>
              <a:rPr lang="fr-FR" altLang="en-US" sz="1800" b="1" dirty="0" smtClean="0">
                <a:latin typeface="+mn-lt"/>
              </a:rPr>
              <a:t>phase </a:t>
            </a:r>
            <a:r>
              <a:rPr lang="fr-FR" altLang="en-US" sz="1800" b="1" dirty="0" smtClean="0">
                <a:latin typeface="+mn-lt"/>
                <a:sym typeface="Symbol" pitchFamily="18" charset="2"/>
              </a:rPr>
              <a:t></a:t>
            </a:r>
            <a:r>
              <a:rPr lang="fr-FR" altLang="en-US" sz="1800" b="1" baseline="-25000" dirty="0" smtClean="0">
                <a:latin typeface="+mn-lt"/>
                <a:sym typeface="Symbol" pitchFamily="18" charset="2"/>
              </a:rPr>
              <a:t>WGB</a:t>
            </a:r>
            <a:endParaRPr lang="fr-FR" altLang="en-US" sz="1800" baseline="-25000" dirty="0" smtClean="0">
              <a:latin typeface="+mn-lt"/>
              <a:sym typeface="Symbol" pitchFamily="18" charset="2"/>
            </a:endParaRPr>
          </a:p>
        </p:txBody>
      </p:sp>
      <p:sp>
        <p:nvSpPr>
          <p:cNvPr id="80" name="Oval 225"/>
          <p:cNvSpPr>
            <a:spLocks noChangeArrowheads="1"/>
          </p:cNvSpPr>
          <p:nvPr/>
        </p:nvSpPr>
        <p:spPr bwMode="auto">
          <a:xfrm>
            <a:off x="3871764" y="2483545"/>
            <a:ext cx="1685925" cy="43021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0"/>
              </a:spcBef>
              <a:buClrTx/>
              <a:buFontTx/>
              <a:buNone/>
            </a:pPr>
            <a:r>
              <a:rPr lang="fr-FR" altLang="en-US" sz="1800" dirty="0">
                <a:latin typeface="Arial" charset="0"/>
                <a:sym typeface="Symbol" pitchFamily="18" charset="2"/>
              </a:rPr>
              <a:t></a:t>
            </a:r>
            <a:r>
              <a:rPr lang="fr-FR" altLang="en-US" sz="1800" baseline="-25000" dirty="0">
                <a:latin typeface="Arial" charset="0"/>
                <a:sym typeface="Symbol" pitchFamily="18" charset="2"/>
              </a:rPr>
              <a:t>GB</a:t>
            </a:r>
          </a:p>
        </p:txBody>
      </p:sp>
      <p:sp>
        <p:nvSpPr>
          <p:cNvPr id="81" name="Oval 226"/>
          <p:cNvSpPr>
            <a:spLocks noChangeArrowheads="1"/>
          </p:cNvSpPr>
          <p:nvPr/>
        </p:nvSpPr>
        <p:spPr bwMode="auto">
          <a:xfrm>
            <a:off x="5098902" y="2748657"/>
            <a:ext cx="1685925" cy="5207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0"/>
              </a:spcBef>
              <a:buClrTx/>
              <a:buFontTx/>
              <a:buNone/>
            </a:pPr>
            <a:r>
              <a:rPr lang="fr-FR" altLang="en-US" sz="1800" dirty="0">
                <a:latin typeface="Arial" charset="0"/>
                <a:sym typeface="Symbol" pitchFamily="18" charset="2"/>
              </a:rPr>
              <a:t></a:t>
            </a:r>
            <a:r>
              <a:rPr lang="fr-FR" altLang="en-US" sz="1800" baseline="-25000" dirty="0">
                <a:latin typeface="Arial" charset="0"/>
                <a:sym typeface="Symbol" pitchFamily="18" charset="2"/>
              </a:rPr>
              <a:t>WGB</a:t>
            </a:r>
          </a:p>
        </p:txBody>
      </p:sp>
      <p:sp>
        <p:nvSpPr>
          <p:cNvPr id="82" name="Text Box 227"/>
          <p:cNvSpPr txBox="1">
            <a:spLocks noChangeArrowheads="1"/>
          </p:cNvSpPr>
          <p:nvPr/>
        </p:nvSpPr>
        <p:spPr bwMode="auto">
          <a:xfrm>
            <a:off x="4773811" y="3570883"/>
            <a:ext cx="133508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0"/>
              </a:spcBef>
              <a:buClrTx/>
              <a:buFontTx/>
              <a:buNone/>
            </a:pPr>
            <a:r>
              <a:rPr lang="fr-FR" altLang="en-US" sz="1800" dirty="0">
                <a:latin typeface="Arial" charset="0"/>
                <a:sym typeface="Symbol" pitchFamily="18" charset="2"/>
              </a:rPr>
              <a:t></a:t>
            </a:r>
            <a:r>
              <a:rPr lang="fr-FR" altLang="en-US" sz="1800" baseline="-25000" dirty="0">
                <a:latin typeface="Arial" charset="0"/>
                <a:sym typeface="Symbol" pitchFamily="18" charset="2"/>
              </a:rPr>
              <a:t>WGB</a:t>
            </a:r>
          </a:p>
        </p:txBody>
      </p:sp>
      <p:grpSp>
        <p:nvGrpSpPr>
          <p:cNvPr id="83" name="Group 230"/>
          <p:cNvGrpSpPr>
            <a:grpSpLocks/>
          </p:cNvGrpSpPr>
          <p:nvPr/>
        </p:nvGrpSpPr>
        <p:grpSpPr bwMode="auto">
          <a:xfrm>
            <a:off x="4645223" y="3878858"/>
            <a:ext cx="1655763" cy="1349375"/>
            <a:chOff x="2724" y="2385"/>
            <a:chExt cx="1043" cy="850"/>
          </a:xfrm>
        </p:grpSpPr>
        <p:grpSp>
          <p:nvGrpSpPr>
            <p:cNvPr id="84" name="Group 52"/>
            <p:cNvGrpSpPr>
              <a:grpSpLocks/>
            </p:cNvGrpSpPr>
            <p:nvPr/>
          </p:nvGrpSpPr>
          <p:grpSpPr bwMode="auto">
            <a:xfrm>
              <a:off x="2724" y="2385"/>
              <a:ext cx="1043" cy="850"/>
              <a:chOff x="228" y="797"/>
              <a:chExt cx="2282" cy="1860"/>
            </a:xfrm>
          </p:grpSpPr>
          <p:sp>
            <p:nvSpPr>
              <p:cNvPr id="206" name="Line 53"/>
              <p:cNvSpPr>
                <a:spLocks noChangeShapeType="1"/>
              </p:cNvSpPr>
              <p:nvPr/>
            </p:nvSpPr>
            <p:spPr bwMode="auto">
              <a:xfrm>
                <a:off x="701" y="797"/>
                <a:ext cx="256" cy="3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07" name="Line 54"/>
              <p:cNvSpPr>
                <a:spLocks noChangeShapeType="1"/>
              </p:cNvSpPr>
              <p:nvPr/>
            </p:nvSpPr>
            <p:spPr bwMode="auto">
              <a:xfrm flipV="1">
                <a:off x="957" y="1115"/>
                <a:ext cx="808" cy="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08" name="Line 55"/>
              <p:cNvSpPr>
                <a:spLocks noChangeShapeType="1"/>
              </p:cNvSpPr>
              <p:nvPr/>
            </p:nvSpPr>
            <p:spPr bwMode="auto">
              <a:xfrm flipH="1">
                <a:off x="701" y="1131"/>
                <a:ext cx="256" cy="4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09" name="Line 56"/>
              <p:cNvSpPr>
                <a:spLocks noChangeShapeType="1"/>
              </p:cNvSpPr>
              <p:nvPr/>
            </p:nvSpPr>
            <p:spPr bwMode="auto">
              <a:xfrm>
                <a:off x="701" y="1574"/>
                <a:ext cx="424" cy="7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10" name="Line 57"/>
              <p:cNvSpPr>
                <a:spLocks noChangeShapeType="1"/>
              </p:cNvSpPr>
              <p:nvPr/>
            </p:nvSpPr>
            <p:spPr bwMode="auto">
              <a:xfrm>
                <a:off x="1125" y="2323"/>
                <a:ext cx="7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11" name="Line 58"/>
              <p:cNvSpPr>
                <a:spLocks noChangeShapeType="1"/>
              </p:cNvSpPr>
              <p:nvPr/>
            </p:nvSpPr>
            <p:spPr bwMode="auto">
              <a:xfrm>
                <a:off x="1757" y="1115"/>
                <a:ext cx="392" cy="3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12" name="Line 59"/>
              <p:cNvSpPr>
                <a:spLocks noChangeShapeType="1"/>
              </p:cNvSpPr>
              <p:nvPr/>
            </p:nvSpPr>
            <p:spPr bwMode="auto">
              <a:xfrm flipH="1">
                <a:off x="1869" y="1507"/>
                <a:ext cx="28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13" name="Line 60"/>
              <p:cNvSpPr>
                <a:spLocks noChangeShapeType="1"/>
              </p:cNvSpPr>
              <p:nvPr/>
            </p:nvSpPr>
            <p:spPr bwMode="auto">
              <a:xfrm>
                <a:off x="228" y="1574"/>
                <a:ext cx="4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14" name="Line 61"/>
              <p:cNvSpPr>
                <a:spLocks noChangeShapeType="1"/>
              </p:cNvSpPr>
              <p:nvPr/>
            </p:nvSpPr>
            <p:spPr bwMode="auto">
              <a:xfrm flipH="1">
                <a:off x="890" y="2323"/>
                <a:ext cx="235" cy="2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15" name="Line 62"/>
              <p:cNvSpPr>
                <a:spLocks noChangeShapeType="1"/>
              </p:cNvSpPr>
              <p:nvPr/>
            </p:nvSpPr>
            <p:spPr bwMode="auto">
              <a:xfrm>
                <a:off x="1869" y="2323"/>
                <a:ext cx="176" cy="3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16" name="Line 63"/>
              <p:cNvSpPr>
                <a:spLocks noChangeShapeType="1"/>
              </p:cNvSpPr>
              <p:nvPr/>
            </p:nvSpPr>
            <p:spPr bwMode="auto">
              <a:xfrm flipV="1">
                <a:off x="2149" y="1457"/>
                <a:ext cx="361" cy="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217" name="Line 64"/>
              <p:cNvSpPr>
                <a:spLocks noChangeShapeType="1"/>
              </p:cNvSpPr>
              <p:nvPr/>
            </p:nvSpPr>
            <p:spPr bwMode="auto">
              <a:xfrm flipV="1">
                <a:off x="1757" y="878"/>
                <a:ext cx="288" cy="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sp>
          <p:nvSpPr>
            <p:cNvPr id="85" name="Text Box 71"/>
            <p:cNvSpPr txBox="1">
              <a:spLocks noChangeArrowheads="1"/>
            </p:cNvSpPr>
            <p:nvPr/>
          </p:nvSpPr>
          <p:spPr bwMode="auto">
            <a:xfrm>
              <a:off x="3204" y="2694"/>
              <a:ext cx="21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50000"/>
                </a:spcBef>
                <a:buClrTx/>
                <a:buFontTx/>
                <a:buNone/>
              </a:pPr>
              <a:r>
                <a:rPr lang="fr-FR" altLang="en-US" sz="1800" dirty="0">
                  <a:latin typeface="Arial" charset="0"/>
                  <a:sym typeface="Symbol" pitchFamily="18" charset="2"/>
                </a:rPr>
                <a:t></a:t>
              </a:r>
            </a:p>
          </p:txBody>
        </p:sp>
        <p:grpSp>
          <p:nvGrpSpPr>
            <p:cNvPr id="86" name="Group 82"/>
            <p:cNvGrpSpPr>
              <a:grpSpLocks/>
            </p:cNvGrpSpPr>
            <p:nvPr/>
          </p:nvGrpSpPr>
          <p:grpSpPr bwMode="auto">
            <a:xfrm>
              <a:off x="3103" y="2535"/>
              <a:ext cx="269" cy="136"/>
              <a:chOff x="3103" y="2535"/>
              <a:chExt cx="269" cy="136"/>
            </a:xfrm>
          </p:grpSpPr>
          <p:sp>
            <p:nvSpPr>
              <p:cNvPr id="196" name="AutoShape 72"/>
              <p:cNvSpPr>
                <a:spLocks noChangeArrowheads="1"/>
              </p:cNvSpPr>
              <p:nvPr/>
            </p:nvSpPr>
            <p:spPr bwMode="auto">
              <a:xfrm rot="5013353">
                <a:off x="3115" y="2579"/>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97" name="AutoShape 73"/>
              <p:cNvSpPr>
                <a:spLocks noChangeArrowheads="1"/>
              </p:cNvSpPr>
              <p:nvPr/>
            </p:nvSpPr>
            <p:spPr bwMode="auto">
              <a:xfrm rot="5013353">
                <a:off x="3092" y="2574"/>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98" name="AutoShape 74"/>
              <p:cNvSpPr>
                <a:spLocks noChangeArrowheads="1"/>
              </p:cNvSpPr>
              <p:nvPr/>
            </p:nvSpPr>
            <p:spPr bwMode="auto">
              <a:xfrm rot="5013353">
                <a:off x="3146" y="2579"/>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99" name="AutoShape 75"/>
              <p:cNvSpPr>
                <a:spLocks noChangeArrowheads="1"/>
              </p:cNvSpPr>
              <p:nvPr/>
            </p:nvSpPr>
            <p:spPr bwMode="auto">
              <a:xfrm rot="5013353">
                <a:off x="3166" y="2590"/>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00" name="AutoShape 76"/>
              <p:cNvSpPr>
                <a:spLocks noChangeArrowheads="1"/>
              </p:cNvSpPr>
              <p:nvPr/>
            </p:nvSpPr>
            <p:spPr bwMode="auto">
              <a:xfrm rot="5013353">
                <a:off x="3185" y="2600"/>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01" name="AutoShape 77"/>
              <p:cNvSpPr>
                <a:spLocks noChangeArrowheads="1"/>
              </p:cNvSpPr>
              <p:nvPr/>
            </p:nvSpPr>
            <p:spPr bwMode="auto">
              <a:xfrm rot="5013353">
                <a:off x="3215" y="2600"/>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02" name="AutoShape 78"/>
              <p:cNvSpPr>
                <a:spLocks noChangeArrowheads="1"/>
              </p:cNvSpPr>
              <p:nvPr/>
            </p:nvSpPr>
            <p:spPr bwMode="auto">
              <a:xfrm rot="5013353">
                <a:off x="3255" y="2589"/>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03" name="AutoShape 79"/>
              <p:cNvSpPr>
                <a:spLocks noChangeArrowheads="1"/>
              </p:cNvSpPr>
              <p:nvPr/>
            </p:nvSpPr>
            <p:spPr bwMode="auto">
              <a:xfrm rot="5013353">
                <a:off x="3286" y="2589"/>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04" name="AutoShape 80"/>
              <p:cNvSpPr>
                <a:spLocks noChangeArrowheads="1"/>
              </p:cNvSpPr>
              <p:nvPr/>
            </p:nvSpPr>
            <p:spPr bwMode="auto">
              <a:xfrm rot="5013353">
                <a:off x="3347" y="2557"/>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05" name="AutoShape 81"/>
              <p:cNvSpPr>
                <a:spLocks noChangeArrowheads="1"/>
              </p:cNvSpPr>
              <p:nvPr/>
            </p:nvSpPr>
            <p:spPr bwMode="auto">
              <a:xfrm rot="5013353">
                <a:off x="3094" y="2547"/>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grpSp>
          <p:nvGrpSpPr>
            <p:cNvPr id="87" name="Group 94"/>
            <p:cNvGrpSpPr>
              <a:grpSpLocks/>
            </p:cNvGrpSpPr>
            <p:nvPr/>
          </p:nvGrpSpPr>
          <p:grpSpPr bwMode="auto">
            <a:xfrm>
              <a:off x="3422" y="2535"/>
              <a:ext cx="135" cy="230"/>
              <a:chOff x="3422" y="2535"/>
              <a:chExt cx="135" cy="230"/>
            </a:xfrm>
          </p:grpSpPr>
          <p:sp>
            <p:nvSpPr>
              <p:cNvPr id="188" name="AutoShape 84"/>
              <p:cNvSpPr>
                <a:spLocks noChangeArrowheads="1"/>
              </p:cNvSpPr>
              <p:nvPr/>
            </p:nvSpPr>
            <p:spPr bwMode="auto">
              <a:xfrm rot="8019978">
                <a:off x="3394" y="2607"/>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89" name="AutoShape 85"/>
              <p:cNvSpPr>
                <a:spLocks noChangeArrowheads="1"/>
              </p:cNvSpPr>
              <p:nvPr/>
            </p:nvSpPr>
            <p:spPr bwMode="auto">
              <a:xfrm rot="8019978">
                <a:off x="3385" y="2581"/>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90" name="AutoShape 86"/>
              <p:cNvSpPr>
                <a:spLocks noChangeArrowheads="1"/>
              </p:cNvSpPr>
              <p:nvPr/>
            </p:nvSpPr>
            <p:spPr bwMode="auto">
              <a:xfrm rot="8019978">
                <a:off x="3414" y="2631"/>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91" name="AutoShape 87"/>
              <p:cNvSpPr>
                <a:spLocks noChangeArrowheads="1"/>
              </p:cNvSpPr>
              <p:nvPr/>
            </p:nvSpPr>
            <p:spPr bwMode="auto">
              <a:xfrm rot="8019978">
                <a:off x="3415" y="2662"/>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92" name="AutoShape 90"/>
              <p:cNvSpPr>
                <a:spLocks noChangeArrowheads="1"/>
              </p:cNvSpPr>
              <p:nvPr/>
            </p:nvSpPr>
            <p:spPr bwMode="auto">
              <a:xfrm rot="8019978">
                <a:off x="3436" y="2682"/>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93" name="AutoShape 91"/>
              <p:cNvSpPr>
                <a:spLocks noChangeArrowheads="1"/>
              </p:cNvSpPr>
              <p:nvPr/>
            </p:nvSpPr>
            <p:spPr bwMode="auto">
              <a:xfrm rot="8019978">
                <a:off x="3456" y="2706"/>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94" name="AutoShape 92"/>
              <p:cNvSpPr>
                <a:spLocks noChangeArrowheads="1"/>
              </p:cNvSpPr>
              <p:nvPr/>
            </p:nvSpPr>
            <p:spPr bwMode="auto">
              <a:xfrm rot="8019978">
                <a:off x="3532" y="2706"/>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95" name="AutoShape 93"/>
              <p:cNvSpPr>
                <a:spLocks noChangeArrowheads="1"/>
              </p:cNvSpPr>
              <p:nvPr/>
            </p:nvSpPr>
            <p:spPr bwMode="auto">
              <a:xfrm rot="8019978">
                <a:off x="3418" y="2544"/>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grpSp>
          <p:nvGrpSpPr>
            <p:cNvPr id="88" name="Group 95"/>
            <p:cNvGrpSpPr>
              <a:grpSpLocks/>
            </p:cNvGrpSpPr>
            <p:nvPr/>
          </p:nvGrpSpPr>
          <p:grpSpPr bwMode="auto">
            <a:xfrm rot="-6400661">
              <a:off x="2969" y="2527"/>
              <a:ext cx="135" cy="230"/>
              <a:chOff x="3422" y="2535"/>
              <a:chExt cx="135" cy="230"/>
            </a:xfrm>
          </p:grpSpPr>
          <p:sp>
            <p:nvSpPr>
              <p:cNvPr id="180" name="AutoShape 96"/>
              <p:cNvSpPr>
                <a:spLocks noChangeArrowheads="1"/>
              </p:cNvSpPr>
              <p:nvPr/>
            </p:nvSpPr>
            <p:spPr bwMode="auto">
              <a:xfrm rot="8019978">
                <a:off x="3394" y="2607"/>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81" name="AutoShape 97"/>
              <p:cNvSpPr>
                <a:spLocks noChangeArrowheads="1"/>
              </p:cNvSpPr>
              <p:nvPr/>
            </p:nvSpPr>
            <p:spPr bwMode="auto">
              <a:xfrm rot="8019978">
                <a:off x="3385" y="2581"/>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82" name="AutoShape 98"/>
              <p:cNvSpPr>
                <a:spLocks noChangeArrowheads="1"/>
              </p:cNvSpPr>
              <p:nvPr/>
            </p:nvSpPr>
            <p:spPr bwMode="auto">
              <a:xfrm rot="8019978">
                <a:off x="3414" y="2631"/>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83" name="AutoShape 99"/>
              <p:cNvSpPr>
                <a:spLocks noChangeArrowheads="1"/>
              </p:cNvSpPr>
              <p:nvPr/>
            </p:nvSpPr>
            <p:spPr bwMode="auto">
              <a:xfrm rot="8019978">
                <a:off x="3415" y="2662"/>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84" name="AutoShape 100"/>
              <p:cNvSpPr>
                <a:spLocks noChangeArrowheads="1"/>
              </p:cNvSpPr>
              <p:nvPr/>
            </p:nvSpPr>
            <p:spPr bwMode="auto">
              <a:xfrm rot="8019978">
                <a:off x="3436" y="2682"/>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85" name="AutoShape 101"/>
              <p:cNvSpPr>
                <a:spLocks noChangeArrowheads="1"/>
              </p:cNvSpPr>
              <p:nvPr/>
            </p:nvSpPr>
            <p:spPr bwMode="auto">
              <a:xfrm rot="8019978">
                <a:off x="3456" y="2706"/>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86" name="AutoShape 102"/>
              <p:cNvSpPr>
                <a:spLocks noChangeArrowheads="1"/>
              </p:cNvSpPr>
              <p:nvPr/>
            </p:nvSpPr>
            <p:spPr bwMode="auto">
              <a:xfrm rot="8019978">
                <a:off x="3532" y="2706"/>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87" name="AutoShape 103"/>
              <p:cNvSpPr>
                <a:spLocks noChangeArrowheads="1"/>
              </p:cNvSpPr>
              <p:nvPr/>
            </p:nvSpPr>
            <p:spPr bwMode="auto">
              <a:xfrm rot="8019978">
                <a:off x="3418" y="2544"/>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grpSp>
          <p:nvGrpSpPr>
            <p:cNvPr id="89" name="Group 126"/>
            <p:cNvGrpSpPr>
              <a:grpSpLocks/>
            </p:cNvGrpSpPr>
            <p:nvPr/>
          </p:nvGrpSpPr>
          <p:grpSpPr bwMode="auto">
            <a:xfrm>
              <a:off x="2948" y="2761"/>
              <a:ext cx="258" cy="285"/>
              <a:chOff x="2948" y="2761"/>
              <a:chExt cx="258" cy="285"/>
            </a:xfrm>
          </p:grpSpPr>
          <p:sp>
            <p:nvSpPr>
              <p:cNvPr id="168" name="AutoShape 114"/>
              <p:cNvSpPr>
                <a:spLocks noChangeArrowheads="1"/>
              </p:cNvSpPr>
              <p:nvPr/>
            </p:nvSpPr>
            <p:spPr bwMode="auto">
              <a:xfrm rot="-2104102">
                <a:off x="3090" y="2977"/>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69" name="AutoShape 115"/>
              <p:cNvSpPr>
                <a:spLocks noChangeArrowheads="1"/>
              </p:cNvSpPr>
              <p:nvPr/>
            </p:nvSpPr>
            <p:spPr bwMode="auto">
              <a:xfrm rot="-2104102">
                <a:off x="3105" y="3005"/>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0" name="AutoShape 116"/>
              <p:cNvSpPr>
                <a:spLocks noChangeArrowheads="1"/>
              </p:cNvSpPr>
              <p:nvPr/>
            </p:nvSpPr>
            <p:spPr bwMode="auto">
              <a:xfrm rot="-2104102">
                <a:off x="3041" y="2897"/>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1" name="AutoShape 117"/>
              <p:cNvSpPr>
                <a:spLocks noChangeArrowheads="1"/>
              </p:cNvSpPr>
              <p:nvPr/>
            </p:nvSpPr>
            <p:spPr bwMode="auto">
              <a:xfrm rot="-2104102">
                <a:off x="3025" y="2866"/>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2" name="AutoShape 118"/>
              <p:cNvSpPr>
                <a:spLocks noChangeArrowheads="1"/>
              </p:cNvSpPr>
              <p:nvPr/>
            </p:nvSpPr>
            <p:spPr bwMode="auto">
              <a:xfrm rot="-2104102">
                <a:off x="3010" y="2831"/>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3" name="AutoShape 119"/>
              <p:cNvSpPr>
                <a:spLocks noChangeArrowheads="1"/>
              </p:cNvSpPr>
              <p:nvPr/>
            </p:nvSpPr>
            <p:spPr bwMode="auto">
              <a:xfrm rot="-2104102">
                <a:off x="2982" y="2817"/>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4" name="AutoShape 120"/>
              <p:cNvSpPr>
                <a:spLocks noChangeArrowheads="1"/>
              </p:cNvSpPr>
              <p:nvPr/>
            </p:nvSpPr>
            <p:spPr bwMode="auto">
              <a:xfrm rot="-2104102">
                <a:off x="2969" y="279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5" name="AutoShape 121"/>
              <p:cNvSpPr>
                <a:spLocks noChangeArrowheads="1"/>
              </p:cNvSpPr>
              <p:nvPr/>
            </p:nvSpPr>
            <p:spPr bwMode="auto">
              <a:xfrm rot="-2104102">
                <a:off x="2955" y="2770"/>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6" name="AutoShape 122"/>
              <p:cNvSpPr>
                <a:spLocks noChangeArrowheads="1"/>
              </p:cNvSpPr>
              <p:nvPr/>
            </p:nvSpPr>
            <p:spPr bwMode="auto">
              <a:xfrm rot="-2104102">
                <a:off x="2948" y="2761"/>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7" name="AutoShape 123"/>
              <p:cNvSpPr>
                <a:spLocks noChangeArrowheads="1"/>
              </p:cNvSpPr>
              <p:nvPr/>
            </p:nvSpPr>
            <p:spPr bwMode="auto">
              <a:xfrm rot="-2104102">
                <a:off x="3122" y="3041"/>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8" name="AutoShape 124"/>
              <p:cNvSpPr>
                <a:spLocks noChangeArrowheads="1"/>
              </p:cNvSpPr>
              <p:nvPr/>
            </p:nvSpPr>
            <p:spPr bwMode="auto">
              <a:xfrm rot="-2104102">
                <a:off x="3051" y="2912"/>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79" name="AutoShape 125"/>
              <p:cNvSpPr>
                <a:spLocks noChangeArrowheads="1"/>
              </p:cNvSpPr>
              <p:nvPr/>
            </p:nvSpPr>
            <p:spPr bwMode="auto">
              <a:xfrm rot="-2104102">
                <a:off x="3070" y="2936"/>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grpSp>
          <p:nvGrpSpPr>
            <p:cNvPr id="90" name="Group 127"/>
            <p:cNvGrpSpPr>
              <a:grpSpLocks/>
            </p:cNvGrpSpPr>
            <p:nvPr/>
          </p:nvGrpSpPr>
          <p:grpSpPr bwMode="auto">
            <a:xfrm rot="-7618583">
              <a:off x="3373" y="2727"/>
              <a:ext cx="258" cy="285"/>
              <a:chOff x="2948" y="2761"/>
              <a:chExt cx="258" cy="285"/>
            </a:xfrm>
          </p:grpSpPr>
          <p:sp>
            <p:nvSpPr>
              <p:cNvPr id="156" name="AutoShape 128"/>
              <p:cNvSpPr>
                <a:spLocks noChangeArrowheads="1"/>
              </p:cNvSpPr>
              <p:nvPr/>
            </p:nvSpPr>
            <p:spPr bwMode="auto">
              <a:xfrm rot="-2104102">
                <a:off x="3090" y="2977"/>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57" name="AutoShape 129"/>
              <p:cNvSpPr>
                <a:spLocks noChangeArrowheads="1"/>
              </p:cNvSpPr>
              <p:nvPr/>
            </p:nvSpPr>
            <p:spPr bwMode="auto">
              <a:xfrm rot="-2104102">
                <a:off x="3105" y="3005"/>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58" name="AutoShape 130"/>
              <p:cNvSpPr>
                <a:spLocks noChangeArrowheads="1"/>
              </p:cNvSpPr>
              <p:nvPr/>
            </p:nvSpPr>
            <p:spPr bwMode="auto">
              <a:xfrm rot="-2104102">
                <a:off x="3041" y="2897"/>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59" name="AutoShape 131"/>
              <p:cNvSpPr>
                <a:spLocks noChangeArrowheads="1"/>
              </p:cNvSpPr>
              <p:nvPr/>
            </p:nvSpPr>
            <p:spPr bwMode="auto">
              <a:xfrm rot="-2104102">
                <a:off x="3025" y="2866"/>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60" name="AutoShape 132"/>
              <p:cNvSpPr>
                <a:spLocks noChangeArrowheads="1"/>
              </p:cNvSpPr>
              <p:nvPr/>
            </p:nvSpPr>
            <p:spPr bwMode="auto">
              <a:xfrm rot="-2104102">
                <a:off x="3010" y="2831"/>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61" name="AutoShape 133"/>
              <p:cNvSpPr>
                <a:spLocks noChangeArrowheads="1"/>
              </p:cNvSpPr>
              <p:nvPr/>
            </p:nvSpPr>
            <p:spPr bwMode="auto">
              <a:xfrm rot="-2104102">
                <a:off x="2982" y="2817"/>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62" name="AutoShape 134"/>
              <p:cNvSpPr>
                <a:spLocks noChangeArrowheads="1"/>
              </p:cNvSpPr>
              <p:nvPr/>
            </p:nvSpPr>
            <p:spPr bwMode="auto">
              <a:xfrm rot="-2104102">
                <a:off x="2969" y="279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63" name="AutoShape 135"/>
              <p:cNvSpPr>
                <a:spLocks noChangeArrowheads="1"/>
              </p:cNvSpPr>
              <p:nvPr/>
            </p:nvSpPr>
            <p:spPr bwMode="auto">
              <a:xfrm rot="-2104102">
                <a:off x="2955" y="2770"/>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64" name="AutoShape 136"/>
              <p:cNvSpPr>
                <a:spLocks noChangeArrowheads="1"/>
              </p:cNvSpPr>
              <p:nvPr/>
            </p:nvSpPr>
            <p:spPr bwMode="auto">
              <a:xfrm rot="-2104102">
                <a:off x="2948" y="2761"/>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65" name="AutoShape 137"/>
              <p:cNvSpPr>
                <a:spLocks noChangeArrowheads="1"/>
              </p:cNvSpPr>
              <p:nvPr/>
            </p:nvSpPr>
            <p:spPr bwMode="auto">
              <a:xfrm rot="-2104102">
                <a:off x="3122" y="3041"/>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66" name="AutoShape 138"/>
              <p:cNvSpPr>
                <a:spLocks noChangeArrowheads="1"/>
              </p:cNvSpPr>
              <p:nvPr/>
            </p:nvSpPr>
            <p:spPr bwMode="auto">
              <a:xfrm rot="-2104102">
                <a:off x="3051" y="2912"/>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67" name="AutoShape 139"/>
              <p:cNvSpPr>
                <a:spLocks noChangeArrowheads="1"/>
              </p:cNvSpPr>
              <p:nvPr/>
            </p:nvSpPr>
            <p:spPr bwMode="auto">
              <a:xfrm rot="-2104102">
                <a:off x="3070" y="2936"/>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grpSp>
          <p:nvGrpSpPr>
            <p:cNvPr id="91" name="Group 149"/>
            <p:cNvGrpSpPr>
              <a:grpSpLocks/>
            </p:cNvGrpSpPr>
            <p:nvPr/>
          </p:nvGrpSpPr>
          <p:grpSpPr bwMode="auto">
            <a:xfrm>
              <a:off x="3082" y="2474"/>
              <a:ext cx="328" cy="38"/>
              <a:chOff x="3082" y="2474"/>
              <a:chExt cx="328" cy="38"/>
            </a:xfrm>
          </p:grpSpPr>
          <p:sp>
            <p:nvSpPr>
              <p:cNvPr id="148" name="AutoShape 141"/>
              <p:cNvSpPr>
                <a:spLocks noChangeArrowheads="1"/>
              </p:cNvSpPr>
              <p:nvPr/>
            </p:nvSpPr>
            <p:spPr bwMode="auto">
              <a:xfrm rot="-2410093">
                <a:off x="3280" y="2489"/>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49" name="AutoShape 142"/>
              <p:cNvSpPr>
                <a:spLocks noChangeArrowheads="1"/>
              </p:cNvSpPr>
              <p:nvPr/>
            </p:nvSpPr>
            <p:spPr bwMode="auto">
              <a:xfrm rot="-2410093">
                <a:off x="3327" y="2492"/>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50" name="AutoShape 143"/>
              <p:cNvSpPr>
                <a:spLocks noChangeArrowheads="1"/>
              </p:cNvSpPr>
              <p:nvPr/>
            </p:nvSpPr>
            <p:spPr bwMode="auto">
              <a:xfrm rot="-2410093">
                <a:off x="3239" y="2487"/>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51" name="AutoShape 144"/>
              <p:cNvSpPr>
                <a:spLocks noChangeArrowheads="1"/>
              </p:cNvSpPr>
              <p:nvPr/>
            </p:nvSpPr>
            <p:spPr bwMode="auto">
              <a:xfrm rot="-2410093">
                <a:off x="3178" y="2474"/>
                <a:ext cx="15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52" name="AutoShape 145"/>
              <p:cNvSpPr>
                <a:spLocks noChangeArrowheads="1"/>
              </p:cNvSpPr>
              <p:nvPr/>
            </p:nvSpPr>
            <p:spPr bwMode="auto">
              <a:xfrm rot="-2410093">
                <a:off x="3145" y="248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53" name="AutoShape 146"/>
              <p:cNvSpPr>
                <a:spLocks noChangeArrowheads="1"/>
              </p:cNvSpPr>
              <p:nvPr/>
            </p:nvSpPr>
            <p:spPr bwMode="auto">
              <a:xfrm rot="-2410093">
                <a:off x="3096" y="2500"/>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54" name="AutoShape 147"/>
              <p:cNvSpPr>
                <a:spLocks noChangeArrowheads="1"/>
              </p:cNvSpPr>
              <p:nvPr/>
            </p:nvSpPr>
            <p:spPr bwMode="auto">
              <a:xfrm rot="-2410093">
                <a:off x="3082" y="2507"/>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55" name="AutoShape 148"/>
              <p:cNvSpPr>
                <a:spLocks noChangeArrowheads="1"/>
              </p:cNvSpPr>
              <p:nvPr/>
            </p:nvSpPr>
            <p:spPr bwMode="auto">
              <a:xfrm rot="-2410093">
                <a:off x="3387" y="2505"/>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92" name="AutoShape 65"/>
            <p:cNvSpPr>
              <a:spLocks noChangeArrowheads="1"/>
            </p:cNvSpPr>
            <p:nvPr/>
          </p:nvSpPr>
          <p:spPr bwMode="auto">
            <a:xfrm rot="-122725">
              <a:off x="3074" y="2520"/>
              <a:ext cx="340"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93" name="AutoShape 153"/>
            <p:cNvSpPr>
              <a:spLocks noChangeArrowheads="1"/>
            </p:cNvSpPr>
            <p:nvPr/>
          </p:nvSpPr>
          <p:spPr bwMode="auto">
            <a:xfrm rot="9630398">
              <a:off x="2942" y="2589"/>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94" name="AutoShape 154"/>
            <p:cNvSpPr>
              <a:spLocks noChangeArrowheads="1"/>
            </p:cNvSpPr>
            <p:nvPr/>
          </p:nvSpPr>
          <p:spPr bwMode="auto">
            <a:xfrm rot="9630398">
              <a:off x="2905" y="2623"/>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95" name="AutoShape 155"/>
            <p:cNvSpPr>
              <a:spLocks noChangeArrowheads="1"/>
            </p:cNvSpPr>
            <p:nvPr/>
          </p:nvSpPr>
          <p:spPr bwMode="auto">
            <a:xfrm rot="9630398">
              <a:off x="2883" y="2656"/>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96" name="AutoShape 156"/>
            <p:cNvSpPr>
              <a:spLocks noChangeArrowheads="1"/>
            </p:cNvSpPr>
            <p:nvPr/>
          </p:nvSpPr>
          <p:spPr bwMode="auto">
            <a:xfrm rot="9630398">
              <a:off x="2871" y="268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97" name="AutoShape 157"/>
            <p:cNvSpPr>
              <a:spLocks noChangeArrowheads="1"/>
            </p:cNvSpPr>
            <p:nvPr/>
          </p:nvSpPr>
          <p:spPr bwMode="auto">
            <a:xfrm rot="9630398">
              <a:off x="2917" y="2709"/>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98" name="AutoShape 158"/>
            <p:cNvSpPr>
              <a:spLocks noChangeArrowheads="1"/>
            </p:cNvSpPr>
            <p:nvPr/>
          </p:nvSpPr>
          <p:spPr bwMode="auto">
            <a:xfrm rot="9630398">
              <a:off x="3023" y="2554"/>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nvGrpSpPr>
            <p:cNvPr id="99" name="Group 170"/>
            <p:cNvGrpSpPr>
              <a:grpSpLocks/>
            </p:cNvGrpSpPr>
            <p:nvPr/>
          </p:nvGrpSpPr>
          <p:grpSpPr bwMode="auto">
            <a:xfrm>
              <a:off x="3454" y="2491"/>
              <a:ext cx="127" cy="196"/>
              <a:chOff x="3454" y="2491"/>
              <a:chExt cx="127" cy="196"/>
            </a:xfrm>
          </p:grpSpPr>
          <p:sp>
            <p:nvSpPr>
              <p:cNvPr id="142" name="AutoShape 160"/>
              <p:cNvSpPr>
                <a:spLocks noChangeArrowheads="1"/>
              </p:cNvSpPr>
              <p:nvPr/>
            </p:nvSpPr>
            <p:spPr bwMode="auto">
              <a:xfrm rot="-5582271">
                <a:off x="3533" y="2639"/>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43" name="AutoShape 161"/>
              <p:cNvSpPr>
                <a:spLocks noChangeArrowheads="1"/>
              </p:cNvSpPr>
              <p:nvPr/>
            </p:nvSpPr>
            <p:spPr bwMode="auto">
              <a:xfrm rot="-5582271">
                <a:off x="3514" y="2619"/>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44" name="AutoShape 162"/>
              <p:cNvSpPr>
                <a:spLocks noChangeArrowheads="1"/>
              </p:cNvSpPr>
              <p:nvPr/>
            </p:nvSpPr>
            <p:spPr bwMode="auto">
              <a:xfrm rot="-5582271">
                <a:off x="3435" y="2534"/>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45" name="AutoShape 163"/>
              <p:cNvSpPr>
                <a:spLocks noChangeArrowheads="1"/>
              </p:cNvSpPr>
              <p:nvPr/>
            </p:nvSpPr>
            <p:spPr bwMode="auto">
              <a:xfrm rot="-5582271">
                <a:off x="3448" y="2545"/>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46" name="AutoShape 167"/>
              <p:cNvSpPr>
                <a:spLocks noChangeArrowheads="1"/>
              </p:cNvSpPr>
              <p:nvPr/>
            </p:nvSpPr>
            <p:spPr bwMode="auto">
              <a:xfrm rot="-5582271">
                <a:off x="3472" y="2579"/>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47" name="AutoShape 168"/>
              <p:cNvSpPr>
                <a:spLocks noChangeArrowheads="1"/>
              </p:cNvSpPr>
              <p:nvPr/>
            </p:nvSpPr>
            <p:spPr bwMode="auto">
              <a:xfrm rot="-5582271">
                <a:off x="3434" y="2532"/>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100" name="AutoShape 66"/>
            <p:cNvSpPr>
              <a:spLocks noChangeArrowheads="1"/>
            </p:cNvSpPr>
            <p:nvPr/>
          </p:nvSpPr>
          <p:spPr bwMode="auto">
            <a:xfrm rot="2758043">
              <a:off x="3392" y="2609"/>
              <a:ext cx="235"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nvGrpSpPr>
            <p:cNvPr id="101" name="Group 184"/>
            <p:cNvGrpSpPr>
              <a:grpSpLocks/>
            </p:cNvGrpSpPr>
            <p:nvPr/>
          </p:nvGrpSpPr>
          <p:grpSpPr bwMode="auto">
            <a:xfrm>
              <a:off x="3509" y="2732"/>
              <a:ext cx="171" cy="276"/>
              <a:chOff x="3509" y="2732"/>
              <a:chExt cx="171" cy="276"/>
            </a:xfrm>
          </p:grpSpPr>
          <p:sp>
            <p:nvSpPr>
              <p:cNvPr id="134" name="AutoShape 174"/>
              <p:cNvSpPr>
                <a:spLocks noChangeArrowheads="1"/>
              </p:cNvSpPr>
              <p:nvPr/>
            </p:nvSpPr>
            <p:spPr bwMode="auto">
              <a:xfrm rot="-2104102">
                <a:off x="3509" y="2954"/>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35" name="AutoShape 175"/>
              <p:cNvSpPr>
                <a:spLocks noChangeArrowheads="1"/>
              </p:cNvSpPr>
              <p:nvPr/>
            </p:nvSpPr>
            <p:spPr bwMode="auto">
              <a:xfrm rot="-2104102">
                <a:off x="3561" y="2784"/>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36" name="AutoShape 176"/>
              <p:cNvSpPr>
                <a:spLocks noChangeArrowheads="1"/>
              </p:cNvSpPr>
              <p:nvPr/>
            </p:nvSpPr>
            <p:spPr bwMode="auto">
              <a:xfrm rot="-2104102">
                <a:off x="3544" y="2822"/>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37" name="AutoShape 177"/>
              <p:cNvSpPr>
                <a:spLocks noChangeArrowheads="1"/>
              </p:cNvSpPr>
              <p:nvPr/>
            </p:nvSpPr>
            <p:spPr bwMode="auto">
              <a:xfrm rot="-2104102">
                <a:off x="3515" y="2905"/>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38" name="AutoShape 178"/>
              <p:cNvSpPr>
                <a:spLocks noChangeArrowheads="1"/>
              </p:cNvSpPr>
              <p:nvPr/>
            </p:nvSpPr>
            <p:spPr bwMode="auto">
              <a:xfrm rot="-2104102">
                <a:off x="3567" y="274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39" name="AutoShape 179"/>
              <p:cNvSpPr>
                <a:spLocks noChangeArrowheads="1"/>
              </p:cNvSpPr>
              <p:nvPr/>
            </p:nvSpPr>
            <p:spPr bwMode="auto">
              <a:xfrm rot="-2104102">
                <a:off x="3533" y="2868"/>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40" name="AutoShape 180"/>
              <p:cNvSpPr>
                <a:spLocks noChangeArrowheads="1"/>
              </p:cNvSpPr>
              <p:nvPr/>
            </p:nvSpPr>
            <p:spPr bwMode="auto">
              <a:xfrm rot="-2104102">
                <a:off x="3583" y="2732"/>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41" name="AutoShape 181"/>
              <p:cNvSpPr>
                <a:spLocks noChangeArrowheads="1"/>
              </p:cNvSpPr>
              <p:nvPr/>
            </p:nvSpPr>
            <p:spPr bwMode="auto">
              <a:xfrm rot="-2104102">
                <a:off x="3515" y="3003"/>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102" name="AutoShape 69"/>
            <p:cNvSpPr>
              <a:spLocks noChangeArrowheads="1"/>
            </p:cNvSpPr>
            <p:nvPr/>
          </p:nvSpPr>
          <p:spPr bwMode="auto">
            <a:xfrm rot="6511448">
              <a:off x="3420" y="2890"/>
              <a:ext cx="235"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nvGrpSpPr>
            <p:cNvPr id="103" name="Group 185"/>
            <p:cNvGrpSpPr>
              <a:grpSpLocks/>
            </p:cNvGrpSpPr>
            <p:nvPr/>
          </p:nvGrpSpPr>
          <p:grpSpPr bwMode="auto">
            <a:xfrm rot="7917956">
              <a:off x="3205" y="2935"/>
              <a:ext cx="135" cy="230"/>
              <a:chOff x="3422" y="2535"/>
              <a:chExt cx="135" cy="230"/>
            </a:xfrm>
          </p:grpSpPr>
          <p:sp>
            <p:nvSpPr>
              <p:cNvPr id="126" name="AutoShape 186"/>
              <p:cNvSpPr>
                <a:spLocks noChangeArrowheads="1"/>
              </p:cNvSpPr>
              <p:nvPr/>
            </p:nvSpPr>
            <p:spPr bwMode="auto">
              <a:xfrm rot="8019978">
                <a:off x="3394" y="2607"/>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27" name="AutoShape 187"/>
              <p:cNvSpPr>
                <a:spLocks noChangeArrowheads="1"/>
              </p:cNvSpPr>
              <p:nvPr/>
            </p:nvSpPr>
            <p:spPr bwMode="auto">
              <a:xfrm rot="8019978">
                <a:off x="3385" y="2581"/>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28" name="AutoShape 188"/>
              <p:cNvSpPr>
                <a:spLocks noChangeArrowheads="1"/>
              </p:cNvSpPr>
              <p:nvPr/>
            </p:nvSpPr>
            <p:spPr bwMode="auto">
              <a:xfrm rot="8019978">
                <a:off x="3414" y="2631"/>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29" name="AutoShape 189"/>
              <p:cNvSpPr>
                <a:spLocks noChangeArrowheads="1"/>
              </p:cNvSpPr>
              <p:nvPr/>
            </p:nvSpPr>
            <p:spPr bwMode="auto">
              <a:xfrm rot="8019978">
                <a:off x="3415" y="2662"/>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30" name="AutoShape 190"/>
              <p:cNvSpPr>
                <a:spLocks noChangeArrowheads="1"/>
              </p:cNvSpPr>
              <p:nvPr/>
            </p:nvSpPr>
            <p:spPr bwMode="auto">
              <a:xfrm rot="8019978">
                <a:off x="3436" y="2682"/>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31" name="AutoShape 191"/>
              <p:cNvSpPr>
                <a:spLocks noChangeArrowheads="1"/>
              </p:cNvSpPr>
              <p:nvPr/>
            </p:nvSpPr>
            <p:spPr bwMode="auto">
              <a:xfrm rot="8019978">
                <a:off x="3456" y="2706"/>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32" name="AutoShape 192"/>
              <p:cNvSpPr>
                <a:spLocks noChangeArrowheads="1"/>
              </p:cNvSpPr>
              <p:nvPr/>
            </p:nvSpPr>
            <p:spPr bwMode="auto">
              <a:xfrm rot="8019978">
                <a:off x="3532" y="2706"/>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33" name="AutoShape 193"/>
              <p:cNvSpPr>
                <a:spLocks noChangeArrowheads="1"/>
              </p:cNvSpPr>
              <p:nvPr/>
            </p:nvSpPr>
            <p:spPr bwMode="auto">
              <a:xfrm rot="8019978">
                <a:off x="3418" y="2544"/>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grpSp>
          <p:nvGrpSpPr>
            <p:cNvPr id="104" name="Group 194"/>
            <p:cNvGrpSpPr>
              <a:grpSpLocks/>
            </p:cNvGrpSpPr>
            <p:nvPr/>
          </p:nvGrpSpPr>
          <p:grpSpPr bwMode="auto">
            <a:xfrm rot="4356945">
              <a:off x="3230" y="2990"/>
              <a:ext cx="171" cy="276"/>
              <a:chOff x="3509" y="2732"/>
              <a:chExt cx="171" cy="276"/>
            </a:xfrm>
          </p:grpSpPr>
          <p:sp>
            <p:nvSpPr>
              <p:cNvPr id="118" name="AutoShape 195"/>
              <p:cNvSpPr>
                <a:spLocks noChangeArrowheads="1"/>
              </p:cNvSpPr>
              <p:nvPr/>
            </p:nvSpPr>
            <p:spPr bwMode="auto">
              <a:xfrm rot="-2104102">
                <a:off x="3509" y="2954"/>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19" name="AutoShape 196"/>
              <p:cNvSpPr>
                <a:spLocks noChangeArrowheads="1"/>
              </p:cNvSpPr>
              <p:nvPr/>
            </p:nvSpPr>
            <p:spPr bwMode="auto">
              <a:xfrm rot="-2104102">
                <a:off x="3561" y="2784"/>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20" name="AutoShape 197"/>
              <p:cNvSpPr>
                <a:spLocks noChangeArrowheads="1"/>
              </p:cNvSpPr>
              <p:nvPr/>
            </p:nvSpPr>
            <p:spPr bwMode="auto">
              <a:xfrm rot="-2104102">
                <a:off x="3544" y="2822"/>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21" name="AutoShape 198"/>
              <p:cNvSpPr>
                <a:spLocks noChangeArrowheads="1"/>
              </p:cNvSpPr>
              <p:nvPr/>
            </p:nvSpPr>
            <p:spPr bwMode="auto">
              <a:xfrm rot="-2104102">
                <a:off x="3515" y="2905"/>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22" name="AutoShape 199"/>
              <p:cNvSpPr>
                <a:spLocks noChangeArrowheads="1"/>
              </p:cNvSpPr>
              <p:nvPr/>
            </p:nvSpPr>
            <p:spPr bwMode="auto">
              <a:xfrm rot="-2104102">
                <a:off x="3567" y="274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23" name="AutoShape 200"/>
              <p:cNvSpPr>
                <a:spLocks noChangeArrowheads="1"/>
              </p:cNvSpPr>
              <p:nvPr/>
            </p:nvSpPr>
            <p:spPr bwMode="auto">
              <a:xfrm rot="-2104102">
                <a:off x="3533" y="2868"/>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24" name="AutoShape 201"/>
              <p:cNvSpPr>
                <a:spLocks noChangeArrowheads="1"/>
              </p:cNvSpPr>
              <p:nvPr/>
            </p:nvSpPr>
            <p:spPr bwMode="auto">
              <a:xfrm rot="-2104102">
                <a:off x="3583" y="2732"/>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25" name="AutoShape 202"/>
              <p:cNvSpPr>
                <a:spLocks noChangeArrowheads="1"/>
              </p:cNvSpPr>
              <p:nvPr/>
            </p:nvSpPr>
            <p:spPr bwMode="auto">
              <a:xfrm rot="-2104102">
                <a:off x="3515" y="3003"/>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105" name="AutoShape 70"/>
            <p:cNvSpPr>
              <a:spLocks noChangeArrowheads="1"/>
            </p:cNvSpPr>
            <p:nvPr/>
          </p:nvSpPr>
          <p:spPr bwMode="auto">
            <a:xfrm>
              <a:off x="3230" y="3068"/>
              <a:ext cx="258"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nvGrpSpPr>
            <p:cNvPr id="106" name="Group 223"/>
            <p:cNvGrpSpPr>
              <a:grpSpLocks/>
            </p:cNvGrpSpPr>
            <p:nvPr/>
          </p:nvGrpSpPr>
          <p:grpSpPr bwMode="auto">
            <a:xfrm>
              <a:off x="2903" y="2771"/>
              <a:ext cx="215" cy="297"/>
              <a:chOff x="2903" y="2771"/>
              <a:chExt cx="215" cy="297"/>
            </a:xfrm>
          </p:grpSpPr>
          <p:sp>
            <p:nvSpPr>
              <p:cNvPr id="110" name="AutoShape 215"/>
              <p:cNvSpPr>
                <a:spLocks noChangeArrowheads="1"/>
              </p:cNvSpPr>
              <p:nvPr/>
            </p:nvSpPr>
            <p:spPr bwMode="auto">
              <a:xfrm rot="-9167284">
                <a:off x="2915" y="2848"/>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11" name="AutoShape 216"/>
              <p:cNvSpPr>
                <a:spLocks noChangeArrowheads="1"/>
              </p:cNvSpPr>
              <p:nvPr/>
            </p:nvSpPr>
            <p:spPr bwMode="auto">
              <a:xfrm rot="-9167284">
                <a:off x="2908" y="2809"/>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12" name="AutoShape 217"/>
              <p:cNvSpPr>
                <a:spLocks noChangeArrowheads="1"/>
              </p:cNvSpPr>
              <p:nvPr/>
            </p:nvSpPr>
            <p:spPr bwMode="auto">
              <a:xfrm rot="-9167284">
                <a:off x="2949" y="2895"/>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13" name="AutoShape 218"/>
              <p:cNvSpPr>
                <a:spLocks noChangeArrowheads="1"/>
              </p:cNvSpPr>
              <p:nvPr/>
            </p:nvSpPr>
            <p:spPr bwMode="auto">
              <a:xfrm rot="-9167284">
                <a:off x="2903" y="2921"/>
                <a:ext cx="15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14" name="AutoShape 219"/>
              <p:cNvSpPr>
                <a:spLocks noChangeArrowheads="1"/>
              </p:cNvSpPr>
              <p:nvPr/>
            </p:nvSpPr>
            <p:spPr bwMode="auto">
              <a:xfrm rot="-9167284">
                <a:off x="2966" y="2971"/>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15" name="AutoShape 220"/>
              <p:cNvSpPr>
                <a:spLocks noChangeArrowheads="1"/>
              </p:cNvSpPr>
              <p:nvPr/>
            </p:nvSpPr>
            <p:spPr bwMode="auto">
              <a:xfrm rot="-9167284">
                <a:off x="2987" y="3011"/>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16" name="AutoShape 221"/>
              <p:cNvSpPr>
                <a:spLocks noChangeArrowheads="1"/>
              </p:cNvSpPr>
              <p:nvPr/>
            </p:nvSpPr>
            <p:spPr bwMode="auto">
              <a:xfrm rot="-9167284">
                <a:off x="3073" y="3063"/>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17" name="AutoShape 222"/>
              <p:cNvSpPr>
                <a:spLocks noChangeArrowheads="1"/>
              </p:cNvSpPr>
              <p:nvPr/>
            </p:nvSpPr>
            <p:spPr bwMode="auto">
              <a:xfrm rot="-9167284">
                <a:off x="2925" y="2771"/>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107" name="AutoShape 67"/>
            <p:cNvSpPr>
              <a:spLocks noChangeArrowheads="1"/>
            </p:cNvSpPr>
            <p:nvPr/>
          </p:nvSpPr>
          <p:spPr bwMode="auto">
            <a:xfrm rot="-7220770">
              <a:off x="2884" y="2792"/>
              <a:ext cx="172"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08" name="AutoShape 68"/>
            <p:cNvSpPr>
              <a:spLocks noChangeArrowheads="1"/>
            </p:cNvSpPr>
            <p:nvPr/>
          </p:nvSpPr>
          <p:spPr bwMode="auto">
            <a:xfrm rot="-7220770">
              <a:off x="3010" y="2999"/>
              <a:ext cx="172"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109" name="Line 228"/>
            <p:cNvSpPr>
              <a:spLocks noChangeShapeType="1"/>
            </p:cNvSpPr>
            <p:nvPr/>
          </p:nvSpPr>
          <p:spPr bwMode="auto">
            <a:xfrm>
              <a:off x="3146" y="2385"/>
              <a:ext cx="74" cy="8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grpSp>
        <p:nvGrpSpPr>
          <p:cNvPr id="218" name="Group 366"/>
          <p:cNvGrpSpPr>
            <a:grpSpLocks/>
          </p:cNvGrpSpPr>
          <p:nvPr/>
        </p:nvGrpSpPr>
        <p:grpSpPr bwMode="auto">
          <a:xfrm>
            <a:off x="6948686" y="4959945"/>
            <a:ext cx="1655762" cy="1349375"/>
            <a:chOff x="4244" y="2826"/>
            <a:chExt cx="1043" cy="850"/>
          </a:xfrm>
        </p:grpSpPr>
        <p:grpSp>
          <p:nvGrpSpPr>
            <p:cNvPr id="219" name="Group 232"/>
            <p:cNvGrpSpPr>
              <a:grpSpLocks/>
            </p:cNvGrpSpPr>
            <p:nvPr/>
          </p:nvGrpSpPr>
          <p:grpSpPr bwMode="auto">
            <a:xfrm>
              <a:off x="4244" y="2826"/>
              <a:ext cx="1043" cy="850"/>
              <a:chOff x="228" y="797"/>
              <a:chExt cx="2282" cy="1860"/>
            </a:xfrm>
          </p:grpSpPr>
          <p:sp>
            <p:nvSpPr>
              <p:cNvPr id="333" name="Line 233"/>
              <p:cNvSpPr>
                <a:spLocks noChangeShapeType="1"/>
              </p:cNvSpPr>
              <p:nvPr/>
            </p:nvSpPr>
            <p:spPr bwMode="auto">
              <a:xfrm>
                <a:off x="701" y="797"/>
                <a:ext cx="256" cy="3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34" name="Line 234"/>
              <p:cNvSpPr>
                <a:spLocks noChangeShapeType="1"/>
              </p:cNvSpPr>
              <p:nvPr/>
            </p:nvSpPr>
            <p:spPr bwMode="auto">
              <a:xfrm flipV="1">
                <a:off x="957" y="1115"/>
                <a:ext cx="808" cy="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35" name="Line 235"/>
              <p:cNvSpPr>
                <a:spLocks noChangeShapeType="1"/>
              </p:cNvSpPr>
              <p:nvPr/>
            </p:nvSpPr>
            <p:spPr bwMode="auto">
              <a:xfrm flipH="1">
                <a:off x="701" y="1131"/>
                <a:ext cx="256" cy="44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36" name="Line 236"/>
              <p:cNvSpPr>
                <a:spLocks noChangeShapeType="1"/>
              </p:cNvSpPr>
              <p:nvPr/>
            </p:nvSpPr>
            <p:spPr bwMode="auto">
              <a:xfrm>
                <a:off x="701" y="1574"/>
                <a:ext cx="424" cy="74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37" name="Line 237"/>
              <p:cNvSpPr>
                <a:spLocks noChangeShapeType="1"/>
              </p:cNvSpPr>
              <p:nvPr/>
            </p:nvSpPr>
            <p:spPr bwMode="auto">
              <a:xfrm>
                <a:off x="1125" y="2323"/>
                <a:ext cx="74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38" name="Line 238"/>
              <p:cNvSpPr>
                <a:spLocks noChangeShapeType="1"/>
              </p:cNvSpPr>
              <p:nvPr/>
            </p:nvSpPr>
            <p:spPr bwMode="auto">
              <a:xfrm>
                <a:off x="1757" y="1115"/>
                <a:ext cx="392" cy="3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39" name="Line 239"/>
              <p:cNvSpPr>
                <a:spLocks noChangeShapeType="1"/>
              </p:cNvSpPr>
              <p:nvPr/>
            </p:nvSpPr>
            <p:spPr bwMode="auto">
              <a:xfrm flipH="1">
                <a:off x="1869" y="1507"/>
                <a:ext cx="280" cy="81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40" name="Line 240"/>
              <p:cNvSpPr>
                <a:spLocks noChangeShapeType="1"/>
              </p:cNvSpPr>
              <p:nvPr/>
            </p:nvSpPr>
            <p:spPr bwMode="auto">
              <a:xfrm>
                <a:off x="228" y="1574"/>
                <a:ext cx="473"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41" name="Line 241"/>
              <p:cNvSpPr>
                <a:spLocks noChangeShapeType="1"/>
              </p:cNvSpPr>
              <p:nvPr/>
            </p:nvSpPr>
            <p:spPr bwMode="auto">
              <a:xfrm flipH="1">
                <a:off x="890" y="2323"/>
                <a:ext cx="235" cy="27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42" name="Line 242"/>
              <p:cNvSpPr>
                <a:spLocks noChangeShapeType="1"/>
              </p:cNvSpPr>
              <p:nvPr/>
            </p:nvSpPr>
            <p:spPr bwMode="auto">
              <a:xfrm>
                <a:off x="1869" y="2323"/>
                <a:ext cx="176" cy="33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43" name="Line 243"/>
              <p:cNvSpPr>
                <a:spLocks noChangeShapeType="1"/>
              </p:cNvSpPr>
              <p:nvPr/>
            </p:nvSpPr>
            <p:spPr bwMode="auto">
              <a:xfrm flipV="1">
                <a:off x="2149" y="1457"/>
                <a:ext cx="361" cy="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sp>
            <p:nvSpPr>
              <p:cNvPr id="344" name="Line 244"/>
              <p:cNvSpPr>
                <a:spLocks noChangeShapeType="1"/>
              </p:cNvSpPr>
              <p:nvPr/>
            </p:nvSpPr>
            <p:spPr bwMode="auto">
              <a:xfrm flipV="1">
                <a:off x="1757" y="878"/>
                <a:ext cx="288" cy="2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grpSp>
        <p:sp>
          <p:nvSpPr>
            <p:cNvPr id="220" name="AutoShape 247"/>
            <p:cNvSpPr>
              <a:spLocks noChangeArrowheads="1"/>
            </p:cNvSpPr>
            <p:nvPr/>
          </p:nvSpPr>
          <p:spPr bwMode="auto">
            <a:xfrm rot="5013353">
              <a:off x="4635" y="3020"/>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21" name="AutoShape 248"/>
            <p:cNvSpPr>
              <a:spLocks noChangeArrowheads="1"/>
            </p:cNvSpPr>
            <p:nvPr/>
          </p:nvSpPr>
          <p:spPr bwMode="auto">
            <a:xfrm rot="5013353">
              <a:off x="4612" y="3015"/>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22" name="AutoShape 249"/>
            <p:cNvSpPr>
              <a:spLocks noChangeArrowheads="1"/>
            </p:cNvSpPr>
            <p:nvPr/>
          </p:nvSpPr>
          <p:spPr bwMode="auto">
            <a:xfrm rot="5013353">
              <a:off x="4661" y="3024"/>
              <a:ext cx="102"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23" name="AutoShape 250"/>
            <p:cNvSpPr>
              <a:spLocks noChangeArrowheads="1"/>
            </p:cNvSpPr>
            <p:nvPr/>
          </p:nvSpPr>
          <p:spPr bwMode="auto">
            <a:xfrm rot="5013353">
              <a:off x="4665" y="3053"/>
              <a:ext cx="15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24" name="AutoShape 251"/>
            <p:cNvSpPr>
              <a:spLocks noChangeArrowheads="1"/>
            </p:cNvSpPr>
            <p:nvPr/>
          </p:nvSpPr>
          <p:spPr bwMode="auto">
            <a:xfrm rot="5013353">
              <a:off x="4673" y="3073"/>
              <a:ext cx="204"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25" name="AutoShape 252"/>
            <p:cNvSpPr>
              <a:spLocks noChangeArrowheads="1"/>
            </p:cNvSpPr>
            <p:nvPr/>
          </p:nvSpPr>
          <p:spPr bwMode="auto">
            <a:xfrm rot="5013353">
              <a:off x="4693" y="3085"/>
              <a:ext cx="227"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26" name="AutoShape 253"/>
            <p:cNvSpPr>
              <a:spLocks noChangeArrowheads="1"/>
            </p:cNvSpPr>
            <p:nvPr/>
          </p:nvSpPr>
          <p:spPr bwMode="auto">
            <a:xfrm rot="5013353">
              <a:off x="4724" y="3086"/>
              <a:ext cx="227"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27" name="AutoShape 254"/>
            <p:cNvSpPr>
              <a:spLocks noChangeArrowheads="1"/>
            </p:cNvSpPr>
            <p:nvPr/>
          </p:nvSpPr>
          <p:spPr bwMode="auto">
            <a:xfrm rot="5013353">
              <a:off x="4785" y="3052"/>
              <a:ext cx="15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28" name="AutoShape 255"/>
            <p:cNvSpPr>
              <a:spLocks noChangeArrowheads="1"/>
            </p:cNvSpPr>
            <p:nvPr/>
          </p:nvSpPr>
          <p:spPr bwMode="auto">
            <a:xfrm rot="5013353">
              <a:off x="4857" y="3008"/>
              <a:ext cx="68"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29" name="AutoShape 256"/>
            <p:cNvSpPr>
              <a:spLocks noChangeArrowheads="1"/>
            </p:cNvSpPr>
            <p:nvPr/>
          </p:nvSpPr>
          <p:spPr bwMode="auto">
            <a:xfrm rot="5013353">
              <a:off x="4614" y="2988"/>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0" name="AutoShape 258"/>
            <p:cNvSpPr>
              <a:spLocks noChangeArrowheads="1"/>
            </p:cNvSpPr>
            <p:nvPr/>
          </p:nvSpPr>
          <p:spPr bwMode="auto">
            <a:xfrm rot="8019978">
              <a:off x="4876" y="3063"/>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1" name="AutoShape 259"/>
            <p:cNvSpPr>
              <a:spLocks noChangeArrowheads="1"/>
            </p:cNvSpPr>
            <p:nvPr/>
          </p:nvSpPr>
          <p:spPr bwMode="auto">
            <a:xfrm rot="8019978">
              <a:off x="4866" y="3038"/>
              <a:ext cx="12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2" name="AutoShape 260"/>
            <p:cNvSpPr>
              <a:spLocks noChangeArrowheads="1"/>
            </p:cNvSpPr>
            <p:nvPr/>
          </p:nvSpPr>
          <p:spPr bwMode="auto">
            <a:xfrm rot="8019978">
              <a:off x="4857" y="3104"/>
              <a:ext cx="18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3" name="AutoShape 261"/>
            <p:cNvSpPr>
              <a:spLocks noChangeArrowheads="1"/>
            </p:cNvSpPr>
            <p:nvPr/>
          </p:nvSpPr>
          <p:spPr bwMode="auto">
            <a:xfrm rot="8019978">
              <a:off x="4896" y="3119"/>
              <a:ext cx="15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4" name="AutoShape 262"/>
            <p:cNvSpPr>
              <a:spLocks noChangeArrowheads="1"/>
            </p:cNvSpPr>
            <p:nvPr/>
          </p:nvSpPr>
          <p:spPr bwMode="auto">
            <a:xfrm rot="8019978">
              <a:off x="4917" y="3139"/>
              <a:ext cx="15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5" name="AutoShape 263"/>
            <p:cNvSpPr>
              <a:spLocks noChangeArrowheads="1"/>
            </p:cNvSpPr>
            <p:nvPr/>
          </p:nvSpPr>
          <p:spPr bwMode="auto">
            <a:xfrm rot="8019978">
              <a:off x="4965" y="3151"/>
              <a:ext cx="12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6" name="AutoShape 264"/>
            <p:cNvSpPr>
              <a:spLocks noChangeArrowheads="1"/>
            </p:cNvSpPr>
            <p:nvPr/>
          </p:nvSpPr>
          <p:spPr bwMode="auto">
            <a:xfrm rot="8019978">
              <a:off x="5052" y="3147"/>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7" name="AutoShape 265"/>
            <p:cNvSpPr>
              <a:spLocks noChangeArrowheads="1"/>
            </p:cNvSpPr>
            <p:nvPr/>
          </p:nvSpPr>
          <p:spPr bwMode="auto">
            <a:xfrm rot="8019978">
              <a:off x="4938" y="2985"/>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8" name="AutoShape 267"/>
            <p:cNvSpPr>
              <a:spLocks noChangeArrowheads="1"/>
            </p:cNvSpPr>
            <p:nvPr/>
          </p:nvSpPr>
          <p:spPr bwMode="auto">
            <a:xfrm rot="1619317">
              <a:off x="4487" y="3139"/>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39" name="AutoShape 268"/>
            <p:cNvSpPr>
              <a:spLocks noChangeArrowheads="1"/>
            </p:cNvSpPr>
            <p:nvPr/>
          </p:nvSpPr>
          <p:spPr bwMode="auto">
            <a:xfrm rot="1619317">
              <a:off x="4472" y="3161"/>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0" name="AutoShape 269"/>
            <p:cNvSpPr>
              <a:spLocks noChangeArrowheads="1"/>
            </p:cNvSpPr>
            <p:nvPr/>
          </p:nvSpPr>
          <p:spPr bwMode="auto">
            <a:xfrm rot="1619317">
              <a:off x="4493" y="3152"/>
              <a:ext cx="272"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1" name="AutoShape 270"/>
            <p:cNvSpPr>
              <a:spLocks noChangeArrowheads="1"/>
            </p:cNvSpPr>
            <p:nvPr/>
          </p:nvSpPr>
          <p:spPr bwMode="auto">
            <a:xfrm rot="1619317">
              <a:off x="4509" y="3133"/>
              <a:ext cx="29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2" name="AutoShape 271"/>
            <p:cNvSpPr>
              <a:spLocks noChangeArrowheads="1"/>
            </p:cNvSpPr>
            <p:nvPr/>
          </p:nvSpPr>
          <p:spPr bwMode="auto">
            <a:xfrm rot="1619317">
              <a:off x="4524" y="3097"/>
              <a:ext cx="24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3" name="AutoShape 272"/>
            <p:cNvSpPr>
              <a:spLocks noChangeArrowheads="1"/>
            </p:cNvSpPr>
            <p:nvPr/>
          </p:nvSpPr>
          <p:spPr bwMode="auto">
            <a:xfrm rot="1619317">
              <a:off x="4544" y="3055"/>
              <a:ext cx="18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4" name="AutoShape 273"/>
            <p:cNvSpPr>
              <a:spLocks noChangeArrowheads="1"/>
            </p:cNvSpPr>
            <p:nvPr/>
          </p:nvSpPr>
          <p:spPr bwMode="auto">
            <a:xfrm rot="1619317">
              <a:off x="4569" y="3004"/>
              <a:ext cx="68"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5" name="AutoShape 274"/>
            <p:cNvSpPr>
              <a:spLocks noChangeArrowheads="1"/>
            </p:cNvSpPr>
            <p:nvPr/>
          </p:nvSpPr>
          <p:spPr bwMode="auto">
            <a:xfrm rot="1619317">
              <a:off x="4463" y="3167"/>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6" name="AutoShape 276"/>
            <p:cNvSpPr>
              <a:spLocks noChangeArrowheads="1"/>
            </p:cNvSpPr>
            <p:nvPr/>
          </p:nvSpPr>
          <p:spPr bwMode="auto">
            <a:xfrm rot="-2104102">
              <a:off x="4607" y="3411"/>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7" name="AutoShape 277"/>
            <p:cNvSpPr>
              <a:spLocks noChangeArrowheads="1"/>
            </p:cNvSpPr>
            <p:nvPr/>
          </p:nvSpPr>
          <p:spPr bwMode="auto">
            <a:xfrm rot="-2104102">
              <a:off x="4625" y="3446"/>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8" name="AutoShape 278"/>
            <p:cNvSpPr>
              <a:spLocks noChangeArrowheads="1"/>
            </p:cNvSpPr>
            <p:nvPr/>
          </p:nvSpPr>
          <p:spPr bwMode="auto">
            <a:xfrm rot="-2104102">
              <a:off x="4546" y="3297"/>
              <a:ext cx="227"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49" name="AutoShape 279"/>
            <p:cNvSpPr>
              <a:spLocks noChangeArrowheads="1"/>
            </p:cNvSpPr>
            <p:nvPr/>
          </p:nvSpPr>
          <p:spPr bwMode="auto">
            <a:xfrm rot="-2104102">
              <a:off x="4536" y="3281"/>
              <a:ext cx="204"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0" name="AutoShape 280"/>
            <p:cNvSpPr>
              <a:spLocks noChangeArrowheads="1"/>
            </p:cNvSpPr>
            <p:nvPr/>
          </p:nvSpPr>
          <p:spPr bwMode="auto">
            <a:xfrm rot="-2104102">
              <a:off x="4525" y="3258"/>
              <a:ext cx="18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1" name="AutoShape 281"/>
            <p:cNvSpPr>
              <a:spLocks noChangeArrowheads="1"/>
            </p:cNvSpPr>
            <p:nvPr/>
          </p:nvSpPr>
          <p:spPr bwMode="auto">
            <a:xfrm rot="-2104102">
              <a:off x="4497" y="3244"/>
              <a:ext cx="18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2" name="AutoShape 282"/>
            <p:cNvSpPr>
              <a:spLocks noChangeArrowheads="1"/>
            </p:cNvSpPr>
            <p:nvPr/>
          </p:nvSpPr>
          <p:spPr bwMode="auto">
            <a:xfrm rot="-2104102">
              <a:off x="4483" y="3224"/>
              <a:ext cx="15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3" name="AutoShape 283"/>
            <p:cNvSpPr>
              <a:spLocks noChangeArrowheads="1"/>
            </p:cNvSpPr>
            <p:nvPr/>
          </p:nvSpPr>
          <p:spPr bwMode="auto">
            <a:xfrm rot="-2104102">
              <a:off x="4473" y="3204"/>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4" name="AutoShape 284"/>
            <p:cNvSpPr>
              <a:spLocks noChangeArrowheads="1"/>
            </p:cNvSpPr>
            <p:nvPr/>
          </p:nvSpPr>
          <p:spPr bwMode="auto">
            <a:xfrm rot="-2104102">
              <a:off x="4468" y="3202"/>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5" name="AutoShape 285"/>
            <p:cNvSpPr>
              <a:spLocks noChangeArrowheads="1"/>
            </p:cNvSpPr>
            <p:nvPr/>
          </p:nvSpPr>
          <p:spPr bwMode="auto">
            <a:xfrm rot="-2104102">
              <a:off x="4638" y="3473"/>
              <a:ext cx="68"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6" name="AutoShape 286"/>
            <p:cNvSpPr>
              <a:spLocks noChangeArrowheads="1"/>
            </p:cNvSpPr>
            <p:nvPr/>
          </p:nvSpPr>
          <p:spPr bwMode="auto">
            <a:xfrm rot="-2104102">
              <a:off x="4564" y="3333"/>
              <a:ext cx="204"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7" name="AutoShape 287"/>
            <p:cNvSpPr>
              <a:spLocks noChangeArrowheads="1"/>
            </p:cNvSpPr>
            <p:nvPr/>
          </p:nvSpPr>
          <p:spPr bwMode="auto">
            <a:xfrm rot="-2104102">
              <a:off x="4590" y="3379"/>
              <a:ext cx="12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8" name="AutoShape 289"/>
            <p:cNvSpPr>
              <a:spLocks noChangeArrowheads="1"/>
            </p:cNvSpPr>
            <p:nvPr/>
          </p:nvSpPr>
          <p:spPr bwMode="auto">
            <a:xfrm rot="-9722681">
              <a:off x="5001" y="3215"/>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59" name="AutoShape 290"/>
            <p:cNvSpPr>
              <a:spLocks noChangeArrowheads="1"/>
            </p:cNvSpPr>
            <p:nvPr/>
          </p:nvSpPr>
          <p:spPr bwMode="auto">
            <a:xfrm rot="-9722681">
              <a:off x="5024" y="3191"/>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0" name="AutoShape 291"/>
            <p:cNvSpPr>
              <a:spLocks noChangeArrowheads="1"/>
            </p:cNvSpPr>
            <p:nvPr/>
          </p:nvSpPr>
          <p:spPr bwMode="auto">
            <a:xfrm rot="-9722681">
              <a:off x="4856" y="3282"/>
              <a:ext cx="204"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1" name="AutoShape 292"/>
            <p:cNvSpPr>
              <a:spLocks noChangeArrowheads="1"/>
            </p:cNvSpPr>
            <p:nvPr/>
          </p:nvSpPr>
          <p:spPr bwMode="auto">
            <a:xfrm rot="-9722681">
              <a:off x="4867" y="3314"/>
              <a:ext cx="18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2" name="AutoShape 293"/>
            <p:cNvSpPr>
              <a:spLocks noChangeArrowheads="1"/>
            </p:cNvSpPr>
            <p:nvPr/>
          </p:nvSpPr>
          <p:spPr bwMode="auto">
            <a:xfrm rot="-9722681">
              <a:off x="4897" y="3349"/>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3" name="AutoShape 294"/>
            <p:cNvSpPr>
              <a:spLocks noChangeArrowheads="1"/>
            </p:cNvSpPr>
            <p:nvPr/>
          </p:nvSpPr>
          <p:spPr bwMode="auto">
            <a:xfrm rot="-9722681">
              <a:off x="4903" y="3380"/>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4" name="AutoShape 295"/>
            <p:cNvSpPr>
              <a:spLocks noChangeArrowheads="1"/>
            </p:cNvSpPr>
            <p:nvPr/>
          </p:nvSpPr>
          <p:spPr bwMode="auto">
            <a:xfrm rot="-9722681">
              <a:off x="4890" y="3407"/>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5" name="AutoShape 296"/>
            <p:cNvSpPr>
              <a:spLocks noChangeArrowheads="1"/>
            </p:cNvSpPr>
            <p:nvPr/>
          </p:nvSpPr>
          <p:spPr bwMode="auto">
            <a:xfrm rot="-9722681">
              <a:off x="4899" y="3438"/>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6" name="AutoShape 297"/>
            <p:cNvSpPr>
              <a:spLocks noChangeArrowheads="1"/>
            </p:cNvSpPr>
            <p:nvPr/>
          </p:nvSpPr>
          <p:spPr bwMode="auto">
            <a:xfrm rot="-9722681">
              <a:off x="4928" y="3471"/>
              <a:ext cx="68"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7" name="AutoShape 298"/>
            <p:cNvSpPr>
              <a:spLocks noChangeArrowheads="1"/>
            </p:cNvSpPr>
            <p:nvPr/>
          </p:nvSpPr>
          <p:spPr bwMode="auto">
            <a:xfrm rot="-9722681">
              <a:off x="5087" y="3178"/>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8" name="AutoShape 299"/>
            <p:cNvSpPr>
              <a:spLocks noChangeArrowheads="1"/>
            </p:cNvSpPr>
            <p:nvPr/>
          </p:nvSpPr>
          <p:spPr bwMode="auto">
            <a:xfrm rot="-9722681">
              <a:off x="4846" y="3252"/>
              <a:ext cx="227"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69" name="AutoShape 300"/>
            <p:cNvSpPr>
              <a:spLocks noChangeArrowheads="1"/>
            </p:cNvSpPr>
            <p:nvPr/>
          </p:nvSpPr>
          <p:spPr bwMode="auto">
            <a:xfrm rot="-9722681">
              <a:off x="4900" y="3230"/>
              <a:ext cx="18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nvGrpSpPr>
            <p:cNvPr id="270" name="Group 301"/>
            <p:cNvGrpSpPr>
              <a:grpSpLocks/>
            </p:cNvGrpSpPr>
            <p:nvPr/>
          </p:nvGrpSpPr>
          <p:grpSpPr bwMode="auto">
            <a:xfrm>
              <a:off x="4602" y="2915"/>
              <a:ext cx="328" cy="38"/>
              <a:chOff x="3082" y="2474"/>
              <a:chExt cx="328" cy="38"/>
            </a:xfrm>
          </p:grpSpPr>
          <p:sp>
            <p:nvSpPr>
              <p:cNvPr id="325" name="AutoShape 302"/>
              <p:cNvSpPr>
                <a:spLocks noChangeArrowheads="1"/>
              </p:cNvSpPr>
              <p:nvPr/>
            </p:nvSpPr>
            <p:spPr bwMode="auto">
              <a:xfrm rot="-2410093">
                <a:off x="3280" y="2489"/>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26" name="AutoShape 303"/>
              <p:cNvSpPr>
                <a:spLocks noChangeArrowheads="1"/>
              </p:cNvSpPr>
              <p:nvPr/>
            </p:nvSpPr>
            <p:spPr bwMode="auto">
              <a:xfrm rot="-2410093">
                <a:off x="3327" y="2492"/>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27" name="AutoShape 304"/>
              <p:cNvSpPr>
                <a:spLocks noChangeArrowheads="1"/>
              </p:cNvSpPr>
              <p:nvPr/>
            </p:nvSpPr>
            <p:spPr bwMode="auto">
              <a:xfrm rot="-2410093">
                <a:off x="3239" y="2487"/>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28" name="AutoShape 305"/>
              <p:cNvSpPr>
                <a:spLocks noChangeArrowheads="1"/>
              </p:cNvSpPr>
              <p:nvPr/>
            </p:nvSpPr>
            <p:spPr bwMode="auto">
              <a:xfrm rot="-2410093">
                <a:off x="3178" y="2474"/>
                <a:ext cx="15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29" name="AutoShape 306"/>
              <p:cNvSpPr>
                <a:spLocks noChangeArrowheads="1"/>
              </p:cNvSpPr>
              <p:nvPr/>
            </p:nvSpPr>
            <p:spPr bwMode="auto">
              <a:xfrm rot="-2410093">
                <a:off x="3145" y="248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30" name="AutoShape 307"/>
              <p:cNvSpPr>
                <a:spLocks noChangeArrowheads="1"/>
              </p:cNvSpPr>
              <p:nvPr/>
            </p:nvSpPr>
            <p:spPr bwMode="auto">
              <a:xfrm rot="-2410093">
                <a:off x="3096" y="2500"/>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31" name="AutoShape 308"/>
              <p:cNvSpPr>
                <a:spLocks noChangeArrowheads="1"/>
              </p:cNvSpPr>
              <p:nvPr/>
            </p:nvSpPr>
            <p:spPr bwMode="auto">
              <a:xfrm rot="-2410093">
                <a:off x="3082" y="2507"/>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32" name="AutoShape 309"/>
              <p:cNvSpPr>
                <a:spLocks noChangeArrowheads="1"/>
              </p:cNvSpPr>
              <p:nvPr/>
            </p:nvSpPr>
            <p:spPr bwMode="auto">
              <a:xfrm rot="-2410093">
                <a:off x="3387" y="2505"/>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271" name="AutoShape 310"/>
            <p:cNvSpPr>
              <a:spLocks noChangeArrowheads="1"/>
            </p:cNvSpPr>
            <p:nvPr/>
          </p:nvSpPr>
          <p:spPr bwMode="auto">
            <a:xfrm rot="-122725">
              <a:off x="4594" y="2961"/>
              <a:ext cx="340"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72" name="AutoShape 311"/>
            <p:cNvSpPr>
              <a:spLocks noChangeArrowheads="1"/>
            </p:cNvSpPr>
            <p:nvPr/>
          </p:nvSpPr>
          <p:spPr bwMode="auto">
            <a:xfrm rot="9630398">
              <a:off x="4462" y="3030"/>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73" name="AutoShape 312"/>
            <p:cNvSpPr>
              <a:spLocks noChangeArrowheads="1"/>
            </p:cNvSpPr>
            <p:nvPr/>
          </p:nvSpPr>
          <p:spPr bwMode="auto">
            <a:xfrm rot="9630398">
              <a:off x="4425" y="3064"/>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74" name="AutoShape 313"/>
            <p:cNvSpPr>
              <a:spLocks noChangeArrowheads="1"/>
            </p:cNvSpPr>
            <p:nvPr/>
          </p:nvSpPr>
          <p:spPr bwMode="auto">
            <a:xfrm rot="9630398">
              <a:off x="4403" y="309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75" name="AutoShape 314"/>
            <p:cNvSpPr>
              <a:spLocks noChangeArrowheads="1"/>
            </p:cNvSpPr>
            <p:nvPr/>
          </p:nvSpPr>
          <p:spPr bwMode="auto">
            <a:xfrm rot="9630398">
              <a:off x="4391" y="3128"/>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76" name="AutoShape 315"/>
            <p:cNvSpPr>
              <a:spLocks noChangeArrowheads="1"/>
            </p:cNvSpPr>
            <p:nvPr/>
          </p:nvSpPr>
          <p:spPr bwMode="auto">
            <a:xfrm rot="9630398">
              <a:off x="4437" y="3150"/>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77" name="AutoShape 316"/>
            <p:cNvSpPr>
              <a:spLocks noChangeArrowheads="1"/>
            </p:cNvSpPr>
            <p:nvPr/>
          </p:nvSpPr>
          <p:spPr bwMode="auto">
            <a:xfrm rot="9630398">
              <a:off x="4543" y="2995"/>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nvGrpSpPr>
            <p:cNvPr id="278" name="Group 317"/>
            <p:cNvGrpSpPr>
              <a:grpSpLocks/>
            </p:cNvGrpSpPr>
            <p:nvPr/>
          </p:nvGrpSpPr>
          <p:grpSpPr bwMode="auto">
            <a:xfrm>
              <a:off x="4974" y="2932"/>
              <a:ext cx="127" cy="196"/>
              <a:chOff x="3454" y="2491"/>
              <a:chExt cx="127" cy="196"/>
            </a:xfrm>
          </p:grpSpPr>
          <p:sp>
            <p:nvSpPr>
              <p:cNvPr id="319" name="AutoShape 318"/>
              <p:cNvSpPr>
                <a:spLocks noChangeArrowheads="1"/>
              </p:cNvSpPr>
              <p:nvPr/>
            </p:nvSpPr>
            <p:spPr bwMode="auto">
              <a:xfrm rot="-5582271">
                <a:off x="3533" y="2639"/>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20" name="AutoShape 319"/>
              <p:cNvSpPr>
                <a:spLocks noChangeArrowheads="1"/>
              </p:cNvSpPr>
              <p:nvPr/>
            </p:nvSpPr>
            <p:spPr bwMode="auto">
              <a:xfrm rot="-5582271">
                <a:off x="3514" y="2619"/>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21" name="AutoShape 320"/>
              <p:cNvSpPr>
                <a:spLocks noChangeArrowheads="1"/>
              </p:cNvSpPr>
              <p:nvPr/>
            </p:nvSpPr>
            <p:spPr bwMode="auto">
              <a:xfrm rot="-5582271">
                <a:off x="3435" y="2534"/>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22" name="AutoShape 321"/>
              <p:cNvSpPr>
                <a:spLocks noChangeArrowheads="1"/>
              </p:cNvSpPr>
              <p:nvPr/>
            </p:nvSpPr>
            <p:spPr bwMode="auto">
              <a:xfrm rot="-5582271">
                <a:off x="3448" y="2545"/>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23" name="AutoShape 322"/>
              <p:cNvSpPr>
                <a:spLocks noChangeArrowheads="1"/>
              </p:cNvSpPr>
              <p:nvPr/>
            </p:nvSpPr>
            <p:spPr bwMode="auto">
              <a:xfrm rot="-5582271">
                <a:off x="3472" y="2579"/>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24" name="AutoShape 323"/>
              <p:cNvSpPr>
                <a:spLocks noChangeArrowheads="1"/>
              </p:cNvSpPr>
              <p:nvPr/>
            </p:nvSpPr>
            <p:spPr bwMode="auto">
              <a:xfrm rot="-5582271">
                <a:off x="3434" y="2532"/>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279" name="AutoShape 324"/>
            <p:cNvSpPr>
              <a:spLocks noChangeArrowheads="1"/>
            </p:cNvSpPr>
            <p:nvPr/>
          </p:nvSpPr>
          <p:spPr bwMode="auto">
            <a:xfrm rot="2758043">
              <a:off x="4912" y="3050"/>
              <a:ext cx="235"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nvGrpSpPr>
            <p:cNvPr id="280" name="Group 325"/>
            <p:cNvGrpSpPr>
              <a:grpSpLocks/>
            </p:cNvGrpSpPr>
            <p:nvPr/>
          </p:nvGrpSpPr>
          <p:grpSpPr bwMode="auto">
            <a:xfrm>
              <a:off x="5029" y="3173"/>
              <a:ext cx="171" cy="276"/>
              <a:chOff x="3509" y="2732"/>
              <a:chExt cx="171" cy="276"/>
            </a:xfrm>
          </p:grpSpPr>
          <p:sp>
            <p:nvSpPr>
              <p:cNvPr id="311" name="AutoShape 326"/>
              <p:cNvSpPr>
                <a:spLocks noChangeArrowheads="1"/>
              </p:cNvSpPr>
              <p:nvPr/>
            </p:nvSpPr>
            <p:spPr bwMode="auto">
              <a:xfrm rot="-2104102">
                <a:off x="3509" y="2954"/>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12" name="AutoShape 327"/>
              <p:cNvSpPr>
                <a:spLocks noChangeArrowheads="1"/>
              </p:cNvSpPr>
              <p:nvPr/>
            </p:nvSpPr>
            <p:spPr bwMode="auto">
              <a:xfrm rot="-2104102">
                <a:off x="3561" y="2784"/>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13" name="AutoShape 328"/>
              <p:cNvSpPr>
                <a:spLocks noChangeArrowheads="1"/>
              </p:cNvSpPr>
              <p:nvPr/>
            </p:nvSpPr>
            <p:spPr bwMode="auto">
              <a:xfrm rot="-2104102">
                <a:off x="3544" y="2822"/>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14" name="AutoShape 329"/>
              <p:cNvSpPr>
                <a:spLocks noChangeArrowheads="1"/>
              </p:cNvSpPr>
              <p:nvPr/>
            </p:nvSpPr>
            <p:spPr bwMode="auto">
              <a:xfrm rot="-2104102">
                <a:off x="3515" y="2905"/>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15" name="AutoShape 330"/>
              <p:cNvSpPr>
                <a:spLocks noChangeArrowheads="1"/>
              </p:cNvSpPr>
              <p:nvPr/>
            </p:nvSpPr>
            <p:spPr bwMode="auto">
              <a:xfrm rot="-2104102">
                <a:off x="3567" y="274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16" name="AutoShape 331"/>
              <p:cNvSpPr>
                <a:spLocks noChangeArrowheads="1"/>
              </p:cNvSpPr>
              <p:nvPr/>
            </p:nvSpPr>
            <p:spPr bwMode="auto">
              <a:xfrm rot="-2104102">
                <a:off x="3533" y="2868"/>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17" name="AutoShape 332"/>
              <p:cNvSpPr>
                <a:spLocks noChangeArrowheads="1"/>
              </p:cNvSpPr>
              <p:nvPr/>
            </p:nvSpPr>
            <p:spPr bwMode="auto">
              <a:xfrm rot="-2104102">
                <a:off x="3583" y="2732"/>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18" name="AutoShape 333"/>
              <p:cNvSpPr>
                <a:spLocks noChangeArrowheads="1"/>
              </p:cNvSpPr>
              <p:nvPr/>
            </p:nvSpPr>
            <p:spPr bwMode="auto">
              <a:xfrm rot="-2104102">
                <a:off x="3515" y="3003"/>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281" name="AutoShape 334"/>
            <p:cNvSpPr>
              <a:spLocks noChangeArrowheads="1"/>
            </p:cNvSpPr>
            <p:nvPr/>
          </p:nvSpPr>
          <p:spPr bwMode="auto">
            <a:xfrm rot="6511448">
              <a:off x="4940" y="3331"/>
              <a:ext cx="235"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82" name="AutoShape 336"/>
            <p:cNvSpPr>
              <a:spLocks noChangeArrowheads="1"/>
            </p:cNvSpPr>
            <p:nvPr/>
          </p:nvSpPr>
          <p:spPr bwMode="auto">
            <a:xfrm rot="-5662066">
              <a:off x="4713" y="3387"/>
              <a:ext cx="272"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83" name="AutoShape 337"/>
            <p:cNvSpPr>
              <a:spLocks noChangeArrowheads="1"/>
            </p:cNvSpPr>
            <p:nvPr/>
          </p:nvSpPr>
          <p:spPr bwMode="auto">
            <a:xfrm rot="-5662066">
              <a:off x="4771" y="3414"/>
              <a:ext cx="21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84" name="AutoShape 338"/>
            <p:cNvSpPr>
              <a:spLocks noChangeArrowheads="1"/>
            </p:cNvSpPr>
            <p:nvPr/>
          </p:nvSpPr>
          <p:spPr bwMode="auto">
            <a:xfrm rot="-5662066">
              <a:off x="4663" y="3369"/>
              <a:ext cx="30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85" name="AutoShape 339"/>
            <p:cNvSpPr>
              <a:spLocks noChangeArrowheads="1"/>
            </p:cNvSpPr>
            <p:nvPr/>
          </p:nvSpPr>
          <p:spPr bwMode="auto">
            <a:xfrm rot="-5662066">
              <a:off x="4637" y="3372"/>
              <a:ext cx="29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86" name="AutoShape 340"/>
            <p:cNvSpPr>
              <a:spLocks noChangeArrowheads="1"/>
            </p:cNvSpPr>
            <p:nvPr/>
          </p:nvSpPr>
          <p:spPr bwMode="auto">
            <a:xfrm rot="-5662066">
              <a:off x="4652" y="3415"/>
              <a:ext cx="21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87" name="AutoShape 341"/>
            <p:cNvSpPr>
              <a:spLocks noChangeArrowheads="1"/>
            </p:cNvSpPr>
            <p:nvPr/>
          </p:nvSpPr>
          <p:spPr bwMode="auto">
            <a:xfrm rot="-5662066">
              <a:off x="4628" y="3421"/>
              <a:ext cx="202"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88" name="AutoShape 342"/>
            <p:cNvSpPr>
              <a:spLocks noChangeArrowheads="1"/>
            </p:cNvSpPr>
            <p:nvPr/>
          </p:nvSpPr>
          <p:spPr bwMode="auto">
            <a:xfrm rot="-5662066">
              <a:off x="4682" y="3496"/>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89" name="AutoShape 343"/>
            <p:cNvSpPr>
              <a:spLocks noChangeArrowheads="1"/>
            </p:cNvSpPr>
            <p:nvPr/>
          </p:nvSpPr>
          <p:spPr bwMode="auto">
            <a:xfrm rot="-5662066">
              <a:off x="4869" y="3483"/>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nvGrpSpPr>
            <p:cNvPr id="290" name="Group 344"/>
            <p:cNvGrpSpPr>
              <a:grpSpLocks/>
            </p:cNvGrpSpPr>
            <p:nvPr/>
          </p:nvGrpSpPr>
          <p:grpSpPr bwMode="auto">
            <a:xfrm rot="4356945">
              <a:off x="4750" y="3431"/>
              <a:ext cx="171" cy="276"/>
              <a:chOff x="3509" y="2732"/>
              <a:chExt cx="171" cy="276"/>
            </a:xfrm>
          </p:grpSpPr>
          <p:sp>
            <p:nvSpPr>
              <p:cNvPr id="303" name="AutoShape 345"/>
              <p:cNvSpPr>
                <a:spLocks noChangeArrowheads="1"/>
              </p:cNvSpPr>
              <p:nvPr/>
            </p:nvSpPr>
            <p:spPr bwMode="auto">
              <a:xfrm rot="-2104102">
                <a:off x="3509" y="2954"/>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04" name="AutoShape 346"/>
              <p:cNvSpPr>
                <a:spLocks noChangeArrowheads="1"/>
              </p:cNvSpPr>
              <p:nvPr/>
            </p:nvSpPr>
            <p:spPr bwMode="auto">
              <a:xfrm rot="-2104102">
                <a:off x="3561" y="2784"/>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05" name="AutoShape 347"/>
              <p:cNvSpPr>
                <a:spLocks noChangeArrowheads="1"/>
              </p:cNvSpPr>
              <p:nvPr/>
            </p:nvSpPr>
            <p:spPr bwMode="auto">
              <a:xfrm rot="-2104102">
                <a:off x="3544" y="2822"/>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06" name="AutoShape 348"/>
              <p:cNvSpPr>
                <a:spLocks noChangeArrowheads="1"/>
              </p:cNvSpPr>
              <p:nvPr/>
            </p:nvSpPr>
            <p:spPr bwMode="auto">
              <a:xfrm rot="-2104102">
                <a:off x="3515" y="2905"/>
                <a:ext cx="136"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07" name="AutoShape 349"/>
              <p:cNvSpPr>
                <a:spLocks noChangeArrowheads="1"/>
              </p:cNvSpPr>
              <p:nvPr/>
            </p:nvSpPr>
            <p:spPr bwMode="auto">
              <a:xfrm rot="-2104102">
                <a:off x="3567" y="2747"/>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08" name="AutoShape 350"/>
              <p:cNvSpPr>
                <a:spLocks noChangeArrowheads="1"/>
              </p:cNvSpPr>
              <p:nvPr/>
            </p:nvSpPr>
            <p:spPr bwMode="auto">
              <a:xfrm rot="-2104102">
                <a:off x="3533" y="2868"/>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09" name="AutoShape 351"/>
              <p:cNvSpPr>
                <a:spLocks noChangeArrowheads="1"/>
              </p:cNvSpPr>
              <p:nvPr/>
            </p:nvSpPr>
            <p:spPr bwMode="auto">
              <a:xfrm rot="-2104102">
                <a:off x="3583" y="2732"/>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10" name="AutoShape 352"/>
              <p:cNvSpPr>
                <a:spLocks noChangeArrowheads="1"/>
              </p:cNvSpPr>
              <p:nvPr/>
            </p:nvSpPr>
            <p:spPr bwMode="auto">
              <a:xfrm rot="-2104102">
                <a:off x="3515" y="3003"/>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291" name="AutoShape 353"/>
            <p:cNvSpPr>
              <a:spLocks noChangeArrowheads="1"/>
            </p:cNvSpPr>
            <p:nvPr/>
          </p:nvSpPr>
          <p:spPr bwMode="auto">
            <a:xfrm>
              <a:off x="4750" y="3509"/>
              <a:ext cx="258"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nvGrpSpPr>
            <p:cNvPr id="292" name="Group 354"/>
            <p:cNvGrpSpPr>
              <a:grpSpLocks/>
            </p:cNvGrpSpPr>
            <p:nvPr/>
          </p:nvGrpSpPr>
          <p:grpSpPr bwMode="auto">
            <a:xfrm>
              <a:off x="4423" y="3212"/>
              <a:ext cx="215" cy="297"/>
              <a:chOff x="2903" y="2771"/>
              <a:chExt cx="215" cy="297"/>
            </a:xfrm>
          </p:grpSpPr>
          <p:sp>
            <p:nvSpPr>
              <p:cNvPr id="295" name="AutoShape 355"/>
              <p:cNvSpPr>
                <a:spLocks noChangeArrowheads="1"/>
              </p:cNvSpPr>
              <p:nvPr/>
            </p:nvSpPr>
            <p:spPr bwMode="auto">
              <a:xfrm rot="-9167284">
                <a:off x="2915" y="2848"/>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96" name="AutoShape 356"/>
              <p:cNvSpPr>
                <a:spLocks noChangeArrowheads="1"/>
              </p:cNvSpPr>
              <p:nvPr/>
            </p:nvSpPr>
            <p:spPr bwMode="auto">
              <a:xfrm rot="-9167284">
                <a:off x="2908" y="2809"/>
                <a:ext cx="7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97" name="AutoShape 357"/>
              <p:cNvSpPr>
                <a:spLocks noChangeArrowheads="1"/>
              </p:cNvSpPr>
              <p:nvPr/>
            </p:nvSpPr>
            <p:spPr bwMode="auto">
              <a:xfrm rot="-9167284">
                <a:off x="2949" y="2895"/>
                <a:ext cx="91"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98" name="AutoShape 358"/>
              <p:cNvSpPr>
                <a:spLocks noChangeArrowheads="1"/>
              </p:cNvSpPr>
              <p:nvPr/>
            </p:nvSpPr>
            <p:spPr bwMode="auto">
              <a:xfrm rot="-9167284">
                <a:off x="2903" y="2921"/>
                <a:ext cx="159"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99" name="AutoShape 359"/>
              <p:cNvSpPr>
                <a:spLocks noChangeArrowheads="1"/>
              </p:cNvSpPr>
              <p:nvPr/>
            </p:nvSpPr>
            <p:spPr bwMode="auto">
              <a:xfrm rot="-9167284">
                <a:off x="2966" y="2971"/>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00" name="AutoShape 360"/>
              <p:cNvSpPr>
                <a:spLocks noChangeArrowheads="1"/>
              </p:cNvSpPr>
              <p:nvPr/>
            </p:nvSpPr>
            <p:spPr bwMode="auto">
              <a:xfrm rot="-9167284">
                <a:off x="2987" y="3011"/>
                <a:ext cx="11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01" name="AutoShape 361"/>
              <p:cNvSpPr>
                <a:spLocks noChangeArrowheads="1"/>
              </p:cNvSpPr>
              <p:nvPr/>
            </p:nvSpPr>
            <p:spPr bwMode="auto">
              <a:xfrm rot="-9167284">
                <a:off x="3073" y="3063"/>
                <a:ext cx="45"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302" name="AutoShape 362"/>
              <p:cNvSpPr>
                <a:spLocks noChangeArrowheads="1"/>
              </p:cNvSpPr>
              <p:nvPr/>
            </p:nvSpPr>
            <p:spPr bwMode="auto">
              <a:xfrm rot="-9167284">
                <a:off x="2925" y="2771"/>
                <a:ext cx="23" cy="5"/>
              </a:xfrm>
              <a:prstGeom prst="roundRect">
                <a:avLst>
                  <a:gd name="adj" fmla="val 50000"/>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293" name="AutoShape 363"/>
            <p:cNvSpPr>
              <a:spLocks noChangeArrowheads="1"/>
            </p:cNvSpPr>
            <p:nvPr/>
          </p:nvSpPr>
          <p:spPr bwMode="auto">
            <a:xfrm rot="-7220770">
              <a:off x="4404" y="3233"/>
              <a:ext cx="172"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sp>
          <p:nvSpPr>
            <p:cNvPr id="294" name="AutoShape 364"/>
            <p:cNvSpPr>
              <a:spLocks noChangeArrowheads="1"/>
            </p:cNvSpPr>
            <p:nvPr/>
          </p:nvSpPr>
          <p:spPr bwMode="auto">
            <a:xfrm rot="-7220770">
              <a:off x="4530" y="3440"/>
              <a:ext cx="172" cy="28"/>
            </a:xfrm>
            <a:prstGeom prst="roundRect">
              <a:avLst>
                <a:gd name="adj" fmla="val 50000"/>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endParaRPr lang="en-US" altLang="fr-FR" sz="1800" dirty="0">
                <a:latin typeface="Arial" charset="0"/>
              </a:endParaRPr>
            </a:p>
          </p:txBody>
        </p:sp>
      </p:grpSp>
      <p:sp>
        <p:nvSpPr>
          <p:cNvPr id="345" name="Oval 380"/>
          <p:cNvSpPr>
            <a:spLocks noChangeArrowheads="1"/>
          </p:cNvSpPr>
          <p:nvPr/>
        </p:nvSpPr>
        <p:spPr bwMode="auto">
          <a:xfrm>
            <a:off x="2700189" y="1726307"/>
            <a:ext cx="2671763" cy="655638"/>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0"/>
              </a:spcBef>
              <a:buClrTx/>
              <a:buFontTx/>
              <a:buNone/>
            </a:pPr>
            <a:r>
              <a:rPr lang="fr-FR" altLang="en-US" sz="1800" dirty="0">
                <a:latin typeface="Arial" charset="0"/>
                <a:sym typeface="Symbol" pitchFamily="18" charset="2"/>
              </a:rPr>
              <a:t></a:t>
            </a:r>
          </a:p>
        </p:txBody>
      </p:sp>
      <p:sp>
        <p:nvSpPr>
          <p:cNvPr id="346" name="Line 25"/>
          <p:cNvSpPr>
            <a:spLocks noChangeShapeType="1"/>
          </p:cNvSpPr>
          <p:nvPr/>
        </p:nvSpPr>
        <p:spPr bwMode="auto">
          <a:xfrm>
            <a:off x="2419202" y="1739007"/>
            <a:ext cx="5316537" cy="161607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dirty="0"/>
          </a:p>
        </p:txBody>
      </p:sp>
      <p:pic>
        <p:nvPicPr>
          <p:cNvPr id="3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3283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sz="quarter" idx="13"/>
          </p:nvPr>
        </p:nvSpPr>
        <p:spPr/>
        <p:txBody>
          <a:bodyPr/>
          <a:lstStyle/>
          <a:p>
            <a:r>
              <a:rPr lang="fr-FR" smtClean="0"/>
              <a:t>Introduction</a:t>
            </a:r>
            <a:endParaRPr lang="fr-FR" dirty="0"/>
          </a:p>
        </p:txBody>
      </p:sp>
      <p:sp>
        <p:nvSpPr>
          <p:cNvPr id="3" name="Espace réservé de la date 2"/>
          <p:cNvSpPr>
            <a:spLocks noGrp="1"/>
          </p:cNvSpPr>
          <p:nvPr>
            <p:ph type="dt" sz="half" idx="14"/>
          </p:nvPr>
        </p:nvSpPr>
        <p:spPr/>
        <p:txBody>
          <a:bodyPr/>
          <a:lstStyle/>
          <a:p>
            <a:r>
              <a:rPr lang="en-US" smtClean="0"/>
              <a:t>Date</a:t>
            </a:r>
            <a:endParaRPr lang="fr-FR" dirty="0"/>
          </a:p>
        </p:txBody>
      </p:sp>
      <p:sp>
        <p:nvSpPr>
          <p:cNvPr id="4" name="Espace réservé du pied de page 3"/>
          <p:cNvSpPr>
            <a:spLocks noGrp="1"/>
          </p:cNvSpPr>
          <p:nvPr>
            <p:ph type="ftr" sz="quarter" idx="15"/>
          </p:nvPr>
        </p:nvSpPr>
        <p:spPr/>
        <p:txBody>
          <a:bodyPr/>
          <a:lstStyle/>
          <a:p>
            <a:r>
              <a:rPr lang="fr-FR" smtClean="0"/>
              <a:t>Alliages de titane - 15/10/19</a:t>
            </a:r>
            <a:endParaRPr lang="fr-FR" dirty="0"/>
          </a:p>
        </p:txBody>
      </p:sp>
      <p:sp>
        <p:nvSpPr>
          <p:cNvPr id="5" name="Espace réservé du numéro de diapositive 4"/>
          <p:cNvSpPr>
            <a:spLocks noGrp="1"/>
          </p:cNvSpPr>
          <p:nvPr>
            <p:ph type="sldNum" sz="quarter" idx="16"/>
          </p:nvPr>
        </p:nvSpPr>
        <p:spPr/>
        <p:txBody>
          <a:bodyPr/>
          <a:lstStyle/>
          <a:p>
            <a:fld id="{733122C9-A0B9-462F-8757-0847AD287B63}" type="slidenum">
              <a:rPr lang="fr-FR" smtClean="0"/>
              <a:pPr/>
              <a:t>2</a:t>
            </a:fld>
            <a:endParaRPr lang="fr-FR" dirty="0"/>
          </a:p>
        </p:txBody>
      </p:sp>
      <p:sp>
        <p:nvSpPr>
          <p:cNvPr id="7" name="Titre 6"/>
          <p:cNvSpPr>
            <a:spLocks noGrp="1"/>
          </p:cNvSpPr>
          <p:nvPr>
            <p:ph type="title"/>
          </p:nvPr>
        </p:nvSpPr>
        <p:spPr/>
        <p:txBody>
          <a:bodyPr/>
          <a:lstStyle/>
          <a:p>
            <a:r>
              <a:rPr lang="fr-FR" smtClean="0"/>
              <a:t>Sommaire</a:t>
            </a:r>
            <a:endParaRPr lang="fr-FR" dirty="0"/>
          </a:p>
        </p:txBody>
      </p:sp>
      <p:sp>
        <p:nvSpPr>
          <p:cNvPr id="12" name="Espace réservé du texte 11"/>
          <p:cNvSpPr>
            <a:spLocks noGrp="1"/>
          </p:cNvSpPr>
          <p:nvPr>
            <p:ph type="body" sz="quarter" idx="18"/>
          </p:nvPr>
        </p:nvSpPr>
        <p:spPr/>
        <p:txBody>
          <a:bodyPr/>
          <a:lstStyle/>
          <a:p>
            <a:r>
              <a:rPr lang="fr-FR" smtClean="0"/>
              <a:t>O1 -</a:t>
            </a:r>
            <a:endParaRPr lang="fr-FR" dirty="0"/>
          </a:p>
        </p:txBody>
      </p:sp>
      <p:sp>
        <p:nvSpPr>
          <p:cNvPr id="11" name="Espace réservé du texte 10"/>
          <p:cNvSpPr>
            <a:spLocks noGrp="1"/>
          </p:cNvSpPr>
          <p:nvPr>
            <p:ph type="body" sz="quarter" idx="17"/>
          </p:nvPr>
        </p:nvSpPr>
        <p:spPr/>
        <p:txBody>
          <a:bodyPr/>
          <a:lstStyle/>
          <a:p>
            <a:r>
              <a:rPr lang="fr-FR" dirty="0" smtClean="0"/>
              <a:t>Métallurgie du Titane</a:t>
            </a:r>
            <a:endParaRPr lang="fr-FR" dirty="0"/>
          </a:p>
        </p:txBody>
      </p:sp>
      <p:sp>
        <p:nvSpPr>
          <p:cNvPr id="14" name="Espace réservé du texte 13"/>
          <p:cNvSpPr>
            <a:spLocks noGrp="1"/>
          </p:cNvSpPr>
          <p:nvPr>
            <p:ph type="body" sz="quarter" idx="19"/>
          </p:nvPr>
        </p:nvSpPr>
        <p:spPr/>
        <p:txBody>
          <a:bodyPr/>
          <a:lstStyle/>
          <a:p>
            <a:r>
              <a:rPr lang="fr-FR" smtClean="0"/>
              <a:t>O2 -</a:t>
            </a:r>
            <a:endParaRPr lang="fr-FR" dirty="0"/>
          </a:p>
        </p:txBody>
      </p:sp>
      <p:sp>
        <p:nvSpPr>
          <p:cNvPr id="13" name="Espace réservé du texte 12"/>
          <p:cNvSpPr>
            <a:spLocks noGrp="1"/>
          </p:cNvSpPr>
          <p:nvPr>
            <p:ph type="body" sz="quarter" idx="20"/>
          </p:nvPr>
        </p:nvSpPr>
        <p:spPr/>
        <p:txBody>
          <a:bodyPr/>
          <a:lstStyle/>
          <a:p>
            <a:r>
              <a:rPr lang="fr-FR" dirty="0" smtClean="0"/>
              <a:t>Filière de production</a:t>
            </a:r>
            <a:endParaRPr lang="fr-FR" dirty="0"/>
          </a:p>
        </p:txBody>
      </p:sp>
      <p:sp>
        <p:nvSpPr>
          <p:cNvPr id="16" name="Espace réservé du texte 15"/>
          <p:cNvSpPr>
            <a:spLocks noGrp="1"/>
          </p:cNvSpPr>
          <p:nvPr>
            <p:ph type="body" sz="quarter" idx="21"/>
          </p:nvPr>
        </p:nvSpPr>
        <p:spPr/>
        <p:txBody>
          <a:bodyPr/>
          <a:lstStyle/>
          <a:p>
            <a:r>
              <a:rPr lang="fr-FR" dirty="0" smtClean="0"/>
              <a:t>O3 -</a:t>
            </a:r>
            <a:endParaRPr lang="fr-FR" dirty="0"/>
          </a:p>
        </p:txBody>
      </p:sp>
      <p:sp>
        <p:nvSpPr>
          <p:cNvPr id="15" name="Espace réservé du texte 14"/>
          <p:cNvSpPr>
            <a:spLocks noGrp="1"/>
          </p:cNvSpPr>
          <p:nvPr>
            <p:ph type="body" sz="quarter" idx="22"/>
          </p:nvPr>
        </p:nvSpPr>
        <p:spPr/>
        <p:txBody>
          <a:bodyPr/>
          <a:lstStyle/>
          <a:p>
            <a:r>
              <a:rPr lang="fr-FR" dirty="0" smtClean="0"/>
              <a:t>Contrôle de laboratoire</a:t>
            </a:r>
            <a:endParaRPr lang="fr-FR" dirty="0"/>
          </a:p>
        </p:txBody>
      </p:sp>
      <p:sp>
        <p:nvSpPr>
          <p:cNvPr id="17" name="Espace réservé du texte 15"/>
          <p:cNvSpPr>
            <a:spLocks noGrp="1"/>
          </p:cNvSpPr>
          <p:nvPr>
            <p:ph type="body" sz="quarter" idx="21"/>
          </p:nvPr>
        </p:nvSpPr>
        <p:spPr>
          <a:xfrm>
            <a:off x="423908" y="3870645"/>
            <a:ext cx="476282" cy="648000"/>
          </a:xfrm>
        </p:spPr>
        <p:txBody>
          <a:bodyPr/>
          <a:lstStyle/>
          <a:p>
            <a:r>
              <a:rPr lang="fr-FR" dirty="0" smtClean="0"/>
              <a:t>O4 -</a:t>
            </a:r>
            <a:endParaRPr lang="fr-FR" dirty="0"/>
          </a:p>
        </p:txBody>
      </p:sp>
      <p:sp>
        <p:nvSpPr>
          <p:cNvPr id="18" name="Espace réservé du texte 14"/>
          <p:cNvSpPr>
            <a:spLocks noGrp="1"/>
          </p:cNvSpPr>
          <p:nvPr>
            <p:ph type="body" sz="quarter" idx="22"/>
          </p:nvPr>
        </p:nvSpPr>
        <p:spPr>
          <a:xfrm>
            <a:off x="918642" y="3870645"/>
            <a:ext cx="3600000" cy="648000"/>
          </a:xfrm>
        </p:spPr>
        <p:txBody>
          <a:bodyPr/>
          <a:lstStyle/>
          <a:p>
            <a:r>
              <a:rPr lang="fr-FR" dirty="0" smtClean="0"/>
              <a:t>Applications</a:t>
            </a:r>
            <a:endParaRPr lang="fr-FR" dirty="0"/>
          </a:p>
        </p:txBody>
      </p:sp>
      <p:sp>
        <p:nvSpPr>
          <p:cNvPr id="19" name="Espace réservé du texte 15"/>
          <p:cNvSpPr>
            <a:spLocks noGrp="1"/>
          </p:cNvSpPr>
          <p:nvPr>
            <p:ph type="body" sz="quarter" idx="21"/>
          </p:nvPr>
        </p:nvSpPr>
        <p:spPr>
          <a:xfrm>
            <a:off x="429230" y="4581128"/>
            <a:ext cx="476282" cy="648000"/>
          </a:xfrm>
        </p:spPr>
        <p:txBody>
          <a:bodyPr/>
          <a:lstStyle/>
          <a:p>
            <a:r>
              <a:rPr lang="fr-FR" dirty="0" smtClean="0"/>
              <a:t>O5 -</a:t>
            </a:r>
            <a:endParaRPr lang="fr-FR" dirty="0"/>
          </a:p>
        </p:txBody>
      </p:sp>
      <p:sp>
        <p:nvSpPr>
          <p:cNvPr id="20" name="Espace réservé du texte 14"/>
          <p:cNvSpPr>
            <a:spLocks noGrp="1"/>
          </p:cNvSpPr>
          <p:nvPr>
            <p:ph type="body" sz="quarter" idx="22"/>
          </p:nvPr>
        </p:nvSpPr>
        <p:spPr>
          <a:xfrm>
            <a:off x="941056" y="4584768"/>
            <a:ext cx="3600000" cy="648000"/>
          </a:xfrm>
        </p:spPr>
        <p:txBody>
          <a:bodyPr/>
          <a:lstStyle/>
          <a:p>
            <a:r>
              <a:rPr lang="fr-FR" dirty="0" smtClean="0"/>
              <a:t>Conclusion</a:t>
            </a:r>
            <a:endParaRPr lang="fr-FR" dirty="0"/>
          </a:p>
        </p:txBody>
      </p:sp>
      <p:pic>
        <p:nvPicPr>
          <p:cNvPr id="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3501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36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254952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280879"/>
            <a:ext cx="2359025"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7704" y="3356992"/>
            <a:ext cx="2408238"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4800" y="4390105"/>
            <a:ext cx="24892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9" name="Espace réservé du contenu 10"/>
          <p:cNvSpPr>
            <a:spLocks noGrp="1"/>
          </p:cNvSpPr>
          <p:nvPr>
            <p:ph idx="1"/>
          </p:nvPr>
        </p:nvSpPr>
        <p:spPr bwMode="gray">
          <a:xfrm>
            <a:off x="540000" y="980728"/>
            <a:ext cx="8064000" cy="746840"/>
          </a:xfrm>
        </p:spPr>
        <p:txBody>
          <a:bodyPr/>
          <a:lstStyle/>
          <a:p>
            <a:r>
              <a:rPr lang="fr-FR" dirty="0" smtClean="0"/>
              <a:t>TA6V – Refroidissement depuis béta</a:t>
            </a:r>
            <a:endParaRPr lang="fr-FR" dirty="0"/>
          </a:p>
        </p:txBody>
      </p:sp>
      <p:sp>
        <p:nvSpPr>
          <p:cNvPr id="370" name="Text Box 18"/>
          <p:cNvSpPr txBox="1">
            <a:spLocks noChangeArrowheads="1"/>
          </p:cNvSpPr>
          <p:nvPr/>
        </p:nvSpPr>
        <p:spPr bwMode="auto">
          <a:xfrm>
            <a:off x="-23005" y="3068960"/>
            <a:ext cx="2271713" cy="1123950"/>
          </a:xfrm>
          <a:prstGeom prst="rect">
            <a:avLst/>
          </a:prstGeom>
          <a:noFill/>
          <a:ln>
            <a:noFill/>
          </a:ln>
          <a:effec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50000"/>
              </a:spcBef>
              <a:buClrTx/>
              <a:buFontTx/>
              <a:buNone/>
              <a:defRPr/>
            </a:pPr>
            <a:r>
              <a:rPr lang="fr-FR" altLang="en-US" sz="1800" dirty="0" smtClean="0">
                <a:latin typeface="+mn-lt"/>
              </a:rPr>
              <a:t>Grains </a:t>
            </a:r>
            <a:r>
              <a:rPr lang="fr-FR" altLang="en-US" sz="1800" dirty="0" smtClean="0">
                <a:latin typeface="+mn-lt"/>
                <a:sym typeface="Symbol" pitchFamily="18" charset="2"/>
              </a:rPr>
              <a:t></a:t>
            </a:r>
          </a:p>
          <a:p>
            <a:pPr eaLnBrk="1" hangingPunct="1">
              <a:spcBef>
                <a:spcPct val="50000"/>
              </a:spcBef>
              <a:buClrTx/>
              <a:buFontTx/>
              <a:buNone/>
              <a:defRPr/>
            </a:pPr>
            <a:r>
              <a:rPr lang="fr-FR" altLang="en-US" sz="1400" dirty="0" smtClean="0">
                <a:latin typeface="+mn-lt"/>
                <a:sym typeface="Symbol" pitchFamily="18" charset="2"/>
              </a:rPr>
              <a:t>Structure possible seulement pour les alliages </a:t>
            </a:r>
            <a:r>
              <a:rPr lang="el-GR" altLang="en-US" sz="1400" dirty="0" smtClean="0">
                <a:latin typeface="+mn-lt"/>
                <a:sym typeface="Symbol" pitchFamily="18" charset="2"/>
              </a:rPr>
              <a:t>β</a:t>
            </a:r>
            <a:r>
              <a:rPr lang="fr-FR" altLang="en-US" sz="1400" dirty="0" smtClean="0">
                <a:latin typeface="+mn-lt"/>
                <a:sym typeface="Symbol" pitchFamily="18" charset="2"/>
              </a:rPr>
              <a:t> refroidie très rapidement</a:t>
            </a:r>
          </a:p>
        </p:txBody>
      </p:sp>
      <p:sp>
        <p:nvSpPr>
          <p:cNvPr id="371" name="Text Box 39"/>
          <p:cNvSpPr txBox="1">
            <a:spLocks noChangeArrowheads="1"/>
          </p:cNvSpPr>
          <p:nvPr/>
        </p:nvSpPr>
        <p:spPr bwMode="auto">
          <a:xfrm>
            <a:off x="2483768" y="4081104"/>
            <a:ext cx="1677987"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 typeface="Wingdings" pitchFamily="2" charset="2"/>
              <a:buNone/>
              <a:defRPr/>
            </a:pPr>
            <a:r>
              <a:rPr lang="fr-FR" altLang="en-US" sz="1600" dirty="0" smtClean="0">
                <a:latin typeface="+mn-lt"/>
              </a:rPr>
              <a:t>Précipitation des </a:t>
            </a:r>
            <a:r>
              <a:rPr lang="fr-FR" altLang="en-US" sz="1600" b="1" dirty="0" smtClean="0">
                <a:latin typeface="+mn-lt"/>
              </a:rPr>
              <a:t>liserés </a:t>
            </a:r>
            <a:r>
              <a:rPr lang="fr-FR" altLang="en-US" sz="1600" b="1" dirty="0" smtClean="0">
                <a:latin typeface="+mn-lt"/>
                <a:sym typeface="Symbol" pitchFamily="18" charset="2"/>
              </a:rPr>
              <a:t> ou </a:t>
            </a:r>
            <a:r>
              <a:rPr lang="fr-FR" altLang="en-US" sz="1600" dirty="0" smtClean="0">
                <a:latin typeface="+mn-lt"/>
                <a:sym typeface="Symbol" pitchFamily="18" charset="2"/>
              </a:rPr>
              <a:t></a:t>
            </a:r>
            <a:r>
              <a:rPr lang="fr-FR" altLang="en-US" sz="1600" baseline="-25000" dirty="0" smtClean="0">
                <a:latin typeface="+mn-lt"/>
                <a:sym typeface="Symbol" pitchFamily="18" charset="2"/>
              </a:rPr>
              <a:t>GB</a:t>
            </a:r>
          </a:p>
        </p:txBody>
      </p:sp>
      <p:sp>
        <p:nvSpPr>
          <p:cNvPr id="372" name="Text Box 224"/>
          <p:cNvSpPr txBox="1">
            <a:spLocks noChangeArrowheads="1"/>
          </p:cNvSpPr>
          <p:nvPr/>
        </p:nvSpPr>
        <p:spPr bwMode="auto">
          <a:xfrm>
            <a:off x="4538367" y="5171282"/>
            <a:ext cx="1966912"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Tx/>
              <a:buNone/>
              <a:defRPr/>
            </a:pPr>
            <a:r>
              <a:rPr lang="fr-FR" altLang="en-US" sz="1800" dirty="0" smtClean="0">
                <a:latin typeface="+mn-lt"/>
              </a:rPr>
              <a:t>Précipitation de la </a:t>
            </a:r>
            <a:r>
              <a:rPr lang="fr-FR" altLang="en-US" sz="1800" b="1" dirty="0" smtClean="0">
                <a:latin typeface="+mn-lt"/>
              </a:rPr>
              <a:t>phase </a:t>
            </a:r>
            <a:r>
              <a:rPr lang="fr-FR" altLang="en-US" sz="1800" b="1" dirty="0" smtClean="0">
                <a:latin typeface="+mn-lt"/>
                <a:sym typeface="Symbol" pitchFamily="18" charset="2"/>
              </a:rPr>
              <a:t></a:t>
            </a:r>
            <a:r>
              <a:rPr lang="fr-FR" altLang="en-US" sz="1800" b="1" baseline="-25000" dirty="0" smtClean="0">
                <a:latin typeface="+mn-lt"/>
                <a:sym typeface="Symbol" pitchFamily="18" charset="2"/>
              </a:rPr>
              <a:t>WGB</a:t>
            </a:r>
            <a:endParaRPr lang="fr-FR" altLang="en-US" sz="1800" baseline="-25000" dirty="0" smtClean="0">
              <a:latin typeface="+mn-lt"/>
              <a:sym typeface="Symbol" pitchFamily="18" charset="2"/>
            </a:endParaRPr>
          </a:p>
        </p:txBody>
      </p:sp>
      <p:sp>
        <p:nvSpPr>
          <p:cNvPr id="3" name="Espace réservé du pied de page 2"/>
          <p:cNvSpPr>
            <a:spLocks noGrp="1"/>
          </p:cNvSpPr>
          <p:nvPr>
            <p:ph type="ftr" sz="quarter" idx="15"/>
          </p:nvPr>
        </p:nvSpPr>
        <p:spPr/>
        <p:txBody>
          <a:bodyPr/>
          <a:lstStyle/>
          <a:p>
            <a:pPr algn="l"/>
            <a:r>
              <a:rPr lang="fr-FR" smtClean="0"/>
              <a:t>Alliages de titane - 15/10/19</a:t>
            </a:r>
            <a:endParaRPr lang="fr-FR" dirty="0"/>
          </a:p>
        </p:txBody>
      </p:sp>
      <p:sp>
        <p:nvSpPr>
          <p:cNvPr id="5" name="Espace réservé du numéro de diapositive 4"/>
          <p:cNvSpPr>
            <a:spLocks noGrp="1"/>
          </p:cNvSpPr>
          <p:nvPr>
            <p:ph type="sldNum" sz="quarter" idx="16"/>
          </p:nvPr>
        </p:nvSpPr>
        <p:spPr/>
        <p:txBody>
          <a:bodyPr/>
          <a:lstStyle/>
          <a:p>
            <a:fld id="{733122C9-A0B9-462F-8757-0847AD287B63}" type="slidenum">
              <a:rPr lang="fr-FR" smtClean="0"/>
              <a:pPr/>
              <a:t>20</a:t>
            </a:fld>
            <a:endParaRPr lang="fr-FR" dirty="0"/>
          </a:p>
        </p:txBody>
      </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0890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21</a:t>
            </a:fld>
            <a:endParaRPr lang="fr-FR" dirty="0"/>
          </a:p>
        </p:txBody>
      </p:sp>
      <p:sp>
        <p:nvSpPr>
          <p:cNvPr id="11" name="Espace réservé du contenu 10"/>
          <p:cNvSpPr>
            <a:spLocks noGrp="1"/>
          </p:cNvSpPr>
          <p:nvPr>
            <p:ph idx="1"/>
          </p:nvPr>
        </p:nvSpPr>
        <p:spPr bwMode="gray">
          <a:xfrm>
            <a:off x="540000" y="1242000"/>
            <a:ext cx="8064000" cy="746840"/>
          </a:xfrm>
        </p:spPr>
        <p:txBody>
          <a:bodyPr/>
          <a:lstStyle/>
          <a:p>
            <a:r>
              <a:rPr lang="fr-FR" dirty="0" smtClean="0"/>
              <a:t>TA6V</a:t>
            </a:r>
            <a:endParaRPr lang="fr-FR" dirty="0"/>
          </a:p>
          <a:p>
            <a:pPr lvl="2"/>
            <a:r>
              <a:rPr lang="fr-FR" dirty="0" smtClean="0"/>
              <a:t>Microstructure « </a:t>
            </a:r>
            <a:r>
              <a:rPr lang="el-GR" dirty="0" smtClean="0">
                <a:latin typeface="Calibri"/>
              </a:rPr>
              <a:t>β</a:t>
            </a:r>
            <a:r>
              <a:rPr lang="fr-FR" dirty="0" smtClean="0">
                <a:latin typeface="Calibri"/>
              </a:rPr>
              <a:t> »</a:t>
            </a:r>
            <a:endParaRPr lang="fr-FR" dirty="0" smtClean="0"/>
          </a:p>
          <a:p>
            <a:pPr marL="0" lvl="2" indent="0">
              <a:buNone/>
            </a:pP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14" name="Picture 1" descr="C:\Users\gen_stagiairedrd.anc\Desktop\Stage\PFE TA6v\DEF\Def 0.2 0.4 0.6\10°Cmin\0.6\x100HM.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4313" y="1487328"/>
            <a:ext cx="4764087" cy="358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Connecteur droit 14"/>
          <p:cNvCxnSpPr/>
          <p:nvPr/>
        </p:nvCxnSpPr>
        <p:spPr>
          <a:xfrm flipV="1">
            <a:off x="4206875" y="1720690"/>
            <a:ext cx="436563" cy="13208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flipV="1">
            <a:off x="5599113" y="2208053"/>
            <a:ext cx="323850" cy="12001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4524375" y="1720690"/>
            <a:ext cx="1114425" cy="48736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4643438" y="4144803"/>
            <a:ext cx="720725" cy="10953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flipV="1">
            <a:off x="4206875" y="3041490"/>
            <a:ext cx="427038" cy="10477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V="1">
            <a:off x="5345113" y="3432015"/>
            <a:ext cx="577850" cy="8223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ZoneTexte 25"/>
          <p:cNvSpPr txBox="1">
            <a:spLocks noChangeArrowheads="1"/>
          </p:cNvSpPr>
          <p:nvPr/>
        </p:nvSpPr>
        <p:spPr bwMode="auto">
          <a:xfrm>
            <a:off x="660400" y="3041490"/>
            <a:ext cx="25098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800" b="1" dirty="0">
                <a:latin typeface="Arial" charset="0"/>
              </a:rPr>
              <a:t>Grain </a:t>
            </a:r>
            <a:r>
              <a:rPr lang="el-GR" altLang="en-US" sz="1800" b="1" dirty="0" smtClean="0">
                <a:latin typeface="Arial" charset="0"/>
              </a:rPr>
              <a:t>β</a:t>
            </a:r>
            <a:endParaRPr lang="fr-FR" altLang="en-US" sz="1800" b="1" dirty="0">
              <a:latin typeface="Arial" charset="0"/>
            </a:endParaRPr>
          </a:p>
          <a:p>
            <a:pPr eaLnBrk="1" hangingPunct="1">
              <a:spcBef>
                <a:spcPct val="0"/>
              </a:spcBef>
              <a:buClrTx/>
              <a:buFontTx/>
              <a:buNone/>
            </a:pPr>
            <a:r>
              <a:rPr lang="fr-FR" altLang="en-US" sz="1400" dirty="0">
                <a:latin typeface="Arial" charset="0"/>
              </a:rPr>
              <a:t>(ex grain </a:t>
            </a:r>
            <a:r>
              <a:rPr lang="el-GR" altLang="en-US" sz="1400" dirty="0" smtClean="0">
                <a:latin typeface="Arial" charset="0"/>
              </a:rPr>
              <a:t>β</a:t>
            </a:r>
            <a:r>
              <a:rPr lang="fr-FR" altLang="en-US" sz="1400" dirty="0" smtClean="0">
                <a:latin typeface="Arial" charset="0"/>
              </a:rPr>
              <a:t>)</a:t>
            </a:r>
            <a:endParaRPr lang="fr-FR" altLang="en-US" sz="1400" dirty="0">
              <a:latin typeface="Arial" charset="0"/>
            </a:endParaRPr>
          </a:p>
          <a:p>
            <a:pPr eaLnBrk="1" hangingPunct="1">
              <a:spcBef>
                <a:spcPct val="0"/>
              </a:spcBef>
              <a:buClrTx/>
              <a:buFontTx/>
              <a:buNone/>
            </a:pPr>
            <a:r>
              <a:rPr lang="fr-FR" altLang="en-US" sz="1400" dirty="0">
                <a:latin typeface="Arial" charset="0"/>
              </a:rPr>
              <a:t>(= plusieurs colonies </a:t>
            </a:r>
            <a:r>
              <a:rPr lang="fr-FR" altLang="en-US" sz="1600" dirty="0">
                <a:sym typeface="Symbol" pitchFamily="18" charset="2"/>
              </a:rPr>
              <a:t></a:t>
            </a:r>
            <a:r>
              <a:rPr lang="fr-FR" altLang="en-US" sz="1400" dirty="0" smtClean="0">
                <a:latin typeface="Arial" charset="0"/>
              </a:rPr>
              <a:t>)</a:t>
            </a:r>
            <a:endParaRPr lang="fr-FR" altLang="en-US" sz="1400" dirty="0">
              <a:latin typeface="Arial" charset="0"/>
            </a:endParaRPr>
          </a:p>
        </p:txBody>
      </p:sp>
      <p:cxnSp>
        <p:nvCxnSpPr>
          <p:cNvPr id="22" name="Connecteur droit avec flèche 21"/>
          <p:cNvCxnSpPr/>
          <p:nvPr/>
        </p:nvCxnSpPr>
        <p:spPr>
          <a:xfrm flipV="1">
            <a:off x="6042025" y="4475003"/>
            <a:ext cx="269875" cy="11414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flipV="1">
            <a:off x="5922963" y="3679665"/>
            <a:ext cx="487362" cy="1349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6405563" y="3808253"/>
            <a:ext cx="768350" cy="59531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5922963" y="3668553"/>
            <a:ext cx="0" cy="41592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ZoneTexte 34"/>
          <p:cNvSpPr txBox="1">
            <a:spLocks noChangeArrowheads="1"/>
          </p:cNvSpPr>
          <p:nvPr/>
        </p:nvSpPr>
        <p:spPr bwMode="auto">
          <a:xfrm>
            <a:off x="5062538" y="5616415"/>
            <a:ext cx="22685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800" dirty="0">
                <a:latin typeface="Arial" charset="0"/>
              </a:rPr>
              <a:t>Colonie </a:t>
            </a:r>
            <a:r>
              <a:rPr lang="fr-FR" altLang="en-US" dirty="0">
                <a:sym typeface="Symbol" pitchFamily="18" charset="2"/>
              </a:rPr>
              <a:t></a:t>
            </a:r>
            <a:endParaRPr lang="fr-FR" altLang="en-US" sz="1800" dirty="0">
              <a:latin typeface="Arial" charset="0"/>
            </a:endParaRPr>
          </a:p>
        </p:txBody>
      </p:sp>
      <p:cxnSp>
        <p:nvCxnSpPr>
          <p:cNvPr id="27" name="Connecteur droit avec flèche 26"/>
          <p:cNvCxnSpPr/>
          <p:nvPr/>
        </p:nvCxnSpPr>
        <p:spPr>
          <a:xfrm>
            <a:off x="2913063" y="3408203"/>
            <a:ext cx="236061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6653213" y="4403565"/>
            <a:ext cx="5207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5922963" y="4105115"/>
            <a:ext cx="669925" cy="29845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ZoneTexte 51"/>
          <p:cNvSpPr txBox="1">
            <a:spLocks noChangeArrowheads="1"/>
          </p:cNvSpPr>
          <p:nvPr/>
        </p:nvSpPr>
        <p:spPr bwMode="auto">
          <a:xfrm>
            <a:off x="7224713" y="5621178"/>
            <a:ext cx="15636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800" dirty="0">
                <a:latin typeface="Arial" charset="0"/>
              </a:rPr>
              <a:t>Liseré </a:t>
            </a:r>
            <a:r>
              <a:rPr lang="fr-FR" altLang="en-US" dirty="0">
                <a:sym typeface="Symbol" pitchFamily="18" charset="2"/>
              </a:rPr>
              <a:t></a:t>
            </a:r>
            <a:endParaRPr lang="fr-FR" altLang="en-US" sz="1800" dirty="0">
              <a:latin typeface="Arial" charset="0"/>
            </a:endParaRPr>
          </a:p>
        </p:txBody>
      </p:sp>
      <p:cxnSp>
        <p:nvCxnSpPr>
          <p:cNvPr id="31" name="Connecteur droit avec flèche 30"/>
          <p:cNvCxnSpPr/>
          <p:nvPr/>
        </p:nvCxnSpPr>
        <p:spPr>
          <a:xfrm flipH="1" flipV="1">
            <a:off x="6967538" y="2208053"/>
            <a:ext cx="1047750" cy="34131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Ellipse 31"/>
          <p:cNvSpPr/>
          <p:nvPr/>
        </p:nvSpPr>
        <p:spPr>
          <a:xfrm rot="1194268">
            <a:off x="5788025" y="2074703"/>
            <a:ext cx="2406650" cy="188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3" name="ZoneTexte 55"/>
          <p:cNvSpPr txBox="1">
            <a:spLocks noChangeArrowheads="1"/>
          </p:cNvSpPr>
          <p:nvPr/>
        </p:nvSpPr>
        <p:spPr bwMode="auto">
          <a:xfrm>
            <a:off x="660400" y="4306728"/>
            <a:ext cx="25098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0"/>
              </a:spcBef>
              <a:buClrTx/>
              <a:buFontTx/>
              <a:buNone/>
            </a:pPr>
            <a:r>
              <a:rPr lang="fr-FR" altLang="en-US" sz="1800" dirty="0">
                <a:latin typeface="Arial" charset="0"/>
              </a:rPr>
              <a:t>(ex) joint de grain </a:t>
            </a:r>
            <a:r>
              <a:rPr lang="el-GR" altLang="en-US" sz="1800" dirty="0" smtClean="0">
                <a:latin typeface="Arial" charset="0"/>
              </a:rPr>
              <a:t>β</a:t>
            </a:r>
            <a:endParaRPr lang="fr-FR" altLang="en-US" sz="1800" dirty="0">
              <a:latin typeface="Arial" charset="0"/>
            </a:endParaRPr>
          </a:p>
        </p:txBody>
      </p:sp>
      <p:cxnSp>
        <p:nvCxnSpPr>
          <p:cNvPr id="34" name="Connecteur droit avec flèche 33"/>
          <p:cNvCxnSpPr>
            <a:stCxn id="33" idx="3"/>
          </p:cNvCxnSpPr>
          <p:nvPr/>
        </p:nvCxnSpPr>
        <p:spPr>
          <a:xfrm flipV="1">
            <a:off x="3170238" y="4403565"/>
            <a:ext cx="1571625" cy="889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85629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369" name="Espace réservé du contenu 10"/>
          <p:cNvSpPr>
            <a:spLocks noGrp="1"/>
          </p:cNvSpPr>
          <p:nvPr>
            <p:ph idx="1"/>
          </p:nvPr>
        </p:nvSpPr>
        <p:spPr bwMode="gray">
          <a:xfrm>
            <a:off x="540000" y="1124744"/>
            <a:ext cx="8064000" cy="746840"/>
          </a:xfrm>
        </p:spPr>
        <p:txBody>
          <a:bodyPr/>
          <a:lstStyle/>
          <a:p>
            <a:r>
              <a:rPr lang="fr-FR" dirty="0" smtClean="0"/>
              <a:t>TA6V – Refroidissement depuis béta</a:t>
            </a:r>
            <a:endParaRPr lang="fr-FR" dirty="0"/>
          </a:p>
        </p:txBody>
      </p:sp>
      <p:pic>
        <p:nvPicPr>
          <p:cNvPr id="14"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6418" y="1628800"/>
            <a:ext cx="2456715" cy="1888713"/>
          </a:xfrm>
          <a:prstGeom prst="rect">
            <a:avLst/>
          </a:prstGeom>
          <a:noFill/>
          <a:ln w="28575" algn="ctr">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7" descr="TL2"/>
          <p:cNvPicPr>
            <a:picLocks noChangeAspect="1" noChangeArrowheads="1"/>
          </p:cNvPicPr>
          <p:nvPr/>
        </p:nvPicPr>
        <p:blipFill rotWithShape="1">
          <a:blip r:embed="rId4" cstate="print">
            <a:lum bright="6000" contrast="-12000"/>
            <a:extLst>
              <a:ext uri="{28A0092B-C50C-407E-A947-70E740481C1C}">
                <a14:useLocalDpi xmlns:a14="http://schemas.microsoft.com/office/drawing/2010/main" val="0"/>
              </a:ext>
            </a:extLst>
          </a:blip>
          <a:srcRect t="8475"/>
          <a:stretch/>
        </p:blipFill>
        <p:spPr bwMode="auto">
          <a:xfrm>
            <a:off x="1204597" y="4309110"/>
            <a:ext cx="2723832" cy="1994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descr="500-1"/>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475"/>
          <a:stretch/>
        </p:blipFill>
        <p:spPr bwMode="auto">
          <a:xfrm>
            <a:off x="4743019" y="4309109"/>
            <a:ext cx="2722229" cy="199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563790" y="3969653"/>
            <a:ext cx="4005445" cy="369332"/>
          </a:xfrm>
          <a:prstGeom prst="rect">
            <a:avLst/>
          </a:prstGeom>
          <a:noFill/>
        </p:spPr>
        <p:txBody>
          <a:bodyPr wrap="square" rtlCol="0">
            <a:spAutoFit/>
          </a:bodyPr>
          <a:lstStyle/>
          <a:p>
            <a:pPr algn="ctr"/>
            <a:r>
              <a:rPr lang="fr-FR" dirty="0" smtClean="0"/>
              <a:t>Refroidissement rapide</a:t>
            </a:r>
            <a:endParaRPr lang="en-US" dirty="0"/>
          </a:p>
        </p:txBody>
      </p:sp>
      <p:sp>
        <p:nvSpPr>
          <p:cNvPr id="18" name="ZoneTexte 17"/>
          <p:cNvSpPr txBox="1"/>
          <p:nvPr/>
        </p:nvSpPr>
        <p:spPr>
          <a:xfrm>
            <a:off x="4101410" y="3969653"/>
            <a:ext cx="4005445" cy="369332"/>
          </a:xfrm>
          <a:prstGeom prst="rect">
            <a:avLst/>
          </a:prstGeom>
          <a:noFill/>
        </p:spPr>
        <p:txBody>
          <a:bodyPr wrap="square" rtlCol="0">
            <a:spAutoFit/>
          </a:bodyPr>
          <a:lstStyle/>
          <a:p>
            <a:pPr algn="ctr"/>
            <a:r>
              <a:rPr lang="fr-FR" dirty="0" smtClean="0"/>
              <a:t>Refroidissement lent</a:t>
            </a:r>
            <a:endParaRPr lang="en-US" dirty="0"/>
          </a:p>
        </p:txBody>
      </p:sp>
      <p:sp>
        <p:nvSpPr>
          <p:cNvPr id="3" name="Espace réservé du pied de page 2"/>
          <p:cNvSpPr>
            <a:spLocks noGrp="1"/>
          </p:cNvSpPr>
          <p:nvPr>
            <p:ph type="ftr" sz="quarter" idx="15"/>
          </p:nvPr>
        </p:nvSpPr>
        <p:spPr/>
        <p:txBody>
          <a:bodyPr/>
          <a:lstStyle/>
          <a:p>
            <a:pPr algn="l"/>
            <a:r>
              <a:rPr lang="fr-FR" smtClean="0"/>
              <a:t>Alliages de titane - 15/10/19</a:t>
            </a:r>
            <a:endParaRPr lang="fr-FR" dirty="0"/>
          </a:p>
        </p:txBody>
      </p:sp>
      <p:sp>
        <p:nvSpPr>
          <p:cNvPr id="5" name="Espace réservé du numéro de diapositive 4"/>
          <p:cNvSpPr>
            <a:spLocks noGrp="1"/>
          </p:cNvSpPr>
          <p:nvPr>
            <p:ph type="sldNum" sz="quarter" idx="16"/>
          </p:nvPr>
        </p:nvSpPr>
        <p:spPr/>
        <p:txBody>
          <a:bodyPr/>
          <a:lstStyle/>
          <a:p>
            <a:fld id="{733122C9-A0B9-462F-8757-0847AD287B63}" type="slidenum">
              <a:rPr lang="fr-FR" smtClean="0"/>
              <a:pPr/>
              <a:t>22</a:t>
            </a:fld>
            <a:endParaRPr lang="fr-FR" dirty="0"/>
          </a:p>
        </p:txBody>
      </p:sp>
    </p:spTree>
    <p:extLst>
      <p:ext uri="{BB962C8B-B14F-4D97-AF65-F5344CB8AC3E}">
        <p14:creationId xmlns:p14="http://schemas.microsoft.com/office/powerpoint/2010/main" val="236433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Quiz</a:t>
            </a:r>
            <a:endParaRPr lang="en-US" dirty="0"/>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23</a:t>
            </a:fld>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488" y="1268760"/>
            <a:ext cx="2743200" cy="209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2458852" y="980728"/>
            <a:ext cx="4248472" cy="307777"/>
          </a:xfrm>
          <a:prstGeom prst="rect">
            <a:avLst/>
          </a:prstGeom>
          <a:noFill/>
        </p:spPr>
        <p:txBody>
          <a:bodyPr wrap="square" rtlCol="0">
            <a:spAutoFit/>
          </a:bodyPr>
          <a:lstStyle/>
          <a:p>
            <a:pPr algn="ctr"/>
            <a:r>
              <a:rPr lang="fr-FR" sz="1400" dirty="0" smtClean="0">
                <a:solidFill>
                  <a:schemeClr val="tx2"/>
                </a:solidFill>
              </a:rPr>
              <a:t>Microstructure de l’alliage à l’état de réception</a:t>
            </a:r>
            <a:endParaRPr lang="en-US" sz="1400" dirty="0" err="1">
              <a:solidFill>
                <a:schemeClr val="tx2"/>
              </a:solidFill>
            </a:endParaRPr>
          </a:p>
        </p:txBody>
      </p:sp>
      <p:sp>
        <p:nvSpPr>
          <p:cNvPr id="11" name="ZoneTexte 10"/>
          <p:cNvSpPr txBox="1"/>
          <p:nvPr/>
        </p:nvSpPr>
        <p:spPr>
          <a:xfrm>
            <a:off x="755576" y="3527430"/>
            <a:ext cx="6336704" cy="523220"/>
          </a:xfrm>
          <a:prstGeom prst="rect">
            <a:avLst/>
          </a:prstGeom>
          <a:noFill/>
        </p:spPr>
        <p:txBody>
          <a:bodyPr wrap="square" rtlCol="0">
            <a:spAutoFit/>
          </a:bodyPr>
          <a:lstStyle/>
          <a:p>
            <a:r>
              <a:rPr lang="fr-FR" sz="1400" dirty="0" smtClean="0">
                <a:solidFill>
                  <a:schemeClr val="tx2"/>
                </a:solidFill>
              </a:rPr>
              <a:t>Traitement thermique: maintien 955°C ou 982°C suivi trempe eau. </a:t>
            </a:r>
          </a:p>
          <a:p>
            <a:r>
              <a:rPr lang="fr-FR" sz="1400" dirty="0" smtClean="0">
                <a:solidFill>
                  <a:schemeClr val="tx2"/>
                </a:solidFill>
              </a:rPr>
              <a:t>Quelle température de mise en solution pour chacune des photos?</a:t>
            </a:r>
            <a:endParaRPr lang="en-US" sz="1400" dirty="0" err="1">
              <a:solidFill>
                <a:schemeClr val="tx2"/>
              </a:solidFill>
            </a:endParaRPr>
          </a:p>
        </p:txBody>
      </p:sp>
      <p:grpSp>
        <p:nvGrpSpPr>
          <p:cNvPr id="10" name="Groupe 9"/>
          <p:cNvGrpSpPr/>
          <p:nvPr/>
        </p:nvGrpSpPr>
        <p:grpSpPr>
          <a:xfrm>
            <a:off x="2267744" y="4149080"/>
            <a:ext cx="4896991" cy="2066925"/>
            <a:chOff x="2521074" y="3847783"/>
            <a:chExt cx="4896991" cy="2066925"/>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344" t="1509" r="50000" b="58527"/>
            <a:stretch/>
          </p:blipFill>
          <p:spPr bwMode="auto">
            <a:xfrm>
              <a:off x="2521074" y="3847783"/>
              <a:ext cx="2062014"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033520"/>
              <a:ext cx="248602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70192" t="79513" r="6130" b="4194"/>
            <a:stretch/>
          </p:blipFill>
          <p:spPr bwMode="auto">
            <a:xfrm>
              <a:off x="2736368" y="3939152"/>
              <a:ext cx="588640" cy="276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3593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Quiz</a:t>
            </a:r>
            <a:endParaRPr lang="en-US" dirty="0"/>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24</a:t>
            </a:fld>
            <a:endParaRPr lang="fr-FR" dirty="0"/>
          </a:p>
        </p:txBody>
      </p:sp>
      <p:sp>
        <p:nvSpPr>
          <p:cNvPr id="11" name="ZoneTexte 10"/>
          <p:cNvSpPr txBox="1"/>
          <p:nvPr/>
        </p:nvSpPr>
        <p:spPr>
          <a:xfrm>
            <a:off x="755576" y="1052736"/>
            <a:ext cx="8136904" cy="307777"/>
          </a:xfrm>
          <a:prstGeom prst="rect">
            <a:avLst/>
          </a:prstGeom>
          <a:noFill/>
        </p:spPr>
        <p:txBody>
          <a:bodyPr wrap="square" rtlCol="0">
            <a:spAutoFit/>
          </a:bodyPr>
          <a:lstStyle/>
          <a:p>
            <a:r>
              <a:rPr lang="fr-FR" sz="1400" dirty="0" smtClean="0">
                <a:solidFill>
                  <a:schemeClr val="tx2"/>
                </a:solidFill>
              </a:rPr>
              <a:t>Essais de traitement thermique: A quelle température ont été trempées les produits?</a:t>
            </a:r>
            <a:endParaRPr lang="en-US" sz="1400" dirty="0" err="1">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420888"/>
            <a:ext cx="41052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cteur droit 3"/>
          <p:cNvCxnSpPr/>
          <p:nvPr/>
        </p:nvCxnSpPr>
        <p:spPr>
          <a:xfrm>
            <a:off x="5132817" y="3531488"/>
            <a:ext cx="195640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Connecteur droit 15"/>
          <p:cNvCxnSpPr/>
          <p:nvPr/>
        </p:nvCxnSpPr>
        <p:spPr>
          <a:xfrm flipV="1">
            <a:off x="7089225" y="3519296"/>
            <a:ext cx="0" cy="1152128"/>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Connecteur droit 18"/>
          <p:cNvCxnSpPr/>
          <p:nvPr/>
        </p:nvCxnSpPr>
        <p:spPr>
          <a:xfrm>
            <a:off x="5132817" y="3200784"/>
            <a:ext cx="1277856"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0" name="Connecteur droit 19"/>
          <p:cNvCxnSpPr/>
          <p:nvPr/>
        </p:nvCxnSpPr>
        <p:spPr>
          <a:xfrm flipV="1">
            <a:off x="6410673" y="3200784"/>
            <a:ext cx="0" cy="1470640"/>
          </a:xfrm>
          <a:prstGeom prst="line">
            <a:avLst/>
          </a:prstGeom>
        </p:spPr>
        <p:style>
          <a:lnRef idx="1">
            <a:schemeClr val="accent3"/>
          </a:lnRef>
          <a:fillRef idx="0">
            <a:schemeClr val="accent3"/>
          </a:fillRef>
          <a:effectRef idx="0">
            <a:schemeClr val="accent3"/>
          </a:effectRef>
          <a:fontRef idx="minor">
            <a:schemeClr val="tx1"/>
          </a:fontRef>
        </p:style>
      </p:cxnSp>
      <p:cxnSp>
        <p:nvCxnSpPr>
          <p:cNvPr id="22" name="Connecteur droit 21"/>
          <p:cNvCxnSpPr/>
          <p:nvPr/>
        </p:nvCxnSpPr>
        <p:spPr>
          <a:xfrm>
            <a:off x="5149961" y="2901704"/>
            <a:ext cx="54864"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3" name="Connecteur droit 22"/>
          <p:cNvCxnSpPr/>
          <p:nvPr/>
        </p:nvCxnSpPr>
        <p:spPr>
          <a:xfrm flipV="1">
            <a:off x="5204825" y="2901704"/>
            <a:ext cx="0" cy="1769720"/>
          </a:xfrm>
          <a:prstGeom prst="line">
            <a:avLst/>
          </a:prstGeom>
        </p:spPr>
        <p:style>
          <a:lnRef idx="1">
            <a:schemeClr val="accent5"/>
          </a:lnRef>
          <a:fillRef idx="0">
            <a:schemeClr val="accent5"/>
          </a:fillRef>
          <a:effectRef idx="0">
            <a:schemeClr val="accent5"/>
          </a:effectRef>
          <a:fontRef idx="minor">
            <a:schemeClr val="tx1"/>
          </a:fontRef>
        </p:style>
      </p:cxnSp>
      <p:graphicFrame>
        <p:nvGraphicFramePr>
          <p:cNvPr id="18" name="Tableau 17"/>
          <p:cNvGraphicFramePr>
            <a:graphicFrameLocks noGrp="1"/>
          </p:cNvGraphicFramePr>
          <p:nvPr>
            <p:extLst>
              <p:ext uri="{D42A27DB-BD31-4B8C-83A1-F6EECF244321}">
                <p14:modId xmlns:p14="http://schemas.microsoft.com/office/powerpoint/2010/main" val="778171898"/>
              </p:ext>
            </p:extLst>
          </p:nvPr>
        </p:nvGraphicFramePr>
        <p:xfrm>
          <a:off x="323528" y="1544115"/>
          <a:ext cx="4073781" cy="4518081"/>
        </p:xfrm>
        <a:graphic>
          <a:graphicData uri="http://schemas.openxmlformats.org/drawingml/2006/table">
            <a:tbl>
              <a:tblPr firstRow="1" bandRow="1">
                <a:tableStyleId>{21E4AEA4-8DFA-4A89-87EB-49C32662AFE0}</a:tableStyleId>
              </a:tblPr>
              <a:tblGrid>
                <a:gridCol w="675005"/>
                <a:gridCol w="849694"/>
                <a:gridCol w="849694"/>
                <a:gridCol w="849694"/>
                <a:gridCol w="849694"/>
              </a:tblGrid>
              <a:tr h="441049">
                <a:tc>
                  <a:txBody>
                    <a:bodyPr/>
                    <a:lstStyle/>
                    <a:p>
                      <a:pPr algn="ctr"/>
                      <a:r>
                        <a:rPr lang="fr-FR" sz="1000" dirty="0" err="1" smtClean="0"/>
                        <a:t>N°essai</a:t>
                      </a:r>
                      <a:endParaRPr lang="en-US" sz="1000" dirty="0"/>
                    </a:p>
                  </a:txBody>
                  <a:tcPr/>
                </a:tc>
                <a:tc>
                  <a:txBody>
                    <a:bodyPr/>
                    <a:lstStyle/>
                    <a:p>
                      <a:pPr algn="ctr"/>
                      <a:r>
                        <a:rPr lang="fr-FR" sz="1000" dirty="0" smtClean="0"/>
                        <a:t>Tm (°C)</a:t>
                      </a:r>
                    </a:p>
                    <a:p>
                      <a:pPr algn="ctr"/>
                      <a:r>
                        <a:rPr lang="fr-FR" sz="1000" dirty="0" smtClean="0"/>
                        <a:t>T° maintien</a:t>
                      </a:r>
                      <a:endParaRPr lang="en-US" sz="1000" dirty="0"/>
                    </a:p>
                  </a:txBody>
                  <a:tcPr/>
                </a:tc>
                <a:tc>
                  <a:txBody>
                    <a:bodyPr/>
                    <a:lstStyle/>
                    <a:p>
                      <a:pPr algn="ctr"/>
                      <a:r>
                        <a:rPr lang="fr-FR" sz="1000" dirty="0" err="1" smtClean="0"/>
                        <a:t>Vr</a:t>
                      </a:r>
                      <a:r>
                        <a:rPr lang="fr-FR" sz="1000" dirty="0" smtClean="0"/>
                        <a:t> (°C/min)</a:t>
                      </a:r>
                    </a:p>
                    <a:p>
                      <a:pPr algn="ctr"/>
                      <a:r>
                        <a:rPr lang="fr-FR" sz="1000" dirty="0" smtClean="0"/>
                        <a:t>Vit. </a:t>
                      </a:r>
                      <a:r>
                        <a:rPr lang="fr-FR" sz="1000" dirty="0" err="1" smtClean="0"/>
                        <a:t>Ref</a:t>
                      </a:r>
                      <a:endParaRPr lang="en-US" sz="1000" dirty="0"/>
                    </a:p>
                  </a:txBody>
                  <a:tcPr/>
                </a:tc>
                <a:tc>
                  <a:txBody>
                    <a:bodyPr/>
                    <a:lstStyle/>
                    <a:p>
                      <a:pPr algn="ctr"/>
                      <a:r>
                        <a:rPr lang="fr-FR" sz="1000" dirty="0" err="1" smtClean="0"/>
                        <a:t>Tq</a:t>
                      </a:r>
                      <a:r>
                        <a:rPr lang="fr-FR" sz="1000" dirty="0" smtClean="0"/>
                        <a:t> (°C)</a:t>
                      </a:r>
                    </a:p>
                    <a:p>
                      <a:pPr algn="ctr"/>
                      <a:r>
                        <a:rPr lang="fr-FR" sz="1000" dirty="0" smtClean="0"/>
                        <a:t>T° Trempe</a:t>
                      </a:r>
                      <a:endParaRPr lang="en-US" sz="1000" dirty="0"/>
                    </a:p>
                  </a:txBody>
                  <a:tcPr/>
                </a:tc>
                <a:tc>
                  <a:txBody>
                    <a:bodyPr/>
                    <a:lstStyle/>
                    <a:p>
                      <a:pPr algn="ctr"/>
                      <a:r>
                        <a:rPr lang="fr-FR" sz="1000" dirty="0" smtClean="0"/>
                        <a:t>% alpha</a:t>
                      </a:r>
                      <a:endParaRPr lang="en-US" sz="1000" dirty="0"/>
                    </a:p>
                  </a:txBody>
                  <a:tcPr/>
                </a:tc>
              </a:tr>
              <a:tr h="441049">
                <a:tc>
                  <a:txBody>
                    <a:bodyPr/>
                    <a:lstStyle/>
                    <a:p>
                      <a:pPr algn="ctr"/>
                      <a:r>
                        <a:rPr lang="fr-FR" sz="1050" dirty="0" smtClean="0"/>
                        <a:t>1</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11</a:t>
                      </a:r>
                      <a:endParaRPr lang="en-US" sz="1050" dirty="0"/>
                    </a:p>
                  </a:txBody>
                  <a:tcPr anchor="ctr"/>
                </a:tc>
                <a:tc>
                  <a:txBody>
                    <a:bodyPr/>
                    <a:lstStyle/>
                    <a:p>
                      <a:pPr algn="ctr"/>
                      <a:r>
                        <a:rPr lang="fr-FR" sz="1050" dirty="0" smtClean="0"/>
                        <a:t>?</a:t>
                      </a:r>
                      <a:endParaRPr lang="en-US" sz="1050" dirty="0"/>
                    </a:p>
                  </a:txBody>
                  <a:tcPr anchor="ctr"/>
                </a:tc>
                <a:tc>
                  <a:txBody>
                    <a:bodyPr/>
                    <a:lstStyle/>
                    <a:p>
                      <a:pPr algn="ctr"/>
                      <a:r>
                        <a:rPr lang="fr-FR" sz="1050" b="1" dirty="0" smtClean="0">
                          <a:solidFill>
                            <a:schemeClr val="accent2"/>
                          </a:solidFill>
                        </a:rPr>
                        <a:t>0,54</a:t>
                      </a:r>
                      <a:endParaRPr lang="en-US" sz="1050" b="1" dirty="0">
                        <a:solidFill>
                          <a:schemeClr val="accent2"/>
                        </a:solidFill>
                      </a:endParaRPr>
                    </a:p>
                  </a:txBody>
                  <a:tcPr anchor="ctr"/>
                </a:tc>
              </a:tr>
              <a:tr h="441049">
                <a:tc>
                  <a:txBody>
                    <a:bodyPr/>
                    <a:lstStyle/>
                    <a:p>
                      <a:pPr algn="ctr"/>
                      <a:r>
                        <a:rPr lang="fr-FR" sz="1050" dirty="0" smtClean="0"/>
                        <a:t>2</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11</a:t>
                      </a:r>
                      <a:endParaRPr lang="en-US" sz="1050" dirty="0"/>
                    </a:p>
                  </a:txBody>
                  <a:tcPr anchor="ctr"/>
                </a:tc>
                <a:tc>
                  <a:txBody>
                    <a:bodyPr/>
                    <a:lstStyle/>
                    <a:p>
                      <a:pPr algn="ctr"/>
                      <a:r>
                        <a:rPr lang="fr-FR" sz="1050" dirty="0" smtClean="0"/>
                        <a:t>?</a:t>
                      </a:r>
                      <a:endParaRPr lang="en-US" sz="1050" dirty="0"/>
                    </a:p>
                  </a:txBody>
                  <a:tcPr anchor="ctr"/>
                </a:tc>
                <a:tc>
                  <a:txBody>
                    <a:bodyPr/>
                    <a:lstStyle/>
                    <a:p>
                      <a:pPr algn="ctr"/>
                      <a:r>
                        <a:rPr lang="fr-FR" sz="1050" b="1" dirty="0" smtClean="0"/>
                        <a:t>0,69</a:t>
                      </a:r>
                      <a:endParaRPr lang="en-US" sz="1050" b="1" dirty="0"/>
                    </a:p>
                  </a:txBody>
                  <a:tcPr anchor="ctr"/>
                </a:tc>
              </a:tr>
              <a:tr h="441049">
                <a:tc>
                  <a:txBody>
                    <a:bodyPr/>
                    <a:lstStyle/>
                    <a:p>
                      <a:pPr algn="ctr"/>
                      <a:r>
                        <a:rPr lang="fr-FR" sz="1050" dirty="0" smtClean="0"/>
                        <a:t>3</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11</a:t>
                      </a:r>
                      <a:endParaRPr lang="en-US" sz="1050" dirty="0"/>
                    </a:p>
                  </a:txBody>
                  <a:tcPr anchor="ctr"/>
                </a:tc>
                <a:tc>
                  <a:txBody>
                    <a:bodyPr/>
                    <a:lstStyle/>
                    <a:p>
                      <a:pPr algn="ctr"/>
                      <a:r>
                        <a:rPr lang="fr-FR" sz="1050" dirty="0" smtClean="0"/>
                        <a:t>?</a:t>
                      </a:r>
                      <a:endParaRPr lang="en-US" sz="1050" dirty="0"/>
                    </a:p>
                  </a:txBody>
                  <a:tcPr anchor="ctr"/>
                </a:tc>
                <a:tc>
                  <a:txBody>
                    <a:bodyPr/>
                    <a:lstStyle/>
                    <a:p>
                      <a:pPr algn="ctr"/>
                      <a:r>
                        <a:rPr lang="fr-FR" sz="1050" b="1" dirty="0" smtClean="0">
                          <a:solidFill>
                            <a:schemeClr val="accent5"/>
                          </a:solidFill>
                        </a:rPr>
                        <a:t>0,83</a:t>
                      </a:r>
                      <a:endParaRPr lang="en-US" sz="1050" b="1" dirty="0">
                        <a:solidFill>
                          <a:schemeClr val="accent5"/>
                        </a:solidFill>
                      </a:endParaRPr>
                    </a:p>
                  </a:txBody>
                  <a:tcPr anchor="ctr"/>
                </a:tc>
              </a:tr>
              <a:tr h="441049">
                <a:tc>
                  <a:txBody>
                    <a:bodyPr/>
                    <a:lstStyle/>
                    <a:p>
                      <a:pPr algn="ctr"/>
                      <a:r>
                        <a:rPr lang="fr-FR" sz="1050" dirty="0" smtClean="0"/>
                        <a:t>4</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42</a:t>
                      </a:r>
                      <a:endParaRPr lang="en-US" sz="1050" dirty="0"/>
                    </a:p>
                  </a:txBody>
                  <a:tcPr anchor="ctr"/>
                </a:tc>
                <a:tc>
                  <a:txBody>
                    <a:bodyPr/>
                    <a:lstStyle/>
                    <a:p>
                      <a:pPr algn="ctr"/>
                      <a:r>
                        <a:rPr lang="fr-FR" sz="1050" dirty="0" smtClean="0"/>
                        <a:t>?</a:t>
                      </a:r>
                      <a:endParaRPr lang="en-US" sz="1050" dirty="0"/>
                    </a:p>
                  </a:txBody>
                  <a:tcPr anchor="ctr"/>
                </a:tc>
                <a:tc>
                  <a:txBody>
                    <a:bodyPr/>
                    <a:lstStyle/>
                    <a:p>
                      <a:pPr algn="ctr"/>
                      <a:r>
                        <a:rPr lang="fr-FR" sz="1050" b="1" dirty="0" smtClean="0">
                          <a:solidFill>
                            <a:schemeClr val="accent2"/>
                          </a:solidFill>
                        </a:rPr>
                        <a:t>0,54</a:t>
                      </a:r>
                      <a:endParaRPr lang="en-US" sz="1050" b="1" dirty="0">
                        <a:solidFill>
                          <a:schemeClr val="accent2"/>
                        </a:solidFill>
                      </a:endParaRPr>
                    </a:p>
                  </a:txBody>
                  <a:tcPr anchor="ctr"/>
                </a:tc>
              </a:tr>
              <a:tr h="441049">
                <a:tc>
                  <a:txBody>
                    <a:bodyPr/>
                    <a:lstStyle/>
                    <a:p>
                      <a:pPr algn="ctr"/>
                      <a:r>
                        <a:rPr lang="fr-FR" sz="1050" dirty="0" smtClean="0"/>
                        <a:t>5</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42</a:t>
                      </a:r>
                      <a:endParaRPr lang="en-US" sz="1050" dirty="0"/>
                    </a:p>
                  </a:txBody>
                  <a:tcPr anchor="ctr"/>
                </a:tc>
                <a:tc>
                  <a:txBody>
                    <a:bodyPr/>
                    <a:lstStyle/>
                    <a:p>
                      <a:pPr algn="ctr"/>
                      <a:r>
                        <a:rPr lang="fr-FR" sz="1050" dirty="0" smtClean="0"/>
                        <a:t>?</a:t>
                      </a:r>
                      <a:endParaRPr lang="en-US" sz="1050" dirty="0"/>
                    </a:p>
                  </a:txBody>
                  <a:tcPr anchor="ctr"/>
                </a:tc>
                <a:tc>
                  <a:txBody>
                    <a:bodyPr/>
                    <a:lstStyle/>
                    <a:p>
                      <a:pPr algn="ctr"/>
                      <a:r>
                        <a:rPr lang="fr-FR" sz="1050" b="1" dirty="0" smtClean="0"/>
                        <a:t>0,69</a:t>
                      </a:r>
                      <a:endParaRPr lang="en-US" sz="1050" b="1" dirty="0"/>
                    </a:p>
                  </a:txBody>
                  <a:tcPr anchor="ctr"/>
                </a:tc>
              </a:tr>
              <a:tr h="441049">
                <a:tc>
                  <a:txBody>
                    <a:bodyPr/>
                    <a:lstStyle/>
                    <a:p>
                      <a:pPr algn="ctr"/>
                      <a:r>
                        <a:rPr lang="fr-FR" sz="1050" dirty="0" smtClean="0"/>
                        <a:t>6</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42</a:t>
                      </a:r>
                      <a:endParaRPr lang="en-US" sz="1050" dirty="0"/>
                    </a:p>
                  </a:txBody>
                  <a:tcPr anchor="ctr"/>
                </a:tc>
                <a:tc>
                  <a:txBody>
                    <a:bodyPr/>
                    <a:lstStyle/>
                    <a:p>
                      <a:pPr algn="ctr"/>
                      <a:r>
                        <a:rPr lang="fr-FR" sz="1050" dirty="0" smtClean="0"/>
                        <a:t>?</a:t>
                      </a:r>
                      <a:endParaRPr lang="en-US" sz="1050" dirty="0"/>
                    </a:p>
                  </a:txBody>
                  <a:tcPr anchor="ctr"/>
                </a:tc>
                <a:tc>
                  <a:txBody>
                    <a:bodyPr/>
                    <a:lstStyle/>
                    <a:p>
                      <a:pPr algn="ctr"/>
                      <a:r>
                        <a:rPr lang="fr-FR" sz="1050" b="1" dirty="0" smtClean="0">
                          <a:solidFill>
                            <a:schemeClr val="accent5"/>
                          </a:solidFill>
                        </a:rPr>
                        <a:t>0,83</a:t>
                      </a:r>
                      <a:endParaRPr lang="en-US" sz="1050" b="1" dirty="0">
                        <a:solidFill>
                          <a:schemeClr val="accent5"/>
                        </a:solidFill>
                      </a:endParaRPr>
                    </a:p>
                  </a:txBody>
                  <a:tcPr anchor="ctr"/>
                </a:tc>
              </a:tr>
              <a:tr h="441049">
                <a:tc>
                  <a:txBody>
                    <a:bodyPr/>
                    <a:lstStyle/>
                    <a:p>
                      <a:pPr algn="ctr"/>
                      <a:r>
                        <a:rPr lang="fr-FR" sz="1050" dirty="0" smtClean="0"/>
                        <a:t>7</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194</a:t>
                      </a:r>
                      <a:endParaRPr lang="en-US" sz="1050" dirty="0"/>
                    </a:p>
                  </a:txBody>
                  <a:tcPr anchor="ctr"/>
                </a:tc>
                <a:tc>
                  <a:txBody>
                    <a:bodyPr/>
                    <a:lstStyle/>
                    <a:p>
                      <a:pPr algn="ctr"/>
                      <a:r>
                        <a:rPr lang="fr-FR" sz="1050" dirty="0" smtClean="0"/>
                        <a:t>?</a:t>
                      </a:r>
                      <a:endParaRPr lang="en-US" sz="1050" dirty="0"/>
                    </a:p>
                  </a:txBody>
                  <a:tcPr anchor="ctr"/>
                </a:tc>
                <a:tc>
                  <a:txBody>
                    <a:bodyPr/>
                    <a:lstStyle/>
                    <a:p>
                      <a:pPr algn="ctr"/>
                      <a:r>
                        <a:rPr lang="fr-FR" sz="1050" b="1" dirty="0" smtClean="0">
                          <a:solidFill>
                            <a:schemeClr val="accent2"/>
                          </a:solidFill>
                        </a:rPr>
                        <a:t>0,54</a:t>
                      </a:r>
                      <a:endParaRPr lang="en-US" sz="1050" b="1" dirty="0">
                        <a:solidFill>
                          <a:schemeClr val="accent2"/>
                        </a:solidFill>
                      </a:endParaRPr>
                    </a:p>
                  </a:txBody>
                  <a:tcPr anchor="ctr"/>
                </a:tc>
              </a:tr>
              <a:tr h="441049">
                <a:tc>
                  <a:txBody>
                    <a:bodyPr/>
                    <a:lstStyle/>
                    <a:p>
                      <a:pPr algn="ctr"/>
                      <a:r>
                        <a:rPr lang="fr-FR" sz="1050" dirty="0" smtClean="0"/>
                        <a:t>8</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194</a:t>
                      </a:r>
                      <a:endParaRPr lang="en-US" sz="1050" dirty="0"/>
                    </a:p>
                  </a:txBody>
                  <a:tcPr anchor="ctr"/>
                </a:tc>
                <a:tc>
                  <a:txBody>
                    <a:bodyPr/>
                    <a:lstStyle/>
                    <a:p>
                      <a:pPr algn="ctr"/>
                      <a:r>
                        <a:rPr lang="fr-FR" sz="1050" dirty="0" smtClean="0"/>
                        <a:t>?</a:t>
                      </a:r>
                      <a:endParaRPr lang="en-US" sz="1050" dirty="0"/>
                    </a:p>
                  </a:txBody>
                  <a:tcPr anchor="ctr"/>
                </a:tc>
                <a:tc>
                  <a:txBody>
                    <a:bodyPr/>
                    <a:lstStyle/>
                    <a:p>
                      <a:pPr algn="ctr"/>
                      <a:r>
                        <a:rPr lang="fr-FR" sz="1050" b="1" dirty="0" smtClean="0"/>
                        <a:t>0,69</a:t>
                      </a:r>
                      <a:endParaRPr lang="en-US" sz="1050" b="1" dirty="0"/>
                    </a:p>
                  </a:txBody>
                  <a:tcPr anchor="ctr"/>
                </a:tc>
              </a:tr>
              <a:tr h="441049">
                <a:tc>
                  <a:txBody>
                    <a:bodyPr/>
                    <a:lstStyle/>
                    <a:p>
                      <a:pPr algn="ctr"/>
                      <a:r>
                        <a:rPr lang="fr-FR" sz="1050" dirty="0" smtClean="0"/>
                        <a:t>9</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194</a:t>
                      </a:r>
                      <a:endParaRPr lang="en-US" sz="1050" dirty="0"/>
                    </a:p>
                  </a:txBody>
                  <a:tcPr anchor="ctr"/>
                </a:tc>
                <a:tc>
                  <a:txBody>
                    <a:bodyPr/>
                    <a:lstStyle/>
                    <a:p>
                      <a:pPr algn="ctr"/>
                      <a:r>
                        <a:rPr lang="fr-FR" sz="1050" dirty="0" smtClean="0"/>
                        <a:t>?</a:t>
                      </a:r>
                      <a:endParaRPr lang="en-US" sz="1050" dirty="0"/>
                    </a:p>
                  </a:txBody>
                  <a:tcPr anchor="ctr"/>
                </a:tc>
                <a:tc>
                  <a:txBody>
                    <a:bodyPr/>
                    <a:lstStyle/>
                    <a:p>
                      <a:pPr algn="ctr"/>
                      <a:r>
                        <a:rPr lang="fr-FR" sz="1050" b="1" dirty="0" smtClean="0">
                          <a:solidFill>
                            <a:schemeClr val="accent5"/>
                          </a:solidFill>
                        </a:rPr>
                        <a:t>0,83</a:t>
                      </a:r>
                      <a:endParaRPr lang="en-US" sz="1050" b="1" dirty="0">
                        <a:solidFill>
                          <a:schemeClr val="accent5"/>
                        </a:solidFill>
                      </a:endParaRPr>
                    </a:p>
                  </a:txBody>
                  <a:tcPr anchor="ctr"/>
                </a:tc>
              </a:tr>
            </a:tbl>
          </a:graphicData>
        </a:graphic>
      </p:graphicFrame>
      <p:sp>
        <p:nvSpPr>
          <p:cNvPr id="31" name="ZoneTexte 30"/>
          <p:cNvSpPr txBox="1"/>
          <p:nvPr/>
        </p:nvSpPr>
        <p:spPr>
          <a:xfrm>
            <a:off x="6813378" y="4825752"/>
            <a:ext cx="579119" cy="253916"/>
          </a:xfrm>
          <a:prstGeom prst="rect">
            <a:avLst/>
          </a:prstGeom>
          <a:noFill/>
        </p:spPr>
        <p:txBody>
          <a:bodyPr wrap="square" rtlCol="0">
            <a:spAutoFit/>
          </a:bodyPr>
          <a:lstStyle/>
          <a:p>
            <a:pPr algn="ctr"/>
            <a:r>
              <a:rPr lang="fr-FR" sz="1050" dirty="0" smtClean="0">
                <a:solidFill>
                  <a:schemeClr val="accent2"/>
                </a:solidFill>
              </a:rPr>
              <a:t>870°C</a:t>
            </a:r>
            <a:endParaRPr lang="en-US" sz="1050" dirty="0" err="1">
              <a:solidFill>
                <a:schemeClr val="accent2"/>
              </a:solidFill>
            </a:endParaRPr>
          </a:p>
        </p:txBody>
      </p:sp>
      <p:sp>
        <p:nvSpPr>
          <p:cNvPr id="36" name="ZoneTexte 35"/>
          <p:cNvSpPr txBox="1"/>
          <p:nvPr/>
        </p:nvSpPr>
        <p:spPr>
          <a:xfrm>
            <a:off x="6126457" y="4825556"/>
            <a:ext cx="579119" cy="253916"/>
          </a:xfrm>
          <a:prstGeom prst="rect">
            <a:avLst/>
          </a:prstGeom>
          <a:noFill/>
        </p:spPr>
        <p:txBody>
          <a:bodyPr wrap="square" rtlCol="0">
            <a:spAutoFit/>
          </a:bodyPr>
          <a:lstStyle/>
          <a:p>
            <a:pPr algn="ctr"/>
            <a:r>
              <a:rPr lang="fr-FR" sz="1050" dirty="0" smtClean="0">
                <a:solidFill>
                  <a:schemeClr val="accent4"/>
                </a:solidFill>
              </a:rPr>
              <a:t>815°C</a:t>
            </a:r>
            <a:endParaRPr lang="en-US" sz="1050" dirty="0" err="1">
              <a:solidFill>
                <a:schemeClr val="accent4"/>
              </a:solidFill>
            </a:endParaRPr>
          </a:p>
        </p:txBody>
      </p:sp>
      <p:sp>
        <p:nvSpPr>
          <p:cNvPr id="37" name="ZoneTexte 36"/>
          <p:cNvSpPr txBox="1"/>
          <p:nvPr/>
        </p:nvSpPr>
        <p:spPr>
          <a:xfrm>
            <a:off x="4915265" y="4825556"/>
            <a:ext cx="579119" cy="253916"/>
          </a:xfrm>
          <a:prstGeom prst="rect">
            <a:avLst/>
          </a:prstGeom>
          <a:noFill/>
        </p:spPr>
        <p:txBody>
          <a:bodyPr wrap="square" rtlCol="0">
            <a:spAutoFit/>
          </a:bodyPr>
          <a:lstStyle/>
          <a:p>
            <a:pPr algn="ctr"/>
            <a:r>
              <a:rPr lang="fr-FR" sz="1050" dirty="0" smtClean="0">
                <a:solidFill>
                  <a:schemeClr val="accent5"/>
                </a:solidFill>
              </a:rPr>
              <a:t>705°C</a:t>
            </a:r>
            <a:endParaRPr lang="en-US" sz="1050" dirty="0" err="1">
              <a:solidFill>
                <a:schemeClr val="accent5"/>
              </a:solidFill>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52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Quiz</a:t>
            </a:r>
            <a:endParaRPr lang="en-US" dirty="0"/>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25</a:t>
            </a:fld>
            <a:endParaRPr lang="fr-FR" dirty="0"/>
          </a:p>
        </p:txBody>
      </p:sp>
      <p:sp>
        <p:nvSpPr>
          <p:cNvPr id="11" name="ZoneTexte 10"/>
          <p:cNvSpPr txBox="1"/>
          <p:nvPr/>
        </p:nvSpPr>
        <p:spPr>
          <a:xfrm>
            <a:off x="755576" y="1052736"/>
            <a:ext cx="8136904" cy="307777"/>
          </a:xfrm>
          <a:prstGeom prst="rect">
            <a:avLst/>
          </a:prstGeom>
          <a:noFill/>
        </p:spPr>
        <p:txBody>
          <a:bodyPr wrap="square" rtlCol="0">
            <a:spAutoFit/>
          </a:bodyPr>
          <a:lstStyle/>
          <a:p>
            <a:r>
              <a:rPr lang="fr-FR" sz="1400" dirty="0" smtClean="0">
                <a:solidFill>
                  <a:schemeClr val="tx2"/>
                </a:solidFill>
              </a:rPr>
              <a:t>Essais de traitement thermique: A quelle température ont été trempées les produits?</a:t>
            </a:r>
            <a:endParaRPr lang="en-US" sz="1400" dirty="0" err="1">
              <a:solidFill>
                <a:schemeClr val="tx2"/>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420888"/>
            <a:ext cx="41052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Connecteur droit 3"/>
          <p:cNvCxnSpPr/>
          <p:nvPr/>
        </p:nvCxnSpPr>
        <p:spPr>
          <a:xfrm>
            <a:off x="5132817" y="3531488"/>
            <a:ext cx="1956408"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6" name="Connecteur droit 15"/>
          <p:cNvCxnSpPr/>
          <p:nvPr/>
        </p:nvCxnSpPr>
        <p:spPr>
          <a:xfrm flipV="1">
            <a:off x="7089225" y="3519296"/>
            <a:ext cx="0" cy="1152128"/>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Connecteur droit 18"/>
          <p:cNvCxnSpPr/>
          <p:nvPr/>
        </p:nvCxnSpPr>
        <p:spPr>
          <a:xfrm>
            <a:off x="5132817" y="3200784"/>
            <a:ext cx="1277856" cy="0"/>
          </a:xfrm>
          <a:prstGeom prst="line">
            <a:avLst/>
          </a:prstGeom>
        </p:spPr>
        <p:style>
          <a:lnRef idx="1">
            <a:schemeClr val="accent4"/>
          </a:lnRef>
          <a:fillRef idx="0">
            <a:schemeClr val="accent4"/>
          </a:fillRef>
          <a:effectRef idx="0">
            <a:schemeClr val="accent4"/>
          </a:effectRef>
          <a:fontRef idx="minor">
            <a:schemeClr val="tx1"/>
          </a:fontRef>
        </p:style>
      </p:cxnSp>
      <p:cxnSp>
        <p:nvCxnSpPr>
          <p:cNvPr id="20" name="Connecteur droit 19"/>
          <p:cNvCxnSpPr/>
          <p:nvPr/>
        </p:nvCxnSpPr>
        <p:spPr>
          <a:xfrm flipV="1">
            <a:off x="6410673" y="3200784"/>
            <a:ext cx="0" cy="1470640"/>
          </a:xfrm>
          <a:prstGeom prst="line">
            <a:avLst/>
          </a:prstGeom>
        </p:spPr>
        <p:style>
          <a:lnRef idx="1">
            <a:schemeClr val="accent3"/>
          </a:lnRef>
          <a:fillRef idx="0">
            <a:schemeClr val="accent3"/>
          </a:fillRef>
          <a:effectRef idx="0">
            <a:schemeClr val="accent3"/>
          </a:effectRef>
          <a:fontRef idx="minor">
            <a:schemeClr val="tx1"/>
          </a:fontRef>
        </p:style>
      </p:cxnSp>
      <p:cxnSp>
        <p:nvCxnSpPr>
          <p:cNvPr id="22" name="Connecteur droit 21"/>
          <p:cNvCxnSpPr/>
          <p:nvPr/>
        </p:nvCxnSpPr>
        <p:spPr>
          <a:xfrm>
            <a:off x="5149961" y="2901704"/>
            <a:ext cx="54864"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23" name="Connecteur droit 22"/>
          <p:cNvCxnSpPr/>
          <p:nvPr/>
        </p:nvCxnSpPr>
        <p:spPr>
          <a:xfrm flipV="1">
            <a:off x="5204825" y="2901704"/>
            <a:ext cx="0" cy="1769720"/>
          </a:xfrm>
          <a:prstGeom prst="line">
            <a:avLst/>
          </a:prstGeom>
        </p:spPr>
        <p:style>
          <a:lnRef idx="1">
            <a:schemeClr val="accent5"/>
          </a:lnRef>
          <a:fillRef idx="0">
            <a:schemeClr val="accent5"/>
          </a:fillRef>
          <a:effectRef idx="0">
            <a:schemeClr val="accent5"/>
          </a:effectRef>
          <a:fontRef idx="minor">
            <a:schemeClr val="tx1"/>
          </a:fontRef>
        </p:style>
      </p:cxnSp>
      <p:graphicFrame>
        <p:nvGraphicFramePr>
          <p:cNvPr id="18" name="Tableau 17"/>
          <p:cNvGraphicFramePr>
            <a:graphicFrameLocks noGrp="1"/>
          </p:cNvGraphicFramePr>
          <p:nvPr>
            <p:extLst>
              <p:ext uri="{D42A27DB-BD31-4B8C-83A1-F6EECF244321}">
                <p14:modId xmlns:p14="http://schemas.microsoft.com/office/powerpoint/2010/main" val="3082319110"/>
              </p:ext>
            </p:extLst>
          </p:nvPr>
        </p:nvGraphicFramePr>
        <p:xfrm>
          <a:off x="323528" y="1544115"/>
          <a:ext cx="4073781" cy="4518081"/>
        </p:xfrm>
        <a:graphic>
          <a:graphicData uri="http://schemas.openxmlformats.org/drawingml/2006/table">
            <a:tbl>
              <a:tblPr firstRow="1" bandRow="1">
                <a:tableStyleId>{21E4AEA4-8DFA-4A89-87EB-49C32662AFE0}</a:tableStyleId>
              </a:tblPr>
              <a:tblGrid>
                <a:gridCol w="675005"/>
                <a:gridCol w="849694"/>
                <a:gridCol w="849694"/>
                <a:gridCol w="849694"/>
                <a:gridCol w="849694"/>
              </a:tblGrid>
              <a:tr h="441049">
                <a:tc>
                  <a:txBody>
                    <a:bodyPr/>
                    <a:lstStyle/>
                    <a:p>
                      <a:pPr algn="ctr"/>
                      <a:r>
                        <a:rPr lang="fr-FR" sz="1000" dirty="0" err="1" smtClean="0"/>
                        <a:t>N°essai</a:t>
                      </a:r>
                      <a:endParaRPr lang="en-US" sz="1000" dirty="0"/>
                    </a:p>
                  </a:txBody>
                  <a:tcPr/>
                </a:tc>
                <a:tc>
                  <a:txBody>
                    <a:bodyPr/>
                    <a:lstStyle/>
                    <a:p>
                      <a:pPr algn="ctr"/>
                      <a:r>
                        <a:rPr lang="fr-FR" sz="1000" dirty="0" smtClean="0"/>
                        <a:t>Tm (°C)</a:t>
                      </a:r>
                    </a:p>
                    <a:p>
                      <a:pPr algn="ctr"/>
                      <a:r>
                        <a:rPr lang="fr-FR" sz="1000" dirty="0" smtClean="0"/>
                        <a:t>T° maintien</a:t>
                      </a:r>
                      <a:endParaRPr lang="en-US" sz="1000" dirty="0"/>
                    </a:p>
                  </a:txBody>
                  <a:tcPr/>
                </a:tc>
                <a:tc>
                  <a:txBody>
                    <a:bodyPr/>
                    <a:lstStyle/>
                    <a:p>
                      <a:pPr algn="ctr"/>
                      <a:r>
                        <a:rPr lang="fr-FR" sz="1000" dirty="0" err="1" smtClean="0"/>
                        <a:t>Vr</a:t>
                      </a:r>
                      <a:r>
                        <a:rPr lang="fr-FR" sz="1000" dirty="0" smtClean="0"/>
                        <a:t> (°C/min)</a:t>
                      </a:r>
                    </a:p>
                    <a:p>
                      <a:pPr algn="ctr"/>
                      <a:r>
                        <a:rPr lang="fr-FR" sz="1000" dirty="0" smtClean="0"/>
                        <a:t>Vit. </a:t>
                      </a:r>
                      <a:r>
                        <a:rPr lang="fr-FR" sz="1000" dirty="0" err="1" smtClean="0"/>
                        <a:t>Ref</a:t>
                      </a:r>
                      <a:endParaRPr lang="en-US" sz="1000" dirty="0"/>
                    </a:p>
                  </a:txBody>
                  <a:tcPr/>
                </a:tc>
                <a:tc>
                  <a:txBody>
                    <a:bodyPr/>
                    <a:lstStyle/>
                    <a:p>
                      <a:pPr algn="ctr"/>
                      <a:r>
                        <a:rPr lang="fr-FR" sz="1000" dirty="0" err="1" smtClean="0"/>
                        <a:t>Tq</a:t>
                      </a:r>
                      <a:r>
                        <a:rPr lang="fr-FR" sz="1000" dirty="0" smtClean="0"/>
                        <a:t> (°C)</a:t>
                      </a:r>
                    </a:p>
                    <a:p>
                      <a:pPr algn="ctr"/>
                      <a:r>
                        <a:rPr lang="fr-FR" sz="1000" dirty="0" smtClean="0"/>
                        <a:t>T° Trempe</a:t>
                      </a:r>
                      <a:endParaRPr lang="en-US" sz="1000" dirty="0"/>
                    </a:p>
                  </a:txBody>
                  <a:tcPr/>
                </a:tc>
                <a:tc>
                  <a:txBody>
                    <a:bodyPr/>
                    <a:lstStyle/>
                    <a:p>
                      <a:pPr algn="ctr"/>
                      <a:r>
                        <a:rPr lang="fr-FR" sz="1000" dirty="0" smtClean="0"/>
                        <a:t>% alpha</a:t>
                      </a:r>
                      <a:endParaRPr lang="en-US" sz="1000" dirty="0"/>
                    </a:p>
                  </a:txBody>
                  <a:tcPr/>
                </a:tc>
              </a:tr>
              <a:tr h="441049">
                <a:tc>
                  <a:txBody>
                    <a:bodyPr/>
                    <a:lstStyle/>
                    <a:p>
                      <a:pPr algn="ctr"/>
                      <a:r>
                        <a:rPr lang="fr-FR" sz="1050" dirty="0" smtClean="0"/>
                        <a:t>1</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11</a:t>
                      </a:r>
                      <a:endParaRPr lang="en-US" sz="1050" dirty="0"/>
                    </a:p>
                  </a:txBody>
                  <a:tcPr anchor="ctr"/>
                </a:tc>
                <a:tc>
                  <a:txBody>
                    <a:bodyPr/>
                    <a:lstStyle/>
                    <a:p>
                      <a:pPr algn="ctr"/>
                      <a:r>
                        <a:rPr lang="fr-FR" sz="1050" dirty="0" smtClean="0"/>
                        <a:t>870</a:t>
                      </a:r>
                      <a:endParaRPr lang="en-US" sz="1050" dirty="0"/>
                    </a:p>
                  </a:txBody>
                  <a:tcPr anchor="ctr"/>
                </a:tc>
                <a:tc>
                  <a:txBody>
                    <a:bodyPr/>
                    <a:lstStyle/>
                    <a:p>
                      <a:pPr algn="ctr"/>
                      <a:r>
                        <a:rPr lang="fr-FR" sz="1050" b="1" dirty="0" smtClean="0">
                          <a:solidFill>
                            <a:schemeClr val="accent2"/>
                          </a:solidFill>
                        </a:rPr>
                        <a:t>0,54</a:t>
                      </a:r>
                      <a:endParaRPr lang="en-US" sz="1050" b="1" dirty="0">
                        <a:solidFill>
                          <a:schemeClr val="accent2"/>
                        </a:solidFill>
                      </a:endParaRPr>
                    </a:p>
                  </a:txBody>
                  <a:tcPr anchor="ctr"/>
                </a:tc>
              </a:tr>
              <a:tr h="441049">
                <a:tc>
                  <a:txBody>
                    <a:bodyPr/>
                    <a:lstStyle/>
                    <a:p>
                      <a:pPr algn="ctr"/>
                      <a:r>
                        <a:rPr lang="fr-FR" sz="1050" dirty="0" smtClean="0"/>
                        <a:t>2</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11</a:t>
                      </a:r>
                      <a:endParaRPr lang="en-US" sz="1050" dirty="0"/>
                    </a:p>
                  </a:txBody>
                  <a:tcPr anchor="ctr"/>
                </a:tc>
                <a:tc>
                  <a:txBody>
                    <a:bodyPr/>
                    <a:lstStyle/>
                    <a:p>
                      <a:pPr algn="ctr"/>
                      <a:r>
                        <a:rPr lang="fr-FR" sz="1050" dirty="0" smtClean="0"/>
                        <a:t>815</a:t>
                      </a:r>
                      <a:endParaRPr lang="en-US" sz="1050" dirty="0"/>
                    </a:p>
                  </a:txBody>
                  <a:tcPr anchor="ctr"/>
                </a:tc>
                <a:tc>
                  <a:txBody>
                    <a:bodyPr/>
                    <a:lstStyle/>
                    <a:p>
                      <a:pPr algn="ctr"/>
                      <a:r>
                        <a:rPr lang="fr-FR" sz="1050" b="1" dirty="0" smtClean="0"/>
                        <a:t>0,69</a:t>
                      </a:r>
                      <a:endParaRPr lang="en-US" sz="1050" b="1" dirty="0"/>
                    </a:p>
                  </a:txBody>
                  <a:tcPr anchor="ctr"/>
                </a:tc>
              </a:tr>
              <a:tr h="441049">
                <a:tc>
                  <a:txBody>
                    <a:bodyPr/>
                    <a:lstStyle/>
                    <a:p>
                      <a:pPr algn="ctr"/>
                      <a:r>
                        <a:rPr lang="fr-FR" sz="1050" dirty="0" smtClean="0"/>
                        <a:t>3</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11</a:t>
                      </a:r>
                      <a:endParaRPr lang="en-US" sz="1050" dirty="0"/>
                    </a:p>
                  </a:txBody>
                  <a:tcPr anchor="ctr"/>
                </a:tc>
                <a:tc>
                  <a:txBody>
                    <a:bodyPr/>
                    <a:lstStyle/>
                    <a:p>
                      <a:pPr algn="ctr"/>
                      <a:r>
                        <a:rPr lang="fr-FR" sz="1050" dirty="0" smtClean="0"/>
                        <a:t>705</a:t>
                      </a:r>
                      <a:endParaRPr lang="en-US" sz="1050" dirty="0"/>
                    </a:p>
                  </a:txBody>
                  <a:tcPr anchor="ctr"/>
                </a:tc>
                <a:tc>
                  <a:txBody>
                    <a:bodyPr/>
                    <a:lstStyle/>
                    <a:p>
                      <a:pPr algn="ctr"/>
                      <a:r>
                        <a:rPr lang="fr-FR" sz="1050" b="1" dirty="0" smtClean="0">
                          <a:solidFill>
                            <a:schemeClr val="accent5"/>
                          </a:solidFill>
                        </a:rPr>
                        <a:t>0,83</a:t>
                      </a:r>
                      <a:endParaRPr lang="en-US" sz="1050" b="1" dirty="0">
                        <a:solidFill>
                          <a:schemeClr val="accent5"/>
                        </a:solidFill>
                      </a:endParaRPr>
                    </a:p>
                  </a:txBody>
                  <a:tcPr anchor="ctr"/>
                </a:tc>
              </a:tr>
              <a:tr h="441049">
                <a:tc>
                  <a:txBody>
                    <a:bodyPr/>
                    <a:lstStyle/>
                    <a:p>
                      <a:pPr algn="ctr"/>
                      <a:r>
                        <a:rPr lang="fr-FR" sz="1050" dirty="0" smtClean="0"/>
                        <a:t>4</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42</a:t>
                      </a:r>
                      <a:endParaRPr lang="en-US" sz="1050" dirty="0"/>
                    </a:p>
                  </a:txBody>
                  <a:tcPr anchor="ctr"/>
                </a:tc>
                <a:tc>
                  <a:txBody>
                    <a:bodyPr/>
                    <a:lstStyle/>
                    <a:p>
                      <a:pPr algn="ctr"/>
                      <a:r>
                        <a:rPr lang="fr-FR" sz="1050" dirty="0" smtClean="0"/>
                        <a:t>870</a:t>
                      </a:r>
                      <a:endParaRPr lang="en-US" sz="1050" dirty="0"/>
                    </a:p>
                  </a:txBody>
                  <a:tcPr anchor="ctr"/>
                </a:tc>
                <a:tc>
                  <a:txBody>
                    <a:bodyPr/>
                    <a:lstStyle/>
                    <a:p>
                      <a:pPr algn="ctr"/>
                      <a:r>
                        <a:rPr lang="fr-FR" sz="1050" b="1" dirty="0" smtClean="0">
                          <a:solidFill>
                            <a:schemeClr val="accent2"/>
                          </a:solidFill>
                        </a:rPr>
                        <a:t>0,54</a:t>
                      </a:r>
                      <a:endParaRPr lang="en-US" sz="1050" b="1" dirty="0">
                        <a:solidFill>
                          <a:schemeClr val="accent2"/>
                        </a:solidFill>
                      </a:endParaRPr>
                    </a:p>
                  </a:txBody>
                  <a:tcPr anchor="ctr"/>
                </a:tc>
              </a:tr>
              <a:tr h="441049">
                <a:tc>
                  <a:txBody>
                    <a:bodyPr/>
                    <a:lstStyle/>
                    <a:p>
                      <a:pPr algn="ctr"/>
                      <a:r>
                        <a:rPr lang="fr-FR" sz="1050" dirty="0" smtClean="0"/>
                        <a:t>5</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42</a:t>
                      </a:r>
                      <a:endParaRPr lang="en-US" sz="1050" dirty="0"/>
                    </a:p>
                  </a:txBody>
                  <a:tcPr anchor="ctr"/>
                </a:tc>
                <a:tc>
                  <a:txBody>
                    <a:bodyPr/>
                    <a:lstStyle/>
                    <a:p>
                      <a:pPr algn="ctr"/>
                      <a:r>
                        <a:rPr lang="fr-FR" sz="1050" dirty="0" smtClean="0"/>
                        <a:t>815</a:t>
                      </a:r>
                      <a:endParaRPr lang="en-US" sz="1050" dirty="0"/>
                    </a:p>
                  </a:txBody>
                  <a:tcPr anchor="ctr"/>
                </a:tc>
                <a:tc>
                  <a:txBody>
                    <a:bodyPr/>
                    <a:lstStyle/>
                    <a:p>
                      <a:pPr algn="ctr"/>
                      <a:r>
                        <a:rPr lang="fr-FR" sz="1050" b="1" dirty="0" smtClean="0"/>
                        <a:t>0,69</a:t>
                      </a:r>
                      <a:endParaRPr lang="en-US" sz="1050" b="1" dirty="0"/>
                    </a:p>
                  </a:txBody>
                  <a:tcPr anchor="ctr"/>
                </a:tc>
              </a:tr>
              <a:tr h="441049">
                <a:tc>
                  <a:txBody>
                    <a:bodyPr/>
                    <a:lstStyle/>
                    <a:p>
                      <a:pPr algn="ctr"/>
                      <a:r>
                        <a:rPr lang="fr-FR" sz="1050" dirty="0" smtClean="0"/>
                        <a:t>6</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42</a:t>
                      </a:r>
                      <a:endParaRPr lang="en-US" sz="1050" dirty="0"/>
                    </a:p>
                  </a:txBody>
                  <a:tcPr anchor="ctr"/>
                </a:tc>
                <a:tc>
                  <a:txBody>
                    <a:bodyPr/>
                    <a:lstStyle/>
                    <a:p>
                      <a:pPr algn="ctr"/>
                      <a:r>
                        <a:rPr lang="fr-FR" sz="1050" dirty="0" smtClean="0"/>
                        <a:t>705</a:t>
                      </a:r>
                      <a:endParaRPr lang="en-US" sz="1050" dirty="0"/>
                    </a:p>
                  </a:txBody>
                  <a:tcPr anchor="ctr"/>
                </a:tc>
                <a:tc>
                  <a:txBody>
                    <a:bodyPr/>
                    <a:lstStyle/>
                    <a:p>
                      <a:pPr algn="ctr"/>
                      <a:r>
                        <a:rPr lang="fr-FR" sz="1050" b="1" dirty="0" smtClean="0">
                          <a:solidFill>
                            <a:schemeClr val="accent5"/>
                          </a:solidFill>
                        </a:rPr>
                        <a:t>0,83</a:t>
                      </a:r>
                      <a:endParaRPr lang="en-US" sz="1050" b="1" dirty="0">
                        <a:solidFill>
                          <a:schemeClr val="accent5"/>
                        </a:solidFill>
                      </a:endParaRPr>
                    </a:p>
                  </a:txBody>
                  <a:tcPr anchor="ctr"/>
                </a:tc>
              </a:tr>
              <a:tr h="441049">
                <a:tc>
                  <a:txBody>
                    <a:bodyPr/>
                    <a:lstStyle/>
                    <a:p>
                      <a:pPr algn="ctr"/>
                      <a:r>
                        <a:rPr lang="fr-FR" sz="1050" dirty="0" smtClean="0"/>
                        <a:t>7</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194</a:t>
                      </a:r>
                      <a:endParaRPr lang="en-US" sz="1050" dirty="0"/>
                    </a:p>
                  </a:txBody>
                  <a:tcPr anchor="ctr"/>
                </a:tc>
                <a:tc>
                  <a:txBody>
                    <a:bodyPr/>
                    <a:lstStyle/>
                    <a:p>
                      <a:pPr algn="ctr"/>
                      <a:r>
                        <a:rPr lang="fr-FR" sz="1050" dirty="0" smtClean="0"/>
                        <a:t>870</a:t>
                      </a:r>
                      <a:endParaRPr lang="en-US" sz="1050" dirty="0"/>
                    </a:p>
                  </a:txBody>
                  <a:tcPr anchor="ctr"/>
                </a:tc>
                <a:tc>
                  <a:txBody>
                    <a:bodyPr/>
                    <a:lstStyle/>
                    <a:p>
                      <a:pPr algn="ctr"/>
                      <a:r>
                        <a:rPr lang="fr-FR" sz="1050" b="1" dirty="0" smtClean="0">
                          <a:solidFill>
                            <a:schemeClr val="accent2"/>
                          </a:solidFill>
                        </a:rPr>
                        <a:t>0,54</a:t>
                      </a:r>
                      <a:endParaRPr lang="en-US" sz="1050" b="1" dirty="0">
                        <a:solidFill>
                          <a:schemeClr val="accent2"/>
                        </a:solidFill>
                      </a:endParaRPr>
                    </a:p>
                  </a:txBody>
                  <a:tcPr anchor="ctr"/>
                </a:tc>
              </a:tr>
              <a:tr h="441049">
                <a:tc>
                  <a:txBody>
                    <a:bodyPr/>
                    <a:lstStyle/>
                    <a:p>
                      <a:pPr algn="ctr"/>
                      <a:r>
                        <a:rPr lang="fr-FR" sz="1050" dirty="0" smtClean="0"/>
                        <a:t>8</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194</a:t>
                      </a:r>
                      <a:endParaRPr lang="en-US" sz="1050" dirty="0"/>
                    </a:p>
                  </a:txBody>
                  <a:tcPr anchor="ctr"/>
                </a:tc>
                <a:tc>
                  <a:txBody>
                    <a:bodyPr/>
                    <a:lstStyle/>
                    <a:p>
                      <a:pPr algn="ctr"/>
                      <a:r>
                        <a:rPr lang="fr-FR" sz="1050" dirty="0" smtClean="0"/>
                        <a:t>815</a:t>
                      </a:r>
                      <a:endParaRPr lang="en-US" sz="1050" dirty="0"/>
                    </a:p>
                  </a:txBody>
                  <a:tcPr anchor="ctr"/>
                </a:tc>
                <a:tc>
                  <a:txBody>
                    <a:bodyPr/>
                    <a:lstStyle/>
                    <a:p>
                      <a:pPr algn="ctr"/>
                      <a:r>
                        <a:rPr lang="fr-FR" sz="1050" b="1" dirty="0" smtClean="0"/>
                        <a:t>0,69</a:t>
                      </a:r>
                      <a:endParaRPr lang="en-US" sz="1050" b="1" dirty="0"/>
                    </a:p>
                  </a:txBody>
                  <a:tcPr anchor="ctr"/>
                </a:tc>
              </a:tr>
              <a:tr h="441049">
                <a:tc>
                  <a:txBody>
                    <a:bodyPr/>
                    <a:lstStyle/>
                    <a:p>
                      <a:pPr algn="ctr"/>
                      <a:r>
                        <a:rPr lang="fr-FR" sz="1050" dirty="0" smtClean="0"/>
                        <a:t>9</a:t>
                      </a:r>
                      <a:endParaRPr lang="en-US" sz="1050" dirty="0"/>
                    </a:p>
                  </a:txBody>
                  <a:tcPr anchor="ctr"/>
                </a:tc>
                <a:tc>
                  <a:txBody>
                    <a:bodyPr/>
                    <a:lstStyle/>
                    <a:p>
                      <a:pPr algn="ctr"/>
                      <a:r>
                        <a:rPr lang="fr-FR" sz="1050" dirty="0" smtClean="0"/>
                        <a:t>955</a:t>
                      </a:r>
                      <a:endParaRPr lang="en-US" sz="1050" dirty="0"/>
                    </a:p>
                  </a:txBody>
                  <a:tcPr anchor="ctr"/>
                </a:tc>
                <a:tc>
                  <a:txBody>
                    <a:bodyPr/>
                    <a:lstStyle/>
                    <a:p>
                      <a:pPr algn="ctr"/>
                      <a:r>
                        <a:rPr lang="fr-FR" sz="1050" dirty="0" smtClean="0"/>
                        <a:t>194</a:t>
                      </a:r>
                      <a:endParaRPr lang="en-US" sz="1050" dirty="0"/>
                    </a:p>
                  </a:txBody>
                  <a:tcPr anchor="ctr"/>
                </a:tc>
                <a:tc>
                  <a:txBody>
                    <a:bodyPr/>
                    <a:lstStyle/>
                    <a:p>
                      <a:pPr algn="ctr"/>
                      <a:r>
                        <a:rPr lang="fr-FR" sz="1050" dirty="0" smtClean="0"/>
                        <a:t>705</a:t>
                      </a:r>
                      <a:endParaRPr lang="en-US" sz="1050" dirty="0"/>
                    </a:p>
                  </a:txBody>
                  <a:tcPr anchor="ctr"/>
                </a:tc>
                <a:tc>
                  <a:txBody>
                    <a:bodyPr/>
                    <a:lstStyle/>
                    <a:p>
                      <a:pPr algn="ctr"/>
                      <a:r>
                        <a:rPr lang="fr-FR" sz="1050" b="1" dirty="0" smtClean="0">
                          <a:solidFill>
                            <a:schemeClr val="accent5"/>
                          </a:solidFill>
                        </a:rPr>
                        <a:t>0,83</a:t>
                      </a:r>
                      <a:endParaRPr lang="en-US" sz="1050" b="1" dirty="0">
                        <a:solidFill>
                          <a:schemeClr val="accent5"/>
                        </a:solidFill>
                      </a:endParaRPr>
                    </a:p>
                  </a:txBody>
                  <a:tcPr anchor="ctr"/>
                </a:tc>
              </a:tr>
            </a:tbl>
          </a:graphicData>
        </a:graphic>
      </p:graphicFrame>
      <p:sp>
        <p:nvSpPr>
          <p:cNvPr id="31" name="ZoneTexte 30"/>
          <p:cNvSpPr txBox="1"/>
          <p:nvPr/>
        </p:nvSpPr>
        <p:spPr>
          <a:xfrm>
            <a:off x="6813378" y="4825752"/>
            <a:ext cx="579119" cy="253916"/>
          </a:xfrm>
          <a:prstGeom prst="rect">
            <a:avLst/>
          </a:prstGeom>
          <a:noFill/>
        </p:spPr>
        <p:txBody>
          <a:bodyPr wrap="square" rtlCol="0">
            <a:spAutoFit/>
          </a:bodyPr>
          <a:lstStyle/>
          <a:p>
            <a:pPr algn="ctr"/>
            <a:r>
              <a:rPr lang="fr-FR" sz="1050" dirty="0" smtClean="0">
                <a:solidFill>
                  <a:schemeClr val="accent2"/>
                </a:solidFill>
              </a:rPr>
              <a:t>870°C</a:t>
            </a:r>
            <a:endParaRPr lang="en-US" sz="1050" dirty="0" err="1">
              <a:solidFill>
                <a:schemeClr val="accent2"/>
              </a:solidFill>
            </a:endParaRPr>
          </a:p>
        </p:txBody>
      </p:sp>
      <p:sp>
        <p:nvSpPr>
          <p:cNvPr id="36" name="ZoneTexte 35"/>
          <p:cNvSpPr txBox="1"/>
          <p:nvPr/>
        </p:nvSpPr>
        <p:spPr>
          <a:xfrm>
            <a:off x="6126457" y="4825556"/>
            <a:ext cx="579119" cy="253916"/>
          </a:xfrm>
          <a:prstGeom prst="rect">
            <a:avLst/>
          </a:prstGeom>
          <a:noFill/>
        </p:spPr>
        <p:txBody>
          <a:bodyPr wrap="square" rtlCol="0">
            <a:spAutoFit/>
          </a:bodyPr>
          <a:lstStyle/>
          <a:p>
            <a:pPr algn="ctr"/>
            <a:r>
              <a:rPr lang="fr-FR" sz="1050" dirty="0" smtClean="0">
                <a:solidFill>
                  <a:schemeClr val="accent4"/>
                </a:solidFill>
              </a:rPr>
              <a:t>815°C</a:t>
            </a:r>
            <a:endParaRPr lang="en-US" sz="1050" dirty="0" err="1">
              <a:solidFill>
                <a:schemeClr val="accent4"/>
              </a:solidFill>
            </a:endParaRPr>
          </a:p>
        </p:txBody>
      </p:sp>
      <p:sp>
        <p:nvSpPr>
          <p:cNvPr id="37" name="ZoneTexte 36"/>
          <p:cNvSpPr txBox="1"/>
          <p:nvPr/>
        </p:nvSpPr>
        <p:spPr>
          <a:xfrm>
            <a:off x="4915265" y="4825556"/>
            <a:ext cx="579119" cy="253916"/>
          </a:xfrm>
          <a:prstGeom prst="rect">
            <a:avLst/>
          </a:prstGeom>
          <a:noFill/>
        </p:spPr>
        <p:txBody>
          <a:bodyPr wrap="square" rtlCol="0">
            <a:spAutoFit/>
          </a:bodyPr>
          <a:lstStyle/>
          <a:p>
            <a:pPr algn="ctr"/>
            <a:r>
              <a:rPr lang="fr-FR" sz="1050" dirty="0" smtClean="0">
                <a:solidFill>
                  <a:schemeClr val="accent5"/>
                </a:solidFill>
              </a:rPr>
              <a:t>705°C</a:t>
            </a:r>
            <a:endParaRPr lang="en-US" sz="1050" dirty="0" err="1">
              <a:solidFill>
                <a:schemeClr val="accent5"/>
              </a:solidFill>
            </a:endParaRPr>
          </a:p>
        </p:txBody>
      </p:sp>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32561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Quiz</a:t>
            </a:r>
            <a:endParaRPr lang="en-US" dirty="0"/>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26</a:t>
            </a:fld>
            <a:endParaRPr lang="fr-FR" dirty="0"/>
          </a:p>
        </p:txBody>
      </p:sp>
      <p:sp>
        <p:nvSpPr>
          <p:cNvPr id="11" name="ZoneTexte 10"/>
          <p:cNvSpPr txBox="1"/>
          <p:nvPr/>
        </p:nvSpPr>
        <p:spPr>
          <a:xfrm>
            <a:off x="1259632" y="531588"/>
            <a:ext cx="8136904" cy="307777"/>
          </a:xfrm>
          <a:prstGeom prst="rect">
            <a:avLst/>
          </a:prstGeom>
          <a:noFill/>
        </p:spPr>
        <p:txBody>
          <a:bodyPr wrap="square" rtlCol="0">
            <a:spAutoFit/>
          </a:bodyPr>
          <a:lstStyle/>
          <a:p>
            <a:r>
              <a:rPr lang="fr-FR" sz="1400" dirty="0" smtClean="0">
                <a:solidFill>
                  <a:schemeClr val="tx2"/>
                </a:solidFill>
              </a:rPr>
              <a:t>Quel microstructure pour chacune des conditions de TTH vu précédemment?</a:t>
            </a:r>
            <a:endParaRPr lang="en-US" sz="1400" dirty="0" err="1">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121" y="1513854"/>
            <a:ext cx="1765895"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252" y="1513854"/>
            <a:ext cx="1731140"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599" y="1513854"/>
            <a:ext cx="1725807"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81" y="3267232"/>
            <a:ext cx="16859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3711" y="3267232"/>
            <a:ext cx="1732009"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4121" y="3267232"/>
            <a:ext cx="1721516"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481" y="5064968"/>
            <a:ext cx="16954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6059" y="5063768"/>
            <a:ext cx="1767311"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6346" y="5063768"/>
            <a:ext cx="1757065"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141481" y="1571054"/>
            <a:ext cx="773038" cy="230832"/>
          </a:xfrm>
          <a:prstGeom prst="rect">
            <a:avLst/>
          </a:prstGeom>
          <a:solidFill>
            <a:schemeClr val="accent2"/>
          </a:solidFill>
        </p:spPr>
        <p:txBody>
          <a:bodyPr wrap="square" rtlCol="0">
            <a:spAutoFit/>
          </a:bodyPr>
          <a:lstStyle/>
          <a:p>
            <a:endParaRPr lang="en-US" sz="900" dirty="0" err="1">
              <a:solidFill>
                <a:schemeClr val="bg1"/>
              </a:solidFill>
            </a:endParaRPr>
          </a:p>
        </p:txBody>
      </p:sp>
      <p:sp>
        <p:nvSpPr>
          <p:cNvPr id="30" name="ZoneTexte 29"/>
          <p:cNvSpPr txBox="1"/>
          <p:nvPr/>
        </p:nvSpPr>
        <p:spPr>
          <a:xfrm>
            <a:off x="3704121" y="1562138"/>
            <a:ext cx="773038" cy="230832"/>
          </a:xfrm>
          <a:prstGeom prst="rect">
            <a:avLst/>
          </a:prstGeom>
          <a:solidFill>
            <a:schemeClr val="accent2"/>
          </a:solidFill>
        </p:spPr>
        <p:txBody>
          <a:bodyPr wrap="square" rtlCol="0">
            <a:spAutoFit/>
          </a:bodyPr>
          <a:lstStyle/>
          <a:p>
            <a:endParaRPr lang="en-US" sz="900" dirty="0" err="1">
              <a:solidFill>
                <a:schemeClr val="bg1"/>
              </a:solidFill>
            </a:endParaRPr>
          </a:p>
        </p:txBody>
      </p:sp>
      <p:sp>
        <p:nvSpPr>
          <p:cNvPr id="32" name="ZoneTexte 31"/>
          <p:cNvSpPr txBox="1"/>
          <p:nvPr/>
        </p:nvSpPr>
        <p:spPr>
          <a:xfrm>
            <a:off x="6426676" y="1571054"/>
            <a:ext cx="773038" cy="230832"/>
          </a:xfrm>
          <a:prstGeom prst="rect">
            <a:avLst/>
          </a:prstGeom>
          <a:solidFill>
            <a:schemeClr val="accent2"/>
          </a:solidFill>
        </p:spPr>
        <p:txBody>
          <a:bodyPr wrap="square" rtlCol="0">
            <a:spAutoFit/>
          </a:bodyPr>
          <a:lstStyle/>
          <a:p>
            <a:endParaRPr lang="en-US" sz="900" dirty="0" err="1">
              <a:solidFill>
                <a:schemeClr val="bg1"/>
              </a:solidFill>
            </a:endParaRPr>
          </a:p>
        </p:txBody>
      </p:sp>
      <p:sp>
        <p:nvSpPr>
          <p:cNvPr id="33" name="ZoneTexte 32"/>
          <p:cNvSpPr txBox="1"/>
          <p:nvPr/>
        </p:nvSpPr>
        <p:spPr>
          <a:xfrm>
            <a:off x="1216168" y="3314054"/>
            <a:ext cx="773038" cy="230832"/>
          </a:xfrm>
          <a:prstGeom prst="rect">
            <a:avLst/>
          </a:prstGeom>
          <a:solidFill>
            <a:schemeClr val="accent2"/>
          </a:solidFill>
        </p:spPr>
        <p:txBody>
          <a:bodyPr wrap="square" rtlCol="0">
            <a:spAutoFit/>
          </a:bodyPr>
          <a:lstStyle/>
          <a:p>
            <a:endParaRPr lang="en-US" sz="900" dirty="0" err="1">
              <a:solidFill>
                <a:schemeClr val="bg1"/>
              </a:solidFill>
            </a:endParaRPr>
          </a:p>
        </p:txBody>
      </p:sp>
      <p:sp>
        <p:nvSpPr>
          <p:cNvPr id="34" name="ZoneTexte 33"/>
          <p:cNvSpPr txBox="1"/>
          <p:nvPr/>
        </p:nvSpPr>
        <p:spPr>
          <a:xfrm>
            <a:off x="3771305" y="3314054"/>
            <a:ext cx="773038" cy="230832"/>
          </a:xfrm>
          <a:prstGeom prst="rect">
            <a:avLst/>
          </a:prstGeom>
          <a:solidFill>
            <a:schemeClr val="accent2"/>
          </a:solidFill>
        </p:spPr>
        <p:txBody>
          <a:bodyPr wrap="square" rtlCol="0">
            <a:spAutoFit/>
          </a:bodyPr>
          <a:lstStyle/>
          <a:p>
            <a:endParaRPr lang="en-US" sz="900" dirty="0" err="1">
              <a:solidFill>
                <a:schemeClr val="bg1"/>
              </a:solidFill>
            </a:endParaRPr>
          </a:p>
        </p:txBody>
      </p:sp>
      <p:sp>
        <p:nvSpPr>
          <p:cNvPr id="35" name="ZoneTexte 34"/>
          <p:cNvSpPr txBox="1"/>
          <p:nvPr/>
        </p:nvSpPr>
        <p:spPr>
          <a:xfrm>
            <a:off x="6369252" y="3314054"/>
            <a:ext cx="773038" cy="230832"/>
          </a:xfrm>
          <a:prstGeom prst="rect">
            <a:avLst/>
          </a:prstGeom>
          <a:solidFill>
            <a:schemeClr val="accent2"/>
          </a:solidFill>
        </p:spPr>
        <p:txBody>
          <a:bodyPr wrap="square" rtlCol="0">
            <a:spAutoFit/>
          </a:bodyPr>
          <a:lstStyle/>
          <a:p>
            <a:endParaRPr lang="en-US" sz="900" dirty="0" err="1">
              <a:solidFill>
                <a:schemeClr val="bg1"/>
              </a:solidFill>
            </a:endParaRPr>
          </a:p>
        </p:txBody>
      </p:sp>
      <p:sp>
        <p:nvSpPr>
          <p:cNvPr id="38" name="ZoneTexte 37"/>
          <p:cNvSpPr txBox="1"/>
          <p:nvPr/>
        </p:nvSpPr>
        <p:spPr>
          <a:xfrm>
            <a:off x="1191464" y="5114254"/>
            <a:ext cx="773038" cy="230832"/>
          </a:xfrm>
          <a:prstGeom prst="rect">
            <a:avLst/>
          </a:prstGeom>
          <a:solidFill>
            <a:schemeClr val="accent2"/>
          </a:solidFill>
        </p:spPr>
        <p:txBody>
          <a:bodyPr wrap="square" rtlCol="0">
            <a:spAutoFit/>
          </a:bodyPr>
          <a:lstStyle/>
          <a:p>
            <a:endParaRPr lang="en-US" sz="900" dirty="0" err="1">
              <a:solidFill>
                <a:schemeClr val="bg1"/>
              </a:solidFill>
            </a:endParaRPr>
          </a:p>
        </p:txBody>
      </p:sp>
      <p:sp>
        <p:nvSpPr>
          <p:cNvPr id="39" name="ZoneTexte 38"/>
          <p:cNvSpPr txBox="1"/>
          <p:nvPr/>
        </p:nvSpPr>
        <p:spPr>
          <a:xfrm>
            <a:off x="3735698" y="5114254"/>
            <a:ext cx="773038" cy="230832"/>
          </a:xfrm>
          <a:prstGeom prst="rect">
            <a:avLst/>
          </a:prstGeom>
          <a:solidFill>
            <a:schemeClr val="accent2"/>
          </a:solidFill>
        </p:spPr>
        <p:txBody>
          <a:bodyPr wrap="square" rtlCol="0">
            <a:spAutoFit/>
          </a:bodyPr>
          <a:lstStyle/>
          <a:p>
            <a:endParaRPr lang="en-US" sz="900" dirty="0" err="1">
              <a:solidFill>
                <a:schemeClr val="bg1"/>
              </a:solidFill>
            </a:endParaRPr>
          </a:p>
        </p:txBody>
      </p:sp>
      <p:sp>
        <p:nvSpPr>
          <p:cNvPr id="40" name="ZoneTexte 39"/>
          <p:cNvSpPr txBox="1"/>
          <p:nvPr/>
        </p:nvSpPr>
        <p:spPr>
          <a:xfrm>
            <a:off x="6348757" y="5119259"/>
            <a:ext cx="773038" cy="230832"/>
          </a:xfrm>
          <a:prstGeom prst="rect">
            <a:avLst/>
          </a:prstGeom>
          <a:solidFill>
            <a:schemeClr val="accent2"/>
          </a:solidFill>
        </p:spPr>
        <p:txBody>
          <a:bodyPr wrap="square" rtlCol="0">
            <a:spAutoFit/>
          </a:bodyPr>
          <a:lstStyle/>
          <a:p>
            <a:endParaRPr lang="en-US" sz="900" dirty="0" err="1">
              <a:solidFill>
                <a:schemeClr val="bg1"/>
              </a:solidFill>
            </a:endParaRPr>
          </a:p>
        </p:txBody>
      </p:sp>
      <p:cxnSp>
        <p:nvCxnSpPr>
          <p:cNvPr id="12" name="Connecteur droit 11"/>
          <p:cNvCxnSpPr/>
          <p:nvPr/>
        </p:nvCxnSpPr>
        <p:spPr>
          <a:xfrm>
            <a:off x="945179" y="3217092"/>
            <a:ext cx="744324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Connecteur droit 42"/>
          <p:cNvCxnSpPr/>
          <p:nvPr/>
        </p:nvCxnSpPr>
        <p:spPr>
          <a:xfrm>
            <a:off x="945179" y="4987562"/>
            <a:ext cx="7443245"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ZoneTexte 43"/>
          <p:cNvSpPr txBox="1"/>
          <p:nvPr/>
        </p:nvSpPr>
        <p:spPr>
          <a:xfrm rot="16200000">
            <a:off x="-1661515" y="3975227"/>
            <a:ext cx="3960440" cy="261610"/>
          </a:xfrm>
          <a:prstGeom prst="rect">
            <a:avLst/>
          </a:prstGeom>
          <a:noFill/>
        </p:spPr>
        <p:txBody>
          <a:bodyPr wrap="square" rtlCol="0">
            <a:spAutoFit/>
          </a:bodyPr>
          <a:lstStyle/>
          <a:p>
            <a:pPr algn="ctr"/>
            <a:r>
              <a:rPr lang="fr-FR" sz="1100" b="1" dirty="0" smtClean="0">
                <a:solidFill>
                  <a:schemeClr val="accent2"/>
                </a:solidFill>
              </a:rPr>
              <a:t>Température de trempe</a:t>
            </a:r>
            <a:endParaRPr lang="en-US" sz="1100" b="1" dirty="0" err="1">
              <a:solidFill>
                <a:schemeClr val="accent2"/>
              </a:solidFill>
            </a:endParaRPr>
          </a:p>
        </p:txBody>
      </p:sp>
      <p:sp>
        <p:nvSpPr>
          <p:cNvPr id="45" name="ZoneTexte 44"/>
          <p:cNvSpPr txBox="1"/>
          <p:nvPr/>
        </p:nvSpPr>
        <p:spPr>
          <a:xfrm>
            <a:off x="2606848" y="975782"/>
            <a:ext cx="3960440" cy="261610"/>
          </a:xfrm>
          <a:prstGeom prst="rect">
            <a:avLst/>
          </a:prstGeom>
          <a:noFill/>
        </p:spPr>
        <p:txBody>
          <a:bodyPr wrap="square" rtlCol="0">
            <a:spAutoFit/>
          </a:bodyPr>
          <a:lstStyle/>
          <a:p>
            <a:pPr algn="ctr"/>
            <a:r>
              <a:rPr lang="fr-FR" sz="1100" b="1" dirty="0" smtClean="0">
                <a:solidFill>
                  <a:schemeClr val="accent2"/>
                </a:solidFill>
              </a:rPr>
              <a:t>Température de trempe</a:t>
            </a:r>
            <a:endParaRPr lang="en-US" sz="1100" b="1" dirty="0" err="1">
              <a:solidFill>
                <a:schemeClr val="accent2"/>
              </a:solidFill>
            </a:endParaRPr>
          </a:p>
        </p:txBody>
      </p:sp>
      <p:sp>
        <p:nvSpPr>
          <p:cNvPr id="13" name="ZoneTexte 12"/>
          <p:cNvSpPr txBox="1"/>
          <p:nvPr/>
        </p:nvSpPr>
        <p:spPr>
          <a:xfrm>
            <a:off x="3055387" y="1196752"/>
            <a:ext cx="3222828" cy="261610"/>
          </a:xfrm>
          <a:prstGeom prst="rect">
            <a:avLst/>
          </a:prstGeom>
          <a:noFill/>
        </p:spPr>
        <p:txBody>
          <a:bodyPr wrap="square" rtlCol="0">
            <a:spAutoFit/>
          </a:bodyPr>
          <a:lstStyle/>
          <a:p>
            <a:pPr algn="ctr"/>
            <a:r>
              <a:rPr lang="fr-FR" sz="1100" b="1" dirty="0" smtClean="0">
                <a:solidFill>
                  <a:schemeClr val="accent2"/>
                </a:solidFill>
              </a:rPr>
              <a:t>715°C – 815°C – 870°C</a:t>
            </a:r>
            <a:endParaRPr lang="en-US" sz="1100" b="1" dirty="0" err="1">
              <a:solidFill>
                <a:schemeClr val="accent2"/>
              </a:solidFill>
            </a:endParaRPr>
          </a:p>
        </p:txBody>
      </p:sp>
    </p:spTree>
    <p:extLst>
      <p:ext uri="{BB962C8B-B14F-4D97-AF65-F5344CB8AC3E}">
        <p14:creationId xmlns:p14="http://schemas.microsoft.com/office/powerpoint/2010/main" val="2650374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Quiz</a:t>
            </a:r>
            <a:endParaRPr lang="en-US" dirty="0"/>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27</a:t>
            </a:fld>
            <a:endParaRPr lang="fr-FR" dirty="0"/>
          </a:p>
        </p:txBody>
      </p:sp>
      <p:sp>
        <p:nvSpPr>
          <p:cNvPr id="11" name="ZoneTexte 10"/>
          <p:cNvSpPr txBox="1"/>
          <p:nvPr/>
        </p:nvSpPr>
        <p:spPr>
          <a:xfrm>
            <a:off x="1259632" y="531588"/>
            <a:ext cx="8136904" cy="307777"/>
          </a:xfrm>
          <a:prstGeom prst="rect">
            <a:avLst/>
          </a:prstGeom>
          <a:noFill/>
        </p:spPr>
        <p:txBody>
          <a:bodyPr wrap="square" rtlCol="0">
            <a:spAutoFit/>
          </a:bodyPr>
          <a:lstStyle/>
          <a:p>
            <a:r>
              <a:rPr lang="fr-FR" sz="1400" dirty="0" smtClean="0">
                <a:solidFill>
                  <a:schemeClr val="tx2"/>
                </a:solidFill>
              </a:rPr>
              <a:t>Quel microstructure pour chacune des conditions de TTH vu précédemment?</a:t>
            </a:r>
            <a:endParaRPr lang="en-US" sz="1400" dirty="0" err="1">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121" y="1513854"/>
            <a:ext cx="1765895"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252" y="1513854"/>
            <a:ext cx="1731140"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599" y="1513854"/>
            <a:ext cx="1725807"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81" y="3267232"/>
            <a:ext cx="16859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3711" y="3267232"/>
            <a:ext cx="1732009"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4121" y="3267232"/>
            <a:ext cx="1721516"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481" y="5064968"/>
            <a:ext cx="16954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6059" y="5063768"/>
            <a:ext cx="1767311"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6346" y="5063768"/>
            <a:ext cx="1757065"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Connecteur droit 11"/>
          <p:cNvCxnSpPr/>
          <p:nvPr/>
        </p:nvCxnSpPr>
        <p:spPr>
          <a:xfrm>
            <a:off x="945179" y="3217092"/>
            <a:ext cx="744324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Connecteur droit 42"/>
          <p:cNvCxnSpPr/>
          <p:nvPr/>
        </p:nvCxnSpPr>
        <p:spPr>
          <a:xfrm>
            <a:off x="945179" y="4987562"/>
            <a:ext cx="7443245"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ZoneTexte 43"/>
          <p:cNvSpPr txBox="1"/>
          <p:nvPr/>
        </p:nvSpPr>
        <p:spPr>
          <a:xfrm rot="16200000">
            <a:off x="-1661515" y="3975227"/>
            <a:ext cx="3960440" cy="261610"/>
          </a:xfrm>
          <a:prstGeom prst="rect">
            <a:avLst/>
          </a:prstGeom>
          <a:noFill/>
        </p:spPr>
        <p:txBody>
          <a:bodyPr wrap="square" rtlCol="0">
            <a:spAutoFit/>
          </a:bodyPr>
          <a:lstStyle/>
          <a:p>
            <a:pPr algn="ctr"/>
            <a:r>
              <a:rPr lang="fr-FR" sz="1100" b="1" dirty="0" smtClean="0">
                <a:solidFill>
                  <a:schemeClr val="accent2"/>
                </a:solidFill>
              </a:rPr>
              <a:t>Température de trempe</a:t>
            </a:r>
            <a:endParaRPr lang="en-US" sz="1100" b="1" dirty="0" err="1">
              <a:solidFill>
                <a:schemeClr val="accent2"/>
              </a:solidFill>
            </a:endParaRPr>
          </a:p>
        </p:txBody>
      </p:sp>
      <p:sp>
        <p:nvSpPr>
          <p:cNvPr id="45" name="ZoneTexte 44"/>
          <p:cNvSpPr txBox="1"/>
          <p:nvPr/>
        </p:nvSpPr>
        <p:spPr>
          <a:xfrm>
            <a:off x="2606848" y="975782"/>
            <a:ext cx="3960440" cy="261610"/>
          </a:xfrm>
          <a:prstGeom prst="rect">
            <a:avLst/>
          </a:prstGeom>
          <a:noFill/>
        </p:spPr>
        <p:txBody>
          <a:bodyPr wrap="square" rtlCol="0">
            <a:spAutoFit/>
          </a:bodyPr>
          <a:lstStyle/>
          <a:p>
            <a:pPr algn="ctr"/>
            <a:r>
              <a:rPr lang="fr-FR" sz="1100" b="1" dirty="0" smtClean="0">
                <a:solidFill>
                  <a:schemeClr val="accent2"/>
                </a:solidFill>
              </a:rPr>
              <a:t>Température de trempe</a:t>
            </a:r>
            <a:endParaRPr lang="en-US" sz="1100" b="1" dirty="0" err="1">
              <a:solidFill>
                <a:schemeClr val="accent2"/>
              </a:solidFill>
            </a:endParaRPr>
          </a:p>
        </p:txBody>
      </p:sp>
      <p:sp>
        <p:nvSpPr>
          <p:cNvPr id="13" name="ZoneTexte 12"/>
          <p:cNvSpPr txBox="1"/>
          <p:nvPr/>
        </p:nvSpPr>
        <p:spPr>
          <a:xfrm>
            <a:off x="3055387" y="1196752"/>
            <a:ext cx="3222828" cy="261610"/>
          </a:xfrm>
          <a:prstGeom prst="rect">
            <a:avLst/>
          </a:prstGeom>
          <a:noFill/>
        </p:spPr>
        <p:txBody>
          <a:bodyPr wrap="square" rtlCol="0">
            <a:spAutoFit/>
          </a:bodyPr>
          <a:lstStyle/>
          <a:p>
            <a:pPr algn="ctr"/>
            <a:r>
              <a:rPr lang="fr-FR" sz="1100" b="1" dirty="0" smtClean="0">
                <a:solidFill>
                  <a:schemeClr val="accent2"/>
                </a:solidFill>
              </a:rPr>
              <a:t>715°C – 815°C – 870°C</a:t>
            </a:r>
            <a:endParaRPr lang="en-US" sz="1100" b="1" dirty="0" err="1">
              <a:solidFill>
                <a:schemeClr val="accent2"/>
              </a:solidFill>
            </a:endParaRPr>
          </a:p>
        </p:txBody>
      </p:sp>
    </p:spTree>
    <p:extLst>
      <p:ext uri="{BB962C8B-B14F-4D97-AF65-F5344CB8AC3E}">
        <p14:creationId xmlns:p14="http://schemas.microsoft.com/office/powerpoint/2010/main" val="14785316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Quiz</a:t>
            </a:r>
            <a:endParaRPr lang="en-US" dirty="0"/>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28</a:t>
            </a:fld>
            <a:endParaRPr lang="fr-FR" dirty="0"/>
          </a:p>
        </p:txBody>
      </p:sp>
      <p:sp>
        <p:nvSpPr>
          <p:cNvPr id="11" name="ZoneTexte 10"/>
          <p:cNvSpPr txBox="1"/>
          <p:nvPr/>
        </p:nvSpPr>
        <p:spPr>
          <a:xfrm>
            <a:off x="1259632" y="531588"/>
            <a:ext cx="8136904" cy="307777"/>
          </a:xfrm>
          <a:prstGeom prst="rect">
            <a:avLst/>
          </a:prstGeom>
          <a:noFill/>
        </p:spPr>
        <p:txBody>
          <a:bodyPr wrap="square" rtlCol="0">
            <a:spAutoFit/>
          </a:bodyPr>
          <a:lstStyle/>
          <a:p>
            <a:r>
              <a:rPr lang="fr-FR" sz="1400" dirty="0" smtClean="0">
                <a:solidFill>
                  <a:schemeClr val="tx2"/>
                </a:solidFill>
              </a:rPr>
              <a:t>Quel microstructure pour chacune des conditions de TTH vu précédemment?</a:t>
            </a:r>
            <a:endParaRPr lang="en-US" sz="1400" dirty="0" err="1">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121" y="1513854"/>
            <a:ext cx="1765895"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252" y="1513854"/>
            <a:ext cx="1731140"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599" y="1513854"/>
            <a:ext cx="1725807"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81" y="3267232"/>
            <a:ext cx="16859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3711" y="3267232"/>
            <a:ext cx="1732009"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4121" y="3267232"/>
            <a:ext cx="1721516"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481" y="5064968"/>
            <a:ext cx="16954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6059" y="5063768"/>
            <a:ext cx="1767311"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6346" y="5063768"/>
            <a:ext cx="1757065"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2584658" y="980728"/>
            <a:ext cx="3960440" cy="261610"/>
          </a:xfrm>
          <a:prstGeom prst="rect">
            <a:avLst/>
          </a:prstGeom>
          <a:noFill/>
        </p:spPr>
        <p:txBody>
          <a:bodyPr wrap="square" rtlCol="0">
            <a:spAutoFit/>
          </a:bodyPr>
          <a:lstStyle/>
          <a:p>
            <a:pPr algn="ctr"/>
            <a:r>
              <a:rPr lang="fr-FR" sz="1100" dirty="0" smtClean="0">
                <a:solidFill>
                  <a:schemeClr val="tx2"/>
                </a:solidFill>
              </a:rPr>
              <a:t>Vitesse de refroidissement depuis mise en solution</a:t>
            </a:r>
            <a:endParaRPr lang="en-US" sz="1100" dirty="0" err="1">
              <a:solidFill>
                <a:schemeClr val="tx2"/>
              </a:solidFill>
            </a:endParaRPr>
          </a:p>
        </p:txBody>
      </p:sp>
      <p:cxnSp>
        <p:nvCxnSpPr>
          <p:cNvPr id="12" name="Connecteur droit 11"/>
          <p:cNvCxnSpPr/>
          <p:nvPr/>
        </p:nvCxnSpPr>
        <p:spPr>
          <a:xfrm>
            <a:off x="945179" y="3217092"/>
            <a:ext cx="744324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Connecteur droit 42"/>
          <p:cNvCxnSpPr/>
          <p:nvPr/>
        </p:nvCxnSpPr>
        <p:spPr>
          <a:xfrm>
            <a:off x="945179" y="4987562"/>
            <a:ext cx="7443245"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ZoneTexte 43"/>
          <p:cNvSpPr txBox="1"/>
          <p:nvPr/>
        </p:nvSpPr>
        <p:spPr>
          <a:xfrm rot="16200000">
            <a:off x="-1661515" y="3975227"/>
            <a:ext cx="3960440" cy="261610"/>
          </a:xfrm>
          <a:prstGeom prst="rect">
            <a:avLst/>
          </a:prstGeom>
          <a:noFill/>
        </p:spPr>
        <p:txBody>
          <a:bodyPr wrap="square" rtlCol="0">
            <a:spAutoFit/>
          </a:bodyPr>
          <a:lstStyle/>
          <a:p>
            <a:pPr algn="ctr"/>
            <a:r>
              <a:rPr lang="fr-FR" sz="1100" b="1" dirty="0" smtClean="0">
                <a:solidFill>
                  <a:schemeClr val="accent2"/>
                </a:solidFill>
              </a:rPr>
              <a:t>Température de trempe</a:t>
            </a:r>
            <a:endParaRPr lang="en-US" sz="1100" b="1" dirty="0" err="1">
              <a:solidFill>
                <a:schemeClr val="accent2"/>
              </a:solidFill>
            </a:endParaRPr>
          </a:p>
        </p:txBody>
      </p:sp>
    </p:spTree>
    <p:extLst>
      <p:ext uri="{BB962C8B-B14F-4D97-AF65-F5344CB8AC3E}">
        <p14:creationId xmlns:p14="http://schemas.microsoft.com/office/powerpoint/2010/main" val="17188345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Quiz</a:t>
            </a:r>
            <a:endParaRPr lang="en-US" dirty="0"/>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29</a:t>
            </a:fld>
            <a:endParaRPr lang="fr-FR" dirty="0"/>
          </a:p>
        </p:txBody>
      </p:sp>
      <p:sp>
        <p:nvSpPr>
          <p:cNvPr id="11" name="ZoneTexte 10"/>
          <p:cNvSpPr txBox="1"/>
          <p:nvPr/>
        </p:nvSpPr>
        <p:spPr>
          <a:xfrm>
            <a:off x="1259632" y="531588"/>
            <a:ext cx="8136904" cy="307777"/>
          </a:xfrm>
          <a:prstGeom prst="rect">
            <a:avLst/>
          </a:prstGeom>
          <a:noFill/>
        </p:spPr>
        <p:txBody>
          <a:bodyPr wrap="square" rtlCol="0">
            <a:spAutoFit/>
          </a:bodyPr>
          <a:lstStyle/>
          <a:p>
            <a:r>
              <a:rPr lang="fr-FR" sz="1400" dirty="0" smtClean="0">
                <a:solidFill>
                  <a:schemeClr val="tx2"/>
                </a:solidFill>
              </a:rPr>
              <a:t>Quel microstructure pour chacune des conditions de TTH vu précédemment?</a:t>
            </a:r>
            <a:endParaRPr lang="en-US" sz="1400" dirty="0" err="1">
              <a:solidFill>
                <a:schemeClr val="tx2"/>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121" y="1513854"/>
            <a:ext cx="1765895"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9252" y="1513854"/>
            <a:ext cx="1731140"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599" y="1513854"/>
            <a:ext cx="1725807"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81" y="3267232"/>
            <a:ext cx="16859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33711" y="3267232"/>
            <a:ext cx="1732009"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4121" y="3267232"/>
            <a:ext cx="1721516"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1481" y="5064968"/>
            <a:ext cx="169545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6059" y="5063768"/>
            <a:ext cx="1767311"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86346" y="5063768"/>
            <a:ext cx="1757065" cy="167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ZoneTexte 8"/>
          <p:cNvSpPr txBox="1"/>
          <p:nvPr/>
        </p:nvSpPr>
        <p:spPr>
          <a:xfrm>
            <a:off x="2584658" y="980728"/>
            <a:ext cx="3960440" cy="261610"/>
          </a:xfrm>
          <a:prstGeom prst="rect">
            <a:avLst/>
          </a:prstGeom>
          <a:noFill/>
        </p:spPr>
        <p:txBody>
          <a:bodyPr wrap="square" rtlCol="0">
            <a:spAutoFit/>
          </a:bodyPr>
          <a:lstStyle/>
          <a:p>
            <a:pPr algn="ctr"/>
            <a:r>
              <a:rPr lang="fr-FR" sz="1100" dirty="0" smtClean="0">
                <a:solidFill>
                  <a:schemeClr val="tx2"/>
                </a:solidFill>
              </a:rPr>
              <a:t>Vitesse de refroidissement depuis mise en solution</a:t>
            </a:r>
            <a:endParaRPr lang="en-US" sz="1100" dirty="0" err="1">
              <a:solidFill>
                <a:schemeClr val="tx2"/>
              </a:solidFill>
            </a:endParaRPr>
          </a:p>
        </p:txBody>
      </p:sp>
      <p:cxnSp>
        <p:nvCxnSpPr>
          <p:cNvPr id="12" name="Connecteur droit 11"/>
          <p:cNvCxnSpPr/>
          <p:nvPr/>
        </p:nvCxnSpPr>
        <p:spPr>
          <a:xfrm>
            <a:off x="945179" y="3217092"/>
            <a:ext cx="744324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43" name="Connecteur droit 42"/>
          <p:cNvCxnSpPr/>
          <p:nvPr/>
        </p:nvCxnSpPr>
        <p:spPr>
          <a:xfrm>
            <a:off x="945179" y="4987562"/>
            <a:ext cx="7443245" cy="0"/>
          </a:xfrm>
          <a:prstGeom prst="line">
            <a:avLst/>
          </a:prstGeom>
        </p:spPr>
        <p:style>
          <a:lnRef idx="2">
            <a:schemeClr val="accent2"/>
          </a:lnRef>
          <a:fillRef idx="0">
            <a:schemeClr val="accent2"/>
          </a:fillRef>
          <a:effectRef idx="1">
            <a:schemeClr val="accent2"/>
          </a:effectRef>
          <a:fontRef idx="minor">
            <a:schemeClr val="tx1"/>
          </a:fontRef>
        </p:style>
      </p:cxnSp>
      <p:sp>
        <p:nvSpPr>
          <p:cNvPr id="44" name="ZoneTexte 43"/>
          <p:cNvSpPr txBox="1"/>
          <p:nvPr/>
        </p:nvSpPr>
        <p:spPr>
          <a:xfrm rot="16200000">
            <a:off x="-1661515" y="3975227"/>
            <a:ext cx="3960440" cy="261610"/>
          </a:xfrm>
          <a:prstGeom prst="rect">
            <a:avLst/>
          </a:prstGeom>
          <a:noFill/>
        </p:spPr>
        <p:txBody>
          <a:bodyPr wrap="square" rtlCol="0">
            <a:spAutoFit/>
          </a:bodyPr>
          <a:lstStyle/>
          <a:p>
            <a:pPr algn="ctr"/>
            <a:r>
              <a:rPr lang="fr-FR" sz="1100" b="1" dirty="0" smtClean="0">
                <a:solidFill>
                  <a:schemeClr val="accent2"/>
                </a:solidFill>
              </a:rPr>
              <a:t>Température de trempe</a:t>
            </a:r>
            <a:endParaRPr lang="en-US" sz="1100" b="1" dirty="0" err="1">
              <a:solidFill>
                <a:schemeClr val="accent2"/>
              </a:solidFill>
            </a:endParaRPr>
          </a:p>
        </p:txBody>
      </p:sp>
      <p:sp>
        <p:nvSpPr>
          <p:cNvPr id="47" name="ZoneTexte 46"/>
          <p:cNvSpPr txBox="1"/>
          <p:nvPr/>
        </p:nvSpPr>
        <p:spPr>
          <a:xfrm>
            <a:off x="1141481" y="1223174"/>
            <a:ext cx="6958911" cy="261610"/>
          </a:xfrm>
          <a:prstGeom prst="rect">
            <a:avLst/>
          </a:prstGeom>
          <a:noFill/>
        </p:spPr>
        <p:txBody>
          <a:bodyPr wrap="square" rtlCol="0">
            <a:spAutoFit/>
          </a:bodyPr>
          <a:lstStyle/>
          <a:p>
            <a:pPr algn="ctr"/>
            <a:r>
              <a:rPr lang="fr-FR" sz="1100" b="1" dirty="0" smtClean="0">
                <a:solidFill>
                  <a:schemeClr val="accent3"/>
                </a:solidFill>
              </a:rPr>
              <a:t>11°C/min                                                     194°C/min                                                     42°C/min</a:t>
            </a:r>
            <a:endParaRPr lang="en-US" sz="1100" b="1" dirty="0" err="1">
              <a:solidFill>
                <a:schemeClr val="accent3"/>
              </a:solidFill>
            </a:endParaRPr>
          </a:p>
        </p:txBody>
      </p:sp>
    </p:spTree>
    <p:extLst>
      <p:ext uri="{BB962C8B-B14F-4D97-AF65-F5344CB8AC3E}">
        <p14:creationId xmlns:p14="http://schemas.microsoft.com/office/powerpoint/2010/main" val="7253397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Introduction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a:t>
            </a:fld>
            <a:endParaRPr lang="fr-FR" dirty="0"/>
          </a:p>
        </p:txBody>
      </p:sp>
      <p:sp>
        <p:nvSpPr>
          <p:cNvPr id="11" name="Espace réservé du contenu 10"/>
          <p:cNvSpPr>
            <a:spLocks noGrp="1"/>
          </p:cNvSpPr>
          <p:nvPr>
            <p:ph idx="1"/>
          </p:nvPr>
        </p:nvSpPr>
        <p:spPr bwMode="gray">
          <a:xfrm>
            <a:off x="540000" y="1242000"/>
            <a:ext cx="8064000" cy="3483144"/>
          </a:xfrm>
        </p:spPr>
        <p:txBody>
          <a:bodyPr/>
          <a:lstStyle/>
          <a:p>
            <a:r>
              <a:rPr lang="fr-FR" dirty="0" smtClean="0"/>
              <a:t>Titane Pur</a:t>
            </a:r>
            <a:endParaRPr lang="fr-FR" dirty="0"/>
          </a:p>
          <a:p>
            <a:pPr lvl="2"/>
            <a:r>
              <a:rPr lang="fr-FR" dirty="0" smtClean="0"/>
              <a:t>Numéro atomique: 22</a:t>
            </a:r>
          </a:p>
          <a:p>
            <a:pPr lvl="2"/>
            <a:r>
              <a:rPr lang="fr-FR" dirty="0" smtClean="0"/>
              <a:t>Masse volumique: 4,51 g/cm3</a:t>
            </a:r>
          </a:p>
          <a:p>
            <a:pPr lvl="2"/>
            <a:endParaRPr lang="fr-FR" dirty="0"/>
          </a:p>
          <a:p>
            <a:pPr marL="0" lvl="2" indent="0">
              <a:buNone/>
            </a:pPr>
            <a:endParaRPr lang="fr-FR" dirty="0"/>
          </a:p>
          <a:p>
            <a:pPr marL="0" lvl="2" indent="0">
              <a:buNone/>
            </a:pPr>
            <a:endParaRPr lang="fr-FR" dirty="0" smtClean="0"/>
          </a:p>
          <a:p>
            <a:pPr lvl="2"/>
            <a:r>
              <a:rPr lang="fr-FR" dirty="0"/>
              <a:t>Température de fusion: </a:t>
            </a:r>
            <a:r>
              <a:rPr lang="fr-FR" dirty="0" smtClean="0"/>
              <a:t>1668°C</a:t>
            </a:r>
          </a:p>
          <a:p>
            <a:pPr lvl="2"/>
            <a:r>
              <a:rPr lang="fr-FR" dirty="0" smtClean="0"/>
              <a:t>Caractéristiques mécaniques</a:t>
            </a:r>
          </a:p>
          <a:p>
            <a:pPr lvl="4"/>
            <a:r>
              <a:rPr lang="fr-FR" dirty="0"/>
              <a:t>Module d’Young: 110 </a:t>
            </a:r>
            <a:r>
              <a:rPr lang="fr-FR" dirty="0" err="1" smtClean="0"/>
              <a:t>Gpa</a:t>
            </a:r>
            <a:endParaRPr lang="fr-FR" dirty="0"/>
          </a:p>
          <a:p>
            <a:pPr lvl="4"/>
            <a:r>
              <a:rPr lang="fr-FR" dirty="0"/>
              <a:t>Limite d’élasticité: 350 </a:t>
            </a:r>
            <a:r>
              <a:rPr lang="fr-FR" dirty="0" err="1"/>
              <a:t>MPa</a:t>
            </a:r>
            <a:endParaRPr lang="fr-FR" dirty="0"/>
          </a:p>
          <a:p>
            <a:pPr lvl="4"/>
            <a:r>
              <a:rPr lang="fr-FR" dirty="0"/>
              <a:t>Contrainte de rupture: 450 </a:t>
            </a:r>
            <a:r>
              <a:rPr lang="fr-FR" dirty="0" err="1"/>
              <a:t>MPa</a:t>
            </a:r>
            <a:endParaRPr lang="fr-FR" dirty="0"/>
          </a:p>
          <a:p>
            <a:pPr lvl="4"/>
            <a:r>
              <a:rPr lang="fr-FR" dirty="0"/>
              <a:t>Allongement à rupture: 28</a:t>
            </a:r>
            <a:r>
              <a:rPr lang="fr-FR" dirty="0" smtClean="0"/>
              <a:t>%</a:t>
            </a:r>
            <a:endParaRPr lang="fr-FR" dirty="0"/>
          </a:p>
          <a:p>
            <a:pPr lvl="2"/>
            <a:r>
              <a:rPr lang="fr-FR" dirty="0" smtClean="0"/>
              <a:t>Formes cristallines possibles:</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cxnSp>
        <p:nvCxnSpPr>
          <p:cNvPr id="9" name="Connecteur droit avec flèche 8"/>
          <p:cNvCxnSpPr/>
          <p:nvPr/>
        </p:nvCxnSpPr>
        <p:spPr>
          <a:xfrm>
            <a:off x="1547664" y="2492896"/>
            <a:ext cx="5688632" cy="0"/>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14" name="Connecteur droit 13"/>
          <p:cNvCxnSpPr/>
          <p:nvPr/>
        </p:nvCxnSpPr>
        <p:spPr>
          <a:xfrm>
            <a:off x="1953424" y="2398028"/>
            <a:ext cx="0" cy="18973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6" name="Connecteur droit 15"/>
          <p:cNvCxnSpPr/>
          <p:nvPr/>
        </p:nvCxnSpPr>
        <p:spPr>
          <a:xfrm>
            <a:off x="2210976" y="2398028"/>
            <a:ext cx="0" cy="18973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7" name="Connecteur droit 16"/>
          <p:cNvCxnSpPr/>
          <p:nvPr/>
        </p:nvCxnSpPr>
        <p:spPr>
          <a:xfrm>
            <a:off x="2666772" y="2405648"/>
            <a:ext cx="0" cy="18973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8" name="Connecteur droit 17"/>
          <p:cNvCxnSpPr/>
          <p:nvPr/>
        </p:nvCxnSpPr>
        <p:spPr>
          <a:xfrm>
            <a:off x="3563888" y="2405648"/>
            <a:ext cx="0" cy="18973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19" name="Connecteur droit 18"/>
          <p:cNvCxnSpPr/>
          <p:nvPr/>
        </p:nvCxnSpPr>
        <p:spPr>
          <a:xfrm>
            <a:off x="3836680" y="2405648"/>
            <a:ext cx="0" cy="18973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0" name="Connecteur droit 19"/>
          <p:cNvCxnSpPr/>
          <p:nvPr/>
        </p:nvCxnSpPr>
        <p:spPr>
          <a:xfrm>
            <a:off x="5850364" y="2398028"/>
            <a:ext cx="0" cy="18973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21" name="Connecteur droit 20"/>
          <p:cNvCxnSpPr/>
          <p:nvPr/>
        </p:nvCxnSpPr>
        <p:spPr>
          <a:xfrm>
            <a:off x="6557744" y="2398028"/>
            <a:ext cx="0" cy="189736"/>
          </a:xfrm>
          <a:prstGeom prst="line">
            <a:avLst/>
          </a:prstGeom>
          <a:ln w="19050"/>
        </p:spPr>
        <p:style>
          <a:lnRef idx="1">
            <a:schemeClr val="accent3"/>
          </a:lnRef>
          <a:fillRef idx="0">
            <a:schemeClr val="accent3"/>
          </a:fillRef>
          <a:effectRef idx="0">
            <a:schemeClr val="accent3"/>
          </a:effectRef>
          <a:fontRef idx="minor">
            <a:schemeClr val="tx1"/>
          </a:fontRef>
        </p:style>
      </p:cxnSp>
      <p:sp>
        <p:nvSpPr>
          <p:cNvPr id="22" name="ZoneTexte 21"/>
          <p:cNvSpPr txBox="1"/>
          <p:nvPr/>
        </p:nvSpPr>
        <p:spPr>
          <a:xfrm>
            <a:off x="1547664" y="2595384"/>
            <a:ext cx="5544616" cy="215444"/>
          </a:xfrm>
          <a:prstGeom prst="rect">
            <a:avLst/>
          </a:prstGeom>
          <a:noFill/>
        </p:spPr>
        <p:txBody>
          <a:bodyPr wrap="square" rtlCol="0">
            <a:spAutoFit/>
          </a:bodyPr>
          <a:lstStyle/>
          <a:p>
            <a:r>
              <a:rPr lang="fr-FR" sz="800" dirty="0" smtClean="0">
                <a:solidFill>
                  <a:schemeClr val="tx2"/>
                </a:solidFill>
              </a:rPr>
              <a:t>0      1,74   2,7         4,51                         7,87   8,9                                                                16,6                  19,3          d</a:t>
            </a:r>
            <a:endParaRPr lang="en-US" sz="800" dirty="0" err="1">
              <a:solidFill>
                <a:schemeClr val="tx2"/>
              </a:solidFill>
            </a:endParaRPr>
          </a:p>
        </p:txBody>
      </p:sp>
      <p:sp>
        <p:nvSpPr>
          <p:cNvPr id="23" name="ZoneTexte 22"/>
          <p:cNvSpPr txBox="1"/>
          <p:nvPr/>
        </p:nvSpPr>
        <p:spPr>
          <a:xfrm>
            <a:off x="1547664" y="2132856"/>
            <a:ext cx="5544616" cy="215444"/>
          </a:xfrm>
          <a:prstGeom prst="rect">
            <a:avLst/>
          </a:prstGeom>
          <a:noFill/>
        </p:spPr>
        <p:txBody>
          <a:bodyPr wrap="square" rtlCol="0">
            <a:spAutoFit/>
          </a:bodyPr>
          <a:lstStyle/>
          <a:p>
            <a:r>
              <a:rPr lang="fr-FR" sz="800" dirty="0">
                <a:solidFill>
                  <a:schemeClr val="tx2"/>
                </a:solidFill>
              </a:rPr>
              <a:t> </a:t>
            </a:r>
            <a:r>
              <a:rPr lang="fr-FR" sz="800" dirty="0" smtClean="0">
                <a:solidFill>
                  <a:schemeClr val="tx2"/>
                </a:solidFill>
              </a:rPr>
              <a:t>        Mg     Al             Ti                             Fe     Ni                                                                   Ta                    Au          </a:t>
            </a:r>
            <a:endParaRPr lang="en-US" sz="800" dirty="0" err="1">
              <a:solidFill>
                <a:schemeClr val="tx2"/>
              </a:solidFill>
            </a:endParaRPr>
          </a:p>
        </p:txBody>
      </p:sp>
      <p:pic>
        <p:nvPicPr>
          <p:cNvPr id="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5004" y="4581142"/>
            <a:ext cx="1573951" cy="197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87882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fr-FR" dirty="0" smtClean="0"/>
              <a:t>O2</a:t>
            </a:r>
            <a:endParaRPr lang="fr-FR" dirty="0"/>
          </a:p>
        </p:txBody>
      </p:sp>
      <p:sp>
        <p:nvSpPr>
          <p:cNvPr id="4" name="Espace réservé de la date 3"/>
          <p:cNvSpPr>
            <a:spLocks noGrp="1"/>
          </p:cNvSpPr>
          <p:nvPr>
            <p:ph type="dt" sz="half" idx="14"/>
          </p:nvPr>
        </p:nvSpPr>
        <p:spPr/>
        <p:txBody>
          <a:bodyPr/>
          <a:lstStyle/>
          <a:p>
            <a:r>
              <a:rPr lang="en-US" smtClean="0"/>
              <a:t>Date</a:t>
            </a:r>
            <a:endParaRPr lang="fr-FR" dirty="0"/>
          </a:p>
        </p:txBody>
      </p:sp>
      <p:sp>
        <p:nvSpPr>
          <p:cNvPr id="5" name="Espace réservé du pied de page 4"/>
          <p:cNvSpPr>
            <a:spLocks noGrp="1"/>
          </p:cNvSpPr>
          <p:nvPr>
            <p:ph type="ftr" sz="quarter" idx="15"/>
          </p:nvPr>
        </p:nvSpPr>
        <p:spPr/>
        <p:txBody>
          <a:bodyPr/>
          <a:lstStyle/>
          <a:p>
            <a:r>
              <a:rPr lang="fr-FR" smtClean="0"/>
              <a:t>Alliages de titane - 15/10/19</a:t>
            </a:r>
            <a:endParaRPr lang="fr-FR" dirty="0"/>
          </a:p>
        </p:txBody>
      </p:sp>
      <p:sp>
        <p:nvSpPr>
          <p:cNvPr id="6" name="Espace réservé du numéro de diapositive 5"/>
          <p:cNvSpPr>
            <a:spLocks noGrp="1"/>
          </p:cNvSpPr>
          <p:nvPr>
            <p:ph type="sldNum" sz="quarter" idx="16"/>
          </p:nvPr>
        </p:nvSpPr>
        <p:spPr/>
        <p:txBody>
          <a:bodyPr/>
          <a:lstStyle/>
          <a:p>
            <a:fld id="{733122C9-A0B9-462F-8757-0847AD287B63}" type="slidenum">
              <a:rPr lang="fr-FR" smtClean="0"/>
              <a:pPr/>
              <a:t>30</a:t>
            </a:fld>
            <a:endParaRPr lang="fr-FR" dirty="0"/>
          </a:p>
        </p:txBody>
      </p:sp>
      <p:sp>
        <p:nvSpPr>
          <p:cNvPr id="24" name="Espace réservé du texte 23"/>
          <p:cNvSpPr>
            <a:spLocks noGrp="1"/>
          </p:cNvSpPr>
          <p:nvPr>
            <p:ph type="body" sz="quarter" idx="17"/>
          </p:nvPr>
        </p:nvSpPr>
        <p:spPr/>
        <p:txBody>
          <a:bodyPr/>
          <a:lstStyle/>
          <a:p>
            <a:r>
              <a:rPr lang="fr-FR" dirty="0" smtClean="0"/>
              <a:t>Filière de production</a:t>
            </a:r>
            <a:endParaRPr lang="fr-FR" dirty="0"/>
          </a:p>
        </p:txBody>
      </p:sp>
      <p:sp>
        <p:nvSpPr>
          <p:cNvPr id="25" name="Espace réservé du texte 24"/>
          <p:cNvSpPr>
            <a:spLocks noGrp="1"/>
          </p:cNvSpPr>
          <p:nvPr>
            <p:ph type="body" sz="quarter" idx="4294967295"/>
          </p:nvPr>
        </p:nvSpPr>
        <p:spPr bwMode="gray">
          <a:xfrm>
            <a:off x="0" y="-11113"/>
            <a:ext cx="3576638" cy="1735138"/>
          </a:xfrm>
        </p:spPr>
        <p:txBody>
          <a:bodyPr/>
          <a:lstStyle/>
          <a:p>
            <a:r>
              <a:rPr lang="fr-FR" dirty="0" smtClean="0"/>
              <a:t> </a:t>
            </a:r>
            <a:endParaRPr lang="fr-FR" dirty="0"/>
          </a:p>
        </p:txBody>
      </p:sp>
      <p:pic>
        <p:nvPicPr>
          <p:cNvPr id="10" name="Picture 2"/>
          <p:cNvPicPr>
            <a:picLocks noChangeAspect="1" noChangeArrowheads="1"/>
          </p:cNvPicPr>
          <p:nvPr/>
        </p:nvPicPr>
        <p:blipFill>
          <a:blip r:embed="rId2">
            <a:biLevel thresh="50000"/>
            <a:extLst>
              <a:ext uri="{BEBA8EAE-BF5A-486C-A8C5-ECC9F3942E4B}">
                <a14:imgProps xmlns:a14="http://schemas.microsoft.com/office/drawing/2010/main">
                  <a14:imgLayer r:embed="rId3">
                    <a14:imgEffect>
                      <a14:backgroundRemoval t="0" b="100000" l="0" r="100000">
                        <a14:foregroundMark x1="37665" y1="52000" x2="44053" y2="42444"/>
                        <a14:foregroundMark x1="57379" y1="62889" x2="57379" y2="43333"/>
                        <a14:foregroundMark x1="12335" y1="55111" x2="12665" y2="43333"/>
                        <a14:foregroundMark x1="35022" y1="4222" x2="47687" y2="4889"/>
                        <a14:foregroundMark x1="73018" y1="6444" x2="86784" y2="5778"/>
                        <a14:foregroundMark x1="91740" y1="5778" x2="96035" y2="5778"/>
                      </a14:backgroundRemoval>
                    </a14:imgEffect>
                  </a14:imgLayer>
                </a14:imgProps>
              </a:ext>
              <a:ext uri="{28A0092B-C50C-407E-A947-70E740481C1C}">
                <a14:useLocalDpi xmlns:a14="http://schemas.microsoft.com/office/drawing/2010/main" val="0"/>
              </a:ext>
            </a:extLst>
          </a:blip>
          <a:srcRect/>
          <a:stretch>
            <a:fillRect/>
          </a:stretch>
        </p:blipFill>
        <p:spPr bwMode="auto">
          <a:xfrm>
            <a:off x="5796136" y="6251523"/>
            <a:ext cx="720080" cy="30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0660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31</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12" name="Image 11"/>
          <p:cNvPicPr>
            <a:picLocks noChangeAspect="1"/>
          </p:cNvPicPr>
          <p:nvPr/>
        </p:nvPicPr>
        <p:blipFill rotWithShape="1">
          <a:blip r:embed="rId2">
            <a:extLst>
              <a:ext uri="{28A0092B-C50C-407E-A947-70E740481C1C}">
                <a14:useLocalDpi xmlns:a14="http://schemas.microsoft.com/office/drawing/2010/main" val="0"/>
              </a:ext>
            </a:extLst>
          </a:blip>
          <a:srcRect b="10556"/>
          <a:stretch/>
        </p:blipFill>
        <p:spPr>
          <a:xfrm>
            <a:off x="309756" y="1469511"/>
            <a:ext cx="8587378" cy="4320480"/>
          </a:xfrm>
          <a:prstGeom prst="rect">
            <a:avLst/>
          </a:prstGeom>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082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32</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4860000"/>
          </a:xfrm>
        </p:spPr>
        <p:txBody>
          <a:bodyPr/>
          <a:lstStyle/>
          <a:p>
            <a:r>
              <a:rPr lang="fr-FR" dirty="0" smtClean="0"/>
              <a:t>Elaboration: du minerai au lingot</a:t>
            </a:r>
            <a:endParaRPr lang="fr-FR" dirty="0"/>
          </a:p>
          <a:p>
            <a:pPr lvl="2"/>
            <a:r>
              <a:rPr lang="fr-FR" dirty="0" smtClean="0"/>
              <a:t>Ti: 10</a:t>
            </a:r>
            <a:r>
              <a:rPr lang="fr-FR" baseline="30000" dirty="0" smtClean="0"/>
              <a:t>ème</a:t>
            </a:r>
            <a:r>
              <a:rPr lang="fr-FR" dirty="0" smtClean="0"/>
              <a:t> élément de la croûte terrestre, non trouvable à l’état isolé</a:t>
            </a:r>
            <a:endParaRPr lang="fr-FR" dirty="0"/>
          </a:p>
          <a:p>
            <a:pPr lvl="2"/>
            <a:r>
              <a:rPr lang="fr-FR" dirty="0" smtClean="0"/>
              <a:t>Ilménite (FeTiO3) et Rutile (TiO2)</a:t>
            </a:r>
            <a:endParaRPr lang="fr-FR" dirty="0"/>
          </a:p>
          <a:p>
            <a:pPr lvl="3"/>
            <a:r>
              <a:rPr lang="fr-FR" dirty="0" smtClean="0"/>
              <a:t>Découvert au XVIIIème siècle</a:t>
            </a:r>
          </a:p>
          <a:p>
            <a:pPr lvl="2"/>
            <a:r>
              <a:rPr lang="fr-FR" dirty="0" smtClean="0"/>
              <a:t>Titane surtout utilisé sous forme TiO2 pour pigment blanc (8 000 000T par an)</a:t>
            </a:r>
          </a:p>
          <a:p>
            <a:pPr lvl="2"/>
            <a:r>
              <a:rPr lang="fr-FR" dirty="0" smtClean="0"/>
              <a:t>Titane métal représente 100 000T par an</a:t>
            </a:r>
          </a:p>
          <a:p>
            <a:pPr lvl="2"/>
            <a:endParaRPr lang="fr-FR" dirty="0"/>
          </a:p>
          <a:p>
            <a:pPr lvl="2"/>
            <a:r>
              <a:rPr lang="fr-FR" dirty="0" smtClean="0"/>
              <a:t>Métallurgie jeune, mise au point 1940</a:t>
            </a:r>
          </a:p>
          <a:p>
            <a:pPr lvl="2"/>
            <a:r>
              <a:rPr lang="fr-FR" dirty="0" smtClean="0"/>
              <a:t>Procédé </a:t>
            </a:r>
            <a:r>
              <a:rPr lang="fr-FR" dirty="0" err="1" smtClean="0"/>
              <a:t>Kroll</a:t>
            </a:r>
            <a:endParaRPr lang="fr-FR" dirty="0" smtClean="0"/>
          </a:p>
          <a:p>
            <a:pPr lvl="2"/>
            <a:r>
              <a:rPr lang="fr-FR" dirty="0" smtClean="0"/>
              <a:t>Fabrication d’éponge de titane</a:t>
            </a:r>
          </a:p>
          <a:p>
            <a:pPr lvl="2"/>
            <a:r>
              <a:rPr lang="fr-FR" dirty="0" smtClean="0"/>
              <a:t>Principaux producteurs d’éponges:</a:t>
            </a:r>
          </a:p>
          <a:p>
            <a:pPr lvl="4"/>
            <a:r>
              <a:rPr lang="fr-FR" dirty="0" smtClean="0"/>
              <a:t>Kazakhstan: UKTMP</a:t>
            </a:r>
          </a:p>
          <a:p>
            <a:pPr lvl="4"/>
            <a:r>
              <a:rPr lang="fr-FR" dirty="0" smtClean="0"/>
              <a:t>Russie: VSMPO</a:t>
            </a:r>
          </a:p>
          <a:p>
            <a:pPr lvl="4"/>
            <a:r>
              <a:rPr lang="fr-FR" dirty="0" smtClean="0"/>
              <a:t>USA: </a:t>
            </a:r>
            <a:r>
              <a:rPr lang="fr-FR" dirty="0" err="1" smtClean="0"/>
              <a:t>Timet</a:t>
            </a:r>
            <a:r>
              <a:rPr lang="fr-FR" dirty="0" smtClean="0"/>
              <a:t>, </a:t>
            </a:r>
            <a:r>
              <a:rPr lang="fr-FR" dirty="0" err="1" smtClean="0"/>
              <a:t>Allvac</a:t>
            </a:r>
            <a:r>
              <a:rPr lang="fr-FR" dirty="0" smtClean="0"/>
              <a:t>, Honeywell</a:t>
            </a:r>
          </a:p>
          <a:p>
            <a:pPr lvl="4"/>
            <a:r>
              <a:rPr lang="fr-FR" dirty="0" smtClean="0"/>
              <a:t>Chine, Japon</a:t>
            </a:r>
            <a:endParaRPr lang="fr-FR" dirty="0"/>
          </a:p>
          <a:p>
            <a:pPr marL="0" lvl="2" indent="0">
              <a:buNone/>
            </a:pPr>
            <a:endParaRPr lang="fr-FR"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78470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33</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endParaRPr lang="fr-FR" dirty="0"/>
          </a:p>
          <a:p>
            <a:pPr lvl="2"/>
            <a:r>
              <a:rPr lang="fr-FR" dirty="0" smtClean="0"/>
              <a:t>Fabrication d’éponge de titane par procédé </a:t>
            </a:r>
            <a:r>
              <a:rPr lang="fr-FR" dirty="0" err="1" smtClean="0"/>
              <a:t>Kroll</a:t>
            </a:r>
            <a:r>
              <a:rPr lang="fr-FR" dirty="0" smtClean="0"/>
              <a:t>, réduction par Mg</a:t>
            </a:r>
            <a:endParaRPr lang="fr-FR" dirty="0"/>
          </a:p>
          <a:p>
            <a:pPr lvl="2"/>
            <a:endParaRPr lang="fr-FR" dirty="0" smtClean="0"/>
          </a:p>
          <a:p>
            <a:pPr lvl="2"/>
            <a:r>
              <a:rPr lang="fr-FR" dirty="0" smtClean="0"/>
              <a:t>Réaction à 1000°C</a:t>
            </a:r>
          </a:p>
          <a:p>
            <a:pPr lvl="2"/>
            <a:endParaRPr lang="fr-FR" dirty="0"/>
          </a:p>
          <a:p>
            <a:pPr lvl="2"/>
            <a:endParaRPr lang="fr-FR" dirty="0" smtClean="0"/>
          </a:p>
          <a:p>
            <a:pPr lvl="2"/>
            <a:endParaRPr lang="fr-FR" dirty="0"/>
          </a:p>
          <a:p>
            <a:pPr lvl="2"/>
            <a:endParaRPr lang="fr-FR" dirty="0" smtClean="0"/>
          </a:p>
          <a:p>
            <a:pPr lvl="2"/>
            <a:r>
              <a:rPr lang="fr-FR" dirty="0" smtClean="0"/>
              <a:t>Réduction au magnésium à 800-850°C</a:t>
            </a:r>
          </a:p>
        </p:txBody>
      </p:sp>
      <p:sp>
        <p:nvSpPr>
          <p:cNvPr id="14" name="AutoShape 2" descr="{\displaystyle {\ce {TiO2 + 2C + 2Cl2 -&gt; TiCl4 + 2C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4" descr="{\displaystyle {\ce {TiO2 + 2C + 2Cl2 -&gt; TiCl4 + 2C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645" y="2515567"/>
            <a:ext cx="3743325"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45" y="3717032"/>
            <a:ext cx="32480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Kroll method.wmv">
            <a:hlinkClick r:id="" action="ppaction://media"/>
          </p:cNvPr>
          <p:cNvPicPr>
            <a:picLocks noChangeAspect="1"/>
          </p:cNvPicPr>
          <p:nvPr>
            <a:videoFile r:link="rId1"/>
            <p:extLst>
              <p:ext uri="{DAA4B4D4-6D71-4841-9C94-3DE7FCFB9230}">
                <p14:media xmlns:p14="http://schemas.microsoft.com/office/powerpoint/2010/main" r:embed="rId2">
                  <p14:trim end="73594.6176"/>
                </p14:media>
              </p:ext>
            </p:extLst>
          </p:nvPr>
        </p:nvPicPr>
        <p:blipFill>
          <a:blip r:embed="rId6"/>
          <a:stretch>
            <a:fillRect/>
          </a:stretch>
        </p:blipFill>
        <p:spPr bwMode="gray">
          <a:xfrm>
            <a:off x="5076056" y="2531594"/>
            <a:ext cx="3472063" cy="2604276"/>
          </a:xfrm>
          <a:prstGeom prst="rect">
            <a:avLst/>
          </a:prstGeom>
        </p:spPr>
      </p:pic>
      <p:pic>
        <p:nvPicPr>
          <p:cNvPr id="1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0557028"/>
      </p:ext>
    </p:extLst>
  </p:cSld>
  <p:clrMapOvr>
    <a:masterClrMapping/>
  </p:clrMapOvr>
  <p:timing>
    <p:tnLst>
      <p:par>
        <p:cTn id="1" dur="indefinite" restart="never" nodeType="tmRoot">
          <p:childTnLst>
            <p:video>
              <p:cMediaNode vol="80000">
                <p:cTn id="2" fill="hold" display="0">
                  <p:stCondLst>
                    <p:cond delay="indefinite"/>
                  </p:stCondLst>
                </p:cTn>
                <p:tgtEl>
                  <p:spTgt spid="20"/>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34</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endParaRPr lang="fr-FR" dirty="0"/>
          </a:p>
          <a:p>
            <a:pPr lvl="2"/>
            <a:r>
              <a:rPr lang="fr-FR" dirty="0" smtClean="0"/>
              <a:t>Fabrication d’éponge de titane par procédé </a:t>
            </a:r>
            <a:r>
              <a:rPr lang="fr-FR" dirty="0" err="1" smtClean="0"/>
              <a:t>Kroll</a:t>
            </a:r>
            <a:r>
              <a:rPr lang="fr-FR" dirty="0" smtClean="0"/>
              <a:t>, réduction par Mg</a:t>
            </a:r>
          </a:p>
          <a:p>
            <a:pPr lvl="2"/>
            <a:r>
              <a:rPr lang="fr-FR" dirty="0" smtClean="0"/>
              <a:t>Compactage puis soudage des éponges + éléments d’addition</a:t>
            </a:r>
          </a:p>
          <a:p>
            <a:pPr lvl="2"/>
            <a:r>
              <a:rPr lang="fr-FR" dirty="0" smtClean="0"/>
              <a:t>Double ou triple </a:t>
            </a:r>
            <a:r>
              <a:rPr lang="fr-FR" dirty="0" err="1" smtClean="0"/>
              <a:t>refusion</a:t>
            </a:r>
            <a:r>
              <a:rPr lang="fr-FR" dirty="0" smtClean="0"/>
              <a:t> VAR</a:t>
            </a:r>
            <a:endParaRPr lang="fr-FR" dirty="0"/>
          </a:p>
          <a:p>
            <a:pPr marL="0" lvl="2" indent="0">
              <a:buNone/>
            </a:pPr>
            <a:endParaRPr lang="fr-FR" dirty="0"/>
          </a:p>
        </p:txBody>
      </p:sp>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576" y="3158287"/>
            <a:ext cx="1800332" cy="1350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05"/>
          <p:cNvPicPr>
            <a:picLocks noChangeAspect="1" noChangeArrowheads="1"/>
          </p:cNvPicPr>
          <p:nvPr/>
        </p:nvPicPr>
        <p:blipFill rotWithShape="1">
          <a:blip r:embed="rId5">
            <a:extLst>
              <a:ext uri="{28A0092B-C50C-407E-A947-70E740481C1C}">
                <a14:useLocalDpi xmlns:a14="http://schemas.microsoft.com/office/drawing/2010/main" val="0"/>
              </a:ext>
            </a:extLst>
          </a:blip>
          <a:srcRect r="31778"/>
          <a:stretch/>
        </p:blipFill>
        <p:spPr>
          <a:xfrm>
            <a:off x="6804248" y="3101961"/>
            <a:ext cx="1860253" cy="1818193"/>
          </a:xfrm>
          <a:prstGeom prst="rect">
            <a:avLst/>
          </a:prstGeom>
          <a:noFill/>
          <a:ln/>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pic>
        <p:nvPicPr>
          <p:cNvPr id="14" name="Kroll method.wmv">
            <a:hlinkClick r:id="" action="ppaction://media"/>
          </p:cNvPr>
          <p:cNvPicPr>
            <a:picLocks noChangeAspect="1"/>
          </p:cNvPicPr>
          <p:nvPr>
            <a:videoFile r:link="rId1"/>
            <p:extLst>
              <p:ext uri="{DAA4B4D4-6D71-4841-9C94-3DE7FCFB9230}">
                <p14:media xmlns:p14="http://schemas.microsoft.com/office/powerpoint/2010/main" r:embed="rId2">
                  <p14:trim st="132240.3456" end="12265.7728"/>
                </p14:media>
              </p:ext>
            </p:extLst>
          </p:nvPr>
        </p:nvPicPr>
        <p:blipFill>
          <a:blip r:embed="rId6"/>
          <a:stretch>
            <a:fillRect/>
          </a:stretch>
        </p:blipFill>
        <p:spPr bwMode="gray">
          <a:xfrm>
            <a:off x="2915816" y="2708920"/>
            <a:ext cx="3472063" cy="2604276"/>
          </a:xfrm>
          <a:prstGeom prst="rect">
            <a:avLst/>
          </a:prstGeom>
        </p:spPr>
      </p:pic>
      <p:pic>
        <p:nvPicPr>
          <p:cNvPr id="1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3750127"/>
      </p:ext>
    </p:extLst>
  </p:cSld>
  <p:clrMapOvr>
    <a:masterClrMapping/>
  </p:clrMapOvr>
  <p:timing>
    <p:tnLst>
      <p:par>
        <p:cTn id="1" dur="indefinite" restart="never" nodeType="tmRoot">
          <p:childTnLst>
            <p:video>
              <p:cMediaNode vol="80000">
                <p:cTn id="2" fill="hold" display="0">
                  <p:stCondLst>
                    <p:cond delay="indefinite"/>
                  </p:stCondLst>
                </p:cTn>
                <p:tgtEl>
                  <p:spTgt spid="1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35</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endParaRPr lang="fr-FR" dirty="0"/>
          </a:p>
        </p:txBody>
      </p:sp>
      <p:sp>
        <p:nvSpPr>
          <p:cNvPr id="14" name="Text Box 7"/>
          <p:cNvSpPr txBox="1">
            <a:spLocks noChangeArrowheads="1"/>
          </p:cNvSpPr>
          <p:nvPr/>
        </p:nvSpPr>
        <p:spPr bwMode="auto">
          <a:xfrm>
            <a:off x="2381812" y="1514321"/>
            <a:ext cx="597666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None/>
            </a:pPr>
            <a:r>
              <a:rPr lang="fr-FR" altLang="fr-FR" dirty="0" smtClean="0">
                <a:latin typeface="+mn-lt"/>
              </a:rPr>
              <a:t>Broyage de l’éponge, inspection et nettoyage</a:t>
            </a:r>
            <a:endParaRPr lang="fr-FR" altLang="fr-FR" dirty="0">
              <a:latin typeface="+mn-lt"/>
            </a:endParaRP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83758"/>
            <a:ext cx="710623" cy="6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07927" y="2375962"/>
            <a:ext cx="3805237" cy="1368425"/>
          </a:xfrm>
          <a:prstGeom prst="rect">
            <a:avLst/>
          </a:prstGeom>
          <a:noFill/>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06707" y="2375962"/>
            <a:ext cx="3749675" cy="1343025"/>
          </a:xfrm>
          <a:prstGeom prst="rect">
            <a:avLst/>
          </a:prstGeom>
          <a:noFill/>
        </p:spPr>
      </p:pic>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1127026" y="3792040"/>
            <a:ext cx="2967038" cy="2470150"/>
          </a:xfrm>
          <a:prstGeom prst="rect">
            <a:avLst/>
          </a:prstGeom>
          <a:noFill/>
        </p:spPr>
      </p:pic>
      <p:pic>
        <p:nvPicPr>
          <p:cNvPr id="1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578812" y="3842840"/>
            <a:ext cx="2843212" cy="2368550"/>
          </a:xfrm>
          <a:prstGeom prst="rect">
            <a:avLst/>
          </a:prstGeom>
          <a:noFill/>
        </p:spPr>
      </p:pic>
      <p:pic>
        <p:nvPicPr>
          <p:cNvPr id="2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7547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36</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p>
          <a:p>
            <a:pPr>
              <a:tabLst>
                <a:tab pos="533400" algn="l"/>
                <a:tab pos="901700" algn="l"/>
                <a:tab pos="1079500" algn="l"/>
                <a:tab pos="1435100" algn="l"/>
                <a:tab pos="4305300" algn="l"/>
                <a:tab pos="4660900" algn="l"/>
              </a:tabLst>
            </a:pPr>
            <a:r>
              <a:rPr lang="fr-FR" altLang="en-US" dirty="0"/>
              <a:t> 	</a:t>
            </a:r>
            <a:r>
              <a:rPr lang="fr-FR" altLang="en-US" sz="1400" dirty="0">
                <a:solidFill>
                  <a:schemeClr val="tx2"/>
                </a:solidFill>
              </a:rPr>
              <a:t>A partir de matières premières constituées d’éponges de titane (issues du minerai chloré rutile), d’éléments d’alliages et éventuellement de chutes triées et nettoyées, le schéma classique des opérations est actuellement le suivant :</a:t>
            </a:r>
          </a:p>
          <a:p>
            <a:pPr>
              <a:tabLst>
                <a:tab pos="533400" algn="l"/>
                <a:tab pos="901700" algn="l"/>
                <a:tab pos="1079500" algn="l"/>
                <a:tab pos="1435100" algn="l"/>
                <a:tab pos="4305300" algn="l"/>
                <a:tab pos="4660900" algn="l"/>
              </a:tabLst>
            </a:pPr>
            <a:endParaRPr lang="fr-FR" altLang="en-US" sz="1400" dirty="0"/>
          </a:p>
          <a:p>
            <a:pPr lvl="1" indent="-285750">
              <a:buFontTx/>
              <a:buChar char="•"/>
              <a:tabLst>
                <a:tab pos="533400" algn="l"/>
                <a:tab pos="901700" algn="l"/>
                <a:tab pos="1079500" algn="l"/>
                <a:tab pos="1435100" algn="l"/>
                <a:tab pos="4305300" algn="l"/>
                <a:tab pos="4660900" algn="l"/>
              </a:tabLst>
            </a:pPr>
            <a:r>
              <a:rPr lang="fr-FR" altLang="en-US" sz="1400" dirty="0"/>
              <a:t>Mélange des matières premières pour obtenir la composition globale de l’alliage et fabrication de compacts par compression mécanique</a:t>
            </a:r>
          </a:p>
          <a:p>
            <a:pPr lvl="1" indent="-285750">
              <a:buFontTx/>
              <a:buChar char="•"/>
              <a:tabLst>
                <a:tab pos="533400" algn="l"/>
                <a:tab pos="901700" algn="l"/>
                <a:tab pos="1079500" algn="l"/>
                <a:tab pos="1435100" algn="l"/>
                <a:tab pos="4305300" algn="l"/>
                <a:tab pos="4660900" algn="l"/>
              </a:tabLst>
            </a:pPr>
            <a:endParaRPr lang="fr-FR" altLang="en-US" sz="1400" dirty="0"/>
          </a:p>
          <a:p>
            <a:pPr lvl="1" indent="-285750">
              <a:buFontTx/>
              <a:buChar char="•"/>
              <a:tabLst>
                <a:tab pos="533400" algn="l"/>
                <a:tab pos="901700" algn="l"/>
                <a:tab pos="1079500" algn="l"/>
                <a:tab pos="1435100" algn="l"/>
                <a:tab pos="4305300" algn="l"/>
                <a:tab pos="4660900" algn="l"/>
              </a:tabLst>
            </a:pPr>
            <a:r>
              <a:rPr lang="fr-FR" altLang="en-US" sz="1400" dirty="0"/>
              <a:t>Assemblage de ces compacts par soudage dans une enceinte sous gaz inerte ou sous vide pour obtenir une électrode</a:t>
            </a:r>
          </a:p>
          <a:p>
            <a:pPr lvl="1" indent="-285750">
              <a:buFontTx/>
              <a:buChar char="•"/>
              <a:tabLst>
                <a:tab pos="533400" algn="l"/>
                <a:tab pos="901700" algn="l"/>
                <a:tab pos="1079500" algn="l"/>
                <a:tab pos="1435100" algn="l"/>
                <a:tab pos="4305300" algn="l"/>
                <a:tab pos="4660900" algn="l"/>
              </a:tabLst>
            </a:pPr>
            <a:endParaRPr lang="fr-FR" altLang="en-US" sz="1400" dirty="0"/>
          </a:p>
          <a:p>
            <a:pPr lvl="1" indent="-285750">
              <a:buFontTx/>
              <a:buChar char="•"/>
              <a:tabLst>
                <a:tab pos="533400" algn="l"/>
                <a:tab pos="901700" algn="l"/>
                <a:tab pos="1079500" algn="l"/>
                <a:tab pos="1435100" algn="l"/>
                <a:tab pos="4305300" algn="l"/>
                <a:tab pos="4660900" algn="l"/>
              </a:tabLst>
            </a:pPr>
            <a:r>
              <a:rPr lang="fr-FR" altLang="en-US" sz="1400" dirty="0"/>
              <a:t>Double ou triple fusion au four à électrode consommable sous vide</a:t>
            </a:r>
          </a:p>
          <a:p>
            <a:pPr lvl="1" indent="-285750">
              <a:buFontTx/>
              <a:buChar char="•"/>
              <a:tabLst>
                <a:tab pos="533400" algn="l"/>
                <a:tab pos="901700" algn="l"/>
                <a:tab pos="1079500" algn="l"/>
                <a:tab pos="1435100" algn="l"/>
                <a:tab pos="4305300" algn="l"/>
                <a:tab pos="4660900" algn="l"/>
              </a:tabLst>
            </a:pPr>
            <a:endParaRPr lang="fr-FR" altLang="en-US" sz="1400" dirty="0"/>
          </a:p>
          <a:p>
            <a:pPr lvl="1" indent="-285750">
              <a:buFontTx/>
              <a:buChar char="•"/>
              <a:tabLst>
                <a:tab pos="533400" algn="l"/>
                <a:tab pos="901700" algn="l"/>
                <a:tab pos="1079500" algn="l"/>
                <a:tab pos="1435100" algn="l"/>
                <a:tab pos="4305300" algn="l"/>
                <a:tab pos="4660900" algn="l"/>
              </a:tabLst>
            </a:pPr>
            <a:r>
              <a:rPr lang="fr-FR" altLang="en-US" sz="1400" dirty="0"/>
              <a:t>Ce procédé, s’il est mal contrôlé, peut conduire aux défauts associés :</a:t>
            </a:r>
          </a:p>
          <a:p>
            <a:pPr lvl="1">
              <a:tabLst>
                <a:tab pos="533400" algn="l"/>
                <a:tab pos="901700" algn="l"/>
                <a:tab pos="1079500" algn="l"/>
                <a:tab pos="1435100" algn="l"/>
                <a:tab pos="4305300" algn="l"/>
                <a:tab pos="4660900" algn="l"/>
              </a:tabLst>
            </a:pPr>
            <a:endParaRPr lang="fr-FR" altLang="en-US" sz="1400" dirty="0"/>
          </a:p>
          <a:p>
            <a:pPr marL="0" lvl="2" indent="-228600">
              <a:buClr>
                <a:srgbClr val="F2C400"/>
              </a:buClr>
              <a:buFont typeface="Wingdings" pitchFamily="2" charset="2"/>
              <a:buChar char="Ø"/>
              <a:tabLst>
                <a:tab pos="533400" algn="l"/>
                <a:tab pos="901700" algn="l"/>
                <a:tab pos="1079500" algn="l"/>
                <a:tab pos="1435100" algn="l"/>
                <a:tab pos="4305300" algn="l"/>
                <a:tab pos="4660900" algn="l"/>
              </a:tabLst>
            </a:pPr>
            <a:r>
              <a:rPr lang="fr-FR" altLang="en-US" dirty="0"/>
              <a:t>ségrégations </a:t>
            </a:r>
            <a:r>
              <a:rPr lang="fr-FR" altLang="en-US" dirty="0">
                <a:sym typeface="Symbol" pitchFamily="18" charset="2"/>
              </a:rPr>
              <a:t> (riches en </a:t>
            </a:r>
            <a:r>
              <a:rPr lang="fr-FR" altLang="en-US" dirty="0" err="1">
                <a:sym typeface="Symbol" pitchFamily="18" charset="2"/>
              </a:rPr>
              <a:t>alphagènes</a:t>
            </a:r>
            <a:r>
              <a:rPr lang="fr-FR" altLang="en-US" dirty="0">
                <a:sym typeface="Symbol" pitchFamily="18" charset="2"/>
              </a:rPr>
              <a:t>)</a:t>
            </a:r>
          </a:p>
          <a:p>
            <a:pPr marL="0" lvl="2" indent="-228600">
              <a:buClr>
                <a:srgbClr val="F2C400"/>
              </a:buClr>
              <a:buFont typeface="Wingdings" pitchFamily="2" charset="2"/>
              <a:buChar char="Ø"/>
              <a:tabLst>
                <a:tab pos="533400" algn="l"/>
                <a:tab pos="901700" algn="l"/>
                <a:tab pos="1079500" algn="l"/>
                <a:tab pos="1435100" algn="l"/>
                <a:tab pos="4305300" algn="l"/>
                <a:tab pos="4660900" algn="l"/>
              </a:tabLst>
            </a:pPr>
            <a:r>
              <a:rPr lang="fr-FR" altLang="en-US" dirty="0">
                <a:sym typeface="Symbol" pitchFamily="18" charset="2"/>
              </a:rPr>
              <a:t>  </a:t>
            </a:r>
            <a:r>
              <a:rPr lang="fr-FR" altLang="en-US" dirty="0" err="1">
                <a:sym typeface="Symbol" pitchFamily="18" charset="2"/>
              </a:rPr>
              <a:t>flecks</a:t>
            </a:r>
            <a:r>
              <a:rPr lang="fr-FR" altLang="en-US" dirty="0">
                <a:sym typeface="Symbol" pitchFamily="18" charset="2"/>
              </a:rPr>
              <a:t> (riches en </a:t>
            </a:r>
            <a:r>
              <a:rPr lang="fr-FR" altLang="en-US" dirty="0" err="1">
                <a:sym typeface="Symbol" pitchFamily="18" charset="2"/>
              </a:rPr>
              <a:t>bétagènes</a:t>
            </a:r>
            <a:r>
              <a:rPr lang="fr-FR" altLang="en-US" dirty="0">
                <a:sym typeface="Symbol" pitchFamily="18" charset="2"/>
              </a:rPr>
              <a:t>)</a:t>
            </a:r>
          </a:p>
          <a:p>
            <a:pPr marL="1273175" lvl="2" indent="-228600">
              <a:buFont typeface="Wingdings" pitchFamily="2" charset="2"/>
              <a:buNone/>
              <a:tabLst>
                <a:tab pos="533400" algn="l"/>
                <a:tab pos="901700" algn="l"/>
                <a:tab pos="1079500" algn="l"/>
                <a:tab pos="1435100" algn="l"/>
                <a:tab pos="4305300" algn="l"/>
                <a:tab pos="4660900" algn="l"/>
              </a:tabLst>
            </a:pPr>
            <a:endParaRPr lang="fr-FR" altLang="en-US" sz="1600" dirty="0">
              <a:sym typeface="Symbol" pitchFamily="18" charset="2"/>
            </a:endParaRPr>
          </a:p>
          <a:p>
            <a:pPr>
              <a:tabLst>
                <a:tab pos="533400" algn="l"/>
                <a:tab pos="901700" algn="l"/>
                <a:tab pos="1079500" algn="l"/>
                <a:tab pos="1435100" algn="l"/>
                <a:tab pos="4305300" algn="l"/>
                <a:tab pos="4660900" algn="l"/>
              </a:tabLst>
            </a:pPr>
            <a:r>
              <a:rPr lang="fr-FR" altLang="en-US" dirty="0">
                <a:sym typeface="Symbol" pitchFamily="18" charset="2"/>
              </a:rPr>
              <a:t> 	</a:t>
            </a:r>
            <a:r>
              <a:rPr lang="fr-FR" altLang="en-US" b="0" dirty="0">
                <a:sym typeface="Symbol" pitchFamily="18" charset="2"/>
              </a:rPr>
              <a:t>D’autre part, l’utilisation de tournures mal triées, peut apporter des morceaux 	d’outils carbures dans le métal qui sont très nocifs (</a:t>
            </a:r>
            <a:r>
              <a:rPr lang="en-US" altLang="en-US" b="0" dirty="0">
                <a:sym typeface="Symbol" pitchFamily="18" charset="2"/>
              </a:rPr>
              <a:t>"</a:t>
            </a:r>
            <a:r>
              <a:rPr lang="en-US" altLang="en-US" b="0" dirty="0" err="1">
                <a:sym typeface="Symbol" pitchFamily="18" charset="2"/>
              </a:rPr>
              <a:t>défauts</a:t>
            </a:r>
            <a:r>
              <a:rPr lang="en-US" altLang="en-US" b="0" dirty="0">
                <a:sym typeface="Symbol" pitchFamily="18" charset="2"/>
              </a:rPr>
              <a:t> haute </a:t>
            </a:r>
            <a:r>
              <a:rPr lang="en-US" altLang="en-US" b="0" dirty="0" err="1">
                <a:sym typeface="Symbol" pitchFamily="18" charset="2"/>
              </a:rPr>
              <a:t>densité</a:t>
            </a:r>
            <a:r>
              <a:rPr lang="en-US" altLang="en-US" b="0" dirty="0">
                <a:sym typeface="Symbol" pitchFamily="18" charset="2"/>
              </a:rPr>
              <a:t>").   </a:t>
            </a:r>
          </a:p>
          <a:p>
            <a:endParaRPr lang="fr-FR"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7547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37</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endParaRPr lang="fr-FR" dirty="0"/>
          </a:p>
        </p:txBody>
      </p:sp>
      <p:grpSp>
        <p:nvGrpSpPr>
          <p:cNvPr id="16" name="Group 2"/>
          <p:cNvGrpSpPr>
            <a:grpSpLocks/>
          </p:cNvGrpSpPr>
          <p:nvPr/>
        </p:nvGrpSpPr>
        <p:grpSpPr bwMode="auto">
          <a:xfrm>
            <a:off x="755576" y="1630301"/>
            <a:ext cx="7416800" cy="4248150"/>
            <a:chOff x="567" y="1117"/>
            <a:chExt cx="4808" cy="2822"/>
          </a:xfrm>
        </p:grpSpPr>
        <p:pic>
          <p:nvPicPr>
            <p:cNvPr id="1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 y="1117"/>
              <a:ext cx="4808" cy="282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4"/>
            <p:cNvSpPr>
              <a:spLocks noChangeArrowheads="1"/>
            </p:cNvSpPr>
            <p:nvPr/>
          </p:nvSpPr>
          <p:spPr bwMode="auto">
            <a:xfrm>
              <a:off x="2517" y="1117"/>
              <a:ext cx="953" cy="1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7547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38</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endParaRPr lang="fr-FR" dirty="0"/>
          </a:p>
        </p:txBody>
      </p:sp>
      <p:sp>
        <p:nvSpPr>
          <p:cNvPr id="11" name="Text Box 7"/>
          <p:cNvSpPr txBox="1">
            <a:spLocks noChangeArrowheads="1"/>
          </p:cNvSpPr>
          <p:nvPr/>
        </p:nvSpPr>
        <p:spPr bwMode="auto">
          <a:xfrm>
            <a:off x="1763688" y="1671191"/>
            <a:ext cx="5976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None/>
            </a:pPr>
            <a:r>
              <a:rPr lang="fr-FR" altLang="fr-FR" dirty="0" smtClean="0">
                <a:latin typeface="+mn-lt"/>
              </a:rPr>
              <a:t>Compaction </a:t>
            </a:r>
            <a:r>
              <a:rPr lang="fr-FR" altLang="fr-FR" dirty="0" err="1" smtClean="0">
                <a:latin typeface="+mn-lt"/>
              </a:rPr>
              <a:t>Press</a:t>
            </a:r>
            <a:r>
              <a:rPr lang="fr-FR" altLang="fr-FR" dirty="0" smtClean="0">
                <a:latin typeface="+mn-lt"/>
              </a:rPr>
              <a:t> UKTMP</a:t>
            </a:r>
            <a:endParaRPr lang="fr-FR" altLang="fr-FR" dirty="0">
              <a:latin typeface="+mn-lt"/>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56792"/>
            <a:ext cx="710623" cy="6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866" y="2244849"/>
            <a:ext cx="3168352" cy="23937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5872134" y="2420888"/>
            <a:ext cx="2478946" cy="3744292"/>
          </a:xfrm>
          <a:prstGeom prst="rect">
            <a:avLst/>
          </a:prstGeom>
          <a:noFill/>
          <a:effectLst>
            <a:outerShdw dist="107763" dir="18900000" algn="ctr" rotWithShape="0">
              <a:schemeClr val="bg1">
                <a:alpha val="52000"/>
              </a:schemeClr>
            </a:outerShdw>
          </a:effectLst>
        </p:spPr>
      </p:pic>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4992637"/>
            <a:ext cx="1666875" cy="179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Connecteur droit avec flèche 6"/>
          <p:cNvCxnSpPr>
            <a:stCxn id="14" idx="3"/>
          </p:cNvCxnSpPr>
          <p:nvPr/>
        </p:nvCxnSpPr>
        <p:spPr>
          <a:xfrm>
            <a:off x="4429218" y="3441722"/>
            <a:ext cx="1217077"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Connecteur droit avec flèche 8"/>
          <p:cNvCxnSpPr>
            <a:stCxn id="15" idx="1"/>
            <a:endCxn id="19" idx="3"/>
          </p:cNvCxnSpPr>
          <p:nvPr/>
        </p:nvCxnSpPr>
        <p:spPr>
          <a:xfrm flipH="1">
            <a:off x="4150643" y="4293034"/>
            <a:ext cx="1721491" cy="1594953"/>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8128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39</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endParaRPr lang="fr-FR"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4602" y="1550029"/>
            <a:ext cx="6839273" cy="466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8128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Introduction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a:t>
            </a:fld>
            <a:endParaRPr lang="fr-FR" dirty="0"/>
          </a:p>
        </p:txBody>
      </p:sp>
      <p:sp>
        <p:nvSpPr>
          <p:cNvPr id="11" name="Espace réservé du contenu 10"/>
          <p:cNvSpPr>
            <a:spLocks noGrp="1"/>
          </p:cNvSpPr>
          <p:nvPr>
            <p:ph idx="1"/>
          </p:nvPr>
        </p:nvSpPr>
        <p:spPr bwMode="gray"/>
        <p:txBody>
          <a:bodyPr/>
          <a:lstStyle/>
          <a:p>
            <a:r>
              <a:rPr lang="fr-FR" dirty="0" smtClean="0"/>
              <a:t>Titane – Intérêts</a:t>
            </a:r>
            <a:endParaRPr lang="fr-FR" dirty="0"/>
          </a:p>
          <a:p>
            <a:pPr lvl="2"/>
            <a:r>
              <a:rPr lang="fr-FR" dirty="0" smtClean="0"/>
              <a:t>Légèreté</a:t>
            </a:r>
          </a:p>
          <a:p>
            <a:pPr lvl="2"/>
            <a:r>
              <a:rPr lang="fr-FR" dirty="0" smtClean="0"/>
              <a:t>Tenue à la corrosion excellente</a:t>
            </a:r>
          </a:p>
          <a:p>
            <a:pPr lvl="2"/>
            <a:r>
              <a:rPr lang="fr-FR" dirty="0" err="1" smtClean="0"/>
              <a:t>Bio-compatibilité</a:t>
            </a:r>
            <a:endParaRPr lang="fr-FR" dirty="0"/>
          </a:p>
          <a:p>
            <a:pPr marL="0" lvl="2" indent="0">
              <a:buNone/>
            </a:pPr>
            <a:endParaRPr lang="fr-FR" dirty="0"/>
          </a:p>
          <a:p>
            <a:pPr lvl="2"/>
            <a:r>
              <a:rPr lang="fr-FR" dirty="0" smtClean="0"/>
              <a:t>Caractéristiques mécaniques élevées (même jusqu’à 550°C pour certains alliages)</a:t>
            </a:r>
          </a:p>
          <a:p>
            <a:pPr lvl="2"/>
            <a:r>
              <a:rPr lang="fr-FR" dirty="0" smtClean="0"/>
              <a:t>Certains alliages utilisables aux températures cryogéniques</a:t>
            </a:r>
          </a:p>
          <a:p>
            <a:pPr lvl="2"/>
            <a:r>
              <a:rPr lang="fr-FR" dirty="0" smtClean="0"/>
              <a:t>Bonne stabilité thermique</a:t>
            </a:r>
          </a:p>
          <a:p>
            <a:pPr lvl="2"/>
            <a:r>
              <a:rPr lang="fr-FR" dirty="0" smtClean="0"/>
              <a:t>Propriétés superplastiques: propriété de déformation plastique à haute température</a:t>
            </a:r>
          </a:p>
          <a:p>
            <a:pPr lvl="2"/>
            <a:r>
              <a:rPr lang="fr-FR" dirty="0" smtClean="0"/>
              <a:t>Compatibilité avec les matériaux composites</a:t>
            </a:r>
          </a:p>
          <a:p>
            <a:pPr lvl="2"/>
            <a:r>
              <a:rPr lang="fr-FR" dirty="0" smtClean="0"/>
              <a:t>Faible conductivité thermique</a:t>
            </a:r>
          </a:p>
          <a:p>
            <a:pPr lvl="2"/>
            <a:r>
              <a:rPr lang="fr-FR" dirty="0" smtClean="0"/>
              <a:t>Amagnétique</a:t>
            </a:r>
          </a:p>
          <a:p>
            <a:pPr lvl="2"/>
            <a:endParaRPr lang="fr-FR" dirty="0" smtClean="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16202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40</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endParaRPr lang="fr-FR" dirty="0"/>
          </a:p>
        </p:txBody>
      </p:sp>
      <p:sp>
        <p:nvSpPr>
          <p:cNvPr id="9" name="Text Box 7"/>
          <p:cNvSpPr txBox="1">
            <a:spLocks noChangeArrowheads="1"/>
          </p:cNvSpPr>
          <p:nvPr/>
        </p:nvSpPr>
        <p:spPr bwMode="auto">
          <a:xfrm>
            <a:off x="1763688" y="1671191"/>
            <a:ext cx="5976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None/>
            </a:pPr>
            <a:r>
              <a:rPr lang="fr-FR" altLang="fr-FR" dirty="0" smtClean="0">
                <a:latin typeface="+mn-lt"/>
              </a:rPr>
              <a:t>Plasma </a:t>
            </a:r>
            <a:r>
              <a:rPr lang="fr-FR" altLang="fr-FR" dirty="0" err="1" smtClean="0">
                <a:latin typeface="+mn-lt"/>
              </a:rPr>
              <a:t>Welding</a:t>
            </a:r>
            <a:endParaRPr lang="fr-FR" altLang="fr-FR" dirty="0">
              <a:latin typeface="+mn-lt"/>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56792"/>
            <a:ext cx="710623" cy="6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533" y="2480514"/>
            <a:ext cx="3707487" cy="370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descr="C:\Users\laurent.cluzel\Pictures\uktmp\IMG_214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5035" y="2485313"/>
            <a:ext cx="2775357" cy="370047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333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41</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endParaRPr lang="fr-FR" dirty="0"/>
          </a:p>
        </p:txBody>
      </p:sp>
      <p:sp>
        <p:nvSpPr>
          <p:cNvPr id="9" name="Text Box 7"/>
          <p:cNvSpPr txBox="1">
            <a:spLocks noChangeArrowheads="1"/>
          </p:cNvSpPr>
          <p:nvPr/>
        </p:nvSpPr>
        <p:spPr bwMode="auto">
          <a:xfrm>
            <a:off x="1763688" y="1671191"/>
            <a:ext cx="5976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None/>
            </a:pPr>
            <a:r>
              <a:rPr lang="fr-FR" altLang="fr-FR" dirty="0" smtClean="0">
                <a:latin typeface="+mn-lt"/>
              </a:rPr>
              <a:t>VAR </a:t>
            </a:r>
            <a:r>
              <a:rPr lang="fr-FR" altLang="fr-FR" dirty="0" err="1" smtClean="0">
                <a:latin typeface="+mn-lt"/>
              </a:rPr>
              <a:t>Furnace</a:t>
            </a:r>
            <a:endParaRPr lang="fr-FR" altLang="fr-FR" dirty="0">
              <a:latin typeface="+mn-lt"/>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56792"/>
            <a:ext cx="710623" cy="6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0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547664" y="2420888"/>
            <a:ext cx="5698313" cy="3798443"/>
          </a:xfr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83337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42</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250896"/>
          </a:xfrm>
        </p:spPr>
        <p:txBody>
          <a:bodyPr/>
          <a:lstStyle/>
          <a:p>
            <a:r>
              <a:rPr lang="fr-FR" dirty="0" smtClean="0"/>
              <a:t>Elaboration: du minerai au lingot</a:t>
            </a:r>
            <a:endParaRPr lang="fr-FR" dirty="0"/>
          </a:p>
        </p:txBody>
      </p:sp>
      <p:sp>
        <p:nvSpPr>
          <p:cNvPr id="9" name="Text Box 7"/>
          <p:cNvSpPr txBox="1">
            <a:spLocks noChangeArrowheads="1"/>
          </p:cNvSpPr>
          <p:nvPr/>
        </p:nvSpPr>
        <p:spPr bwMode="auto">
          <a:xfrm>
            <a:off x="1763688" y="1671191"/>
            <a:ext cx="597666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None/>
            </a:pPr>
            <a:r>
              <a:rPr lang="fr-FR" altLang="fr-FR" dirty="0" smtClean="0">
                <a:latin typeface="+mn-lt"/>
              </a:rPr>
              <a:t>TA6V </a:t>
            </a:r>
            <a:r>
              <a:rPr lang="fr-FR" altLang="fr-FR" dirty="0" err="1" smtClean="0">
                <a:latin typeface="+mn-lt"/>
              </a:rPr>
              <a:t>Ingot</a:t>
            </a:r>
            <a:endParaRPr lang="fr-FR" altLang="fr-FR" dirty="0">
              <a:latin typeface="+mn-lt"/>
            </a:endParaRPr>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1556792"/>
            <a:ext cx="710623" cy="6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descr="05"/>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19672" y="2420888"/>
            <a:ext cx="5544616" cy="3696814"/>
          </a:xfrm>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1032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43</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386800"/>
          </a:xfrm>
        </p:spPr>
        <p:txBody>
          <a:bodyPr/>
          <a:lstStyle/>
          <a:p>
            <a:r>
              <a:rPr lang="fr-FR" dirty="0" smtClean="0"/>
              <a:t>Elaboration: du minerai au lingot</a:t>
            </a:r>
          </a:p>
          <a:p>
            <a:endParaRPr lang="fr-FR" dirty="0"/>
          </a:p>
          <a:p>
            <a:r>
              <a:rPr lang="fr-FR" dirty="0" smtClean="0"/>
              <a:t>Vidéo Black </a:t>
            </a:r>
            <a:r>
              <a:rPr lang="fr-FR" dirty="0" err="1" smtClean="0"/>
              <a:t>Bird</a:t>
            </a:r>
            <a:endParaRPr lang="fr-FR"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031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44</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352480" cy="1250896"/>
          </a:xfrm>
        </p:spPr>
        <p:txBody>
          <a:bodyPr/>
          <a:lstStyle/>
          <a:p>
            <a:r>
              <a:rPr lang="fr-FR" dirty="0" smtClean="0"/>
              <a:t>Elaboration: recyclage</a:t>
            </a:r>
          </a:p>
          <a:p>
            <a:pPr lvl="2"/>
            <a:r>
              <a:rPr lang="fr-FR" dirty="0" smtClean="0"/>
              <a:t>Pourquoi recycler?</a:t>
            </a:r>
          </a:p>
          <a:p>
            <a:pPr lvl="2"/>
            <a:r>
              <a:rPr lang="fr-FR" dirty="0" smtClean="0"/>
              <a:t>« </a:t>
            </a:r>
            <a:r>
              <a:rPr lang="fr-FR" dirty="0" err="1" smtClean="0"/>
              <a:t>Buy</a:t>
            </a:r>
            <a:r>
              <a:rPr lang="fr-FR" dirty="0" smtClean="0"/>
              <a:t> to </a:t>
            </a:r>
            <a:r>
              <a:rPr lang="fr-FR" dirty="0" err="1" smtClean="0"/>
              <a:t>fly</a:t>
            </a:r>
            <a:r>
              <a:rPr lang="fr-FR" dirty="0" smtClean="0"/>
              <a:t> »: 90% de la matière utilisée pour fabriquer une pièce est jeté (chûtes – copeaux)</a:t>
            </a:r>
          </a:p>
          <a:p>
            <a:pPr marL="0" lvl="2" indent="0">
              <a:buNone/>
            </a:pPr>
            <a:endParaRPr lang="fr-FR" dirty="0"/>
          </a:p>
        </p:txBody>
      </p:sp>
      <p:pic>
        <p:nvPicPr>
          <p:cNvPr id="1026" name="Picture 2" descr="http://www.eramet.com/sites/default/files/ecotitanium-fr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464" y="2564903"/>
            <a:ext cx="51435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00477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45</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352480" cy="746840"/>
          </a:xfrm>
        </p:spPr>
        <p:txBody>
          <a:bodyPr/>
          <a:lstStyle/>
          <a:p>
            <a:r>
              <a:rPr lang="fr-FR" dirty="0" smtClean="0"/>
              <a:t>Elaboration: recyclage</a:t>
            </a:r>
          </a:p>
          <a:p>
            <a:r>
              <a:rPr lang="fr-FR" b="0" dirty="0" smtClean="0">
                <a:solidFill>
                  <a:schemeClr val="accent4"/>
                </a:solidFill>
              </a:rPr>
              <a:t>Four PAMCHR</a:t>
            </a:r>
            <a:endParaRPr lang="fr-FR" b="0" dirty="0">
              <a:solidFill>
                <a:schemeClr val="accent4"/>
              </a:solidFill>
            </a:endParaRPr>
          </a:p>
          <a:p>
            <a:endParaRPr lang="fr-FR" dirty="0" smtClean="0"/>
          </a:p>
        </p:txBody>
      </p:sp>
      <p:pic>
        <p:nvPicPr>
          <p:cNvPr id="8"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3741"/>
          <a:stretch/>
        </p:blipFill>
        <p:spPr bwMode="auto">
          <a:xfrm>
            <a:off x="2292017" y="2276872"/>
            <a:ext cx="4615420" cy="2412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4"/>
          <p:cNvSpPr txBox="1">
            <a:spLocks noChangeArrowheads="1"/>
          </p:cNvSpPr>
          <p:nvPr/>
        </p:nvSpPr>
        <p:spPr bwMode="auto">
          <a:xfrm>
            <a:off x="517525" y="5029200"/>
            <a:ext cx="847407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FR" altLang="en-US" sz="1600" dirty="0">
                <a:latin typeface="+mj-lt"/>
              </a:rPr>
              <a:t>Élaboration complexe. </a:t>
            </a:r>
          </a:p>
          <a:p>
            <a:r>
              <a:rPr lang="fr-FR" altLang="en-US" sz="1600" dirty="0" smtClean="0">
                <a:latin typeface="+mj-lt"/>
              </a:rPr>
              <a:t>Travail </a:t>
            </a:r>
            <a:r>
              <a:rPr lang="fr-FR" altLang="en-US" sz="1600" dirty="0">
                <a:latin typeface="+mj-lt"/>
              </a:rPr>
              <a:t>important sur la qualité du métal liquide et </a:t>
            </a:r>
            <a:r>
              <a:rPr lang="fr-FR" altLang="en-US" sz="1600" dirty="0" smtClean="0">
                <a:latin typeface="+mj-lt"/>
              </a:rPr>
              <a:t>l’homogénéité </a:t>
            </a:r>
            <a:r>
              <a:rPr lang="fr-FR" altLang="en-US" sz="1600" dirty="0">
                <a:latin typeface="+mj-lt"/>
              </a:rPr>
              <a:t>du lingot (ségrégation, </a:t>
            </a:r>
            <a:r>
              <a:rPr lang="fr-FR" altLang="en-US" sz="1600" dirty="0" err="1" smtClean="0">
                <a:latin typeface="+mj-lt"/>
              </a:rPr>
              <a:t>bétafleck</a:t>
            </a:r>
            <a:r>
              <a:rPr lang="fr-FR" altLang="en-US" sz="1600" dirty="0">
                <a:latin typeface="+mj-lt"/>
              </a:rPr>
              <a:t>, </a:t>
            </a:r>
            <a:r>
              <a:rPr lang="fr-FR" altLang="en-US" sz="1600" dirty="0" smtClean="0">
                <a:latin typeface="+mj-lt"/>
              </a:rPr>
              <a:t>particules </a:t>
            </a:r>
            <a:r>
              <a:rPr lang="fr-FR" altLang="en-US" sz="1600" dirty="0">
                <a:latin typeface="+mj-lt"/>
              </a:rPr>
              <a:t>(</a:t>
            </a:r>
            <a:r>
              <a:rPr lang="fr-FR" altLang="en-US" sz="1600" dirty="0" err="1">
                <a:latin typeface="+mj-lt"/>
              </a:rPr>
              <a:t>TiN</a:t>
            </a:r>
            <a:r>
              <a:rPr lang="fr-FR" altLang="en-US" sz="1600" dirty="0">
                <a:latin typeface="+mj-lt"/>
              </a:rPr>
              <a:t>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4253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46</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352480" cy="1250896"/>
          </a:xfrm>
        </p:spPr>
        <p:txBody>
          <a:bodyPr/>
          <a:lstStyle/>
          <a:p>
            <a:r>
              <a:rPr lang="fr-FR" dirty="0" smtClean="0"/>
              <a:t>Elaboration: </a:t>
            </a:r>
            <a:r>
              <a:rPr lang="fr-FR" dirty="0" err="1" smtClean="0"/>
              <a:t>Refusion</a:t>
            </a:r>
            <a:r>
              <a:rPr lang="fr-FR" dirty="0" smtClean="0"/>
              <a:t> VAR</a:t>
            </a:r>
          </a:p>
        </p:txBody>
      </p:sp>
      <p:pic>
        <p:nvPicPr>
          <p:cNvPr id="3074"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628800"/>
            <a:ext cx="7344816" cy="418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44253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47</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352480" cy="1250896"/>
          </a:xfrm>
        </p:spPr>
        <p:txBody>
          <a:bodyPr/>
          <a:lstStyle/>
          <a:p>
            <a:r>
              <a:rPr lang="fr-FR" dirty="0" smtClean="0"/>
              <a:t>Elaboration: </a:t>
            </a:r>
            <a:r>
              <a:rPr lang="fr-FR" dirty="0" err="1" smtClean="0"/>
              <a:t>Refusion</a:t>
            </a:r>
            <a:r>
              <a:rPr lang="fr-FR" dirty="0" smtClean="0"/>
              <a:t> VAR</a:t>
            </a:r>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772816"/>
            <a:ext cx="7004163"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64927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48</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352480" cy="1250896"/>
          </a:xfrm>
        </p:spPr>
        <p:txBody>
          <a:bodyPr/>
          <a:lstStyle/>
          <a:p>
            <a:r>
              <a:rPr lang="fr-FR" dirty="0" smtClean="0"/>
              <a:t>Elaboration: </a:t>
            </a:r>
            <a:r>
              <a:rPr lang="fr-FR" dirty="0" err="1" smtClean="0"/>
              <a:t>Refusion</a:t>
            </a:r>
            <a:r>
              <a:rPr lang="fr-FR" dirty="0" smtClean="0"/>
              <a:t> VAR</a:t>
            </a:r>
          </a:p>
        </p:txBody>
      </p:sp>
      <p:pic>
        <p:nvPicPr>
          <p:cNvPr id="9" name="Picture 3" descr="tm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56793"/>
            <a:ext cx="7272807" cy="453851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30353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49</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3843184"/>
          </a:xfrm>
        </p:spPr>
        <p:txBody>
          <a:bodyPr/>
          <a:lstStyle/>
          <a:p>
            <a:r>
              <a:rPr lang="fr-FR" dirty="0" smtClean="0"/>
              <a:t>Elaboration – Qualité des lingots  Rajouter béta </a:t>
            </a:r>
            <a:r>
              <a:rPr lang="fr-FR" dirty="0" err="1" smtClean="0"/>
              <a:t>fleck</a:t>
            </a:r>
            <a:r>
              <a:rPr lang="fr-FR" dirty="0" smtClean="0"/>
              <a:t> slide Laurent/ Rajouter graph Marion sur défaut</a:t>
            </a:r>
          </a:p>
          <a:p>
            <a:pPr lvl="2"/>
            <a:r>
              <a:rPr lang="fr-FR" dirty="0" smtClean="0"/>
              <a:t>Défauts types liés à l’élaboration:</a:t>
            </a:r>
          </a:p>
          <a:p>
            <a:pPr lvl="3"/>
            <a:r>
              <a:rPr lang="fr-FR" dirty="0"/>
              <a:t>	</a:t>
            </a:r>
            <a:r>
              <a:rPr lang="fr-FR" dirty="0" smtClean="0"/>
              <a:t>	</a:t>
            </a:r>
          </a:p>
          <a:p>
            <a:pPr lvl="3"/>
            <a:r>
              <a:rPr lang="fr-FR" dirty="0"/>
              <a:t>	</a:t>
            </a:r>
            <a:r>
              <a:rPr lang="fr-FR" dirty="0" smtClean="0"/>
              <a:t>	Hard Alpha			             Béta </a:t>
            </a:r>
            <a:r>
              <a:rPr lang="fr-FR" dirty="0" err="1" smtClean="0"/>
              <a:t>Fleck</a:t>
            </a:r>
            <a:endParaRPr lang="fr-FR" dirty="0" smtClean="0"/>
          </a:p>
          <a:p>
            <a:pPr lvl="3"/>
            <a:endParaRPr lang="fr-FR" dirty="0"/>
          </a:p>
          <a:p>
            <a:pPr lvl="3"/>
            <a:endParaRPr lang="fr-FR" dirty="0" smtClean="0"/>
          </a:p>
          <a:p>
            <a:pPr lvl="3"/>
            <a:endParaRPr lang="fr-FR" dirty="0"/>
          </a:p>
          <a:p>
            <a:pPr lvl="3"/>
            <a:endParaRPr lang="fr-FR" dirty="0" smtClean="0"/>
          </a:p>
          <a:p>
            <a:pPr lvl="3"/>
            <a:endParaRPr lang="fr-FR" dirty="0"/>
          </a:p>
          <a:p>
            <a:pPr lvl="3"/>
            <a:endParaRPr lang="fr-FR" dirty="0" smtClean="0"/>
          </a:p>
          <a:p>
            <a:pPr lvl="3"/>
            <a:endParaRPr lang="fr-FR" dirty="0"/>
          </a:p>
          <a:p>
            <a:pPr lvl="3"/>
            <a:endParaRPr lang="fr-FR" dirty="0" smtClean="0"/>
          </a:p>
          <a:p>
            <a:pPr lvl="3"/>
            <a:endParaRPr lang="fr-FR" dirty="0"/>
          </a:p>
          <a:p>
            <a:pPr lvl="3"/>
            <a:endParaRPr lang="fr-FR" dirty="0" smtClean="0"/>
          </a:p>
          <a:p>
            <a:pPr lvl="3"/>
            <a:r>
              <a:rPr lang="fr-FR" dirty="0" smtClean="0"/>
              <a:t>			Inclusion exogène (WC)</a:t>
            </a:r>
          </a:p>
          <a:p>
            <a:pPr lvl="2"/>
            <a:endParaRPr lang="fr-FR" dirty="0"/>
          </a:p>
          <a:p>
            <a:pPr lvl="2"/>
            <a:endParaRPr lang="fr-FR" dirty="0" smtClean="0"/>
          </a:p>
          <a:p>
            <a:pPr lvl="2"/>
            <a:endParaRPr lang="fr-FR" dirty="0"/>
          </a:p>
          <a:p>
            <a:pPr lvl="2"/>
            <a:endParaRPr lang="fr-FR" dirty="0" smtClean="0"/>
          </a:p>
          <a:p>
            <a:pPr lvl="2"/>
            <a:endParaRPr lang="en-US" dirty="0"/>
          </a:p>
          <a:p>
            <a:pPr lvl="2"/>
            <a:endParaRPr lang="fr-FR" dirty="0"/>
          </a:p>
          <a:p>
            <a:endParaRPr lang="fr-FR" dirty="0" smtClean="0"/>
          </a:p>
          <a:p>
            <a:pPr marL="0" lvl="2" indent="0">
              <a:buNone/>
            </a:pPr>
            <a:endParaRPr lang="fr-FR" dirty="0"/>
          </a:p>
        </p:txBody>
      </p:sp>
      <p:sp>
        <p:nvSpPr>
          <p:cNvPr id="3" name="AutoShape 2" descr="Résultat de recherche d'images pour &quot;hard alpha titane&quot;"/>
          <p:cNvSpPr>
            <a:spLocks noChangeAspect="1" noChangeArrowheads="1"/>
          </p:cNvSpPr>
          <p:nvPr/>
        </p:nvSpPr>
        <p:spPr bwMode="auto">
          <a:xfrm>
            <a:off x="155575" y="-2027238"/>
            <a:ext cx="5610225" cy="4229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Hard alpha inclusion in titanium matrix (Leverant et al., 1997)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556023"/>
            <a:ext cx="2304257" cy="173628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908024"/>
            <a:ext cx="2154941" cy="16162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000" t="58968" b="5326"/>
          <a:stretch/>
        </p:blipFill>
        <p:spPr bwMode="auto">
          <a:xfrm>
            <a:off x="4696687" y="2420888"/>
            <a:ext cx="2972525" cy="181356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31037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t>Introduction</a:t>
            </a:r>
            <a:endParaRPr lang="en-US" dirty="0"/>
          </a:p>
        </p:txBody>
      </p:sp>
      <p:sp>
        <p:nvSpPr>
          <p:cNvPr id="3" name="Espace réservé du contenu 2"/>
          <p:cNvSpPr>
            <a:spLocks noGrp="1"/>
          </p:cNvSpPr>
          <p:nvPr>
            <p:ph idx="1"/>
          </p:nvPr>
        </p:nvSpPr>
        <p:spPr/>
        <p:txBody>
          <a:bodyPr/>
          <a:lstStyle/>
          <a:p>
            <a:r>
              <a:rPr lang="fr-FR" dirty="0"/>
              <a:t>Le titane est le 9ième élément le plus abondant sur terre et le 4ième métal le plus abondant.</a:t>
            </a:r>
          </a:p>
          <a:p>
            <a:endParaRPr lang="fr-FR" dirty="0"/>
          </a:p>
          <a:p>
            <a:r>
              <a:rPr lang="fr-FR" dirty="0"/>
              <a:t>Seulement 5% du minerai extrait est converti en éponge, le reste étant utilisé comme pigment dans les peintures.</a:t>
            </a:r>
          </a:p>
          <a:p>
            <a:endParaRPr lang="fr-FR" dirty="0"/>
          </a:p>
          <a:p>
            <a:r>
              <a:rPr lang="fr-FR" dirty="0" smtClean="0"/>
              <a:t>Environ 50% des alliages de titane utilisés pour des applications aéronautiques.</a:t>
            </a:r>
            <a:endParaRPr lang="fr-FR" dirty="0"/>
          </a:p>
          <a:p>
            <a:endParaRPr lang="fr-FR" dirty="0"/>
          </a:p>
          <a:p>
            <a:r>
              <a:rPr lang="fr-FR" dirty="0" smtClean="0"/>
              <a:t>Le TA6V représente environ 65% des alliages de titane fabriqués.</a:t>
            </a:r>
            <a:endParaRPr lang="fr-FR" dirty="0"/>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5</a:t>
            </a:fld>
            <a:endParaRPr lang="fr-FR" dirty="0"/>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415" b="9033"/>
          <a:stretch/>
        </p:blipFill>
        <p:spPr bwMode="auto">
          <a:xfrm>
            <a:off x="5004048" y="4221088"/>
            <a:ext cx="3956423" cy="25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ZoneTexte 5"/>
          <p:cNvSpPr txBox="1">
            <a:spLocks noChangeArrowheads="1"/>
          </p:cNvSpPr>
          <p:nvPr/>
        </p:nvSpPr>
        <p:spPr bwMode="auto">
          <a:xfrm>
            <a:off x="-2835" y="6599881"/>
            <a:ext cx="518457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0"/>
              </a:spcBef>
              <a:buClrTx/>
              <a:buFontTx/>
              <a:buNone/>
            </a:pPr>
            <a:r>
              <a:rPr lang="fr-FR" altLang="en-US" sz="1500" dirty="0">
                <a:latin typeface="+mn-lt"/>
                <a:cs typeface="+mn-cs"/>
              </a:rPr>
              <a:t>Prévisions de la consommation mondiale de titane</a:t>
            </a:r>
          </a:p>
        </p:txBody>
      </p:sp>
      <p:grpSp>
        <p:nvGrpSpPr>
          <p:cNvPr id="13" name="Groupe 12"/>
          <p:cNvGrpSpPr/>
          <p:nvPr/>
        </p:nvGrpSpPr>
        <p:grpSpPr>
          <a:xfrm>
            <a:off x="467544" y="4293096"/>
            <a:ext cx="4230687" cy="2352675"/>
            <a:chOff x="470226" y="4401775"/>
            <a:chExt cx="4230687" cy="2352675"/>
          </a:xfrm>
        </p:grpSpPr>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26" y="4401775"/>
              <a:ext cx="4230687" cy="235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oneTexte 10"/>
            <p:cNvSpPr txBox="1"/>
            <p:nvPr/>
          </p:nvSpPr>
          <p:spPr>
            <a:xfrm>
              <a:off x="2576441" y="5127447"/>
              <a:ext cx="1673225" cy="261937"/>
            </a:xfrm>
            <a:prstGeom prst="rect">
              <a:avLst/>
            </a:prstGeom>
            <a:solidFill>
              <a:schemeClr val="bg1"/>
            </a:solidFill>
          </p:spPr>
          <p:txBody>
            <a:bodyPr>
              <a:spAutoFit/>
            </a:bodyPr>
            <a:lstStyle/>
            <a:p>
              <a:pPr algn="ctr">
                <a:defRPr/>
              </a:pPr>
              <a:r>
                <a:rPr lang="fr-FR" sz="1050" dirty="0"/>
                <a:t>Applications industrielles</a:t>
              </a:r>
            </a:p>
          </p:txBody>
        </p:sp>
        <p:sp>
          <p:nvSpPr>
            <p:cNvPr id="12" name="ZoneTexte 11"/>
            <p:cNvSpPr txBox="1"/>
            <p:nvPr/>
          </p:nvSpPr>
          <p:spPr>
            <a:xfrm rot="10800000" flipV="1">
              <a:off x="2831388" y="6018969"/>
              <a:ext cx="1184271" cy="253916"/>
            </a:xfrm>
            <a:prstGeom prst="rect">
              <a:avLst/>
            </a:prstGeom>
            <a:solidFill>
              <a:schemeClr val="bg1"/>
            </a:solidFill>
          </p:spPr>
          <p:txBody>
            <a:bodyPr wrap="square">
              <a:spAutoFit/>
            </a:bodyPr>
            <a:lstStyle/>
            <a:p>
              <a:pPr algn="ctr">
                <a:defRPr/>
              </a:pPr>
              <a:r>
                <a:rPr lang="fr-FR" sz="1050" dirty="0" smtClean="0"/>
                <a:t>Aéronautique</a:t>
              </a:r>
              <a:endParaRPr lang="fr-FR" sz="1050" dirty="0"/>
            </a:p>
          </p:txBody>
        </p:sp>
      </p:grpSp>
    </p:spTree>
    <p:extLst>
      <p:ext uri="{BB962C8B-B14F-4D97-AF65-F5344CB8AC3E}">
        <p14:creationId xmlns:p14="http://schemas.microsoft.com/office/powerpoint/2010/main" val="32693410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50</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1322904"/>
          </a:xfrm>
        </p:spPr>
        <p:txBody>
          <a:bodyPr/>
          <a:lstStyle/>
          <a:p>
            <a:r>
              <a:rPr lang="fr-FR" dirty="0" smtClean="0"/>
              <a:t>Elaboration – Qualité des lingots</a:t>
            </a:r>
          </a:p>
          <a:p>
            <a:pPr lvl="2"/>
            <a:r>
              <a:rPr lang="fr-FR" dirty="0" smtClean="0"/>
              <a:t>Vol United Airlines 232 – McDonnell Douglas DC10</a:t>
            </a:r>
          </a:p>
          <a:p>
            <a:pPr lvl="2"/>
            <a:r>
              <a:rPr lang="fr-FR" dirty="0" smtClean="0"/>
              <a:t>Soufflante du moteur arrière se brise, perte totale des 3 systèmes hydrauliques de l’avion</a:t>
            </a:r>
            <a:endParaRPr lang="fr-FR" dirty="0"/>
          </a:p>
          <a:p>
            <a:endParaRPr lang="fr-FR" dirty="0" smtClean="0"/>
          </a:p>
          <a:p>
            <a:pPr marL="0" lvl="2" indent="0">
              <a:buNone/>
            </a:pPr>
            <a:endParaRPr lang="fr-FR" dirty="0"/>
          </a:p>
        </p:txBody>
      </p:sp>
      <p:pic>
        <p:nvPicPr>
          <p:cNvPr id="4098" name="Picture 2" descr="Résultat de recherche d'images pour &quot;mcdonnell douglas united airlines&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647628"/>
            <a:ext cx="343248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upload.wikimedia.org/wikipedia/commons/0/0a/UAL_232_F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996951"/>
            <a:ext cx="1724706" cy="160560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ésultat de recherche d'images pour &quot;hard alpha titanium&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2707802"/>
            <a:ext cx="2183904" cy="21839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9333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51</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4860000"/>
          </a:xfrm>
        </p:spPr>
        <p:txBody>
          <a:bodyPr/>
          <a:lstStyle/>
          <a:p>
            <a:r>
              <a:rPr lang="fr-FR" dirty="0" err="1" smtClean="0"/>
              <a:t>Billetizing</a:t>
            </a:r>
            <a:r>
              <a:rPr lang="fr-FR" dirty="0" smtClean="0"/>
              <a:t>: du lingot à la billette en TA6V</a:t>
            </a:r>
            <a:endParaRPr lang="fr-FR" dirty="0"/>
          </a:p>
          <a:p>
            <a:pPr lvl="2"/>
            <a:r>
              <a:rPr lang="fr-FR" dirty="0" smtClean="0"/>
              <a:t>UKAD</a:t>
            </a:r>
          </a:p>
          <a:p>
            <a:pPr lvl="2"/>
            <a:r>
              <a:rPr lang="fr-FR" dirty="0" smtClean="0"/>
              <a:t>Presse de 4500T avec manipulateurs</a:t>
            </a:r>
          </a:p>
          <a:p>
            <a:pPr lvl="2"/>
            <a:r>
              <a:rPr lang="fr-FR" dirty="0" smtClean="0"/>
              <a:t>Four de chauffage: gaz et électrique</a:t>
            </a:r>
          </a:p>
          <a:p>
            <a:pPr lvl="2"/>
            <a:r>
              <a:rPr lang="fr-FR" dirty="0" smtClean="0"/>
              <a:t>Production de billette:</a:t>
            </a:r>
          </a:p>
          <a:p>
            <a:pPr lvl="4"/>
            <a:r>
              <a:rPr lang="fr-FR" dirty="0" smtClean="0"/>
              <a:t>85 à 200mm: laminoir (150mm) + SMX Ancizes</a:t>
            </a:r>
          </a:p>
          <a:p>
            <a:pPr lvl="4"/>
            <a:r>
              <a:rPr lang="fr-FR" dirty="0" smtClean="0"/>
              <a:t>200 à 450mm: UKAD</a:t>
            </a:r>
          </a:p>
          <a:p>
            <a:pPr lvl="2"/>
            <a:r>
              <a:rPr lang="fr-FR" dirty="0" smtClean="0"/>
              <a:t>Ecroutage</a:t>
            </a:r>
          </a:p>
          <a:p>
            <a:pPr lvl="2"/>
            <a:r>
              <a:rPr lang="fr-FR" dirty="0" smtClean="0"/>
              <a:t>Installation US</a:t>
            </a:r>
          </a:p>
          <a:p>
            <a:pPr marL="0" lvl="2" indent="0">
              <a:buNone/>
            </a:pPr>
            <a:endParaRPr lang="fr-FR" dirty="0"/>
          </a:p>
        </p:txBody>
      </p:sp>
      <p:pic>
        <p:nvPicPr>
          <p:cNvPr id="2050" name="Picture 2" descr="cou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2924944"/>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LOGO_UKAD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7481" y="1414985"/>
            <a:ext cx="200342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48320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52</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2042984"/>
          </a:xfrm>
        </p:spPr>
        <p:txBody>
          <a:bodyPr/>
          <a:lstStyle/>
          <a:p>
            <a:r>
              <a:rPr lang="fr-FR" dirty="0" err="1" smtClean="0"/>
              <a:t>Billetizing</a:t>
            </a:r>
            <a:r>
              <a:rPr lang="fr-FR" dirty="0" smtClean="0"/>
              <a:t>: du lingot à la billette en TA6V</a:t>
            </a:r>
            <a:endParaRPr lang="fr-FR" dirty="0"/>
          </a:p>
          <a:p>
            <a:pPr lvl="2"/>
            <a:r>
              <a:rPr lang="fr-FR" dirty="0" smtClean="0"/>
              <a:t>Procédé de mise en forme:</a:t>
            </a:r>
          </a:p>
          <a:p>
            <a:pPr lvl="3"/>
            <a:r>
              <a:rPr lang="fr-FR" dirty="0" smtClean="0"/>
              <a:t>Transformer un lingot brut de solidification en un ½ produit  pour utilisation matriçage</a:t>
            </a:r>
          </a:p>
          <a:p>
            <a:pPr lvl="3"/>
            <a:endParaRPr lang="fr-FR" dirty="0" smtClean="0"/>
          </a:p>
          <a:p>
            <a:pPr lvl="2"/>
            <a:r>
              <a:rPr lang="fr-FR" dirty="0" smtClean="0"/>
              <a:t>Conversion de lingot à pour but:</a:t>
            </a:r>
          </a:p>
          <a:p>
            <a:pPr lvl="4"/>
            <a:r>
              <a:rPr lang="fr-FR" dirty="0" smtClean="0"/>
              <a:t>Homogénéiser la structure du lingot: grains centimétriques</a:t>
            </a:r>
            <a:endParaRPr lang="fr-FR" dirty="0"/>
          </a:p>
          <a:p>
            <a:pPr lvl="4"/>
            <a:r>
              <a:rPr lang="fr-FR" dirty="0" smtClean="0"/>
              <a:t>Obtenir une structure globulaire sur billette</a:t>
            </a:r>
            <a:endParaRPr lang="fr-FR" dirty="0"/>
          </a:p>
          <a:p>
            <a:pPr lvl="2"/>
            <a:endParaRPr lang="fr-FR" dirty="0" smtClean="0"/>
          </a:p>
          <a:p>
            <a:pPr marL="0" lvl="2" indent="0">
              <a:buNone/>
            </a:pPr>
            <a:endParaRPr lang="fr-FR"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l="7906" t="50162" r="57440" b="32062"/>
          <a:stretch>
            <a:fillRect/>
          </a:stretch>
        </p:blipFill>
        <p:spPr bwMode="auto">
          <a:xfrm>
            <a:off x="827584" y="3428999"/>
            <a:ext cx="2714625" cy="207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descr="4005-milieu-periph-x1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429001"/>
            <a:ext cx="2780203" cy="20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necteur droit avec flèche 6"/>
          <p:cNvCxnSpPr>
            <a:stCxn id="12" idx="3"/>
            <a:endCxn id="14" idx="1"/>
          </p:cNvCxnSpPr>
          <p:nvPr/>
        </p:nvCxnSpPr>
        <p:spPr>
          <a:xfrm>
            <a:off x="3542209" y="4466431"/>
            <a:ext cx="1749871" cy="9775"/>
          </a:xfrm>
          <a:prstGeom prst="straightConnector1">
            <a:avLst/>
          </a:prstGeom>
          <a:ln w="762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425659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53</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674832"/>
          </a:xfrm>
        </p:spPr>
        <p:txBody>
          <a:bodyPr/>
          <a:lstStyle/>
          <a:p>
            <a:r>
              <a:rPr lang="fr-FR" dirty="0" err="1" smtClean="0"/>
              <a:t>Billetizing</a:t>
            </a:r>
            <a:r>
              <a:rPr lang="fr-FR" dirty="0" smtClean="0"/>
              <a:t>: du lingot à la billette</a:t>
            </a:r>
            <a:endParaRPr lang="fr-FR" dirty="0"/>
          </a:p>
          <a:p>
            <a:pPr lvl="2"/>
            <a:r>
              <a:rPr lang="fr-FR" dirty="0" smtClean="0"/>
              <a:t>Gamme type TA6V: </a:t>
            </a:r>
          </a:p>
          <a:p>
            <a:pPr marL="0" lvl="2" indent="0">
              <a:buNone/>
            </a:pPr>
            <a:endParaRPr lang="fr-FR"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88840"/>
            <a:ext cx="6551789" cy="411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llipse 14"/>
          <p:cNvSpPr/>
          <p:nvPr/>
        </p:nvSpPr>
        <p:spPr>
          <a:xfrm>
            <a:off x="3707904" y="2564904"/>
            <a:ext cx="1152128" cy="1130395"/>
          </a:xfrm>
          <a:prstGeom prst="ellipse">
            <a:avLst/>
          </a:prstGeom>
          <a:solidFill>
            <a:srgbClr val="FFC000">
              <a:alpha val="45882"/>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Ellipse 15"/>
          <p:cNvSpPr/>
          <p:nvPr/>
        </p:nvSpPr>
        <p:spPr>
          <a:xfrm>
            <a:off x="5364088" y="3130101"/>
            <a:ext cx="1656184" cy="658939"/>
          </a:xfrm>
          <a:prstGeom prst="ellipse">
            <a:avLst/>
          </a:prstGeom>
          <a:solidFill>
            <a:srgbClr val="FFFF00">
              <a:alpha val="45882"/>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ZoneTexte 7"/>
          <p:cNvSpPr txBox="1"/>
          <p:nvPr/>
        </p:nvSpPr>
        <p:spPr>
          <a:xfrm>
            <a:off x="3506555" y="2257127"/>
            <a:ext cx="1554825" cy="307777"/>
          </a:xfrm>
          <a:prstGeom prst="rect">
            <a:avLst/>
          </a:prstGeom>
          <a:noFill/>
        </p:spPr>
        <p:txBody>
          <a:bodyPr wrap="square" rtlCol="0">
            <a:spAutoFit/>
          </a:bodyPr>
          <a:lstStyle/>
          <a:p>
            <a:pPr algn="ctr"/>
            <a:r>
              <a:rPr lang="fr-FR" sz="1400" dirty="0" smtClean="0">
                <a:solidFill>
                  <a:schemeClr val="tx2"/>
                </a:solidFill>
              </a:rPr>
              <a:t>Recristallisation</a:t>
            </a:r>
            <a:endParaRPr lang="en-US" sz="1400" dirty="0" err="1">
              <a:solidFill>
                <a:schemeClr val="tx2"/>
              </a:solidFill>
            </a:endParaRPr>
          </a:p>
        </p:txBody>
      </p:sp>
      <p:sp>
        <p:nvSpPr>
          <p:cNvPr id="17" name="ZoneTexte 16"/>
          <p:cNvSpPr txBox="1"/>
          <p:nvPr/>
        </p:nvSpPr>
        <p:spPr>
          <a:xfrm>
            <a:off x="5472100" y="2718335"/>
            <a:ext cx="1440160" cy="307777"/>
          </a:xfrm>
          <a:prstGeom prst="rect">
            <a:avLst/>
          </a:prstGeom>
          <a:noFill/>
        </p:spPr>
        <p:txBody>
          <a:bodyPr wrap="square" rtlCol="0">
            <a:spAutoFit/>
          </a:bodyPr>
          <a:lstStyle/>
          <a:p>
            <a:r>
              <a:rPr lang="fr-FR" sz="1400" dirty="0" err="1" smtClean="0">
                <a:solidFill>
                  <a:schemeClr val="tx2"/>
                </a:solidFill>
              </a:rPr>
              <a:t>Globularisation</a:t>
            </a:r>
            <a:endParaRPr lang="en-US" sz="1400" dirty="0" err="1">
              <a:solidFill>
                <a:schemeClr val="tx2"/>
              </a:solidFill>
            </a:endParaRPr>
          </a:p>
        </p:txBody>
      </p:sp>
      <p:sp>
        <p:nvSpPr>
          <p:cNvPr id="14" name="ZoneTexte 13"/>
          <p:cNvSpPr txBox="1"/>
          <p:nvPr/>
        </p:nvSpPr>
        <p:spPr>
          <a:xfrm>
            <a:off x="1702346" y="3527430"/>
            <a:ext cx="1440160" cy="523220"/>
          </a:xfrm>
          <a:prstGeom prst="rect">
            <a:avLst/>
          </a:prstGeom>
          <a:noFill/>
        </p:spPr>
        <p:txBody>
          <a:bodyPr wrap="square" rtlCol="0">
            <a:spAutoFit/>
          </a:bodyPr>
          <a:lstStyle/>
          <a:p>
            <a:pPr algn="ctr"/>
            <a:r>
              <a:rPr lang="fr-FR" sz="1400" dirty="0" smtClean="0">
                <a:solidFill>
                  <a:schemeClr val="tx2"/>
                </a:solidFill>
              </a:rPr>
              <a:t>Forgeage alpha béta </a:t>
            </a:r>
            <a:endParaRPr lang="en-US" sz="1400" dirty="0" err="1">
              <a:solidFill>
                <a:schemeClr val="tx2"/>
              </a:solidFill>
            </a:endParaRPr>
          </a:p>
        </p:txBody>
      </p:sp>
      <p:sp>
        <p:nvSpPr>
          <p:cNvPr id="18" name="ZoneTexte 17"/>
          <p:cNvSpPr txBox="1"/>
          <p:nvPr/>
        </p:nvSpPr>
        <p:spPr>
          <a:xfrm>
            <a:off x="1403648" y="2257127"/>
            <a:ext cx="1728192" cy="523220"/>
          </a:xfrm>
          <a:prstGeom prst="rect">
            <a:avLst/>
          </a:prstGeom>
          <a:noFill/>
        </p:spPr>
        <p:txBody>
          <a:bodyPr wrap="square" rtlCol="0">
            <a:spAutoFit/>
          </a:bodyPr>
          <a:lstStyle/>
          <a:p>
            <a:pPr algn="ctr"/>
            <a:r>
              <a:rPr lang="fr-FR" sz="1400" dirty="0" smtClean="0">
                <a:solidFill>
                  <a:schemeClr val="tx2"/>
                </a:solidFill>
              </a:rPr>
              <a:t>Forgeage ébauche Béta</a:t>
            </a:r>
            <a:endParaRPr lang="en-US" sz="1400" dirty="0" err="1">
              <a:solidFill>
                <a:schemeClr val="tx2"/>
              </a:solidFill>
            </a:endParaRPr>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942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54</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674832"/>
          </a:xfrm>
        </p:spPr>
        <p:txBody>
          <a:bodyPr/>
          <a:lstStyle/>
          <a:p>
            <a:r>
              <a:rPr lang="fr-FR" dirty="0" err="1" smtClean="0"/>
              <a:t>Billetizing</a:t>
            </a:r>
            <a:r>
              <a:rPr lang="fr-FR" dirty="0" smtClean="0"/>
              <a:t>: du lingot à la billette</a:t>
            </a:r>
            <a:endParaRPr lang="fr-FR" dirty="0"/>
          </a:p>
          <a:p>
            <a:pPr lvl="2"/>
            <a:r>
              <a:rPr lang="fr-FR" dirty="0" smtClean="0"/>
              <a:t>Gamme type TA6V: </a:t>
            </a:r>
          </a:p>
          <a:p>
            <a:pPr marL="0" lvl="2" indent="0">
              <a:buNone/>
            </a:pPr>
            <a:endParaRPr lang="fr-FR" dirty="0"/>
          </a:p>
        </p:txBody>
      </p:sp>
      <p:pic>
        <p:nvPicPr>
          <p:cNvPr id="19" name="Picture 3" descr="Gamme AERO"/>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8829"/>
          <a:stretch>
            <a:fillRect/>
          </a:stretch>
        </p:blipFill>
        <p:spPr bwMode="auto">
          <a:xfrm>
            <a:off x="766762" y="1855686"/>
            <a:ext cx="75660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000002000000060000000000000000"/>
          <p:cNvSpPr txBox="1">
            <a:spLocks noChangeArrowheads="1"/>
          </p:cNvSpPr>
          <p:nvPr/>
        </p:nvSpPr>
        <p:spPr bwMode="auto">
          <a:xfrm>
            <a:off x="2091937" y="5975248"/>
            <a:ext cx="3181350" cy="882752"/>
          </a:xfrm>
          <a:prstGeom prst="rect">
            <a:avLst/>
          </a:prstGeom>
          <a:solidFill>
            <a:schemeClr val="bg1"/>
          </a:solidFill>
          <a:ln>
            <a:noFill/>
          </a:ln>
        </p:spPr>
        <p:txBody>
          <a:bodyPr lIns="63500" tIns="63500" rIns="63500" bIns="63500"/>
          <a:lstStyle>
            <a:lvl1pPr marL="88900"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50000"/>
              </a:spcBef>
              <a:buClrTx/>
              <a:buFontTx/>
              <a:buNone/>
            </a:pPr>
            <a:r>
              <a:rPr lang="en-US" altLang="en-US" sz="1200" b="1" dirty="0" err="1">
                <a:latin typeface="Verdana" pitchFamily="34" charset="0"/>
              </a:rPr>
              <a:t>Chaque</a:t>
            </a:r>
            <a:r>
              <a:rPr lang="en-US" altLang="en-US" sz="1200" b="1" dirty="0">
                <a:latin typeface="Verdana" pitchFamily="34" charset="0"/>
              </a:rPr>
              <a:t> </a:t>
            </a:r>
            <a:r>
              <a:rPr lang="en-US" altLang="en-US" sz="1200" b="1" dirty="0" err="1">
                <a:latin typeface="Verdana" pitchFamily="34" charset="0"/>
              </a:rPr>
              <a:t>étape</a:t>
            </a:r>
            <a:r>
              <a:rPr lang="en-US" altLang="en-US" sz="1200" b="1" dirty="0">
                <a:latin typeface="Verdana" pitchFamily="34" charset="0"/>
              </a:rPr>
              <a:t> a un </a:t>
            </a:r>
            <a:r>
              <a:rPr lang="en-US" altLang="en-US" sz="1200" b="1" dirty="0" err="1">
                <a:latin typeface="Verdana" pitchFamily="34" charset="0"/>
              </a:rPr>
              <a:t>rôle</a:t>
            </a:r>
            <a:endParaRPr lang="en-US" altLang="en-US" sz="1200" b="1" dirty="0">
              <a:latin typeface="Verdana" pitchFamily="34" charset="0"/>
            </a:endParaRPr>
          </a:p>
          <a:p>
            <a:pPr eaLnBrk="1" hangingPunct="1">
              <a:spcBef>
                <a:spcPct val="50000"/>
              </a:spcBef>
              <a:buClrTx/>
              <a:buFontTx/>
              <a:buNone/>
            </a:pPr>
            <a:r>
              <a:rPr lang="en-US" altLang="en-US" sz="1200" b="1" dirty="0" err="1">
                <a:latin typeface="Verdana" pitchFamily="34" charset="0"/>
              </a:rPr>
              <a:t>Meilleure</a:t>
            </a:r>
            <a:r>
              <a:rPr lang="en-US" altLang="en-US" sz="1200" b="1" dirty="0">
                <a:latin typeface="Verdana" pitchFamily="34" charset="0"/>
              </a:rPr>
              <a:t> </a:t>
            </a:r>
            <a:r>
              <a:rPr lang="en-US" altLang="en-US" sz="1200" b="1" dirty="0" err="1">
                <a:latin typeface="Verdana" pitchFamily="34" charset="0"/>
              </a:rPr>
              <a:t>pratique</a:t>
            </a:r>
            <a:r>
              <a:rPr lang="en-US" altLang="en-US" sz="1200" b="1" dirty="0">
                <a:latin typeface="Verdana" pitchFamily="34" charset="0"/>
              </a:rPr>
              <a:t> </a:t>
            </a:r>
            <a:r>
              <a:rPr lang="en-US" altLang="en-US" sz="1200" b="1" dirty="0" err="1">
                <a:latin typeface="Verdana" pitchFamily="34" charset="0"/>
              </a:rPr>
              <a:t>utilisée</a:t>
            </a:r>
            <a:r>
              <a:rPr lang="en-US" altLang="en-US" sz="1200" b="1" dirty="0">
                <a:latin typeface="Verdana" pitchFamily="34" charset="0"/>
              </a:rPr>
              <a:t> pour les </a:t>
            </a:r>
            <a:r>
              <a:rPr lang="en-US" altLang="en-US" sz="1200" b="1" dirty="0" err="1">
                <a:latin typeface="Verdana" pitchFamily="34" charset="0"/>
              </a:rPr>
              <a:t>gammes</a:t>
            </a:r>
            <a:r>
              <a:rPr lang="en-US" altLang="en-US" sz="1200" b="1" dirty="0">
                <a:latin typeface="Verdana" pitchFamily="34" charset="0"/>
              </a:rPr>
              <a:t> “</a:t>
            </a:r>
            <a:r>
              <a:rPr lang="en-US" altLang="en-US" sz="1200" b="1" dirty="0" err="1">
                <a:latin typeface="Verdana" pitchFamily="34" charset="0"/>
              </a:rPr>
              <a:t>aéronautiques</a:t>
            </a:r>
            <a:r>
              <a:rPr lang="en-US" altLang="en-US" sz="1200" b="1" dirty="0">
                <a:latin typeface="Verdana" pitchFamily="34" charset="0"/>
              </a:rPr>
              <a:t>”</a:t>
            </a:r>
          </a:p>
        </p:txBody>
      </p:sp>
      <p:sp>
        <p:nvSpPr>
          <p:cNvPr id="21" name="#~000002000000060000000000000000"/>
          <p:cNvSpPr txBox="1">
            <a:spLocks noChangeArrowheads="1"/>
          </p:cNvSpPr>
          <p:nvPr/>
        </p:nvSpPr>
        <p:spPr bwMode="auto">
          <a:xfrm>
            <a:off x="6075751" y="5997473"/>
            <a:ext cx="1735658" cy="616744"/>
          </a:xfrm>
          <a:prstGeom prst="rect">
            <a:avLst/>
          </a:prstGeom>
          <a:solidFill>
            <a:schemeClr val="bg1"/>
          </a:solidFill>
          <a:ln>
            <a:noFill/>
          </a:ln>
        </p:spPr>
        <p:txBody>
          <a:bodyPr lIns="63500" tIns="63500" rIns="63500" bIns="63500"/>
          <a:lstStyle>
            <a:lvl1pPr marL="88900"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eaLnBrk="1" hangingPunct="1">
              <a:spcBef>
                <a:spcPct val="50000"/>
              </a:spcBef>
              <a:buClrTx/>
              <a:buFontTx/>
              <a:buNone/>
            </a:pPr>
            <a:r>
              <a:rPr lang="en-US" altLang="en-US" sz="1200" b="1" dirty="0" smtClean="0">
                <a:latin typeface="Verdana" pitchFamily="34" charset="0"/>
              </a:rPr>
              <a:t>3 T°C = </a:t>
            </a:r>
            <a:r>
              <a:rPr lang="en-US" altLang="en-US" sz="1200" b="1" dirty="0">
                <a:latin typeface="Verdana" pitchFamily="34" charset="0"/>
              </a:rPr>
              <a:t>3 fours</a:t>
            </a:r>
          </a:p>
          <a:p>
            <a:pPr eaLnBrk="1" hangingPunct="1">
              <a:spcBef>
                <a:spcPct val="50000"/>
              </a:spcBef>
              <a:buClrTx/>
              <a:buFontTx/>
              <a:buNone/>
            </a:pPr>
            <a:r>
              <a:rPr lang="en-US" altLang="en-US" sz="1200" b="1" dirty="0" err="1">
                <a:latin typeface="Verdana" pitchFamily="34" charset="0"/>
              </a:rPr>
              <a:t>Trempe</a:t>
            </a:r>
            <a:r>
              <a:rPr lang="en-US" altLang="en-US" sz="1200" b="1" dirty="0">
                <a:latin typeface="Verdana" pitchFamily="34" charset="0"/>
              </a:rPr>
              <a:t> </a:t>
            </a:r>
            <a:r>
              <a:rPr lang="en-US" altLang="en-US" sz="1200" b="1" dirty="0" smtClean="0">
                <a:latin typeface="Verdana" pitchFamily="34" charset="0"/>
              </a:rPr>
              <a:t>eau</a:t>
            </a:r>
            <a:endParaRPr lang="en-US" altLang="en-US" sz="1200" b="1" dirty="0">
              <a:latin typeface="Verdana" pitchFamily="34" charset="0"/>
            </a:endParaRPr>
          </a:p>
        </p:txBody>
      </p:sp>
      <p:pic>
        <p:nvPicPr>
          <p:cNvPr id="22" name="Picture 6" descr="war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925" y="6002236"/>
            <a:ext cx="431800" cy="358775"/>
          </a:xfrm>
          <a:prstGeom prst="rect">
            <a:avLst/>
          </a:prstGeom>
          <a:noFill/>
          <a:ln>
            <a:noFill/>
          </a:ln>
        </p:spPr>
      </p:pic>
      <p:pic>
        <p:nvPicPr>
          <p:cNvPr id="23" name="Picture 7" descr="test-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6337" y="5992711"/>
            <a:ext cx="3603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AutoShape 9"/>
          <p:cNvSpPr>
            <a:spLocks noChangeArrowheads="1"/>
          </p:cNvSpPr>
          <p:nvPr/>
        </p:nvSpPr>
        <p:spPr bwMode="auto">
          <a:xfrm>
            <a:off x="2338387" y="3140968"/>
            <a:ext cx="1127125" cy="54610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Tx/>
              <a:buNone/>
            </a:pPr>
            <a:r>
              <a:rPr lang="en-US" altLang="en-US" sz="1400" b="1" dirty="0" err="1">
                <a:latin typeface="Verdana" pitchFamily="34" charset="0"/>
              </a:rPr>
              <a:t>Forgeage</a:t>
            </a:r>
            <a:r>
              <a:rPr lang="en-US" altLang="en-US" sz="1400" b="1" dirty="0">
                <a:latin typeface="Verdana" pitchFamily="34" charset="0"/>
              </a:rPr>
              <a:t/>
            </a:r>
            <a:br>
              <a:rPr lang="en-US" altLang="en-US" sz="1400" b="1" dirty="0">
                <a:latin typeface="Verdana" pitchFamily="34" charset="0"/>
              </a:rPr>
            </a:br>
            <a:r>
              <a:rPr lang="en-US" altLang="en-US" sz="1400" b="1" dirty="0" err="1">
                <a:latin typeface="Verdana" pitchFamily="34" charset="0"/>
              </a:rPr>
              <a:t>ebauch</a:t>
            </a:r>
            <a:r>
              <a:rPr lang="en-US" altLang="en-US" sz="1400" b="1" dirty="0">
                <a:latin typeface="Verdana" pitchFamily="34" charset="0"/>
              </a:rPr>
              <a:t>.</a:t>
            </a:r>
            <a:endParaRPr lang="en-US" altLang="en-US" sz="1400" dirty="0">
              <a:latin typeface="Verdana" pitchFamily="34" charset="0"/>
            </a:endParaRPr>
          </a:p>
        </p:txBody>
      </p:sp>
      <p:sp>
        <p:nvSpPr>
          <p:cNvPr id="26" name="AutoShape 11"/>
          <p:cNvSpPr>
            <a:spLocks noChangeArrowheads="1"/>
          </p:cNvSpPr>
          <p:nvPr/>
        </p:nvSpPr>
        <p:spPr bwMode="auto">
          <a:xfrm>
            <a:off x="4799012" y="1758848"/>
            <a:ext cx="1941513" cy="54610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Tx/>
              <a:buNone/>
            </a:pPr>
            <a:r>
              <a:rPr lang="en-US" altLang="en-US" sz="1400" b="1">
                <a:latin typeface="Verdana" pitchFamily="34" charset="0"/>
              </a:rPr>
              <a:t>Recristallisation</a:t>
            </a:r>
            <a:br>
              <a:rPr lang="en-US" altLang="en-US" sz="1400" b="1">
                <a:latin typeface="Verdana" pitchFamily="34" charset="0"/>
              </a:rPr>
            </a:br>
            <a:r>
              <a:rPr lang="en-US" altLang="en-US" sz="1400" b="1">
                <a:latin typeface="Verdana" pitchFamily="34" charset="0"/>
              </a:rPr>
              <a:t>+ trempe eau</a:t>
            </a:r>
            <a:endParaRPr lang="en-US" altLang="en-US" sz="1400">
              <a:latin typeface="Verdana" pitchFamily="34" charset="0"/>
            </a:endParaRPr>
          </a:p>
        </p:txBody>
      </p:sp>
      <p:sp>
        <p:nvSpPr>
          <p:cNvPr id="27" name="AutoShape 12"/>
          <p:cNvSpPr>
            <a:spLocks noChangeArrowheads="1"/>
          </p:cNvSpPr>
          <p:nvPr/>
        </p:nvSpPr>
        <p:spPr bwMode="auto">
          <a:xfrm>
            <a:off x="6454775" y="3198711"/>
            <a:ext cx="1739900" cy="546100"/>
          </a:xfrm>
          <a:prstGeom prst="roundRect">
            <a:avLst>
              <a:gd name="adj" fmla="val 16667"/>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Tx/>
              <a:buNone/>
            </a:pPr>
            <a:r>
              <a:rPr lang="en-US" altLang="en-US" sz="1400" b="1">
                <a:latin typeface="Verdana" pitchFamily="34" charset="0"/>
              </a:rPr>
              <a:t>Globularisation</a:t>
            </a:r>
            <a:endParaRPr lang="en-US" altLang="en-US" sz="1400">
              <a:latin typeface="Verdana" pitchFamily="34" charset="0"/>
            </a:endParaRPr>
          </a:p>
        </p:txBody>
      </p:sp>
      <p:pic>
        <p:nvPicPr>
          <p:cNvPr id="28" name="#~000000000000060000000000000000" descr="c:\pegaseimage.jpg"/>
          <p:cNvPicPr>
            <a:picLocks noChangeAspect="1" noChangeArrowheads="1"/>
          </p:cNvPicPr>
          <p:nvPr/>
        </p:nvPicPr>
        <p:blipFill>
          <a:blip r:embed="rId5" r:link="rId6">
            <a:grayscl/>
            <a:extLst>
              <a:ext uri="{28A0092B-C50C-407E-A947-70E740481C1C}">
                <a14:useLocalDpi xmlns:a14="http://schemas.microsoft.com/office/drawing/2010/main" val="0"/>
              </a:ext>
            </a:extLst>
          </a:blip>
          <a:srcRect/>
          <a:stretch>
            <a:fillRect/>
          </a:stretch>
        </p:blipFill>
        <p:spPr bwMode="auto">
          <a:xfrm>
            <a:off x="2638425" y="3990873"/>
            <a:ext cx="18970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000000000000060000000000000000" descr="c:\pegaseimage.jpg"/>
          <p:cNvPicPr>
            <a:picLocks noChangeAspect="1" noChangeArrowheads="1"/>
          </p:cNvPicPr>
          <p:nvPr/>
        </p:nvPicPr>
        <p:blipFill>
          <a:blip r:embed="rId7" r:link="rId6">
            <a:grayscl/>
            <a:extLst>
              <a:ext uri="{28A0092B-C50C-407E-A947-70E740481C1C}">
                <a14:useLocalDpi xmlns:a14="http://schemas.microsoft.com/office/drawing/2010/main" val="0"/>
              </a:ext>
            </a:extLst>
          </a:blip>
          <a:srcRect/>
          <a:stretch>
            <a:fillRect/>
          </a:stretch>
        </p:blipFill>
        <p:spPr bwMode="auto">
          <a:xfrm>
            <a:off x="4654550" y="3990873"/>
            <a:ext cx="1914525"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000000000000030000000000000000" descr="c:\pegaseimage.jpg"/>
          <p:cNvPicPr>
            <a:picLocks noChangeAspect="1" noChangeArrowheads="1"/>
          </p:cNvPicPr>
          <p:nvPr/>
        </p:nvPicPr>
        <p:blipFill>
          <a:blip r:embed="rId8" r:link="rId6">
            <a:grayscl/>
            <a:extLst>
              <a:ext uri="{28A0092B-C50C-407E-A947-70E740481C1C}">
                <a14:useLocalDpi xmlns:a14="http://schemas.microsoft.com/office/drawing/2010/main" val="0"/>
              </a:ext>
            </a:extLst>
          </a:blip>
          <a:srcRect/>
          <a:stretch>
            <a:fillRect/>
          </a:stretch>
        </p:blipFill>
        <p:spPr bwMode="auto">
          <a:xfrm>
            <a:off x="6743700" y="3990873"/>
            <a:ext cx="1897062"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000002000000060000000000000000"/>
          <p:cNvSpPr txBox="1">
            <a:spLocks noChangeArrowheads="1"/>
          </p:cNvSpPr>
          <p:nvPr/>
        </p:nvSpPr>
        <p:spPr bwMode="auto">
          <a:xfrm>
            <a:off x="4079875" y="5214836"/>
            <a:ext cx="431800" cy="195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0"/>
              </a:spcBef>
              <a:buClrTx/>
              <a:buFontTx/>
              <a:buNone/>
            </a:pPr>
            <a:r>
              <a:rPr lang="fr-FR" altLang="en-US" sz="800" b="1">
                <a:latin typeface="Verdana" pitchFamily="34" charset="0"/>
              </a:rPr>
              <a:t>x100</a:t>
            </a:r>
          </a:p>
        </p:txBody>
      </p:sp>
      <p:sp>
        <p:nvSpPr>
          <p:cNvPr id="32" name="#~000002000000060000000000000000"/>
          <p:cNvSpPr txBox="1">
            <a:spLocks noChangeArrowheads="1"/>
          </p:cNvSpPr>
          <p:nvPr/>
        </p:nvSpPr>
        <p:spPr bwMode="auto">
          <a:xfrm>
            <a:off x="6096000" y="5214836"/>
            <a:ext cx="431800" cy="195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0"/>
              </a:spcBef>
              <a:buClrTx/>
              <a:buFontTx/>
              <a:buNone/>
            </a:pPr>
            <a:r>
              <a:rPr lang="fr-FR" altLang="en-US" sz="800" b="1">
                <a:latin typeface="Verdana" pitchFamily="34" charset="0"/>
              </a:rPr>
              <a:t>x50</a:t>
            </a:r>
          </a:p>
        </p:txBody>
      </p:sp>
      <p:sp>
        <p:nvSpPr>
          <p:cNvPr id="33" name="#~000002000000060000000000000000"/>
          <p:cNvSpPr txBox="1">
            <a:spLocks noChangeArrowheads="1"/>
          </p:cNvSpPr>
          <p:nvPr/>
        </p:nvSpPr>
        <p:spPr bwMode="auto">
          <a:xfrm>
            <a:off x="8183562" y="5214836"/>
            <a:ext cx="431800" cy="1952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0"/>
              </a:spcBef>
              <a:buClrTx/>
              <a:buFontTx/>
              <a:buNone/>
            </a:pPr>
            <a:r>
              <a:rPr lang="fr-FR" altLang="en-US" sz="800" b="1">
                <a:latin typeface="Verdana" pitchFamily="34" charset="0"/>
              </a:rPr>
              <a:t>x100</a:t>
            </a:r>
          </a:p>
        </p:txBody>
      </p:sp>
    </p:spTree>
    <p:extLst>
      <p:ext uri="{BB962C8B-B14F-4D97-AF65-F5344CB8AC3E}">
        <p14:creationId xmlns:p14="http://schemas.microsoft.com/office/powerpoint/2010/main" val="8661665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55</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674832"/>
          </a:xfrm>
        </p:spPr>
        <p:txBody>
          <a:bodyPr/>
          <a:lstStyle/>
          <a:p>
            <a:r>
              <a:rPr lang="fr-FR" dirty="0" err="1" smtClean="0"/>
              <a:t>Billetizing</a:t>
            </a:r>
            <a:r>
              <a:rPr lang="fr-FR" dirty="0" smtClean="0"/>
              <a:t>: du lingot à la billette</a:t>
            </a:r>
            <a:endParaRPr lang="fr-FR" dirty="0"/>
          </a:p>
          <a:p>
            <a:pPr lvl="2"/>
            <a:r>
              <a:rPr lang="fr-FR" dirty="0" err="1" smtClean="0"/>
              <a:t>Globularisation</a:t>
            </a:r>
            <a:endParaRPr lang="fr-FR" dirty="0" smtClean="0"/>
          </a:p>
          <a:p>
            <a:pPr marL="0" lvl="2" indent="0">
              <a:buNone/>
            </a:pPr>
            <a:endParaRPr lang="fr-FR" dirty="0"/>
          </a:p>
        </p:txBody>
      </p:sp>
      <p:grpSp>
        <p:nvGrpSpPr>
          <p:cNvPr id="14" name="Groupe 13"/>
          <p:cNvGrpSpPr>
            <a:grpSpLocks/>
          </p:cNvGrpSpPr>
          <p:nvPr/>
        </p:nvGrpSpPr>
        <p:grpSpPr bwMode="auto">
          <a:xfrm>
            <a:off x="284962" y="2377603"/>
            <a:ext cx="8652561" cy="1771211"/>
            <a:chOff x="120650" y="3721529"/>
            <a:chExt cx="8891588" cy="1874845"/>
          </a:xfrm>
        </p:grpSpPr>
        <p:pic>
          <p:nvPicPr>
            <p:cNvPr id="18" name="Picture 5" descr="4003-milieu-periph-x1000"/>
            <p:cNvPicPr>
              <a:picLocks noChangeAspect="1" noChangeArrowheads="1"/>
            </p:cNvPicPr>
            <p:nvPr/>
          </p:nvPicPr>
          <p:blipFill>
            <a:blip r:embed="rId2" cstate="print">
              <a:lum bright="4000"/>
              <a:extLst>
                <a:ext uri="{28A0092B-C50C-407E-A947-70E740481C1C}">
                  <a14:useLocalDpi xmlns:a14="http://schemas.microsoft.com/office/drawing/2010/main" val="0"/>
                </a:ext>
              </a:extLst>
            </a:blip>
            <a:srcRect/>
            <a:stretch>
              <a:fillRect/>
            </a:stretch>
          </p:blipFill>
          <p:spPr bwMode="auto">
            <a:xfrm>
              <a:off x="120650" y="3721529"/>
              <a:ext cx="2016125"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4004-milieu-peripherie-x1000"/>
            <p:cNvPicPr>
              <a:picLocks noChangeAspect="1" noChangeArrowheads="1"/>
            </p:cNvPicPr>
            <p:nvPr/>
          </p:nvPicPr>
          <p:blipFill>
            <a:blip r:embed="rId3" cstate="print">
              <a:lum bright="10000"/>
              <a:extLst>
                <a:ext uri="{28A0092B-C50C-407E-A947-70E740481C1C}">
                  <a14:useLocalDpi xmlns:a14="http://schemas.microsoft.com/office/drawing/2010/main" val="0"/>
                </a:ext>
              </a:extLst>
            </a:blip>
            <a:srcRect/>
            <a:stretch>
              <a:fillRect/>
            </a:stretch>
          </p:blipFill>
          <p:spPr bwMode="auto">
            <a:xfrm>
              <a:off x="2371725" y="3724704"/>
              <a:ext cx="20320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4039-milieu-periph-x10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1063" y="3727879"/>
              <a:ext cx="2012950" cy="151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descr="4005-milieu-periph-x10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96113" y="3721529"/>
              <a:ext cx="2016125" cy="151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Flèche droite 14"/>
            <p:cNvSpPr>
              <a:spLocks noChangeArrowheads="1"/>
            </p:cNvSpPr>
            <p:nvPr/>
          </p:nvSpPr>
          <p:spPr bwMode="auto">
            <a:xfrm>
              <a:off x="1849438" y="5186799"/>
              <a:ext cx="5400675" cy="409575"/>
            </a:xfrm>
            <a:prstGeom prst="rightArrow">
              <a:avLst>
                <a:gd name="adj1" fmla="val 50000"/>
                <a:gd name="adj2" fmla="val 105488"/>
              </a:avLst>
            </a:prstGeom>
            <a:noFill/>
            <a:ln w="127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49263" eaLnBrk="0" hangingPunct="0">
                <a:defRPr>
                  <a:solidFill>
                    <a:schemeClr val="tx1"/>
                  </a:solidFill>
                  <a:latin typeface="Arial" pitchFamily="34" charset="0"/>
                  <a:cs typeface="Arial" pitchFamily="34" charset="0"/>
                </a:defRPr>
              </a:lvl1pPr>
              <a:lvl2pPr marL="742950" indent="-285750" defTabSz="449263" eaLnBrk="0" hangingPunct="0">
                <a:defRPr>
                  <a:solidFill>
                    <a:schemeClr val="tx1"/>
                  </a:solidFill>
                  <a:latin typeface="Arial" pitchFamily="34" charset="0"/>
                  <a:cs typeface="Arial" pitchFamily="34" charset="0"/>
                </a:defRPr>
              </a:lvl2pPr>
              <a:lvl3pPr marL="1143000" indent="-228600" defTabSz="449263" eaLnBrk="0" hangingPunct="0">
                <a:defRPr>
                  <a:solidFill>
                    <a:schemeClr val="tx1"/>
                  </a:solidFill>
                  <a:latin typeface="Arial" pitchFamily="34" charset="0"/>
                  <a:cs typeface="Arial" pitchFamily="34" charset="0"/>
                </a:defRPr>
              </a:lvl3pPr>
              <a:lvl4pPr marL="1600200" indent="-228600" defTabSz="449263" eaLnBrk="0" hangingPunct="0">
                <a:defRPr>
                  <a:solidFill>
                    <a:schemeClr val="tx1"/>
                  </a:solidFill>
                  <a:latin typeface="Arial" pitchFamily="34" charset="0"/>
                  <a:cs typeface="Arial" pitchFamily="34" charset="0"/>
                </a:defRPr>
              </a:lvl4pPr>
              <a:lvl5pPr marL="2057400" indent="-228600" defTabSz="449263" eaLnBrk="0" hangingPunct="0">
                <a:defRPr>
                  <a:solidFill>
                    <a:schemeClr val="tx1"/>
                  </a:solidFill>
                  <a:latin typeface="Arial" pitchFamily="34" charset="0"/>
                  <a:cs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SzPct val="100000"/>
                <a:buFont typeface="Arial" pitchFamily="34" charset="0"/>
                <a:buNone/>
              </a:pPr>
              <a:endParaRPr lang="en-US" altLang="en-US" sz="1000" b="1"/>
            </a:p>
          </p:txBody>
        </p:sp>
        <p:sp>
          <p:nvSpPr>
            <p:cNvPr id="23" name="ZoneTexte 15"/>
            <p:cNvSpPr txBox="1">
              <a:spLocks noChangeArrowheads="1"/>
            </p:cNvSpPr>
            <p:nvPr/>
          </p:nvSpPr>
          <p:spPr bwMode="auto">
            <a:xfrm>
              <a:off x="2713038" y="5291574"/>
              <a:ext cx="33131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49263" eaLnBrk="0" hangingPunct="0">
                <a:defRPr>
                  <a:solidFill>
                    <a:schemeClr val="tx1"/>
                  </a:solidFill>
                  <a:latin typeface="Arial" pitchFamily="34" charset="0"/>
                  <a:cs typeface="Arial" pitchFamily="34" charset="0"/>
                </a:defRPr>
              </a:lvl1pPr>
              <a:lvl2pPr marL="742950" indent="-285750" defTabSz="449263" eaLnBrk="0" hangingPunct="0">
                <a:defRPr>
                  <a:solidFill>
                    <a:schemeClr val="tx1"/>
                  </a:solidFill>
                  <a:latin typeface="Arial" pitchFamily="34" charset="0"/>
                  <a:cs typeface="Arial" pitchFamily="34" charset="0"/>
                </a:defRPr>
              </a:lvl2pPr>
              <a:lvl3pPr marL="1143000" indent="-228600" defTabSz="449263" eaLnBrk="0" hangingPunct="0">
                <a:defRPr>
                  <a:solidFill>
                    <a:schemeClr val="tx1"/>
                  </a:solidFill>
                  <a:latin typeface="Arial" pitchFamily="34" charset="0"/>
                  <a:cs typeface="Arial" pitchFamily="34" charset="0"/>
                </a:defRPr>
              </a:lvl3pPr>
              <a:lvl4pPr marL="1600200" indent="-228600" defTabSz="449263" eaLnBrk="0" hangingPunct="0">
                <a:defRPr>
                  <a:solidFill>
                    <a:schemeClr val="tx1"/>
                  </a:solidFill>
                  <a:latin typeface="Arial" pitchFamily="34" charset="0"/>
                  <a:cs typeface="Arial" pitchFamily="34" charset="0"/>
                </a:defRPr>
              </a:lvl4pPr>
              <a:lvl5pPr marL="2057400" indent="-228600" defTabSz="449263" eaLnBrk="0" hangingPunct="0">
                <a:defRPr>
                  <a:solidFill>
                    <a:schemeClr val="tx1"/>
                  </a:solidFill>
                  <a:latin typeface="Arial" pitchFamily="34" charset="0"/>
                  <a:cs typeface="Arial" pitchFamily="34" charset="0"/>
                </a:defRPr>
              </a:lvl5pPr>
              <a:lvl6pPr marL="2514600" indent="-228600" defTabSz="4492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492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492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49263"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buClr>
                  <a:srgbClr val="000000"/>
                </a:buClr>
                <a:buSzPct val="100000"/>
                <a:buFont typeface="Arial" pitchFamily="34" charset="0"/>
                <a:buNone/>
              </a:pPr>
              <a:r>
                <a:rPr lang="fr-FR" altLang="en-US" sz="1000" b="1" dirty="0"/>
                <a:t>Déformation </a:t>
              </a:r>
              <a:r>
                <a:rPr lang="el-GR" altLang="en-US" sz="1000" b="1" dirty="0"/>
                <a:t>α</a:t>
              </a:r>
              <a:r>
                <a:rPr lang="fr-FR" altLang="en-US" sz="1000" b="1" dirty="0"/>
                <a:t>/</a:t>
              </a:r>
              <a:r>
                <a:rPr lang="el-GR" altLang="en-US" sz="1000" b="1" dirty="0"/>
                <a:t>β</a:t>
              </a:r>
              <a:r>
                <a:rPr lang="fr-FR" altLang="en-US" sz="1000" b="1" dirty="0"/>
                <a:t> croissante</a:t>
              </a:r>
            </a:p>
          </p:txBody>
        </p:sp>
      </p:grpSp>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621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56</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980728"/>
            <a:ext cx="8064000" cy="674832"/>
          </a:xfrm>
        </p:spPr>
        <p:txBody>
          <a:bodyPr/>
          <a:lstStyle/>
          <a:p>
            <a:r>
              <a:rPr lang="fr-FR" dirty="0" smtClean="0"/>
              <a:t>Courbe de </a:t>
            </a:r>
            <a:r>
              <a:rPr lang="fr-FR" dirty="0" err="1" smtClean="0"/>
              <a:t>Forgeabilité</a:t>
            </a:r>
            <a:r>
              <a:rPr lang="fr-FR" dirty="0" smtClean="0"/>
              <a:t>:</a:t>
            </a:r>
          </a:p>
          <a:p>
            <a:endParaRPr lang="fr-FR" dirty="0" smtClean="0"/>
          </a:p>
          <a:p>
            <a:pPr marL="0" lvl="2" indent="0">
              <a:buNone/>
            </a:pPr>
            <a:endParaRPr lang="fr-FR" dirty="0"/>
          </a:p>
        </p:txBody>
      </p:sp>
      <p:graphicFrame>
        <p:nvGraphicFramePr>
          <p:cNvPr id="15" name="Chart 8"/>
          <p:cNvGraphicFramePr>
            <a:graphicFrameLocks/>
          </p:cNvGraphicFramePr>
          <p:nvPr>
            <p:extLst>
              <p:ext uri="{D42A27DB-BD31-4B8C-83A1-F6EECF244321}">
                <p14:modId xmlns:p14="http://schemas.microsoft.com/office/powerpoint/2010/main" val="397157273"/>
              </p:ext>
            </p:extLst>
          </p:nvPr>
        </p:nvGraphicFramePr>
        <p:xfrm>
          <a:off x="611560" y="1364432"/>
          <a:ext cx="8136904" cy="4731298"/>
        </p:xfrm>
        <a:graphic>
          <a:graphicData uri="http://schemas.openxmlformats.org/drawingml/2006/chart">
            <c:chart xmlns:c="http://schemas.openxmlformats.org/drawingml/2006/chart" xmlns:r="http://schemas.openxmlformats.org/officeDocument/2006/relationships" r:id="rId2"/>
          </a:graphicData>
        </a:graphic>
      </p:graphicFrame>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35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57</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39552" y="1268760"/>
            <a:ext cx="8064000" cy="4397645"/>
          </a:xfrm>
        </p:spPr>
        <p:txBody>
          <a:bodyPr/>
          <a:lstStyle/>
          <a:p>
            <a:r>
              <a:rPr lang="fr-FR" dirty="0" smtClean="0"/>
              <a:t>Chauffage</a:t>
            </a:r>
            <a:endParaRPr lang="fr-FR" altLang="en-US" b="0" dirty="0"/>
          </a:p>
          <a:p>
            <a:pPr>
              <a:spcBef>
                <a:spcPct val="50000"/>
              </a:spcBef>
              <a:buFontTx/>
              <a:buChar char="•"/>
            </a:pPr>
            <a:r>
              <a:rPr lang="fr-FR" altLang="en-US" b="0" dirty="0">
                <a:solidFill>
                  <a:schemeClr val="accent3"/>
                </a:solidFill>
              </a:rPr>
              <a:t> Il faut éviter toute contamination à l’hydrogène durant les opérations de réchauffage et de recuit. Dès 150 °C, le titane absorbe l’hydrogène. Il est conseillé d’utiliser des fours à atmosphère oxydante.</a:t>
            </a:r>
          </a:p>
          <a:p>
            <a:pPr>
              <a:spcBef>
                <a:spcPct val="50000"/>
              </a:spcBef>
              <a:buFontTx/>
              <a:buChar char="•"/>
            </a:pPr>
            <a:endParaRPr lang="fr-FR" altLang="en-US" b="0" dirty="0">
              <a:solidFill>
                <a:schemeClr val="accent3"/>
              </a:solidFill>
            </a:endParaRPr>
          </a:p>
          <a:p>
            <a:pPr>
              <a:spcBef>
                <a:spcPct val="50000"/>
              </a:spcBef>
              <a:buFontTx/>
              <a:buChar char="•"/>
            </a:pPr>
            <a:r>
              <a:rPr lang="fr-FR" altLang="en-US" b="0" dirty="0">
                <a:solidFill>
                  <a:schemeClr val="accent3"/>
                </a:solidFill>
              </a:rPr>
              <a:t> Mais il faut éviter la contamination par l’oxygène et l’azote, qui apparaissent respectivement à 600 et 800 °C. Il faut donc trouver un bon compromit au niveau du temps de maintient pour minimiser cette contamination tout en garantissant une bonne température de forgeage. </a:t>
            </a:r>
          </a:p>
          <a:p>
            <a:pPr>
              <a:spcBef>
                <a:spcPct val="50000"/>
              </a:spcBef>
              <a:buFontTx/>
              <a:buChar char="•"/>
            </a:pPr>
            <a:endParaRPr lang="fr-FR" altLang="en-US" b="0" dirty="0">
              <a:solidFill>
                <a:schemeClr val="accent3"/>
              </a:solidFill>
            </a:endParaRPr>
          </a:p>
          <a:p>
            <a:pPr>
              <a:spcBef>
                <a:spcPct val="50000"/>
              </a:spcBef>
              <a:buFontTx/>
              <a:buChar char="•"/>
            </a:pPr>
            <a:r>
              <a:rPr lang="fr-FR" altLang="en-US" b="0" dirty="0">
                <a:solidFill>
                  <a:schemeClr val="accent3"/>
                </a:solidFill>
              </a:rPr>
              <a:t> Pour éviter toute contamination par des supports en fer ou la sole des fours, les pièces doivent reposer sur des briques réfractaires propres, des cales en titane ou des supports en inox réfractaires (si la température de forgeage est inférieure à 1280°C). </a:t>
            </a:r>
          </a:p>
          <a:p>
            <a:endParaRPr lang="fr-FR" dirty="0" smtClean="0"/>
          </a:p>
          <a:p>
            <a:endParaRPr lang="fr-FR" dirty="0" smtClean="0"/>
          </a:p>
          <a:p>
            <a:pPr marL="0" lvl="2" indent="0">
              <a:buNone/>
            </a:pPr>
            <a:endParaRPr lang="fr-FR"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306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58</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1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196752"/>
            <a:ext cx="7344816" cy="466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30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59</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11027"/>
            <a:ext cx="7756734" cy="5073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9124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fr-FR" smtClean="0"/>
              <a:t>O1</a:t>
            </a:r>
            <a:endParaRPr lang="fr-FR" dirty="0"/>
          </a:p>
        </p:txBody>
      </p:sp>
      <p:sp>
        <p:nvSpPr>
          <p:cNvPr id="4" name="Espace réservé de la date 3"/>
          <p:cNvSpPr>
            <a:spLocks noGrp="1"/>
          </p:cNvSpPr>
          <p:nvPr>
            <p:ph type="dt" sz="half" idx="14"/>
          </p:nvPr>
        </p:nvSpPr>
        <p:spPr/>
        <p:txBody>
          <a:bodyPr/>
          <a:lstStyle/>
          <a:p>
            <a:r>
              <a:rPr lang="en-US" smtClean="0"/>
              <a:t>Date</a:t>
            </a:r>
            <a:endParaRPr lang="fr-FR" dirty="0"/>
          </a:p>
        </p:txBody>
      </p:sp>
      <p:sp>
        <p:nvSpPr>
          <p:cNvPr id="5" name="Espace réservé du pied de page 4"/>
          <p:cNvSpPr>
            <a:spLocks noGrp="1"/>
          </p:cNvSpPr>
          <p:nvPr>
            <p:ph type="ftr" sz="quarter" idx="15"/>
          </p:nvPr>
        </p:nvSpPr>
        <p:spPr/>
        <p:txBody>
          <a:bodyPr/>
          <a:lstStyle/>
          <a:p>
            <a:r>
              <a:rPr lang="fr-FR" smtClean="0"/>
              <a:t>Alliages de titane - 15/10/19</a:t>
            </a:r>
            <a:endParaRPr lang="fr-FR" dirty="0"/>
          </a:p>
        </p:txBody>
      </p:sp>
      <p:sp>
        <p:nvSpPr>
          <p:cNvPr id="6" name="Espace réservé du numéro de diapositive 5"/>
          <p:cNvSpPr>
            <a:spLocks noGrp="1"/>
          </p:cNvSpPr>
          <p:nvPr>
            <p:ph type="sldNum" sz="quarter" idx="16"/>
          </p:nvPr>
        </p:nvSpPr>
        <p:spPr/>
        <p:txBody>
          <a:bodyPr/>
          <a:lstStyle/>
          <a:p>
            <a:fld id="{733122C9-A0B9-462F-8757-0847AD287B63}" type="slidenum">
              <a:rPr lang="fr-FR" smtClean="0"/>
              <a:pPr/>
              <a:t>6</a:t>
            </a:fld>
            <a:endParaRPr lang="fr-FR" dirty="0"/>
          </a:p>
        </p:txBody>
      </p:sp>
      <p:sp>
        <p:nvSpPr>
          <p:cNvPr id="24" name="Espace réservé du texte 23"/>
          <p:cNvSpPr>
            <a:spLocks noGrp="1"/>
          </p:cNvSpPr>
          <p:nvPr>
            <p:ph type="body" sz="quarter" idx="17"/>
          </p:nvPr>
        </p:nvSpPr>
        <p:spPr/>
        <p:txBody>
          <a:bodyPr/>
          <a:lstStyle/>
          <a:p>
            <a:r>
              <a:rPr lang="fr-FR" dirty="0" smtClean="0"/>
              <a:t>Métallurgie du Titane</a:t>
            </a:r>
            <a:endParaRPr lang="fr-FR" dirty="0"/>
          </a:p>
        </p:txBody>
      </p:sp>
      <p:sp>
        <p:nvSpPr>
          <p:cNvPr id="25" name="Espace réservé du texte 24"/>
          <p:cNvSpPr>
            <a:spLocks noGrp="1"/>
          </p:cNvSpPr>
          <p:nvPr>
            <p:ph type="body" sz="quarter" idx="4294967295"/>
          </p:nvPr>
        </p:nvSpPr>
        <p:spPr bwMode="gray">
          <a:xfrm>
            <a:off x="0" y="-11113"/>
            <a:ext cx="3576638" cy="1735138"/>
          </a:xfrm>
        </p:spPr>
        <p:txBody>
          <a:bodyPr/>
          <a:lstStyle/>
          <a:p>
            <a:r>
              <a:rPr lang="fr-FR" dirty="0" smtClean="0"/>
              <a:t> </a:t>
            </a:r>
            <a:endParaRPr lang="fr-FR" dirty="0"/>
          </a:p>
        </p:txBody>
      </p:sp>
      <p:pic>
        <p:nvPicPr>
          <p:cNvPr id="9" name="Picture 2"/>
          <p:cNvPicPr>
            <a:picLocks noChangeAspect="1" noChangeArrowheads="1"/>
          </p:cNvPicPr>
          <p:nvPr/>
        </p:nvPicPr>
        <p:blipFill>
          <a:blip r:embed="rId2">
            <a:biLevel thresh="50000"/>
            <a:extLst>
              <a:ext uri="{BEBA8EAE-BF5A-486C-A8C5-ECC9F3942E4B}">
                <a14:imgProps xmlns:a14="http://schemas.microsoft.com/office/drawing/2010/main">
                  <a14:imgLayer r:embed="rId3">
                    <a14:imgEffect>
                      <a14:backgroundRemoval t="0" b="100000" l="0" r="100000">
                        <a14:foregroundMark x1="37665" y1="52000" x2="44053" y2="42444"/>
                        <a14:foregroundMark x1="57379" y1="62889" x2="57379" y2="43333"/>
                        <a14:foregroundMark x1="12335" y1="55111" x2="12665" y2="43333"/>
                        <a14:foregroundMark x1="35022" y1="4222" x2="47687" y2="4889"/>
                        <a14:foregroundMark x1="73018" y1="6444" x2="86784" y2="5778"/>
                        <a14:foregroundMark x1="91740" y1="5778" x2="96035" y2="5778"/>
                      </a14:backgroundRemoval>
                    </a14:imgEffect>
                  </a14:imgLayer>
                </a14:imgProps>
              </a:ext>
              <a:ext uri="{28A0092B-C50C-407E-A947-70E740481C1C}">
                <a14:useLocalDpi xmlns:a14="http://schemas.microsoft.com/office/drawing/2010/main" val="0"/>
              </a:ext>
            </a:extLst>
          </a:blip>
          <a:srcRect/>
          <a:stretch>
            <a:fillRect/>
          </a:stretch>
        </p:blipFill>
        <p:spPr bwMode="auto">
          <a:xfrm>
            <a:off x="5796136" y="6251523"/>
            <a:ext cx="720080" cy="30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63039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60</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674832"/>
          </a:xfrm>
        </p:spPr>
        <p:txBody>
          <a:bodyPr/>
          <a:lstStyle/>
          <a:p>
            <a:r>
              <a:rPr lang="fr-FR" dirty="0" err="1" smtClean="0"/>
              <a:t>Billetizing</a:t>
            </a:r>
            <a:r>
              <a:rPr lang="fr-FR" dirty="0" smtClean="0"/>
              <a:t>: du lingot à la billette</a:t>
            </a:r>
            <a:endParaRPr lang="fr-FR" dirty="0"/>
          </a:p>
          <a:p>
            <a:pPr lvl="2"/>
            <a:r>
              <a:rPr lang="fr-FR" dirty="0" smtClean="0"/>
              <a:t>Laminage produit TA6V</a:t>
            </a:r>
          </a:p>
          <a:p>
            <a:pPr marL="0" lvl="2" indent="0">
              <a:buNone/>
            </a:pPr>
            <a:endParaRPr lang="fr-FR" dirty="0"/>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916832"/>
            <a:ext cx="6885243"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27066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61</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674832"/>
          </a:xfrm>
        </p:spPr>
        <p:txBody>
          <a:bodyPr/>
          <a:lstStyle/>
          <a:p>
            <a:r>
              <a:rPr lang="fr-FR" dirty="0" err="1" smtClean="0"/>
              <a:t>Billetizing</a:t>
            </a:r>
            <a:r>
              <a:rPr lang="fr-FR" dirty="0" smtClean="0"/>
              <a:t>: du lingot à la billette</a:t>
            </a:r>
            <a:endParaRPr lang="fr-FR" dirty="0"/>
          </a:p>
          <a:p>
            <a:pPr lvl="2"/>
            <a:r>
              <a:rPr lang="fr-FR" dirty="0" smtClean="0"/>
              <a:t>Laminage produit TA6V</a:t>
            </a:r>
          </a:p>
          <a:p>
            <a:pPr marL="0" lvl="2" indent="0">
              <a:buNone/>
            </a:pPr>
            <a:endParaRPr lang="fr-FR" dirty="0"/>
          </a:p>
        </p:txBody>
      </p:sp>
      <p:pic>
        <p:nvPicPr>
          <p:cNvPr id="15"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738" y="2276872"/>
            <a:ext cx="4773205" cy="2947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descr="rond101 T4 (coe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1854" y="706091"/>
            <a:ext cx="2877012"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roup 4"/>
          <p:cNvGraphicFramePr>
            <a:graphicFrameLocks noGrp="1"/>
          </p:cNvGraphicFramePr>
          <p:nvPr>
            <p:extLst>
              <p:ext uri="{D42A27DB-BD31-4B8C-83A1-F6EECF244321}">
                <p14:modId xmlns:p14="http://schemas.microsoft.com/office/powerpoint/2010/main" val="625561388"/>
              </p:ext>
            </p:extLst>
          </p:nvPr>
        </p:nvGraphicFramePr>
        <p:xfrm>
          <a:off x="5640545" y="2290267"/>
          <a:ext cx="3063875" cy="914401"/>
        </p:xfrm>
        <a:graphic>
          <a:graphicData uri="http://schemas.openxmlformats.org/drawingml/2006/table">
            <a:tbl>
              <a:tblPr/>
              <a:tblGrid>
                <a:gridCol w="3063875"/>
              </a:tblGrid>
              <a:tr h="518041">
                <a:tc>
                  <a:txBody>
                    <a:bodyPr/>
                    <a:lstStyle/>
                    <a:p>
                      <a:pPr marL="0" marR="0" lvl="0" indent="0" algn="l" defTabSz="914400" rtl="0" eaLnBrk="0" fontAlgn="base" latinLnBrk="0" hangingPunct="0">
                        <a:lnSpc>
                          <a:spcPct val="100000"/>
                        </a:lnSpc>
                        <a:spcBef>
                          <a:spcPct val="20000"/>
                        </a:spcBef>
                        <a:spcAft>
                          <a:spcPct val="0"/>
                        </a:spcAft>
                        <a:buClr>
                          <a:srgbClr val="D3C0A3"/>
                        </a:buClr>
                        <a:buSzTx/>
                        <a:buFont typeface="Wingdings" pitchFamily="2" charset="2"/>
                        <a:buNone/>
                        <a:tabLst/>
                      </a:pPr>
                      <a:endParaRPr kumimoji="0" lang="en-US" sz="2800" b="0" i="0" u="none" strike="noStrike" cap="none" normalizeH="0" baseline="0" dirty="0" smtClean="0">
                        <a:ln>
                          <a:noFill/>
                        </a:ln>
                        <a:solidFill>
                          <a:schemeClr val="tx1"/>
                        </a:solidFill>
                        <a:effectLst/>
                        <a:latin typeface="Calibri" pitchFamily="34" charset="0"/>
                        <a:cs typeface="Arial" charset="0"/>
                      </a:endParaRPr>
                    </a:p>
                  </a:txBody>
                  <a:tcPr marT="45661" marB="45661" anchor="ctr" horzOverflow="overflow">
                    <a:lnL cap="flat">
                      <a:noFill/>
                    </a:lnL>
                    <a:lnR cap="flat">
                      <a:noFill/>
                    </a:lnR>
                    <a:lnT cap="flat">
                      <a:noFill/>
                    </a:lnT>
                    <a:lnB>
                      <a:noFill/>
                    </a:lnB>
                    <a:lnTlToBr>
                      <a:noFill/>
                    </a:lnTlToBr>
                    <a:lnBlToTr>
                      <a:noFill/>
                    </a:lnBlToTr>
                    <a:noFill/>
                  </a:tcPr>
                </a:tc>
              </a:tr>
              <a:tr h="396359">
                <a:tc>
                  <a:txBody>
                    <a:bodyPr/>
                    <a:lstStyle/>
                    <a:p>
                      <a:pPr marL="0" marR="0" lvl="0" indent="0" algn="ctr" defTabSz="914400" rtl="0" eaLnBrk="0" fontAlgn="base" latinLnBrk="0" hangingPunct="0">
                        <a:lnSpc>
                          <a:spcPct val="100000"/>
                        </a:lnSpc>
                        <a:spcBef>
                          <a:spcPct val="0"/>
                        </a:spcBef>
                        <a:spcAft>
                          <a:spcPct val="0"/>
                        </a:spcAft>
                        <a:buClr>
                          <a:srgbClr val="D3C0A3"/>
                        </a:buClr>
                        <a:buSzTx/>
                        <a:buFont typeface="Wingdings" pitchFamily="2" charset="2"/>
                        <a:buNone/>
                        <a:tabLst/>
                      </a:pPr>
                      <a:r>
                        <a:rPr kumimoji="0" lang="fr-FR" sz="900" b="1" i="0" u="none" strike="noStrike" cap="none" normalizeH="0" baseline="0" dirty="0" smtClean="0">
                          <a:ln>
                            <a:noFill/>
                          </a:ln>
                          <a:solidFill>
                            <a:schemeClr val="tx1"/>
                          </a:solidFill>
                          <a:effectLst/>
                          <a:latin typeface="Calibri" pitchFamily="34" charset="0"/>
                          <a:cs typeface="Times New Roman" pitchFamily="18" charset="0"/>
                        </a:rPr>
                        <a:t>Ø101mm, cœur</a:t>
                      </a:r>
                    </a:p>
                    <a:p>
                      <a:pPr marL="0" marR="0" lvl="0" indent="0" algn="ctr" defTabSz="914400" rtl="0" eaLnBrk="0" fontAlgn="base" latinLnBrk="0" hangingPunct="0">
                        <a:lnSpc>
                          <a:spcPct val="100000"/>
                        </a:lnSpc>
                        <a:spcBef>
                          <a:spcPct val="0"/>
                        </a:spcBef>
                        <a:spcAft>
                          <a:spcPct val="0"/>
                        </a:spcAft>
                        <a:buClr>
                          <a:srgbClr val="D3C0A3"/>
                        </a:buClr>
                        <a:buSzTx/>
                        <a:buFont typeface="Wingdings" pitchFamily="2" charset="2"/>
                        <a:buNone/>
                        <a:tabLst/>
                      </a:pPr>
                      <a:r>
                        <a:rPr kumimoji="0" lang="fr-FR" sz="900" b="0" i="0" u="none" strike="noStrike" cap="none" normalizeH="0" baseline="0" dirty="0" smtClean="0">
                          <a:ln>
                            <a:noFill/>
                          </a:ln>
                          <a:solidFill>
                            <a:schemeClr val="tx1"/>
                          </a:solidFill>
                          <a:effectLst/>
                          <a:latin typeface="Calibri" pitchFamily="34" charset="0"/>
                          <a:cs typeface="Times New Roman" pitchFamily="18" charset="0"/>
                        </a:rPr>
                        <a:t>sens travers, x200</a:t>
                      </a:r>
                      <a:endParaRPr kumimoji="0" lang="fr-FR" sz="1800" b="0" i="0" u="none" strike="noStrike" cap="none" normalizeH="0" baseline="0" dirty="0" smtClean="0">
                        <a:ln>
                          <a:noFill/>
                        </a:ln>
                        <a:solidFill>
                          <a:schemeClr val="tx1"/>
                        </a:solidFill>
                        <a:effectLst/>
                        <a:latin typeface="Calibri" pitchFamily="34" charset="0"/>
                        <a:cs typeface="Arial" charset="0"/>
                      </a:endParaRPr>
                    </a:p>
                  </a:txBody>
                  <a:tcPr marT="45661" marB="45661" anchor="ctr" horzOverflow="overflow">
                    <a:lnL cap="flat">
                      <a:noFill/>
                    </a:lnL>
                    <a:lnR cap="flat">
                      <a:noFill/>
                    </a:lnR>
                    <a:lnT>
                      <a:noFill/>
                    </a:lnT>
                    <a:lnB cap="flat">
                      <a:noFill/>
                    </a:lnB>
                    <a:lnTlToBr>
                      <a:noFill/>
                    </a:lnTlToBr>
                    <a:lnBlToTr>
                      <a:noFill/>
                    </a:lnBlToTr>
                    <a:noFill/>
                  </a:tcPr>
                </a:tc>
              </a:tr>
            </a:tbl>
          </a:graphicData>
        </a:graphic>
      </p:graphicFrame>
      <p:sp>
        <p:nvSpPr>
          <p:cNvPr id="24" name="Text Box 12"/>
          <p:cNvSpPr txBox="1">
            <a:spLocks noChangeArrowheads="1"/>
          </p:cNvSpPr>
          <p:nvPr/>
        </p:nvSpPr>
        <p:spPr bwMode="auto">
          <a:xfrm>
            <a:off x="5780578" y="3154363"/>
            <a:ext cx="28082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Tx/>
              <a:buNone/>
            </a:pPr>
            <a:r>
              <a:rPr lang="fr-FR" altLang="en-US" sz="1200" b="1" dirty="0">
                <a:solidFill>
                  <a:srgbClr val="FF0000"/>
                </a:solidFill>
                <a:latin typeface="Verdana" pitchFamily="34" charset="0"/>
              </a:rPr>
              <a:t>NOK</a:t>
            </a:r>
          </a:p>
        </p:txBody>
      </p:sp>
      <p:pic>
        <p:nvPicPr>
          <p:cNvPr id="25" name="Picture 13" descr="LL85063 - X11A, coeur, x500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3977" y="3514403"/>
            <a:ext cx="286655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4"/>
          <p:cNvSpPr txBox="1">
            <a:spLocks noChangeArrowheads="1"/>
          </p:cNvSpPr>
          <p:nvPr/>
        </p:nvSpPr>
        <p:spPr bwMode="auto">
          <a:xfrm>
            <a:off x="5780578" y="5890667"/>
            <a:ext cx="2808287"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D3C0A3"/>
              </a:buClr>
              <a:buFont typeface="Wingdings" pitchFamily="2" charset="2"/>
              <a:buChar char="q"/>
              <a:defRPr sz="2000">
                <a:solidFill>
                  <a:schemeClr val="tx1"/>
                </a:solidFill>
                <a:latin typeface="Calibri" pitchFamily="34" charset="0"/>
                <a:cs typeface="Arial" charset="0"/>
              </a:defRPr>
            </a:lvl1pPr>
            <a:lvl2pPr marL="742950" indent="-285750" eaLnBrk="0" hangingPunct="0">
              <a:spcBef>
                <a:spcPct val="20000"/>
              </a:spcBef>
              <a:buClr>
                <a:srgbClr val="D3C0A3"/>
              </a:buClr>
              <a:buChar char="•"/>
              <a:defRPr>
                <a:solidFill>
                  <a:schemeClr val="tx1"/>
                </a:solidFill>
                <a:latin typeface="Calibri" pitchFamily="34" charset="0"/>
                <a:cs typeface="Arial" charset="0"/>
              </a:defRPr>
            </a:lvl2pPr>
            <a:lvl3pPr marL="1143000" indent="-228600" eaLnBrk="0" hangingPunct="0">
              <a:spcBef>
                <a:spcPct val="20000"/>
              </a:spcBef>
              <a:buClr>
                <a:srgbClr val="D3C0A3"/>
              </a:buClr>
              <a:buSzPct val="90000"/>
              <a:buFont typeface="Wingdings" pitchFamily="2" charset="2"/>
              <a:buChar char="Ø"/>
              <a:defRPr sz="1600">
                <a:solidFill>
                  <a:schemeClr val="tx1"/>
                </a:solidFill>
                <a:latin typeface="Calibri" pitchFamily="34" charset="0"/>
                <a:cs typeface="Arial" charset="0"/>
              </a:defRPr>
            </a:lvl3pPr>
            <a:lvl4pPr marL="1600200" indent="-228600" eaLnBrk="0" hangingPunct="0">
              <a:spcBef>
                <a:spcPct val="20000"/>
              </a:spcBef>
              <a:buClr>
                <a:srgbClr val="D3C0A3"/>
              </a:buClr>
              <a:buFont typeface="Wingdings" pitchFamily="2" charset="2"/>
              <a:buChar char="v"/>
              <a:defRPr sz="1600">
                <a:solidFill>
                  <a:schemeClr val="tx1"/>
                </a:solidFill>
                <a:latin typeface="Calibri" pitchFamily="34" charset="0"/>
                <a:cs typeface="Arial" charset="0"/>
              </a:defRPr>
            </a:lvl4pPr>
            <a:lvl5pPr marL="2057400" indent="-228600" eaLnBrk="0" hangingPunct="0">
              <a:spcBef>
                <a:spcPct val="20000"/>
              </a:spcBef>
              <a:buClr>
                <a:srgbClr val="D3C0A3"/>
              </a:buClr>
              <a:buSzPct val="80000"/>
              <a:buChar char="o"/>
              <a:defRPr sz="1400">
                <a:solidFill>
                  <a:schemeClr val="tx1"/>
                </a:solidFill>
                <a:latin typeface="Calibri" pitchFamily="34" charset="0"/>
                <a:cs typeface="Arial" charset="0"/>
              </a:defRPr>
            </a:lvl5pPr>
            <a:lvl6pPr marL="25146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6pPr>
            <a:lvl7pPr marL="29718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7pPr>
            <a:lvl8pPr marL="34290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8pPr>
            <a:lvl9pPr marL="3886200" indent="-228600" eaLnBrk="0" fontAlgn="base" hangingPunct="0">
              <a:spcBef>
                <a:spcPct val="20000"/>
              </a:spcBef>
              <a:spcAft>
                <a:spcPct val="0"/>
              </a:spcAft>
              <a:buClr>
                <a:srgbClr val="D3C0A3"/>
              </a:buClr>
              <a:buSzPct val="80000"/>
              <a:buChar char="o"/>
              <a:defRPr sz="1400">
                <a:solidFill>
                  <a:schemeClr val="tx1"/>
                </a:solidFill>
                <a:latin typeface="Calibri" pitchFamily="34" charset="0"/>
                <a:cs typeface="Arial" charset="0"/>
              </a:defRPr>
            </a:lvl9pPr>
          </a:lstStyle>
          <a:p>
            <a:pPr algn="ctr" eaLnBrk="1" hangingPunct="1">
              <a:spcBef>
                <a:spcPct val="50000"/>
              </a:spcBef>
              <a:buClrTx/>
              <a:buFontTx/>
              <a:buNone/>
            </a:pPr>
            <a:r>
              <a:rPr lang="fr-FR" altLang="en-US" sz="1200" b="1" dirty="0">
                <a:solidFill>
                  <a:srgbClr val="00CC00"/>
                </a:solidFill>
                <a:latin typeface="Verdana" pitchFamily="34" charset="0"/>
              </a:rPr>
              <a:t>Pas de brulure</a:t>
            </a:r>
          </a:p>
        </p:txBody>
      </p:sp>
      <p:graphicFrame>
        <p:nvGraphicFramePr>
          <p:cNvPr id="27" name="Group 15"/>
          <p:cNvGraphicFramePr>
            <a:graphicFrameLocks noGrp="1"/>
          </p:cNvGraphicFramePr>
          <p:nvPr>
            <p:extLst>
              <p:ext uri="{D42A27DB-BD31-4B8C-83A1-F6EECF244321}">
                <p14:modId xmlns:p14="http://schemas.microsoft.com/office/powerpoint/2010/main" val="1093839979"/>
              </p:ext>
            </p:extLst>
          </p:nvPr>
        </p:nvGraphicFramePr>
        <p:xfrm>
          <a:off x="5707382" y="5098579"/>
          <a:ext cx="3063875" cy="914401"/>
        </p:xfrm>
        <a:graphic>
          <a:graphicData uri="http://schemas.openxmlformats.org/drawingml/2006/table">
            <a:tbl>
              <a:tblPr/>
              <a:tblGrid>
                <a:gridCol w="3063875"/>
              </a:tblGrid>
              <a:tr h="518041">
                <a:tc>
                  <a:txBody>
                    <a:bodyPr/>
                    <a:lstStyle/>
                    <a:p>
                      <a:pPr marL="0" marR="0" lvl="0" indent="0" algn="l" defTabSz="914400" rtl="0" eaLnBrk="0" fontAlgn="base" latinLnBrk="0" hangingPunct="0">
                        <a:lnSpc>
                          <a:spcPct val="100000"/>
                        </a:lnSpc>
                        <a:spcBef>
                          <a:spcPct val="20000"/>
                        </a:spcBef>
                        <a:spcAft>
                          <a:spcPct val="0"/>
                        </a:spcAft>
                        <a:buClr>
                          <a:srgbClr val="D3C0A3"/>
                        </a:buClr>
                        <a:buSzTx/>
                        <a:buFont typeface="Wingdings" pitchFamily="2" charset="2"/>
                        <a:buNone/>
                        <a:tabLst/>
                      </a:pPr>
                      <a:endParaRPr kumimoji="0" lang="en-US" sz="2800" b="0" i="0" u="none" strike="noStrike" cap="none" normalizeH="0" baseline="0" dirty="0" smtClean="0">
                        <a:ln>
                          <a:noFill/>
                        </a:ln>
                        <a:solidFill>
                          <a:schemeClr val="tx1"/>
                        </a:solidFill>
                        <a:effectLst/>
                        <a:latin typeface="Calibri" pitchFamily="34" charset="0"/>
                        <a:cs typeface="Arial" charset="0"/>
                      </a:endParaRPr>
                    </a:p>
                  </a:txBody>
                  <a:tcPr marT="45661" marB="45661" anchor="ctr" horzOverflow="overflow">
                    <a:lnL cap="flat">
                      <a:noFill/>
                    </a:lnL>
                    <a:lnR cap="flat">
                      <a:noFill/>
                    </a:lnR>
                    <a:lnT cap="flat">
                      <a:noFill/>
                    </a:lnT>
                    <a:lnB>
                      <a:noFill/>
                    </a:lnB>
                    <a:lnTlToBr>
                      <a:noFill/>
                    </a:lnTlToBr>
                    <a:lnBlToTr>
                      <a:noFill/>
                    </a:lnBlToTr>
                    <a:noFill/>
                  </a:tcPr>
                </a:tc>
              </a:tr>
              <a:tr h="396359">
                <a:tc>
                  <a:txBody>
                    <a:bodyPr/>
                    <a:lstStyle/>
                    <a:p>
                      <a:pPr marL="0" marR="0" lvl="0" indent="0" algn="ctr" defTabSz="914400" rtl="0" eaLnBrk="0" fontAlgn="base" latinLnBrk="0" hangingPunct="0">
                        <a:lnSpc>
                          <a:spcPct val="100000"/>
                        </a:lnSpc>
                        <a:spcBef>
                          <a:spcPct val="0"/>
                        </a:spcBef>
                        <a:spcAft>
                          <a:spcPct val="0"/>
                        </a:spcAft>
                        <a:buClr>
                          <a:srgbClr val="D3C0A3"/>
                        </a:buClr>
                        <a:buSzTx/>
                        <a:buFont typeface="Wingdings" pitchFamily="2" charset="2"/>
                        <a:buNone/>
                        <a:tabLst/>
                      </a:pPr>
                      <a:r>
                        <a:rPr kumimoji="0" lang="fr-FR" sz="900" b="1" i="0" u="none" strike="noStrike" cap="none" normalizeH="0" baseline="0" dirty="0" smtClean="0">
                          <a:ln>
                            <a:noFill/>
                          </a:ln>
                          <a:solidFill>
                            <a:schemeClr val="tx1"/>
                          </a:solidFill>
                          <a:effectLst/>
                          <a:latin typeface="Calibri" pitchFamily="34" charset="0"/>
                          <a:cs typeface="Times New Roman" pitchFamily="18" charset="0"/>
                        </a:rPr>
                        <a:t>Ø101mm, cœur</a:t>
                      </a:r>
                    </a:p>
                    <a:p>
                      <a:pPr marL="0" marR="0" lvl="0" indent="0" algn="ctr" defTabSz="914400" rtl="0" eaLnBrk="0" fontAlgn="base" latinLnBrk="0" hangingPunct="0">
                        <a:lnSpc>
                          <a:spcPct val="100000"/>
                        </a:lnSpc>
                        <a:spcBef>
                          <a:spcPct val="0"/>
                        </a:spcBef>
                        <a:spcAft>
                          <a:spcPct val="0"/>
                        </a:spcAft>
                        <a:buClr>
                          <a:srgbClr val="D3C0A3"/>
                        </a:buClr>
                        <a:buSzTx/>
                        <a:buFont typeface="Wingdings" pitchFamily="2" charset="2"/>
                        <a:buNone/>
                        <a:tabLst/>
                      </a:pPr>
                      <a:r>
                        <a:rPr kumimoji="0" lang="fr-FR" sz="900" b="0" i="0" u="none" strike="noStrike" cap="none" normalizeH="0" baseline="0" dirty="0" smtClean="0">
                          <a:ln>
                            <a:noFill/>
                          </a:ln>
                          <a:solidFill>
                            <a:schemeClr val="tx1"/>
                          </a:solidFill>
                          <a:effectLst/>
                          <a:latin typeface="Calibri" pitchFamily="34" charset="0"/>
                          <a:cs typeface="Times New Roman" pitchFamily="18" charset="0"/>
                        </a:rPr>
                        <a:t>sens travers, x200</a:t>
                      </a:r>
                      <a:endParaRPr kumimoji="0" lang="fr-FR" sz="1800" b="0" i="0" u="none" strike="noStrike" cap="none" normalizeH="0" baseline="0" dirty="0" smtClean="0">
                        <a:ln>
                          <a:noFill/>
                        </a:ln>
                        <a:solidFill>
                          <a:schemeClr val="tx1"/>
                        </a:solidFill>
                        <a:effectLst/>
                        <a:latin typeface="Calibri" pitchFamily="34" charset="0"/>
                        <a:cs typeface="Arial" charset="0"/>
                      </a:endParaRPr>
                    </a:p>
                  </a:txBody>
                  <a:tcPr marT="45661" marB="45661" anchor="ctr" horzOverflow="overflow">
                    <a:lnL cap="flat">
                      <a:noFill/>
                    </a:lnL>
                    <a:lnR cap="flat">
                      <a:noFill/>
                    </a:lnR>
                    <a:lnT>
                      <a:noFill/>
                    </a:lnT>
                    <a:lnB cap="flat">
                      <a:noFill/>
                    </a:lnB>
                    <a:lnTlToBr>
                      <a:noFill/>
                    </a:lnTlToBr>
                    <a:lnBlToTr>
                      <a:noFill/>
                    </a:lnBlToTr>
                    <a:noFill/>
                  </a:tcPr>
                </a:tc>
              </a:tr>
            </a:tbl>
          </a:graphicData>
        </a:graphic>
      </p:graphicFrame>
      <p:sp>
        <p:nvSpPr>
          <p:cNvPr id="3" name="Ellipse 2"/>
          <p:cNvSpPr/>
          <p:nvPr/>
        </p:nvSpPr>
        <p:spPr>
          <a:xfrm rot="19494757">
            <a:off x="6084168" y="706091"/>
            <a:ext cx="936104" cy="1210741"/>
          </a:xfrm>
          <a:prstGeom prst="ellipse">
            <a:avLst/>
          </a:prstGeom>
          <a:noFill/>
          <a:ln>
            <a:solidFill>
              <a:srgbClr val="FF0000"/>
            </a:solidFill>
            <a:prstDash val="dash"/>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35010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62</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4779288"/>
          </a:xfrm>
        </p:spPr>
        <p:txBody>
          <a:bodyPr/>
          <a:lstStyle/>
          <a:p>
            <a:r>
              <a:rPr lang="fr-FR" dirty="0" smtClean="0"/>
              <a:t>Matriçage</a:t>
            </a:r>
            <a:endParaRPr lang="fr-FR" dirty="0"/>
          </a:p>
          <a:p>
            <a:pPr lvl="2"/>
            <a:endParaRPr lang="fr-FR" dirty="0" smtClean="0"/>
          </a:p>
          <a:p>
            <a:pPr lvl="2"/>
            <a:endParaRPr lang="fr-FR" dirty="0"/>
          </a:p>
          <a:p>
            <a:pPr lvl="2"/>
            <a:endParaRPr lang="fr-FR" dirty="0" smtClean="0"/>
          </a:p>
          <a:p>
            <a:pPr lvl="2"/>
            <a:endParaRPr lang="fr-FR" dirty="0"/>
          </a:p>
          <a:p>
            <a:pPr lvl="2"/>
            <a:endParaRPr lang="fr-FR" dirty="0" smtClean="0"/>
          </a:p>
          <a:p>
            <a:pPr lvl="2"/>
            <a:endParaRPr lang="fr-FR" dirty="0"/>
          </a:p>
          <a:p>
            <a:pPr lvl="2"/>
            <a:endParaRPr lang="fr-FR" dirty="0" smtClean="0"/>
          </a:p>
          <a:p>
            <a:pPr lvl="2"/>
            <a:endParaRPr lang="fr-FR" dirty="0"/>
          </a:p>
          <a:p>
            <a:pPr lvl="2"/>
            <a:endParaRPr lang="fr-FR" dirty="0" smtClean="0"/>
          </a:p>
          <a:p>
            <a:pPr lvl="2"/>
            <a:endParaRPr lang="fr-FR" dirty="0" smtClean="0"/>
          </a:p>
          <a:p>
            <a:pPr lvl="2"/>
            <a:endParaRPr lang="fr-FR" dirty="0"/>
          </a:p>
          <a:p>
            <a:pPr lvl="2"/>
            <a:r>
              <a:rPr lang="fr-FR" dirty="0" smtClean="0"/>
              <a:t>Le procédé de matriçage permet l’obtention de géométries plus ou moins complexes.</a:t>
            </a:r>
          </a:p>
          <a:p>
            <a:pPr lvl="2"/>
            <a:endParaRPr lang="fr-FR" dirty="0" smtClean="0"/>
          </a:p>
          <a:p>
            <a:pPr lvl="2"/>
            <a:r>
              <a:rPr lang="fr-FR" dirty="0" smtClean="0"/>
              <a:t>Il existe divers types de gammes thermomécaniques qui conditionnent les propriétés d’emploi des pièces matricées.</a:t>
            </a:r>
          </a:p>
          <a:p>
            <a:pPr lvl="2"/>
            <a:endParaRPr lang="fr-FR" dirty="0" smtClean="0"/>
          </a:p>
          <a:p>
            <a:pPr lvl="2"/>
            <a:endParaRPr lang="fr-FR" dirty="0" smtClean="0"/>
          </a:p>
          <a:p>
            <a:pPr marL="0" lvl="2" indent="0">
              <a:buNone/>
            </a:pPr>
            <a:endParaRPr lang="fr-FR" dirty="0"/>
          </a:p>
        </p:txBody>
      </p:sp>
      <p:pic>
        <p:nvPicPr>
          <p:cNvPr id="9" name="Picture 3" descr="brack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2725" y="1652612"/>
            <a:ext cx="1087438"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fin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913" y="2886100"/>
            <a:ext cx="11350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sciage"/>
          <p:cNvPicPr>
            <a:picLocks noChangeAspect="1" noChangeArrowheads="1"/>
          </p:cNvPicPr>
          <p:nvPr/>
        </p:nvPicPr>
        <p:blipFill>
          <a:blip r:embed="rId4">
            <a:extLst>
              <a:ext uri="{28A0092B-C50C-407E-A947-70E740481C1C}">
                <a14:useLocalDpi xmlns:a14="http://schemas.microsoft.com/office/drawing/2010/main" val="0"/>
              </a:ext>
            </a:extLst>
          </a:blip>
          <a:srcRect b="26060"/>
          <a:stretch>
            <a:fillRect/>
          </a:stretch>
        </p:blipFill>
        <p:spPr bwMode="auto">
          <a:xfrm>
            <a:off x="207963" y="2152675"/>
            <a:ext cx="1984375"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65kTp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3850" y="1628800"/>
            <a:ext cx="1404938"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8788" y="1660550"/>
            <a:ext cx="1487487"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Flèche droite 15"/>
          <p:cNvSpPr/>
          <p:nvPr/>
        </p:nvSpPr>
        <p:spPr>
          <a:xfrm>
            <a:off x="2274888" y="2468587"/>
            <a:ext cx="517525"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7" name="Flèche droite 16"/>
          <p:cNvSpPr/>
          <p:nvPr/>
        </p:nvSpPr>
        <p:spPr>
          <a:xfrm>
            <a:off x="5908675" y="2459062"/>
            <a:ext cx="515938" cy="3238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18" name="ZoneTexte 17"/>
          <p:cNvSpPr txBox="1"/>
          <p:nvPr/>
        </p:nvSpPr>
        <p:spPr>
          <a:xfrm>
            <a:off x="2863850" y="3706837"/>
            <a:ext cx="1303338" cy="369888"/>
          </a:xfrm>
          <a:prstGeom prst="rect">
            <a:avLst/>
          </a:prstGeom>
          <a:noFill/>
        </p:spPr>
        <p:txBody>
          <a:bodyPr>
            <a:spAutoFit/>
          </a:bodyPr>
          <a:lstStyle/>
          <a:p>
            <a:pPr>
              <a:defRPr/>
            </a:pPr>
            <a:r>
              <a:rPr lang="fr-FR" dirty="0">
                <a:latin typeface="+mj-lt"/>
                <a:cs typeface="Arial" pitchFamily="34" charset="0"/>
              </a:rPr>
              <a:t>Interforge</a:t>
            </a:r>
          </a:p>
        </p:txBody>
      </p:sp>
      <p:sp>
        <p:nvSpPr>
          <p:cNvPr id="19" name="ZoneTexte 18"/>
          <p:cNvSpPr txBox="1"/>
          <p:nvPr/>
        </p:nvSpPr>
        <p:spPr>
          <a:xfrm>
            <a:off x="4498975" y="3703662"/>
            <a:ext cx="1042988" cy="369888"/>
          </a:xfrm>
          <a:prstGeom prst="rect">
            <a:avLst/>
          </a:prstGeom>
          <a:noFill/>
        </p:spPr>
        <p:txBody>
          <a:bodyPr>
            <a:spAutoFit/>
          </a:bodyPr>
          <a:lstStyle/>
          <a:p>
            <a:pPr>
              <a:defRPr/>
            </a:pPr>
            <a:r>
              <a:rPr lang="fr-FR" dirty="0">
                <a:latin typeface="+mj-lt"/>
                <a:cs typeface="Arial" pitchFamily="34" charset="0"/>
              </a:rPr>
              <a:t>Airforge</a:t>
            </a:r>
          </a:p>
        </p:txBody>
      </p:sp>
      <p:pic>
        <p:nvPicPr>
          <p:cNvPr id="20" name="Picture 2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0988" y="1652612"/>
            <a:ext cx="919162"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ZoneTexte 20"/>
          <p:cNvSpPr txBox="1"/>
          <p:nvPr/>
        </p:nvSpPr>
        <p:spPr>
          <a:xfrm>
            <a:off x="6538913" y="3744937"/>
            <a:ext cx="2395537" cy="461963"/>
          </a:xfrm>
          <a:prstGeom prst="rect">
            <a:avLst/>
          </a:prstGeom>
          <a:noFill/>
        </p:spPr>
        <p:txBody>
          <a:bodyPr>
            <a:spAutoFit/>
          </a:bodyPr>
          <a:lstStyle/>
          <a:p>
            <a:pPr>
              <a:defRPr/>
            </a:pPr>
            <a:r>
              <a:rPr lang="fr-FR" sz="1200" dirty="0">
                <a:latin typeface="+mj-lt"/>
                <a:cs typeface="Arial" pitchFamily="34" charset="0"/>
              </a:rPr>
              <a:t>Grande diversité de géométries de pièces matricées</a:t>
            </a:r>
          </a:p>
        </p:txBody>
      </p:sp>
      <p:pic>
        <p:nvPicPr>
          <p:cNvPr id="2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4333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63</a:t>
            </a:fld>
            <a:endParaRPr lang="fr-FR" dirty="0"/>
          </a:p>
        </p:txBody>
      </p:sp>
      <p:sp>
        <p:nvSpPr>
          <p:cNvPr id="11" name="Espace réservé du contenu 10"/>
          <p:cNvSpPr>
            <a:spLocks noGrp="1"/>
          </p:cNvSpPr>
          <p:nvPr>
            <p:ph idx="1"/>
          </p:nvPr>
        </p:nvSpPr>
        <p:spPr bwMode="gray">
          <a:xfrm>
            <a:off x="540000" y="1242000"/>
            <a:ext cx="8064000" cy="746840"/>
          </a:xfrm>
        </p:spPr>
        <p:txBody>
          <a:bodyPr/>
          <a:lstStyle/>
          <a:p>
            <a:r>
              <a:rPr lang="fr-FR" dirty="0" smtClean="0"/>
              <a:t>TA6V – Application matriçage</a:t>
            </a:r>
            <a:endParaRPr lang="fr-FR" dirty="0"/>
          </a:p>
          <a:p>
            <a:pPr lvl="2"/>
            <a:r>
              <a:rPr lang="fr-FR" dirty="0" smtClean="0"/>
              <a:t>Gamme </a:t>
            </a:r>
            <a:r>
              <a:rPr lang="el-GR" dirty="0" smtClean="0">
                <a:latin typeface="Calibri"/>
              </a:rPr>
              <a:t>α</a:t>
            </a:r>
            <a:r>
              <a:rPr lang="fr-FR" dirty="0" smtClean="0">
                <a:latin typeface="Calibri"/>
              </a:rPr>
              <a:t>-</a:t>
            </a:r>
            <a:r>
              <a:rPr lang="el-GR" dirty="0" smtClean="0">
                <a:latin typeface="Calibri"/>
              </a:rPr>
              <a:t>β</a:t>
            </a:r>
            <a:r>
              <a:rPr lang="fr-FR" dirty="0" smtClean="0">
                <a:latin typeface="Calibri"/>
              </a:rPr>
              <a:t> standard</a:t>
            </a:r>
            <a:endParaRPr lang="fr-FR" dirty="0" smtClean="0"/>
          </a:p>
          <a:p>
            <a:pPr marL="0" lvl="2" indent="0">
              <a:buNone/>
            </a:pP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15" name="Picture 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2774" t="43392" r="14797"/>
          <a:stretch/>
        </p:blipFill>
        <p:spPr bwMode="auto">
          <a:xfrm>
            <a:off x="5004048" y="1755396"/>
            <a:ext cx="3341770" cy="2681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9738" t="6833" r="27269" b="56608"/>
          <a:stretch/>
        </p:blipFill>
        <p:spPr bwMode="auto">
          <a:xfrm>
            <a:off x="179892" y="1982320"/>
            <a:ext cx="4285397" cy="2197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3"/>
          <p:cNvSpPr txBox="1">
            <a:spLocks noChangeArrowheads="1"/>
          </p:cNvSpPr>
          <p:nvPr/>
        </p:nvSpPr>
        <p:spPr bwMode="auto">
          <a:xfrm>
            <a:off x="5004048" y="4803539"/>
            <a:ext cx="38051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r>
              <a:rPr lang="fr-FR" altLang="fr-FR" dirty="0" smtClean="0"/>
              <a:t>+ Statique et fatigue.</a:t>
            </a:r>
            <a:endParaRPr lang="fr-FR" altLang="fr-FR" dirty="0"/>
          </a:p>
          <a:p>
            <a:pPr marL="0" indent="0" eaLnBrk="1" hangingPunct="1"/>
            <a:r>
              <a:rPr lang="fr-FR" altLang="fr-FR" dirty="0" smtClean="0"/>
              <a:t>- Tolérance </a:t>
            </a:r>
            <a:r>
              <a:rPr lang="fr-FR" altLang="fr-FR" dirty="0"/>
              <a:t>aux </a:t>
            </a:r>
            <a:r>
              <a:rPr lang="fr-FR" altLang="fr-FR" dirty="0" smtClean="0"/>
              <a:t>dommages </a:t>
            </a:r>
            <a:r>
              <a:rPr lang="fr-FR" altLang="fr-FR" dirty="0"/>
              <a:t>et ténacité</a:t>
            </a:r>
            <a:endParaRPr lang="en-US" altLang="fr-FR" dirty="0"/>
          </a:p>
        </p:txBody>
      </p:sp>
      <p:sp>
        <p:nvSpPr>
          <p:cNvPr id="22" name="ZoneTexte 21"/>
          <p:cNvSpPr txBox="1"/>
          <p:nvPr/>
        </p:nvSpPr>
        <p:spPr>
          <a:xfrm>
            <a:off x="843162" y="4737459"/>
            <a:ext cx="3637705" cy="1143225"/>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ln>
        </p:spPr>
        <p:txBody>
          <a:bodyPr wrap="square" lIns="180000" tIns="162000" rIns="180000" bIns="126000" rtlCol="0">
            <a:spAutoFit/>
          </a:bodyPr>
          <a:lstStyle/>
          <a:p>
            <a:pPr algn="ctr">
              <a:lnSpc>
                <a:spcPct val="105000"/>
              </a:lnSpc>
            </a:pPr>
            <a:r>
              <a:rPr lang="fr-FR" dirty="0" smtClean="0">
                <a:solidFill>
                  <a:schemeClr val="accent2"/>
                </a:solidFill>
              </a:rPr>
              <a:t>Quelques T°C types à retenir:</a:t>
            </a:r>
          </a:p>
          <a:p>
            <a:pPr algn="ctr">
              <a:lnSpc>
                <a:spcPct val="105000"/>
              </a:lnSpc>
            </a:pPr>
            <a:r>
              <a:rPr lang="fr-FR" dirty="0" smtClean="0">
                <a:solidFill>
                  <a:schemeClr val="accent2"/>
                </a:solidFill>
              </a:rPr>
              <a:t>Matriçage = 940 / 960 °C</a:t>
            </a:r>
          </a:p>
          <a:p>
            <a:pPr algn="ctr">
              <a:lnSpc>
                <a:spcPct val="105000"/>
              </a:lnSpc>
            </a:pPr>
            <a:r>
              <a:rPr lang="fr-FR" dirty="0" smtClean="0">
                <a:solidFill>
                  <a:schemeClr val="accent2"/>
                </a:solidFill>
              </a:rPr>
              <a:t>Revenu = 730°C </a:t>
            </a:r>
            <a:endParaRPr lang="fr-FR" dirty="0">
              <a:solidFill>
                <a:schemeClr val="accent2"/>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62283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64</a:t>
            </a:fld>
            <a:endParaRPr lang="fr-FR" dirty="0"/>
          </a:p>
        </p:txBody>
      </p:sp>
      <p:sp>
        <p:nvSpPr>
          <p:cNvPr id="11" name="Espace réservé du contenu 10"/>
          <p:cNvSpPr>
            <a:spLocks noGrp="1"/>
          </p:cNvSpPr>
          <p:nvPr>
            <p:ph idx="1"/>
          </p:nvPr>
        </p:nvSpPr>
        <p:spPr bwMode="gray">
          <a:xfrm>
            <a:off x="540000" y="1242000"/>
            <a:ext cx="8064000" cy="746840"/>
          </a:xfrm>
        </p:spPr>
        <p:txBody>
          <a:bodyPr/>
          <a:lstStyle/>
          <a:p>
            <a:r>
              <a:rPr lang="fr-FR" dirty="0" smtClean="0"/>
              <a:t>TA6V – Application matriçage</a:t>
            </a:r>
            <a:endParaRPr lang="fr-FR" dirty="0"/>
          </a:p>
          <a:p>
            <a:pPr lvl="2"/>
            <a:r>
              <a:rPr lang="fr-FR" dirty="0" smtClean="0"/>
              <a:t>Gamme </a:t>
            </a:r>
            <a:r>
              <a:rPr lang="el-GR" dirty="0" smtClean="0">
                <a:latin typeface="Calibri"/>
              </a:rPr>
              <a:t>α</a:t>
            </a:r>
            <a:r>
              <a:rPr lang="fr-FR" dirty="0" smtClean="0">
                <a:latin typeface="Calibri"/>
              </a:rPr>
              <a:t>-</a:t>
            </a:r>
            <a:r>
              <a:rPr lang="el-GR" dirty="0" smtClean="0">
                <a:latin typeface="Calibri"/>
              </a:rPr>
              <a:t>β</a:t>
            </a:r>
            <a:r>
              <a:rPr lang="fr-FR" dirty="0" smtClean="0">
                <a:latin typeface="Calibri"/>
              </a:rPr>
              <a:t> avec TTH de mise en solution </a:t>
            </a:r>
            <a:r>
              <a:rPr lang="el-GR" dirty="0">
                <a:latin typeface="Calibri"/>
              </a:rPr>
              <a:t>α</a:t>
            </a:r>
            <a:r>
              <a:rPr lang="fr-FR" dirty="0">
                <a:latin typeface="Calibri"/>
              </a:rPr>
              <a:t>-</a:t>
            </a:r>
            <a:r>
              <a:rPr lang="el-GR" dirty="0">
                <a:latin typeface="Calibri"/>
              </a:rPr>
              <a:t>β</a:t>
            </a:r>
            <a:r>
              <a:rPr lang="fr-FR" dirty="0">
                <a:latin typeface="Calibri"/>
              </a:rPr>
              <a:t> </a:t>
            </a:r>
            <a:endParaRPr lang="fr-FR" dirty="0" smtClean="0"/>
          </a:p>
          <a:p>
            <a:pPr marL="0" lvl="2" indent="0">
              <a:buNone/>
            </a:pP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9"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9548" t="46182" r="25714"/>
          <a:stretch/>
        </p:blipFill>
        <p:spPr bwMode="auto">
          <a:xfrm>
            <a:off x="5029940" y="3123442"/>
            <a:ext cx="3938068" cy="3041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805" t="4173" r="1917" b="54281"/>
          <a:stretch/>
        </p:blipFill>
        <p:spPr bwMode="auto">
          <a:xfrm>
            <a:off x="179892" y="1960704"/>
            <a:ext cx="5200513"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ZoneTexte 3"/>
          <p:cNvSpPr txBox="1">
            <a:spLocks noChangeArrowheads="1"/>
          </p:cNvSpPr>
          <p:nvPr/>
        </p:nvSpPr>
        <p:spPr bwMode="auto">
          <a:xfrm>
            <a:off x="5657785" y="2200112"/>
            <a:ext cx="331022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r>
              <a:rPr lang="fr-FR" altLang="fr-FR" dirty="0" smtClean="0"/>
              <a:t>+ Statique et fatigue.</a:t>
            </a:r>
            <a:endParaRPr lang="fr-FR" altLang="fr-FR" dirty="0"/>
          </a:p>
          <a:p>
            <a:pPr marL="0" indent="0" eaLnBrk="1" hangingPunct="1"/>
            <a:r>
              <a:rPr lang="fr-FR" altLang="fr-FR" dirty="0"/>
              <a:t>=</a:t>
            </a:r>
            <a:r>
              <a:rPr lang="fr-FR" altLang="fr-FR" dirty="0" smtClean="0"/>
              <a:t> Tolérance </a:t>
            </a:r>
            <a:r>
              <a:rPr lang="fr-FR" altLang="fr-FR" dirty="0"/>
              <a:t>aux </a:t>
            </a:r>
            <a:r>
              <a:rPr lang="fr-FR" altLang="fr-FR" dirty="0" smtClean="0"/>
              <a:t>dommages </a:t>
            </a:r>
            <a:r>
              <a:rPr lang="fr-FR" altLang="fr-FR" dirty="0"/>
              <a:t>et ténacité</a:t>
            </a:r>
            <a:endParaRPr lang="en-US" altLang="fr-FR" dirty="0"/>
          </a:p>
        </p:txBody>
      </p:sp>
      <p:sp>
        <p:nvSpPr>
          <p:cNvPr id="14" name="ZoneTexte 13"/>
          <p:cNvSpPr txBox="1"/>
          <p:nvPr/>
        </p:nvSpPr>
        <p:spPr>
          <a:xfrm>
            <a:off x="843162" y="4737459"/>
            <a:ext cx="3637705" cy="1454208"/>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ln>
        </p:spPr>
        <p:txBody>
          <a:bodyPr wrap="square" lIns="180000" tIns="162000" rIns="180000" bIns="126000" rtlCol="0">
            <a:spAutoFit/>
          </a:bodyPr>
          <a:lstStyle/>
          <a:p>
            <a:pPr algn="ctr">
              <a:lnSpc>
                <a:spcPct val="105000"/>
              </a:lnSpc>
            </a:pPr>
            <a:r>
              <a:rPr lang="fr-FR" dirty="0" smtClean="0">
                <a:solidFill>
                  <a:schemeClr val="accent2"/>
                </a:solidFill>
              </a:rPr>
              <a:t>Quelques T°C types à retenir:</a:t>
            </a:r>
          </a:p>
          <a:p>
            <a:pPr algn="ctr">
              <a:lnSpc>
                <a:spcPct val="105000"/>
              </a:lnSpc>
            </a:pPr>
            <a:r>
              <a:rPr lang="fr-FR" dirty="0" smtClean="0">
                <a:solidFill>
                  <a:schemeClr val="accent2"/>
                </a:solidFill>
              </a:rPr>
              <a:t>Matriçage = 940 / 960 °C</a:t>
            </a:r>
          </a:p>
          <a:p>
            <a:pPr algn="ctr">
              <a:lnSpc>
                <a:spcPct val="105000"/>
              </a:lnSpc>
            </a:pPr>
            <a:r>
              <a:rPr lang="fr-FR" dirty="0" smtClean="0">
                <a:solidFill>
                  <a:schemeClr val="accent2"/>
                </a:solidFill>
              </a:rPr>
              <a:t>Mise en solution = T</a:t>
            </a:r>
            <a:r>
              <a:rPr lang="el-GR" dirty="0" smtClean="0">
                <a:solidFill>
                  <a:schemeClr val="accent2"/>
                </a:solidFill>
                <a:latin typeface="Calibri"/>
              </a:rPr>
              <a:t>β</a:t>
            </a:r>
            <a:r>
              <a:rPr lang="fr-FR" dirty="0">
                <a:solidFill>
                  <a:schemeClr val="accent2"/>
                </a:solidFill>
                <a:latin typeface="Calibri"/>
              </a:rPr>
              <a:t> </a:t>
            </a:r>
            <a:r>
              <a:rPr lang="fr-FR" dirty="0" smtClean="0">
                <a:solidFill>
                  <a:schemeClr val="accent2"/>
                </a:solidFill>
                <a:latin typeface="Calibri"/>
              </a:rPr>
              <a:t>- 30°C</a:t>
            </a:r>
          </a:p>
          <a:p>
            <a:pPr algn="ctr">
              <a:lnSpc>
                <a:spcPct val="105000"/>
              </a:lnSpc>
            </a:pPr>
            <a:r>
              <a:rPr lang="fr-FR" dirty="0" smtClean="0">
                <a:solidFill>
                  <a:schemeClr val="accent2"/>
                </a:solidFill>
              </a:rPr>
              <a:t>Revenu = 730°C </a:t>
            </a:r>
            <a:endParaRPr lang="fr-FR" dirty="0">
              <a:solidFill>
                <a:schemeClr val="accent2"/>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8412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65</a:t>
            </a:fld>
            <a:endParaRPr lang="fr-FR" dirty="0"/>
          </a:p>
        </p:txBody>
      </p:sp>
      <p:sp>
        <p:nvSpPr>
          <p:cNvPr id="11" name="Espace réservé du contenu 10"/>
          <p:cNvSpPr>
            <a:spLocks noGrp="1"/>
          </p:cNvSpPr>
          <p:nvPr>
            <p:ph idx="1"/>
          </p:nvPr>
        </p:nvSpPr>
        <p:spPr bwMode="gray">
          <a:xfrm>
            <a:off x="540000" y="1242000"/>
            <a:ext cx="8064000" cy="746840"/>
          </a:xfrm>
        </p:spPr>
        <p:txBody>
          <a:bodyPr/>
          <a:lstStyle/>
          <a:p>
            <a:r>
              <a:rPr lang="fr-FR" dirty="0" smtClean="0"/>
              <a:t>TA6V – Application matriçage</a:t>
            </a:r>
            <a:endParaRPr lang="fr-FR" dirty="0"/>
          </a:p>
          <a:p>
            <a:pPr lvl="2"/>
            <a:r>
              <a:rPr lang="fr-FR" dirty="0" smtClean="0"/>
              <a:t>Gamme </a:t>
            </a:r>
            <a:r>
              <a:rPr lang="el-GR" dirty="0" smtClean="0">
                <a:latin typeface="Calibri"/>
              </a:rPr>
              <a:t>β</a:t>
            </a:r>
            <a:endParaRPr lang="fr-FR" dirty="0" smtClean="0"/>
          </a:p>
          <a:p>
            <a:pPr marL="0" lvl="2" indent="0">
              <a:buNone/>
            </a:pP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12"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5970" t="24337" b="20039"/>
          <a:stretch/>
        </p:blipFill>
        <p:spPr bwMode="auto">
          <a:xfrm>
            <a:off x="5336792" y="1996866"/>
            <a:ext cx="3312368" cy="2571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 name="Groupe 12"/>
          <p:cNvGrpSpPr/>
          <p:nvPr/>
        </p:nvGrpSpPr>
        <p:grpSpPr>
          <a:xfrm>
            <a:off x="187325" y="1715963"/>
            <a:ext cx="4319588" cy="1497013"/>
            <a:chOff x="1016000" y="1219200"/>
            <a:chExt cx="4319588" cy="1497013"/>
          </a:xfrm>
        </p:grpSpPr>
        <p:cxnSp>
          <p:nvCxnSpPr>
            <p:cNvPr id="14" name="Connecteur droit avec flèche 13"/>
            <p:cNvCxnSpPr/>
            <p:nvPr/>
          </p:nvCxnSpPr>
          <p:spPr>
            <a:xfrm flipV="1">
              <a:off x="1606550" y="2716213"/>
              <a:ext cx="3729038" cy="0"/>
            </a:xfrm>
            <a:prstGeom prst="straightConnector1">
              <a:avLst/>
            </a:prstGeom>
            <a:noFill/>
            <a:ln w="9525" cap="flat" cmpd="sng" algn="ctr">
              <a:solidFill>
                <a:srgbClr val="000000">
                  <a:shade val="95000"/>
                  <a:satMod val="105000"/>
                </a:srgbClr>
              </a:solidFill>
              <a:prstDash val="solid"/>
              <a:tailEnd type="arrow"/>
            </a:ln>
            <a:effectLst/>
          </p:spPr>
        </p:cxnSp>
        <p:grpSp>
          <p:nvGrpSpPr>
            <p:cNvPr id="15" name="Groupe 14"/>
            <p:cNvGrpSpPr/>
            <p:nvPr/>
          </p:nvGrpSpPr>
          <p:grpSpPr>
            <a:xfrm>
              <a:off x="1016000" y="1219200"/>
              <a:ext cx="4081463" cy="1497013"/>
              <a:chOff x="1016000" y="1219200"/>
              <a:chExt cx="4081463" cy="1497013"/>
            </a:xfrm>
          </p:grpSpPr>
          <p:cxnSp>
            <p:nvCxnSpPr>
              <p:cNvPr id="16" name="Connecteur droit avec flèche 15"/>
              <p:cNvCxnSpPr/>
              <p:nvPr/>
            </p:nvCxnSpPr>
            <p:spPr>
              <a:xfrm flipV="1">
                <a:off x="1611313" y="1354138"/>
                <a:ext cx="6350" cy="1362075"/>
              </a:xfrm>
              <a:prstGeom prst="straightConnector1">
                <a:avLst/>
              </a:prstGeom>
              <a:noFill/>
              <a:ln w="9525" cap="flat" cmpd="sng" algn="ctr">
                <a:solidFill>
                  <a:srgbClr val="000000">
                    <a:shade val="95000"/>
                    <a:satMod val="105000"/>
                  </a:srgbClr>
                </a:solidFill>
                <a:prstDash val="solid"/>
                <a:tailEnd type="arrow"/>
              </a:ln>
              <a:effectLst/>
            </p:spPr>
          </p:cxnSp>
          <p:cxnSp>
            <p:nvCxnSpPr>
              <p:cNvPr id="17" name="Connecteur droit 16"/>
              <p:cNvCxnSpPr/>
              <p:nvPr/>
            </p:nvCxnSpPr>
            <p:spPr>
              <a:xfrm flipV="1">
                <a:off x="1639888" y="1573213"/>
                <a:ext cx="373062" cy="1143000"/>
              </a:xfrm>
              <a:prstGeom prst="line">
                <a:avLst/>
              </a:prstGeom>
              <a:noFill/>
              <a:ln w="19050" cap="flat" cmpd="sng" algn="ctr">
                <a:solidFill>
                  <a:srgbClr val="92D050"/>
                </a:solidFill>
                <a:prstDash val="solid"/>
              </a:ln>
              <a:effectLst/>
            </p:spPr>
          </p:cxnSp>
          <p:cxnSp>
            <p:nvCxnSpPr>
              <p:cNvPr id="18" name="Connecteur droit 17"/>
              <p:cNvCxnSpPr/>
              <p:nvPr/>
            </p:nvCxnSpPr>
            <p:spPr>
              <a:xfrm>
                <a:off x="2012950" y="1573213"/>
                <a:ext cx="49213" cy="169862"/>
              </a:xfrm>
              <a:prstGeom prst="line">
                <a:avLst/>
              </a:prstGeom>
              <a:noFill/>
              <a:ln w="19050" cap="flat" cmpd="sng" algn="ctr">
                <a:solidFill>
                  <a:srgbClr val="92D050"/>
                </a:solidFill>
                <a:prstDash val="solid"/>
              </a:ln>
              <a:effectLst/>
            </p:spPr>
          </p:cxnSp>
          <p:cxnSp>
            <p:nvCxnSpPr>
              <p:cNvPr id="19" name="Connecteur droit 18"/>
              <p:cNvCxnSpPr/>
              <p:nvPr/>
            </p:nvCxnSpPr>
            <p:spPr>
              <a:xfrm flipV="1">
                <a:off x="2062163" y="1573213"/>
                <a:ext cx="50800" cy="169862"/>
              </a:xfrm>
              <a:prstGeom prst="line">
                <a:avLst/>
              </a:prstGeom>
              <a:noFill/>
              <a:ln w="19050" cap="flat" cmpd="sng" algn="ctr">
                <a:solidFill>
                  <a:srgbClr val="92D050"/>
                </a:solidFill>
                <a:prstDash val="solid"/>
              </a:ln>
              <a:effectLst/>
            </p:spPr>
          </p:cxnSp>
          <p:cxnSp>
            <p:nvCxnSpPr>
              <p:cNvPr id="20" name="Connecteur droit 19"/>
              <p:cNvCxnSpPr/>
              <p:nvPr/>
            </p:nvCxnSpPr>
            <p:spPr>
              <a:xfrm>
                <a:off x="2112963" y="1585913"/>
                <a:ext cx="49212" cy="169862"/>
              </a:xfrm>
              <a:prstGeom prst="line">
                <a:avLst/>
              </a:prstGeom>
              <a:noFill/>
              <a:ln w="19050" cap="flat" cmpd="sng" algn="ctr">
                <a:solidFill>
                  <a:srgbClr val="92D050"/>
                </a:solidFill>
                <a:prstDash val="solid"/>
              </a:ln>
              <a:effectLst/>
            </p:spPr>
          </p:cxnSp>
          <p:cxnSp>
            <p:nvCxnSpPr>
              <p:cNvPr id="21" name="Connecteur droit 20"/>
              <p:cNvCxnSpPr/>
              <p:nvPr/>
            </p:nvCxnSpPr>
            <p:spPr>
              <a:xfrm flipV="1">
                <a:off x="2162175" y="1585913"/>
                <a:ext cx="50800" cy="169862"/>
              </a:xfrm>
              <a:prstGeom prst="line">
                <a:avLst/>
              </a:prstGeom>
              <a:noFill/>
              <a:ln w="19050" cap="flat" cmpd="sng" algn="ctr">
                <a:solidFill>
                  <a:srgbClr val="92D050"/>
                </a:solidFill>
                <a:prstDash val="solid"/>
              </a:ln>
              <a:effectLst/>
            </p:spPr>
          </p:cxnSp>
          <p:cxnSp>
            <p:nvCxnSpPr>
              <p:cNvPr id="22" name="Connecteur droit 21"/>
              <p:cNvCxnSpPr/>
              <p:nvPr/>
            </p:nvCxnSpPr>
            <p:spPr>
              <a:xfrm>
                <a:off x="2214563" y="1573213"/>
                <a:ext cx="50800" cy="169862"/>
              </a:xfrm>
              <a:prstGeom prst="line">
                <a:avLst/>
              </a:prstGeom>
              <a:noFill/>
              <a:ln w="19050" cap="flat" cmpd="sng" algn="ctr">
                <a:solidFill>
                  <a:srgbClr val="92D050"/>
                </a:solidFill>
                <a:prstDash val="solid"/>
              </a:ln>
              <a:effectLst/>
            </p:spPr>
          </p:cxnSp>
          <p:cxnSp>
            <p:nvCxnSpPr>
              <p:cNvPr id="23" name="Connecteur droit 22"/>
              <p:cNvCxnSpPr/>
              <p:nvPr/>
            </p:nvCxnSpPr>
            <p:spPr>
              <a:xfrm flipV="1">
                <a:off x="2265363" y="1573213"/>
                <a:ext cx="49212" cy="169862"/>
              </a:xfrm>
              <a:prstGeom prst="line">
                <a:avLst/>
              </a:prstGeom>
              <a:noFill/>
              <a:ln w="19050" cap="flat" cmpd="sng" algn="ctr">
                <a:solidFill>
                  <a:srgbClr val="92D050"/>
                </a:solidFill>
                <a:prstDash val="solid"/>
              </a:ln>
              <a:effectLst/>
            </p:spPr>
          </p:cxnSp>
          <p:cxnSp>
            <p:nvCxnSpPr>
              <p:cNvPr id="24" name="Connecteur droit 23"/>
              <p:cNvCxnSpPr/>
              <p:nvPr/>
            </p:nvCxnSpPr>
            <p:spPr>
              <a:xfrm flipH="1" flipV="1">
                <a:off x="2314575" y="1573213"/>
                <a:ext cx="192088" cy="1143000"/>
              </a:xfrm>
              <a:prstGeom prst="line">
                <a:avLst/>
              </a:prstGeom>
              <a:noFill/>
              <a:ln w="19050" cap="flat" cmpd="sng" algn="ctr">
                <a:solidFill>
                  <a:srgbClr val="92D050"/>
                </a:solidFill>
                <a:prstDash val="solid"/>
              </a:ln>
              <a:effectLst/>
            </p:spPr>
          </p:cxnSp>
          <p:cxnSp>
            <p:nvCxnSpPr>
              <p:cNvPr id="25" name="Connecteur droit 24"/>
              <p:cNvCxnSpPr/>
              <p:nvPr/>
            </p:nvCxnSpPr>
            <p:spPr>
              <a:xfrm flipV="1">
                <a:off x="2506663" y="1743075"/>
                <a:ext cx="495300" cy="973138"/>
              </a:xfrm>
              <a:prstGeom prst="line">
                <a:avLst/>
              </a:prstGeom>
              <a:noFill/>
              <a:ln w="19050" cap="flat" cmpd="sng" algn="ctr">
                <a:solidFill>
                  <a:srgbClr val="E1B500"/>
                </a:solidFill>
                <a:prstDash val="solid"/>
              </a:ln>
              <a:effectLst/>
            </p:spPr>
          </p:cxnSp>
          <p:cxnSp>
            <p:nvCxnSpPr>
              <p:cNvPr id="26" name="Connecteur droit 25"/>
              <p:cNvCxnSpPr/>
              <p:nvPr/>
            </p:nvCxnSpPr>
            <p:spPr>
              <a:xfrm flipV="1">
                <a:off x="3006725" y="1743075"/>
                <a:ext cx="447675" cy="0"/>
              </a:xfrm>
              <a:prstGeom prst="line">
                <a:avLst/>
              </a:prstGeom>
              <a:noFill/>
              <a:ln w="19050" cap="flat" cmpd="sng" algn="ctr">
                <a:solidFill>
                  <a:srgbClr val="E1B500"/>
                </a:solidFill>
                <a:prstDash val="solid"/>
              </a:ln>
              <a:effectLst/>
            </p:spPr>
          </p:cxnSp>
          <p:cxnSp>
            <p:nvCxnSpPr>
              <p:cNvPr id="27" name="Connecteur droit 26"/>
              <p:cNvCxnSpPr/>
              <p:nvPr/>
            </p:nvCxnSpPr>
            <p:spPr>
              <a:xfrm flipH="1" flipV="1">
                <a:off x="3454400" y="1743075"/>
                <a:ext cx="300038" cy="973138"/>
              </a:xfrm>
              <a:prstGeom prst="line">
                <a:avLst/>
              </a:prstGeom>
              <a:noFill/>
              <a:ln w="19050" cap="flat" cmpd="sng" algn="ctr">
                <a:solidFill>
                  <a:srgbClr val="E1B500"/>
                </a:solidFill>
                <a:prstDash val="solid"/>
              </a:ln>
              <a:effectLst/>
            </p:spPr>
          </p:cxnSp>
          <p:cxnSp>
            <p:nvCxnSpPr>
              <p:cNvPr id="28" name="Connecteur droit 27"/>
              <p:cNvCxnSpPr/>
              <p:nvPr/>
            </p:nvCxnSpPr>
            <p:spPr>
              <a:xfrm flipV="1">
                <a:off x="3754438" y="2254250"/>
                <a:ext cx="128587" cy="461963"/>
              </a:xfrm>
              <a:prstGeom prst="line">
                <a:avLst/>
              </a:prstGeom>
              <a:noFill/>
              <a:ln w="19050" cap="flat" cmpd="sng" algn="ctr">
                <a:solidFill>
                  <a:srgbClr val="00B0F0"/>
                </a:solidFill>
                <a:prstDash val="solid"/>
              </a:ln>
              <a:effectLst/>
            </p:spPr>
          </p:cxnSp>
          <p:cxnSp>
            <p:nvCxnSpPr>
              <p:cNvPr id="29" name="Connecteur droit 28"/>
              <p:cNvCxnSpPr/>
              <p:nvPr/>
            </p:nvCxnSpPr>
            <p:spPr>
              <a:xfrm flipV="1">
                <a:off x="3883025" y="2254250"/>
                <a:ext cx="755650" cy="0"/>
              </a:xfrm>
              <a:prstGeom prst="line">
                <a:avLst/>
              </a:prstGeom>
              <a:noFill/>
              <a:ln w="19050" cap="flat" cmpd="sng" algn="ctr">
                <a:solidFill>
                  <a:srgbClr val="00B0F0"/>
                </a:solidFill>
                <a:prstDash val="solid"/>
              </a:ln>
              <a:effectLst/>
            </p:spPr>
          </p:cxnSp>
          <p:cxnSp>
            <p:nvCxnSpPr>
              <p:cNvPr id="30" name="Connecteur droit 29"/>
              <p:cNvCxnSpPr/>
              <p:nvPr/>
            </p:nvCxnSpPr>
            <p:spPr>
              <a:xfrm flipH="1" flipV="1">
                <a:off x="4638675" y="2254250"/>
                <a:ext cx="115888" cy="461963"/>
              </a:xfrm>
              <a:prstGeom prst="line">
                <a:avLst/>
              </a:prstGeom>
              <a:noFill/>
              <a:ln w="19050" cap="flat" cmpd="sng" algn="ctr">
                <a:solidFill>
                  <a:srgbClr val="00B0F0"/>
                </a:solidFill>
                <a:prstDash val="solid"/>
              </a:ln>
              <a:effectLst/>
            </p:spPr>
          </p:cxnSp>
          <p:sp>
            <p:nvSpPr>
              <p:cNvPr id="31" name="ZoneTexte 38"/>
              <p:cNvSpPr txBox="1">
                <a:spLocks noChangeArrowheads="1"/>
              </p:cNvSpPr>
              <p:nvPr/>
            </p:nvSpPr>
            <p:spPr bwMode="auto">
              <a:xfrm>
                <a:off x="1016000" y="1697038"/>
                <a:ext cx="49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smtClean="0">
                    <a:ln>
                      <a:noFill/>
                    </a:ln>
                    <a:solidFill>
                      <a:srgbClr val="FF0000"/>
                    </a:solidFill>
                    <a:effectLst/>
                    <a:uLnTx/>
                    <a:uFillTx/>
                    <a:latin typeface="Arial" pitchFamily="34" charset="0"/>
                    <a:cs typeface="Arial" pitchFamily="34" charset="0"/>
                  </a:rPr>
                  <a:t>T</a:t>
                </a:r>
                <a:r>
                  <a:rPr kumimoji="0" lang="fr-FR" altLang="fr-FR" sz="1800" b="0" i="0" u="none" strike="noStrike" kern="0" cap="none" spc="0" normalizeH="0" baseline="0" noProof="0" smtClean="0">
                    <a:ln>
                      <a:noFill/>
                    </a:ln>
                    <a:solidFill>
                      <a:srgbClr val="FF0000"/>
                    </a:solidFill>
                    <a:effectLst/>
                    <a:uLnTx/>
                    <a:uFillTx/>
                    <a:latin typeface="Symbol" pitchFamily="18" charset="2"/>
                    <a:cs typeface="Arial" pitchFamily="34" charset="0"/>
                  </a:rPr>
                  <a:t>b</a:t>
                </a:r>
                <a:endParaRPr kumimoji="0" lang="en-US" altLang="fr-FR" sz="1800" b="0" i="0" u="none" strike="noStrike" kern="0" cap="none" spc="0" normalizeH="0" baseline="0" noProof="0" smtClean="0">
                  <a:ln>
                    <a:noFill/>
                  </a:ln>
                  <a:solidFill>
                    <a:srgbClr val="FF0000"/>
                  </a:solidFill>
                  <a:effectLst/>
                  <a:uLnTx/>
                  <a:uFillTx/>
                  <a:latin typeface="Symbol" pitchFamily="18" charset="2"/>
                  <a:cs typeface="Arial" pitchFamily="34" charset="0"/>
                </a:endParaRPr>
              </a:p>
            </p:txBody>
          </p:sp>
          <p:cxnSp>
            <p:nvCxnSpPr>
              <p:cNvPr id="32" name="Connecteur droit 31"/>
              <p:cNvCxnSpPr/>
              <p:nvPr/>
            </p:nvCxnSpPr>
            <p:spPr>
              <a:xfrm>
                <a:off x="1430338" y="1895475"/>
                <a:ext cx="3667125" cy="0"/>
              </a:xfrm>
              <a:prstGeom prst="line">
                <a:avLst/>
              </a:prstGeom>
              <a:noFill/>
              <a:ln w="28575" cap="flat" cmpd="sng" algn="ctr">
                <a:solidFill>
                  <a:srgbClr val="D40A0A">
                    <a:shade val="95000"/>
                    <a:satMod val="105000"/>
                  </a:srgbClr>
                </a:solidFill>
                <a:prstDash val="solid"/>
              </a:ln>
              <a:effectLst/>
            </p:spPr>
          </p:cxnSp>
          <p:sp>
            <p:nvSpPr>
              <p:cNvPr id="33" name="ZoneTexte 43"/>
              <p:cNvSpPr txBox="1">
                <a:spLocks noChangeArrowheads="1"/>
              </p:cNvSpPr>
              <p:nvPr/>
            </p:nvSpPr>
            <p:spPr bwMode="auto">
              <a:xfrm>
                <a:off x="1617663" y="1219200"/>
                <a:ext cx="1266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noProof="0" dirty="0" smtClean="0">
                    <a:ln>
                      <a:noFill/>
                    </a:ln>
                    <a:solidFill>
                      <a:srgbClr val="92D050"/>
                    </a:solidFill>
                    <a:effectLst/>
                    <a:uLnTx/>
                    <a:uFillTx/>
                    <a:latin typeface="Arial" pitchFamily="34" charset="0"/>
                    <a:cs typeface="Arial" pitchFamily="34" charset="0"/>
                  </a:rPr>
                  <a:t>Matriçage </a:t>
                </a:r>
                <a:r>
                  <a:rPr kumimoji="0" lang="fr-FR" altLang="fr-FR" sz="1600" b="0" i="0" u="none" strike="noStrike" kern="0" cap="none" spc="0" normalizeH="0" baseline="0" noProof="0" dirty="0" smtClean="0">
                    <a:ln>
                      <a:noFill/>
                    </a:ln>
                    <a:solidFill>
                      <a:srgbClr val="92D050"/>
                    </a:solidFill>
                    <a:effectLst/>
                    <a:uLnTx/>
                    <a:uFillTx/>
                    <a:latin typeface="Symbol" pitchFamily="18" charset="2"/>
                    <a:cs typeface="Arial" pitchFamily="34" charset="0"/>
                  </a:rPr>
                  <a:t>b</a:t>
                </a:r>
                <a:endParaRPr kumimoji="0" lang="en-US" altLang="fr-FR" sz="1600" b="0" i="0" u="none" strike="noStrike" kern="0" cap="none" spc="0" normalizeH="0" baseline="0" noProof="0" dirty="0" smtClean="0">
                  <a:ln>
                    <a:noFill/>
                  </a:ln>
                  <a:solidFill>
                    <a:srgbClr val="92D050"/>
                  </a:solidFill>
                  <a:effectLst/>
                  <a:uLnTx/>
                  <a:uFillTx/>
                  <a:latin typeface="Symbol" pitchFamily="18" charset="2"/>
                  <a:cs typeface="Arial" pitchFamily="34" charset="0"/>
                </a:endParaRPr>
              </a:p>
            </p:txBody>
          </p:sp>
          <p:sp>
            <p:nvSpPr>
              <p:cNvPr id="34" name="ZoneTexte 33"/>
              <p:cNvSpPr txBox="1"/>
              <p:nvPr/>
            </p:nvSpPr>
            <p:spPr>
              <a:xfrm>
                <a:off x="2884488" y="1408113"/>
                <a:ext cx="781050" cy="339725"/>
              </a:xfrm>
              <a:prstGeom prst="rect">
                <a:avLst/>
              </a:prstGeom>
              <a:noFill/>
            </p:spPr>
            <p:txBody>
              <a:bodyPr>
                <a:spAutoFit/>
              </a:bodyPr>
              <a:lstStyle/>
              <a:p>
                <a:pPr fontAlgn="base">
                  <a:spcBef>
                    <a:spcPct val="0"/>
                  </a:spcBef>
                  <a:spcAft>
                    <a:spcPct val="0"/>
                  </a:spcAft>
                  <a:defRPr/>
                </a:pPr>
                <a:r>
                  <a:rPr lang="fr-FR" sz="1600" dirty="0">
                    <a:solidFill>
                      <a:srgbClr val="CCA400">
                        <a:lumMod val="60000"/>
                        <a:lumOff val="40000"/>
                      </a:srgbClr>
                    </a:solidFill>
                    <a:latin typeface="Arial" pitchFamily="34" charset="0"/>
                    <a:cs typeface="Arial" pitchFamily="34" charset="0"/>
                  </a:rPr>
                  <a:t>MIS </a:t>
                </a:r>
                <a:r>
                  <a:rPr lang="fr-FR" sz="1600" dirty="0">
                    <a:solidFill>
                      <a:srgbClr val="CCA400">
                        <a:lumMod val="60000"/>
                        <a:lumOff val="40000"/>
                      </a:srgbClr>
                    </a:solidFill>
                    <a:latin typeface="Symbol" pitchFamily="18" charset="2"/>
                    <a:cs typeface="Arial" pitchFamily="34" charset="0"/>
                  </a:rPr>
                  <a:t>b</a:t>
                </a:r>
                <a:endParaRPr lang="en-US" sz="1600" dirty="0">
                  <a:solidFill>
                    <a:srgbClr val="CCA400">
                      <a:lumMod val="60000"/>
                      <a:lumOff val="40000"/>
                    </a:srgbClr>
                  </a:solidFill>
                  <a:latin typeface="Symbol" pitchFamily="18" charset="2"/>
                  <a:cs typeface="Arial" pitchFamily="34" charset="0"/>
                </a:endParaRPr>
              </a:p>
            </p:txBody>
          </p:sp>
          <p:sp>
            <p:nvSpPr>
              <p:cNvPr id="35" name="ZoneTexte 45"/>
              <p:cNvSpPr txBox="1">
                <a:spLocks noChangeArrowheads="1"/>
              </p:cNvSpPr>
              <p:nvPr/>
            </p:nvSpPr>
            <p:spPr bwMode="auto">
              <a:xfrm>
                <a:off x="3816350" y="1912938"/>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noProof="0" dirty="0" smtClean="0">
                    <a:ln>
                      <a:noFill/>
                    </a:ln>
                    <a:solidFill>
                      <a:srgbClr val="00B0F0"/>
                    </a:solidFill>
                    <a:effectLst/>
                    <a:uLnTx/>
                    <a:uFillTx/>
                    <a:latin typeface="Arial" pitchFamily="34" charset="0"/>
                    <a:cs typeface="Arial" pitchFamily="34" charset="0"/>
                  </a:rPr>
                  <a:t>Revenu</a:t>
                </a:r>
                <a:endParaRPr kumimoji="0" lang="en-US" altLang="fr-FR" sz="1600" b="0" i="0" u="none" strike="noStrike" kern="0" cap="none" spc="0" normalizeH="0" baseline="0" noProof="0" dirty="0" smtClean="0">
                  <a:ln>
                    <a:noFill/>
                  </a:ln>
                  <a:solidFill>
                    <a:srgbClr val="00B0F0"/>
                  </a:solidFill>
                  <a:effectLst/>
                  <a:uLnTx/>
                  <a:uFillTx/>
                  <a:latin typeface="Symbol" pitchFamily="18" charset="2"/>
                  <a:cs typeface="Arial" pitchFamily="34" charset="0"/>
                </a:endParaRPr>
              </a:p>
            </p:txBody>
          </p:sp>
        </p:grpSp>
      </p:grpSp>
      <p:grpSp>
        <p:nvGrpSpPr>
          <p:cNvPr id="36" name="Groupe 35"/>
          <p:cNvGrpSpPr/>
          <p:nvPr/>
        </p:nvGrpSpPr>
        <p:grpSpPr>
          <a:xfrm>
            <a:off x="221123" y="3212976"/>
            <a:ext cx="2754313" cy="1497013"/>
            <a:chOff x="1000125" y="2943225"/>
            <a:chExt cx="2754313" cy="1497013"/>
          </a:xfrm>
        </p:grpSpPr>
        <p:cxnSp>
          <p:nvCxnSpPr>
            <p:cNvPr id="37" name="Connecteur droit avec flèche 36"/>
            <p:cNvCxnSpPr/>
            <p:nvPr/>
          </p:nvCxnSpPr>
          <p:spPr>
            <a:xfrm flipV="1">
              <a:off x="1595438" y="3078163"/>
              <a:ext cx="6350" cy="1362075"/>
            </a:xfrm>
            <a:prstGeom prst="straightConnector1">
              <a:avLst/>
            </a:prstGeom>
            <a:noFill/>
            <a:ln w="9525" cap="flat" cmpd="sng" algn="ctr">
              <a:solidFill>
                <a:srgbClr val="000000">
                  <a:shade val="95000"/>
                  <a:satMod val="105000"/>
                </a:srgbClr>
              </a:solidFill>
              <a:prstDash val="solid"/>
              <a:tailEnd type="arrow"/>
            </a:ln>
            <a:effectLst/>
          </p:spPr>
        </p:cxnSp>
        <p:cxnSp>
          <p:nvCxnSpPr>
            <p:cNvPr id="38" name="Connecteur droit avec flèche 37"/>
            <p:cNvCxnSpPr/>
            <p:nvPr/>
          </p:nvCxnSpPr>
          <p:spPr>
            <a:xfrm>
              <a:off x="1590675" y="4440238"/>
              <a:ext cx="2163763" cy="0"/>
            </a:xfrm>
            <a:prstGeom prst="straightConnector1">
              <a:avLst/>
            </a:prstGeom>
            <a:noFill/>
            <a:ln w="9525" cap="flat" cmpd="sng" algn="ctr">
              <a:solidFill>
                <a:srgbClr val="000000">
                  <a:shade val="95000"/>
                  <a:satMod val="105000"/>
                </a:srgbClr>
              </a:solidFill>
              <a:prstDash val="solid"/>
              <a:tailEnd type="arrow"/>
            </a:ln>
            <a:effectLst/>
          </p:spPr>
        </p:cxnSp>
        <p:cxnSp>
          <p:nvCxnSpPr>
            <p:cNvPr id="39" name="Connecteur droit 38"/>
            <p:cNvCxnSpPr/>
            <p:nvPr/>
          </p:nvCxnSpPr>
          <p:spPr>
            <a:xfrm flipV="1">
              <a:off x="1624013" y="3297238"/>
              <a:ext cx="373062" cy="1143000"/>
            </a:xfrm>
            <a:prstGeom prst="line">
              <a:avLst/>
            </a:prstGeom>
            <a:noFill/>
            <a:ln w="19050" cap="flat" cmpd="sng" algn="ctr">
              <a:solidFill>
                <a:srgbClr val="92D050"/>
              </a:solidFill>
              <a:prstDash val="solid"/>
            </a:ln>
            <a:effectLst/>
          </p:spPr>
        </p:cxnSp>
        <p:cxnSp>
          <p:nvCxnSpPr>
            <p:cNvPr id="40" name="Connecteur droit 39"/>
            <p:cNvCxnSpPr/>
            <p:nvPr/>
          </p:nvCxnSpPr>
          <p:spPr>
            <a:xfrm>
              <a:off x="1997075" y="3297238"/>
              <a:ext cx="49213" cy="169862"/>
            </a:xfrm>
            <a:prstGeom prst="line">
              <a:avLst/>
            </a:prstGeom>
            <a:noFill/>
            <a:ln w="19050" cap="flat" cmpd="sng" algn="ctr">
              <a:solidFill>
                <a:srgbClr val="92D050"/>
              </a:solidFill>
              <a:prstDash val="solid"/>
            </a:ln>
            <a:effectLst/>
          </p:spPr>
        </p:cxnSp>
        <p:cxnSp>
          <p:nvCxnSpPr>
            <p:cNvPr id="41" name="Connecteur droit 40"/>
            <p:cNvCxnSpPr/>
            <p:nvPr/>
          </p:nvCxnSpPr>
          <p:spPr>
            <a:xfrm flipV="1">
              <a:off x="2046288" y="3297238"/>
              <a:ext cx="50800" cy="169862"/>
            </a:xfrm>
            <a:prstGeom prst="line">
              <a:avLst/>
            </a:prstGeom>
            <a:noFill/>
            <a:ln w="19050" cap="flat" cmpd="sng" algn="ctr">
              <a:solidFill>
                <a:srgbClr val="92D050"/>
              </a:solidFill>
              <a:prstDash val="solid"/>
            </a:ln>
            <a:effectLst/>
          </p:spPr>
        </p:cxnSp>
        <p:cxnSp>
          <p:nvCxnSpPr>
            <p:cNvPr id="42" name="Connecteur droit 41"/>
            <p:cNvCxnSpPr/>
            <p:nvPr/>
          </p:nvCxnSpPr>
          <p:spPr>
            <a:xfrm>
              <a:off x="2097088" y="3309938"/>
              <a:ext cx="49212" cy="169862"/>
            </a:xfrm>
            <a:prstGeom prst="line">
              <a:avLst/>
            </a:prstGeom>
            <a:noFill/>
            <a:ln w="19050" cap="flat" cmpd="sng" algn="ctr">
              <a:solidFill>
                <a:srgbClr val="92D050"/>
              </a:solidFill>
              <a:prstDash val="solid"/>
            </a:ln>
            <a:effectLst/>
          </p:spPr>
        </p:cxnSp>
        <p:cxnSp>
          <p:nvCxnSpPr>
            <p:cNvPr id="43" name="Connecteur droit 42"/>
            <p:cNvCxnSpPr/>
            <p:nvPr/>
          </p:nvCxnSpPr>
          <p:spPr>
            <a:xfrm flipV="1">
              <a:off x="2146300" y="3309938"/>
              <a:ext cx="50800" cy="169862"/>
            </a:xfrm>
            <a:prstGeom prst="line">
              <a:avLst/>
            </a:prstGeom>
            <a:noFill/>
            <a:ln w="19050" cap="flat" cmpd="sng" algn="ctr">
              <a:solidFill>
                <a:srgbClr val="92D050"/>
              </a:solidFill>
              <a:prstDash val="solid"/>
            </a:ln>
            <a:effectLst/>
          </p:spPr>
        </p:cxnSp>
        <p:cxnSp>
          <p:nvCxnSpPr>
            <p:cNvPr id="44" name="Connecteur droit 43"/>
            <p:cNvCxnSpPr/>
            <p:nvPr/>
          </p:nvCxnSpPr>
          <p:spPr>
            <a:xfrm>
              <a:off x="2198688" y="3297238"/>
              <a:ext cx="50800" cy="169862"/>
            </a:xfrm>
            <a:prstGeom prst="line">
              <a:avLst/>
            </a:prstGeom>
            <a:noFill/>
            <a:ln w="19050" cap="flat" cmpd="sng" algn="ctr">
              <a:solidFill>
                <a:srgbClr val="92D050"/>
              </a:solidFill>
              <a:prstDash val="solid"/>
            </a:ln>
            <a:effectLst/>
          </p:spPr>
        </p:cxnSp>
        <p:cxnSp>
          <p:nvCxnSpPr>
            <p:cNvPr id="45" name="Connecteur droit 44"/>
            <p:cNvCxnSpPr/>
            <p:nvPr/>
          </p:nvCxnSpPr>
          <p:spPr>
            <a:xfrm flipV="1">
              <a:off x="2249488" y="3297238"/>
              <a:ext cx="49212" cy="169862"/>
            </a:xfrm>
            <a:prstGeom prst="line">
              <a:avLst/>
            </a:prstGeom>
            <a:noFill/>
            <a:ln w="19050" cap="flat" cmpd="sng" algn="ctr">
              <a:solidFill>
                <a:srgbClr val="92D050"/>
              </a:solidFill>
              <a:prstDash val="solid"/>
            </a:ln>
            <a:effectLst/>
          </p:spPr>
        </p:cxnSp>
        <p:cxnSp>
          <p:nvCxnSpPr>
            <p:cNvPr id="46" name="Connecteur droit 45"/>
            <p:cNvCxnSpPr/>
            <p:nvPr/>
          </p:nvCxnSpPr>
          <p:spPr>
            <a:xfrm flipH="1" flipV="1">
              <a:off x="2298700" y="3297238"/>
              <a:ext cx="192088" cy="1143000"/>
            </a:xfrm>
            <a:prstGeom prst="line">
              <a:avLst/>
            </a:prstGeom>
            <a:noFill/>
            <a:ln w="19050" cap="flat" cmpd="sng" algn="ctr">
              <a:solidFill>
                <a:srgbClr val="92D050"/>
              </a:solidFill>
              <a:prstDash val="solid"/>
            </a:ln>
            <a:effectLst/>
          </p:spPr>
        </p:cxnSp>
        <p:cxnSp>
          <p:nvCxnSpPr>
            <p:cNvPr id="47" name="Connecteur droit 46"/>
            <p:cNvCxnSpPr/>
            <p:nvPr/>
          </p:nvCxnSpPr>
          <p:spPr>
            <a:xfrm flipV="1">
              <a:off x="2506663" y="3978275"/>
              <a:ext cx="130175" cy="461963"/>
            </a:xfrm>
            <a:prstGeom prst="line">
              <a:avLst/>
            </a:prstGeom>
            <a:noFill/>
            <a:ln w="19050" cap="flat" cmpd="sng" algn="ctr">
              <a:solidFill>
                <a:srgbClr val="00B0F0"/>
              </a:solidFill>
              <a:prstDash val="solid"/>
            </a:ln>
            <a:effectLst/>
          </p:spPr>
        </p:cxnSp>
        <p:cxnSp>
          <p:nvCxnSpPr>
            <p:cNvPr id="48" name="Connecteur droit 47"/>
            <p:cNvCxnSpPr/>
            <p:nvPr/>
          </p:nvCxnSpPr>
          <p:spPr>
            <a:xfrm flipV="1">
              <a:off x="2636838" y="3978275"/>
              <a:ext cx="755650" cy="0"/>
            </a:xfrm>
            <a:prstGeom prst="line">
              <a:avLst/>
            </a:prstGeom>
            <a:noFill/>
            <a:ln w="19050" cap="flat" cmpd="sng" algn="ctr">
              <a:solidFill>
                <a:srgbClr val="00B0F0"/>
              </a:solidFill>
              <a:prstDash val="solid"/>
            </a:ln>
            <a:effectLst/>
          </p:spPr>
        </p:cxnSp>
        <p:cxnSp>
          <p:nvCxnSpPr>
            <p:cNvPr id="49" name="Connecteur droit 48"/>
            <p:cNvCxnSpPr/>
            <p:nvPr/>
          </p:nvCxnSpPr>
          <p:spPr>
            <a:xfrm flipH="1" flipV="1">
              <a:off x="3392488" y="3978275"/>
              <a:ext cx="114300" cy="461963"/>
            </a:xfrm>
            <a:prstGeom prst="line">
              <a:avLst/>
            </a:prstGeom>
            <a:noFill/>
            <a:ln w="19050" cap="flat" cmpd="sng" algn="ctr">
              <a:solidFill>
                <a:srgbClr val="00B0F0"/>
              </a:solidFill>
              <a:prstDash val="solid"/>
            </a:ln>
            <a:effectLst/>
          </p:spPr>
        </p:cxnSp>
        <p:sp>
          <p:nvSpPr>
            <p:cNvPr id="50" name="ZoneTexte 38"/>
            <p:cNvSpPr txBox="1">
              <a:spLocks noChangeArrowheads="1"/>
            </p:cNvSpPr>
            <p:nvPr/>
          </p:nvSpPr>
          <p:spPr bwMode="auto">
            <a:xfrm>
              <a:off x="1000125" y="3421063"/>
              <a:ext cx="490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smtClean="0">
                  <a:ln>
                    <a:noFill/>
                  </a:ln>
                  <a:solidFill>
                    <a:srgbClr val="FF0000"/>
                  </a:solidFill>
                  <a:effectLst/>
                  <a:uLnTx/>
                  <a:uFillTx/>
                  <a:latin typeface="Arial" pitchFamily="34" charset="0"/>
                  <a:cs typeface="Arial" pitchFamily="34" charset="0"/>
                </a:rPr>
                <a:t>T</a:t>
              </a:r>
              <a:r>
                <a:rPr kumimoji="0" lang="fr-FR" altLang="fr-FR" sz="1800" b="0" i="0" u="none" strike="noStrike" kern="0" cap="none" spc="0" normalizeH="0" baseline="0" noProof="0" smtClean="0">
                  <a:ln>
                    <a:noFill/>
                  </a:ln>
                  <a:solidFill>
                    <a:srgbClr val="FF0000"/>
                  </a:solidFill>
                  <a:effectLst/>
                  <a:uLnTx/>
                  <a:uFillTx/>
                  <a:latin typeface="Symbol" pitchFamily="18" charset="2"/>
                  <a:cs typeface="Arial" pitchFamily="34" charset="0"/>
                </a:rPr>
                <a:t>b</a:t>
              </a:r>
              <a:endParaRPr kumimoji="0" lang="en-US" altLang="fr-FR" sz="1800" b="0" i="0" u="none" strike="noStrike" kern="0" cap="none" spc="0" normalizeH="0" baseline="0" noProof="0" smtClean="0">
                <a:ln>
                  <a:noFill/>
                </a:ln>
                <a:solidFill>
                  <a:srgbClr val="FF0000"/>
                </a:solidFill>
                <a:effectLst/>
                <a:uLnTx/>
                <a:uFillTx/>
                <a:latin typeface="Symbol" pitchFamily="18" charset="2"/>
                <a:cs typeface="Arial" pitchFamily="34" charset="0"/>
              </a:endParaRPr>
            </a:p>
          </p:txBody>
        </p:sp>
        <p:cxnSp>
          <p:nvCxnSpPr>
            <p:cNvPr id="51" name="Connecteur droit 50"/>
            <p:cNvCxnSpPr/>
            <p:nvPr/>
          </p:nvCxnSpPr>
          <p:spPr>
            <a:xfrm>
              <a:off x="1414463" y="3619500"/>
              <a:ext cx="2092325" cy="0"/>
            </a:xfrm>
            <a:prstGeom prst="line">
              <a:avLst/>
            </a:prstGeom>
            <a:noFill/>
            <a:ln w="28575" cap="flat" cmpd="sng" algn="ctr">
              <a:solidFill>
                <a:srgbClr val="D40A0A">
                  <a:shade val="95000"/>
                  <a:satMod val="105000"/>
                </a:srgbClr>
              </a:solidFill>
              <a:prstDash val="solid"/>
            </a:ln>
            <a:effectLst/>
          </p:spPr>
        </p:cxnSp>
        <p:sp>
          <p:nvSpPr>
            <p:cNvPr id="52" name="ZoneTexte 43"/>
            <p:cNvSpPr txBox="1">
              <a:spLocks noChangeArrowheads="1"/>
            </p:cNvSpPr>
            <p:nvPr/>
          </p:nvSpPr>
          <p:spPr bwMode="auto">
            <a:xfrm>
              <a:off x="1601788" y="2943225"/>
              <a:ext cx="12668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noProof="0" dirty="0" smtClean="0">
                  <a:ln>
                    <a:noFill/>
                  </a:ln>
                  <a:solidFill>
                    <a:srgbClr val="92D050"/>
                  </a:solidFill>
                  <a:effectLst/>
                  <a:uLnTx/>
                  <a:uFillTx/>
                  <a:latin typeface="Arial" pitchFamily="34" charset="0"/>
                  <a:cs typeface="Arial" pitchFamily="34" charset="0"/>
                </a:rPr>
                <a:t>Matriçage </a:t>
              </a:r>
              <a:r>
                <a:rPr kumimoji="0" lang="fr-FR" altLang="fr-FR" sz="1600" b="0" i="0" u="none" strike="noStrike" kern="0" cap="none" spc="0" normalizeH="0" baseline="0" noProof="0" dirty="0" smtClean="0">
                  <a:ln>
                    <a:noFill/>
                  </a:ln>
                  <a:solidFill>
                    <a:srgbClr val="92D050"/>
                  </a:solidFill>
                  <a:effectLst/>
                  <a:uLnTx/>
                  <a:uFillTx/>
                  <a:latin typeface="Symbol" pitchFamily="18" charset="2"/>
                  <a:cs typeface="Arial" pitchFamily="34" charset="0"/>
                </a:rPr>
                <a:t>b</a:t>
              </a:r>
              <a:endParaRPr kumimoji="0" lang="en-US" altLang="fr-FR" sz="1600" b="0" i="0" u="none" strike="noStrike" kern="0" cap="none" spc="0" normalizeH="0" baseline="0" noProof="0" dirty="0" smtClean="0">
                <a:ln>
                  <a:noFill/>
                </a:ln>
                <a:solidFill>
                  <a:srgbClr val="92D050"/>
                </a:solidFill>
                <a:effectLst/>
                <a:uLnTx/>
                <a:uFillTx/>
                <a:latin typeface="Symbol" pitchFamily="18" charset="2"/>
                <a:cs typeface="Arial" pitchFamily="34" charset="0"/>
              </a:endParaRPr>
            </a:p>
          </p:txBody>
        </p:sp>
        <p:sp>
          <p:nvSpPr>
            <p:cNvPr id="53" name="ZoneTexte 45"/>
            <p:cNvSpPr txBox="1">
              <a:spLocks noChangeArrowheads="1"/>
            </p:cNvSpPr>
            <p:nvPr/>
          </p:nvSpPr>
          <p:spPr bwMode="auto">
            <a:xfrm>
              <a:off x="2568575" y="3636963"/>
              <a:ext cx="938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noProof="0" smtClean="0">
                  <a:ln>
                    <a:noFill/>
                  </a:ln>
                  <a:solidFill>
                    <a:srgbClr val="00B0F0"/>
                  </a:solidFill>
                  <a:effectLst/>
                  <a:uLnTx/>
                  <a:uFillTx/>
                  <a:latin typeface="Arial" pitchFamily="34" charset="0"/>
                  <a:cs typeface="Arial" pitchFamily="34" charset="0"/>
                </a:rPr>
                <a:t>Revenu</a:t>
              </a:r>
              <a:endParaRPr kumimoji="0" lang="en-US" altLang="fr-FR" sz="1600" b="0" i="0" u="none" strike="noStrike" kern="0" cap="none" spc="0" normalizeH="0" baseline="0" noProof="0" smtClean="0">
                <a:ln>
                  <a:noFill/>
                </a:ln>
                <a:solidFill>
                  <a:srgbClr val="00B0F0"/>
                </a:solidFill>
                <a:effectLst/>
                <a:uLnTx/>
                <a:uFillTx/>
                <a:latin typeface="Symbol" pitchFamily="18" charset="2"/>
                <a:cs typeface="Arial" pitchFamily="34" charset="0"/>
              </a:endParaRPr>
            </a:p>
          </p:txBody>
        </p:sp>
      </p:grpSp>
      <p:grpSp>
        <p:nvGrpSpPr>
          <p:cNvPr id="54" name="Groupe 53"/>
          <p:cNvGrpSpPr/>
          <p:nvPr/>
        </p:nvGrpSpPr>
        <p:grpSpPr>
          <a:xfrm>
            <a:off x="238765" y="4869160"/>
            <a:ext cx="4319587" cy="1387475"/>
            <a:chOff x="1004888" y="4748213"/>
            <a:chExt cx="4319587" cy="1387475"/>
          </a:xfrm>
        </p:grpSpPr>
        <p:cxnSp>
          <p:nvCxnSpPr>
            <p:cNvPr id="55" name="Connecteur droit avec flèche 54"/>
            <p:cNvCxnSpPr/>
            <p:nvPr/>
          </p:nvCxnSpPr>
          <p:spPr>
            <a:xfrm flipV="1">
              <a:off x="1600200" y="4773613"/>
              <a:ext cx="6350" cy="1362075"/>
            </a:xfrm>
            <a:prstGeom prst="straightConnector1">
              <a:avLst/>
            </a:prstGeom>
            <a:noFill/>
            <a:ln w="9525" cap="flat" cmpd="sng" algn="ctr">
              <a:solidFill>
                <a:srgbClr val="000000">
                  <a:shade val="95000"/>
                  <a:satMod val="105000"/>
                </a:srgbClr>
              </a:solidFill>
              <a:prstDash val="solid"/>
              <a:tailEnd type="arrow"/>
            </a:ln>
            <a:effectLst/>
          </p:spPr>
        </p:cxnSp>
        <p:cxnSp>
          <p:nvCxnSpPr>
            <p:cNvPr id="56" name="Connecteur droit avec flèche 55"/>
            <p:cNvCxnSpPr/>
            <p:nvPr/>
          </p:nvCxnSpPr>
          <p:spPr>
            <a:xfrm flipV="1">
              <a:off x="1595438" y="6135688"/>
              <a:ext cx="3729037" cy="0"/>
            </a:xfrm>
            <a:prstGeom prst="straightConnector1">
              <a:avLst/>
            </a:prstGeom>
            <a:noFill/>
            <a:ln w="9525" cap="flat" cmpd="sng" algn="ctr">
              <a:solidFill>
                <a:srgbClr val="000000">
                  <a:shade val="95000"/>
                  <a:satMod val="105000"/>
                </a:srgbClr>
              </a:solidFill>
              <a:prstDash val="solid"/>
              <a:tailEnd type="arrow"/>
            </a:ln>
            <a:effectLst/>
          </p:spPr>
        </p:cxnSp>
        <p:cxnSp>
          <p:nvCxnSpPr>
            <p:cNvPr id="57" name="Connecteur droit 56"/>
            <p:cNvCxnSpPr/>
            <p:nvPr/>
          </p:nvCxnSpPr>
          <p:spPr>
            <a:xfrm flipV="1">
              <a:off x="1628775" y="5416550"/>
              <a:ext cx="250825" cy="719138"/>
            </a:xfrm>
            <a:prstGeom prst="line">
              <a:avLst/>
            </a:prstGeom>
            <a:noFill/>
            <a:ln w="19050" cap="flat" cmpd="sng" algn="ctr">
              <a:solidFill>
                <a:srgbClr val="92D050"/>
              </a:solidFill>
              <a:prstDash val="solid"/>
            </a:ln>
            <a:effectLst/>
          </p:spPr>
        </p:cxnSp>
        <p:cxnSp>
          <p:nvCxnSpPr>
            <p:cNvPr id="58" name="Connecteur droit 57"/>
            <p:cNvCxnSpPr/>
            <p:nvPr/>
          </p:nvCxnSpPr>
          <p:spPr>
            <a:xfrm>
              <a:off x="1879600" y="5403850"/>
              <a:ext cx="49213" cy="169863"/>
            </a:xfrm>
            <a:prstGeom prst="line">
              <a:avLst/>
            </a:prstGeom>
            <a:noFill/>
            <a:ln w="19050" cap="flat" cmpd="sng" algn="ctr">
              <a:solidFill>
                <a:srgbClr val="92D050"/>
              </a:solidFill>
              <a:prstDash val="solid"/>
            </a:ln>
            <a:effectLst/>
          </p:spPr>
        </p:cxnSp>
        <p:cxnSp>
          <p:nvCxnSpPr>
            <p:cNvPr id="59" name="Connecteur droit 58"/>
            <p:cNvCxnSpPr/>
            <p:nvPr/>
          </p:nvCxnSpPr>
          <p:spPr>
            <a:xfrm flipV="1">
              <a:off x="1928813" y="5403850"/>
              <a:ext cx="50800" cy="169863"/>
            </a:xfrm>
            <a:prstGeom prst="line">
              <a:avLst/>
            </a:prstGeom>
            <a:noFill/>
            <a:ln w="19050" cap="flat" cmpd="sng" algn="ctr">
              <a:solidFill>
                <a:srgbClr val="92D050"/>
              </a:solidFill>
              <a:prstDash val="solid"/>
            </a:ln>
            <a:effectLst/>
          </p:spPr>
        </p:cxnSp>
        <p:cxnSp>
          <p:nvCxnSpPr>
            <p:cNvPr id="60" name="Connecteur droit 59"/>
            <p:cNvCxnSpPr/>
            <p:nvPr/>
          </p:nvCxnSpPr>
          <p:spPr>
            <a:xfrm>
              <a:off x="1979613" y="5416550"/>
              <a:ext cx="49212" cy="169863"/>
            </a:xfrm>
            <a:prstGeom prst="line">
              <a:avLst/>
            </a:prstGeom>
            <a:noFill/>
            <a:ln w="19050" cap="flat" cmpd="sng" algn="ctr">
              <a:solidFill>
                <a:srgbClr val="92D050"/>
              </a:solidFill>
              <a:prstDash val="solid"/>
            </a:ln>
            <a:effectLst/>
          </p:spPr>
        </p:cxnSp>
        <p:cxnSp>
          <p:nvCxnSpPr>
            <p:cNvPr id="61" name="Connecteur droit 60"/>
            <p:cNvCxnSpPr/>
            <p:nvPr/>
          </p:nvCxnSpPr>
          <p:spPr>
            <a:xfrm flipV="1">
              <a:off x="2028825" y="5416550"/>
              <a:ext cx="50800" cy="169863"/>
            </a:xfrm>
            <a:prstGeom prst="line">
              <a:avLst/>
            </a:prstGeom>
            <a:noFill/>
            <a:ln w="19050" cap="flat" cmpd="sng" algn="ctr">
              <a:solidFill>
                <a:srgbClr val="92D050"/>
              </a:solidFill>
              <a:prstDash val="solid"/>
            </a:ln>
            <a:effectLst/>
          </p:spPr>
        </p:cxnSp>
        <p:cxnSp>
          <p:nvCxnSpPr>
            <p:cNvPr id="62" name="Connecteur droit 61"/>
            <p:cNvCxnSpPr/>
            <p:nvPr/>
          </p:nvCxnSpPr>
          <p:spPr>
            <a:xfrm>
              <a:off x="2081213" y="5403850"/>
              <a:ext cx="50800" cy="169863"/>
            </a:xfrm>
            <a:prstGeom prst="line">
              <a:avLst/>
            </a:prstGeom>
            <a:noFill/>
            <a:ln w="19050" cap="flat" cmpd="sng" algn="ctr">
              <a:solidFill>
                <a:srgbClr val="92D050"/>
              </a:solidFill>
              <a:prstDash val="solid"/>
            </a:ln>
            <a:effectLst/>
          </p:spPr>
        </p:cxnSp>
        <p:cxnSp>
          <p:nvCxnSpPr>
            <p:cNvPr id="63" name="Connecteur droit 62"/>
            <p:cNvCxnSpPr/>
            <p:nvPr/>
          </p:nvCxnSpPr>
          <p:spPr>
            <a:xfrm flipV="1">
              <a:off x="2132013" y="5403850"/>
              <a:ext cx="49212" cy="169863"/>
            </a:xfrm>
            <a:prstGeom prst="line">
              <a:avLst/>
            </a:prstGeom>
            <a:noFill/>
            <a:ln w="19050" cap="flat" cmpd="sng" algn="ctr">
              <a:solidFill>
                <a:srgbClr val="92D050"/>
              </a:solidFill>
              <a:prstDash val="solid"/>
            </a:ln>
            <a:effectLst/>
          </p:spPr>
        </p:cxnSp>
        <p:cxnSp>
          <p:nvCxnSpPr>
            <p:cNvPr id="64" name="Connecteur droit 63"/>
            <p:cNvCxnSpPr/>
            <p:nvPr/>
          </p:nvCxnSpPr>
          <p:spPr>
            <a:xfrm flipH="1" flipV="1">
              <a:off x="2198688" y="5416550"/>
              <a:ext cx="296862" cy="719138"/>
            </a:xfrm>
            <a:prstGeom prst="line">
              <a:avLst/>
            </a:prstGeom>
            <a:noFill/>
            <a:ln w="19050" cap="flat" cmpd="sng" algn="ctr">
              <a:solidFill>
                <a:srgbClr val="92D050"/>
              </a:solidFill>
              <a:prstDash val="solid"/>
            </a:ln>
            <a:effectLst/>
          </p:spPr>
        </p:cxnSp>
        <p:cxnSp>
          <p:nvCxnSpPr>
            <p:cNvPr id="65" name="Connecteur droit 64"/>
            <p:cNvCxnSpPr/>
            <p:nvPr/>
          </p:nvCxnSpPr>
          <p:spPr>
            <a:xfrm flipV="1">
              <a:off x="2495550" y="5162550"/>
              <a:ext cx="495300" cy="973138"/>
            </a:xfrm>
            <a:prstGeom prst="line">
              <a:avLst/>
            </a:prstGeom>
            <a:noFill/>
            <a:ln w="19050" cap="flat" cmpd="sng" algn="ctr">
              <a:solidFill>
                <a:srgbClr val="E1B500"/>
              </a:solidFill>
              <a:prstDash val="solid"/>
            </a:ln>
            <a:effectLst/>
          </p:spPr>
        </p:cxnSp>
        <p:cxnSp>
          <p:nvCxnSpPr>
            <p:cNvPr id="66" name="Connecteur droit 65"/>
            <p:cNvCxnSpPr/>
            <p:nvPr/>
          </p:nvCxnSpPr>
          <p:spPr>
            <a:xfrm flipV="1">
              <a:off x="2995613" y="5162550"/>
              <a:ext cx="447675" cy="0"/>
            </a:xfrm>
            <a:prstGeom prst="line">
              <a:avLst/>
            </a:prstGeom>
            <a:noFill/>
            <a:ln w="19050" cap="flat" cmpd="sng" algn="ctr">
              <a:solidFill>
                <a:srgbClr val="E1B500"/>
              </a:solidFill>
              <a:prstDash val="solid"/>
            </a:ln>
            <a:effectLst/>
          </p:spPr>
        </p:cxnSp>
        <p:cxnSp>
          <p:nvCxnSpPr>
            <p:cNvPr id="67" name="Connecteur droit 66"/>
            <p:cNvCxnSpPr/>
            <p:nvPr/>
          </p:nvCxnSpPr>
          <p:spPr>
            <a:xfrm flipH="1" flipV="1">
              <a:off x="3443288" y="5162550"/>
              <a:ext cx="300037" cy="973138"/>
            </a:xfrm>
            <a:prstGeom prst="line">
              <a:avLst/>
            </a:prstGeom>
            <a:noFill/>
            <a:ln w="19050" cap="flat" cmpd="sng" algn="ctr">
              <a:solidFill>
                <a:srgbClr val="E1B500"/>
              </a:solidFill>
              <a:prstDash val="solid"/>
            </a:ln>
            <a:effectLst/>
          </p:spPr>
        </p:cxnSp>
        <p:cxnSp>
          <p:nvCxnSpPr>
            <p:cNvPr id="68" name="Connecteur droit 67"/>
            <p:cNvCxnSpPr/>
            <p:nvPr/>
          </p:nvCxnSpPr>
          <p:spPr>
            <a:xfrm flipV="1">
              <a:off x="3743325" y="5673725"/>
              <a:ext cx="128588" cy="461963"/>
            </a:xfrm>
            <a:prstGeom prst="line">
              <a:avLst/>
            </a:prstGeom>
            <a:noFill/>
            <a:ln w="19050" cap="flat" cmpd="sng" algn="ctr">
              <a:solidFill>
                <a:srgbClr val="00B0F0"/>
              </a:solidFill>
              <a:prstDash val="solid"/>
            </a:ln>
            <a:effectLst/>
          </p:spPr>
        </p:cxnSp>
        <p:cxnSp>
          <p:nvCxnSpPr>
            <p:cNvPr id="69" name="Connecteur droit 68"/>
            <p:cNvCxnSpPr/>
            <p:nvPr/>
          </p:nvCxnSpPr>
          <p:spPr>
            <a:xfrm flipV="1">
              <a:off x="3871913" y="5673725"/>
              <a:ext cx="755650" cy="0"/>
            </a:xfrm>
            <a:prstGeom prst="line">
              <a:avLst/>
            </a:prstGeom>
            <a:noFill/>
            <a:ln w="19050" cap="flat" cmpd="sng" algn="ctr">
              <a:solidFill>
                <a:srgbClr val="00B0F0"/>
              </a:solidFill>
              <a:prstDash val="solid"/>
            </a:ln>
            <a:effectLst/>
          </p:spPr>
        </p:cxnSp>
        <p:cxnSp>
          <p:nvCxnSpPr>
            <p:cNvPr id="70" name="Connecteur droit 69"/>
            <p:cNvCxnSpPr/>
            <p:nvPr/>
          </p:nvCxnSpPr>
          <p:spPr>
            <a:xfrm flipH="1" flipV="1">
              <a:off x="4627563" y="5672138"/>
              <a:ext cx="115887" cy="463550"/>
            </a:xfrm>
            <a:prstGeom prst="line">
              <a:avLst/>
            </a:prstGeom>
            <a:noFill/>
            <a:ln w="19050" cap="flat" cmpd="sng" algn="ctr">
              <a:solidFill>
                <a:srgbClr val="00B0F0"/>
              </a:solidFill>
              <a:prstDash val="solid"/>
            </a:ln>
            <a:effectLst/>
          </p:spPr>
        </p:cxnSp>
        <p:sp>
          <p:nvSpPr>
            <p:cNvPr id="71" name="ZoneTexte 38"/>
            <p:cNvSpPr txBox="1">
              <a:spLocks noChangeArrowheads="1"/>
            </p:cNvSpPr>
            <p:nvPr/>
          </p:nvSpPr>
          <p:spPr bwMode="auto">
            <a:xfrm>
              <a:off x="1004888" y="5116513"/>
              <a:ext cx="490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800" b="0" i="0" u="none" strike="noStrike" kern="0" cap="none" spc="0" normalizeH="0" baseline="0" noProof="0" smtClean="0">
                  <a:ln>
                    <a:noFill/>
                  </a:ln>
                  <a:solidFill>
                    <a:srgbClr val="FF0000"/>
                  </a:solidFill>
                  <a:effectLst/>
                  <a:uLnTx/>
                  <a:uFillTx/>
                  <a:latin typeface="Arial" pitchFamily="34" charset="0"/>
                  <a:cs typeface="Arial" pitchFamily="34" charset="0"/>
                </a:rPr>
                <a:t>T</a:t>
              </a:r>
              <a:r>
                <a:rPr kumimoji="0" lang="fr-FR" altLang="fr-FR" sz="1800" b="0" i="0" u="none" strike="noStrike" kern="0" cap="none" spc="0" normalizeH="0" baseline="0" noProof="0" smtClean="0">
                  <a:ln>
                    <a:noFill/>
                  </a:ln>
                  <a:solidFill>
                    <a:srgbClr val="FF0000"/>
                  </a:solidFill>
                  <a:effectLst/>
                  <a:uLnTx/>
                  <a:uFillTx/>
                  <a:latin typeface="Symbol" pitchFamily="18" charset="2"/>
                  <a:cs typeface="Arial" pitchFamily="34" charset="0"/>
                </a:rPr>
                <a:t>b</a:t>
              </a:r>
              <a:endParaRPr kumimoji="0" lang="en-US" altLang="fr-FR" sz="1800" b="0" i="0" u="none" strike="noStrike" kern="0" cap="none" spc="0" normalizeH="0" baseline="0" noProof="0" smtClean="0">
                <a:ln>
                  <a:noFill/>
                </a:ln>
                <a:solidFill>
                  <a:srgbClr val="FF0000"/>
                </a:solidFill>
                <a:effectLst/>
                <a:uLnTx/>
                <a:uFillTx/>
                <a:latin typeface="Symbol" pitchFamily="18" charset="2"/>
                <a:cs typeface="Arial" pitchFamily="34" charset="0"/>
              </a:endParaRPr>
            </a:p>
          </p:txBody>
        </p:sp>
        <p:cxnSp>
          <p:nvCxnSpPr>
            <p:cNvPr id="72" name="Connecteur droit 71"/>
            <p:cNvCxnSpPr/>
            <p:nvPr/>
          </p:nvCxnSpPr>
          <p:spPr>
            <a:xfrm>
              <a:off x="1419225" y="5314950"/>
              <a:ext cx="3667125" cy="0"/>
            </a:xfrm>
            <a:prstGeom prst="line">
              <a:avLst/>
            </a:prstGeom>
            <a:noFill/>
            <a:ln w="28575" cap="flat" cmpd="sng" algn="ctr">
              <a:solidFill>
                <a:srgbClr val="D40A0A">
                  <a:shade val="95000"/>
                  <a:satMod val="105000"/>
                </a:srgbClr>
              </a:solidFill>
              <a:prstDash val="solid"/>
            </a:ln>
            <a:effectLst/>
          </p:spPr>
        </p:cxnSp>
        <p:sp>
          <p:nvSpPr>
            <p:cNvPr id="73" name="ZoneTexte 43"/>
            <p:cNvSpPr txBox="1">
              <a:spLocks noChangeArrowheads="1"/>
            </p:cNvSpPr>
            <p:nvPr/>
          </p:nvSpPr>
          <p:spPr bwMode="auto">
            <a:xfrm>
              <a:off x="1447800" y="4748213"/>
              <a:ext cx="1425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noProof="0" smtClean="0">
                  <a:ln>
                    <a:noFill/>
                  </a:ln>
                  <a:solidFill>
                    <a:srgbClr val="92D050"/>
                  </a:solidFill>
                  <a:effectLst/>
                  <a:uLnTx/>
                  <a:uFillTx/>
                  <a:latin typeface="Arial" pitchFamily="34" charset="0"/>
                  <a:cs typeface="Arial" pitchFamily="34" charset="0"/>
                </a:rPr>
                <a:t>Matriçage </a:t>
              </a:r>
              <a:r>
                <a:rPr kumimoji="0" lang="fr-FR" altLang="fr-FR" sz="1600" b="0" i="0" u="none" strike="noStrike" kern="0" cap="none" spc="0" normalizeH="0" baseline="0" noProof="0" smtClean="0">
                  <a:ln>
                    <a:noFill/>
                  </a:ln>
                  <a:solidFill>
                    <a:srgbClr val="92D050"/>
                  </a:solidFill>
                  <a:effectLst/>
                  <a:uLnTx/>
                  <a:uFillTx/>
                  <a:latin typeface="Symbol" pitchFamily="18" charset="2"/>
                  <a:cs typeface="Arial" pitchFamily="34" charset="0"/>
                </a:rPr>
                <a:t>a/b</a:t>
              </a:r>
              <a:endParaRPr kumimoji="0" lang="en-US" altLang="fr-FR" sz="1600" b="0" i="0" u="none" strike="noStrike" kern="0" cap="none" spc="0" normalizeH="0" baseline="0" noProof="0" smtClean="0">
                <a:ln>
                  <a:noFill/>
                </a:ln>
                <a:solidFill>
                  <a:srgbClr val="92D050"/>
                </a:solidFill>
                <a:effectLst/>
                <a:uLnTx/>
                <a:uFillTx/>
                <a:latin typeface="Symbol" pitchFamily="18" charset="2"/>
                <a:cs typeface="Arial" pitchFamily="34" charset="0"/>
              </a:endParaRPr>
            </a:p>
          </p:txBody>
        </p:sp>
        <p:sp>
          <p:nvSpPr>
            <p:cNvPr id="74" name="ZoneTexte 73"/>
            <p:cNvSpPr txBox="1"/>
            <p:nvPr/>
          </p:nvSpPr>
          <p:spPr>
            <a:xfrm>
              <a:off x="2873375" y="4827588"/>
              <a:ext cx="781050" cy="339725"/>
            </a:xfrm>
            <a:prstGeom prst="rect">
              <a:avLst/>
            </a:prstGeom>
            <a:noFill/>
          </p:spPr>
          <p:txBody>
            <a:bodyPr>
              <a:spAutoFit/>
            </a:bodyPr>
            <a:lstStyle/>
            <a:p>
              <a:pPr fontAlgn="base">
                <a:spcBef>
                  <a:spcPct val="0"/>
                </a:spcBef>
                <a:spcAft>
                  <a:spcPct val="0"/>
                </a:spcAft>
                <a:defRPr/>
              </a:pPr>
              <a:r>
                <a:rPr lang="fr-FR" sz="1600" dirty="0">
                  <a:solidFill>
                    <a:srgbClr val="CCA400">
                      <a:lumMod val="60000"/>
                      <a:lumOff val="40000"/>
                    </a:srgbClr>
                  </a:solidFill>
                  <a:latin typeface="Arial" pitchFamily="34" charset="0"/>
                  <a:cs typeface="Arial" pitchFamily="34" charset="0"/>
                </a:rPr>
                <a:t>MIS </a:t>
              </a:r>
              <a:r>
                <a:rPr lang="fr-FR" sz="1600" dirty="0">
                  <a:solidFill>
                    <a:srgbClr val="CCA400">
                      <a:lumMod val="60000"/>
                      <a:lumOff val="40000"/>
                    </a:srgbClr>
                  </a:solidFill>
                  <a:latin typeface="Symbol" pitchFamily="18" charset="2"/>
                  <a:cs typeface="Arial" pitchFamily="34" charset="0"/>
                </a:rPr>
                <a:t>b</a:t>
              </a:r>
              <a:endParaRPr lang="en-US" sz="1600" dirty="0">
                <a:solidFill>
                  <a:srgbClr val="CCA400">
                    <a:lumMod val="60000"/>
                    <a:lumOff val="40000"/>
                  </a:srgbClr>
                </a:solidFill>
                <a:latin typeface="Symbol" pitchFamily="18" charset="2"/>
                <a:cs typeface="Arial" pitchFamily="34" charset="0"/>
              </a:endParaRPr>
            </a:p>
          </p:txBody>
        </p:sp>
        <p:sp>
          <p:nvSpPr>
            <p:cNvPr id="75" name="ZoneTexte 45"/>
            <p:cNvSpPr txBox="1">
              <a:spLocks noChangeArrowheads="1"/>
            </p:cNvSpPr>
            <p:nvPr/>
          </p:nvSpPr>
          <p:spPr bwMode="auto">
            <a:xfrm>
              <a:off x="3805238" y="5332413"/>
              <a:ext cx="938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fr-FR" altLang="fr-FR" sz="1600" b="0" i="0" u="none" strike="noStrike" kern="0" cap="none" spc="0" normalizeH="0" baseline="0" noProof="0" smtClean="0">
                  <a:ln>
                    <a:noFill/>
                  </a:ln>
                  <a:solidFill>
                    <a:srgbClr val="00B0F0"/>
                  </a:solidFill>
                  <a:effectLst/>
                  <a:uLnTx/>
                  <a:uFillTx/>
                  <a:latin typeface="Arial" pitchFamily="34" charset="0"/>
                  <a:cs typeface="Arial" pitchFamily="34" charset="0"/>
                </a:rPr>
                <a:t>Revenu</a:t>
              </a:r>
              <a:endParaRPr kumimoji="0" lang="en-US" altLang="fr-FR" sz="1600" b="0" i="0" u="none" strike="noStrike" kern="0" cap="none" spc="0" normalizeH="0" baseline="0" noProof="0" smtClean="0">
                <a:ln>
                  <a:noFill/>
                </a:ln>
                <a:solidFill>
                  <a:srgbClr val="00B0F0"/>
                </a:solidFill>
                <a:effectLst/>
                <a:uLnTx/>
                <a:uFillTx/>
                <a:latin typeface="Symbol" pitchFamily="18" charset="2"/>
                <a:cs typeface="Arial" pitchFamily="34" charset="0"/>
              </a:endParaRPr>
            </a:p>
          </p:txBody>
        </p:sp>
      </p:grpSp>
      <p:sp>
        <p:nvSpPr>
          <p:cNvPr id="76" name="ZoneTexte 5"/>
          <p:cNvSpPr txBox="1">
            <a:spLocks noChangeArrowheads="1"/>
          </p:cNvSpPr>
          <p:nvPr/>
        </p:nvSpPr>
        <p:spPr bwMode="auto">
          <a:xfrm>
            <a:off x="5655379" y="1131399"/>
            <a:ext cx="30019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eaLnBrk="1" hangingPunct="1"/>
            <a:r>
              <a:rPr lang="fr-FR" altLang="fr-FR" dirty="0" smtClean="0"/>
              <a:t>+ Tolérance </a:t>
            </a:r>
            <a:r>
              <a:rPr lang="fr-FR" altLang="fr-FR" dirty="0"/>
              <a:t>aux </a:t>
            </a:r>
            <a:r>
              <a:rPr lang="fr-FR" altLang="fr-FR" dirty="0" smtClean="0"/>
              <a:t>dommages </a:t>
            </a:r>
            <a:r>
              <a:rPr lang="fr-FR" altLang="fr-FR" dirty="0"/>
              <a:t>et ténacité</a:t>
            </a:r>
            <a:endParaRPr lang="en-US" altLang="fr-FR" dirty="0"/>
          </a:p>
          <a:p>
            <a:pPr marL="0" indent="0" eaLnBrk="1" hangingPunct="1"/>
            <a:r>
              <a:rPr lang="fr-FR" altLang="fr-FR" dirty="0" smtClean="0"/>
              <a:t>- Statique </a:t>
            </a:r>
            <a:r>
              <a:rPr lang="fr-FR" altLang="fr-FR" dirty="0"/>
              <a:t>et en fatigue</a:t>
            </a:r>
            <a:r>
              <a:rPr lang="fr-FR" altLang="fr-FR" dirty="0" smtClean="0"/>
              <a:t>.</a:t>
            </a:r>
            <a:endParaRPr lang="fr-FR" altLang="fr-FR" dirty="0"/>
          </a:p>
        </p:txBody>
      </p:sp>
      <p:sp>
        <p:nvSpPr>
          <p:cNvPr id="77" name="ZoneTexte 5"/>
          <p:cNvSpPr txBox="1">
            <a:spLocks noChangeArrowheads="1"/>
          </p:cNvSpPr>
          <p:nvPr/>
        </p:nvSpPr>
        <p:spPr bwMode="auto">
          <a:xfrm>
            <a:off x="942575" y="6474822"/>
            <a:ext cx="67553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indent="0" algn="ctr" eaLnBrk="1" hangingPunct="1"/>
            <a:r>
              <a:rPr lang="fr-FR" altLang="fr-FR" sz="1600" dirty="0" smtClean="0"/>
              <a:t>+ la T°C au dessus du </a:t>
            </a:r>
            <a:r>
              <a:rPr lang="fr-FR" altLang="fr-FR" sz="1600" dirty="0" err="1" smtClean="0"/>
              <a:t>transus</a:t>
            </a:r>
            <a:r>
              <a:rPr lang="fr-FR" altLang="fr-FR" sz="1600" dirty="0" smtClean="0"/>
              <a:t> est élevée, + les grains sont gros</a:t>
            </a:r>
            <a:endParaRPr lang="fr-FR" altLang="fr-FR" sz="1600" dirty="0"/>
          </a:p>
        </p:txBody>
      </p:sp>
      <p:sp>
        <p:nvSpPr>
          <p:cNvPr id="78" name="ZoneTexte 77"/>
          <p:cNvSpPr txBox="1"/>
          <p:nvPr/>
        </p:nvSpPr>
        <p:spPr>
          <a:xfrm>
            <a:off x="5304827" y="4737459"/>
            <a:ext cx="3637705" cy="1952806"/>
          </a:xfrm>
          <a:prstGeom prst="rect">
            <a:avLst/>
          </a:prstGeom>
          <a:noFill/>
          <a:ln w="12700">
            <a:gradFill flip="none" rotWithShape="1">
              <a:gsLst>
                <a:gs pos="37000">
                  <a:schemeClr val="accent2"/>
                </a:gs>
                <a:gs pos="0">
                  <a:schemeClr val="accent1"/>
                </a:gs>
                <a:gs pos="63000">
                  <a:schemeClr val="accent3"/>
                </a:gs>
                <a:gs pos="100000">
                  <a:schemeClr val="accent4"/>
                </a:gs>
              </a:gsLst>
              <a:lin ang="0" scaled="1"/>
              <a:tileRect/>
            </a:gradFill>
          </a:ln>
        </p:spPr>
        <p:txBody>
          <a:bodyPr wrap="square" lIns="180000" tIns="162000" rIns="180000" bIns="126000" rtlCol="0">
            <a:spAutoFit/>
          </a:bodyPr>
          <a:lstStyle/>
          <a:p>
            <a:pPr lvl="0" algn="ctr"/>
            <a:r>
              <a:rPr lang="fr-FR" dirty="0">
                <a:solidFill>
                  <a:srgbClr val="EEA300"/>
                </a:solidFill>
              </a:rPr>
              <a:t>Quelques T°C types à retenir :</a:t>
            </a:r>
          </a:p>
          <a:p>
            <a:pPr lvl="0" algn="ctr"/>
            <a:r>
              <a:rPr lang="fr-FR" dirty="0">
                <a:solidFill>
                  <a:srgbClr val="EEA300"/>
                </a:solidFill>
              </a:rPr>
              <a:t>Matriçage = 940°C / 960°C ou  en </a:t>
            </a:r>
            <a:r>
              <a:rPr lang="fr-FR" dirty="0">
                <a:solidFill>
                  <a:srgbClr val="EEA300"/>
                </a:solidFill>
                <a:latin typeface="Symbol" panose="05050102010706020507" pitchFamily="18" charset="2"/>
              </a:rPr>
              <a:t>b</a:t>
            </a:r>
          </a:p>
          <a:p>
            <a:pPr lvl="0" algn="ctr"/>
            <a:r>
              <a:rPr lang="fr-FR" dirty="0">
                <a:solidFill>
                  <a:srgbClr val="EEA300"/>
                </a:solidFill>
              </a:rPr>
              <a:t>Mise en solution = T</a:t>
            </a:r>
            <a:r>
              <a:rPr lang="fr-FR" dirty="0">
                <a:solidFill>
                  <a:srgbClr val="EEA300"/>
                </a:solidFill>
                <a:latin typeface="Symbol" panose="05050102010706020507" pitchFamily="18" charset="2"/>
              </a:rPr>
              <a:t>b</a:t>
            </a:r>
            <a:r>
              <a:rPr lang="fr-FR" dirty="0">
                <a:solidFill>
                  <a:srgbClr val="EEA300"/>
                </a:solidFill>
              </a:rPr>
              <a:t>+15°C ou T</a:t>
            </a:r>
            <a:r>
              <a:rPr lang="fr-FR" dirty="0">
                <a:solidFill>
                  <a:srgbClr val="EEA300"/>
                </a:solidFill>
                <a:latin typeface="Symbol" panose="05050102010706020507" pitchFamily="18" charset="2"/>
              </a:rPr>
              <a:t>b</a:t>
            </a:r>
            <a:r>
              <a:rPr lang="fr-FR" dirty="0">
                <a:solidFill>
                  <a:srgbClr val="EEA300"/>
                </a:solidFill>
              </a:rPr>
              <a:t>+25°C</a:t>
            </a:r>
          </a:p>
          <a:p>
            <a:pPr lvl="0" algn="ctr"/>
            <a:r>
              <a:rPr lang="fr-FR" dirty="0">
                <a:solidFill>
                  <a:srgbClr val="EEA300"/>
                </a:solidFill>
              </a:rPr>
              <a:t>Revenu = 730°C</a:t>
            </a:r>
            <a:endParaRPr lang="en-US" dirty="0">
              <a:solidFill>
                <a:srgbClr val="EEA300"/>
              </a:solidFill>
            </a:endParaRPr>
          </a:p>
        </p:txBody>
      </p:sp>
      <p:pic>
        <p:nvPicPr>
          <p:cNvPr id="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28412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66</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4779288"/>
          </a:xfrm>
        </p:spPr>
        <p:txBody>
          <a:bodyPr/>
          <a:lstStyle/>
          <a:p>
            <a:r>
              <a:rPr lang="fr-FR" dirty="0" smtClean="0"/>
              <a:t>Laminage circulaire</a:t>
            </a:r>
            <a:endParaRPr lang="fr-FR" dirty="0"/>
          </a:p>
          <a:p>
            <a:pPr lvl="2"/>
            <a:r>
              <a:rPr lang="fr-FR" dirty="0" smtClean="0"/>
              <a:t>Transformation d’un galet refoulé en couronne de plus grand diamètre.</a:t>
            </a:r>
          </a:p>
          <a:p>
            <a:pPr lvl="2"/>
            <a:endParaRPr lang="fr-FR" dirty="0" smtClean="0"/>
          </a:p>
          <a:p>
            <a:pPr lvl="2"/>
            <a:endParaRPr lang="fr-FR" dirty="0"/>
          </a:p>
          <a:p>
            <a:pPr lvl="2"/>
            <a:endParaRPr lang="fr-FR" dirty="0" smtClean="0"/>
          </a:p>
          <a:p>
            <a:pPr lvl="2"/>
            <a:endParaRPr lang="fr-FR" dirty="0" smtClean="0"/>
          </a:p>
          <a:p>
            <a:pPr lvl="2"/>
            <a:r>
              <a:rPr lang="fr-FR" dirty="0" smtClean="0"/>
              <a:t>Réalisation de pièces laminées de forme.</a:t>
            </a:r>
          </a:p>
          <a:p>
            <a:pPr lvl="2"/>
            <a:endParaRPr lang="fr-FR" dirty="0" smtClean="0"/>
          </a:p>
          <a:p>
            <a:pPr lvl="2"/>
            <a:endParaRPr lang="fr-FR" dirty="0" smtClean="0"/>
          </a:p>
          <a:p>
            <a:pPr lvl="2"/>
            <a:endParaRPr lang="fr-FR" dirty="0"/>
          </a:p>
          <a:p>
            <a:pPr lvl="2"/>
            <a:endParaRPr lang="fr-FR" dirty="0" smtClean="0"/>
          </a:p>
          <a:p>
            <a:pPr lvl="2"/>
            <a:endParaRPr lang="fr-FR" dirty="0"/>
          </a:p>
          <a:p>
            <a:pPr marL="0" lvl="2" indent="0">
              <a:buNone/>
            </a:pPr>
            <a:endParaRPr lang="fr-FR" dirty="0" smtClean="0"/>
          </a:p>
          <a:p>
            <a:pPr lvl="2"/>
            <a:r>
              <a:rPr lang="fr-FR" dirty="0" smtClean="0"/>
              <a:t>Préparation d’ébauches laminées pour la réalisation de disques moteurs matricés (Pamiers).</a:t>
            </a:r>
          </a:p>
          <a:p>
            <a:pPr lvl="2"/>
            <a:endParaRPr lang="fr-FR" dirty="0" smtClean="0"/>
          </a:p>
          <a:p>
            <a:pPr lvl="2"/>
            <a:endParaRPr lang="fr-FR" dirty="0" smtClean="0"/>
          </a:p>
          <a:p>
            <a:pPr marL="0" lvl="2" indent="0">
              <a:buNone/>
            </a:pPr>
            <a:endParaRPr lang="fr-FR" dirty="0"/>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598" y="3284984"/>
            <a:ext cx="1584176" cy="1271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8268" y="1875874"/>
            <a:ext cx="1733550" cy="103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7509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Filière de production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67</a:t>
            </a:fld>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sp>
        <p:nvSpPr>
          <p:cNvPr id="13" name="Espace réservé du contenu 10"/>
          <p:cNvSpPr>
            <a:spLocks noGrp="1"/>
          </p:cNvSpPr>
          <p:nvPr>
            <p:ph idx="1"/>
          </p:nvPr>
        </p:nvSpPr>
        <p:spPr bwMode="gray">
          <a:xfrm>
            <a:off x="540000" y="1242000"/>
            <a:ext cx="8064000" cy="4779288"/>
          </a:xfrm>
        </p:spPr>
        <p:txBody>
          <a:bodyPr/>
          <a:lstStyle/>
          <a:p>
            <a:r>
              <a:rPr lang="fr-FR" dirty="0" smtClean="0"/>
              <a:t>Autres procédés – Formage superplastique</a:t>
            </a:r>
            <a:endParaRPr lang="fr-FR" dirty="0"/>
          </a:p>
          <a:p>
            <a:pPr lvl="2"/>
            <a:r>
              <a:rPr lang="fr-FR" dirty="0" smtClean="0"/>
              <a:t>Mise en forme de tôles à très basses vitesses de déformation.</a:t>
            </a:r>
          </a:p>
          <a:p>
            <a:pPr lvl="2"/>
            <a:r>
              <a:rPr lang="fr-FR" dirty="0" smtClean="0"/>
              <a:t>Tôle déformée grâce à la pression d’un gaz (Azote).</a:t>
            </a:r>
          </a:p>
          <a:p>
            <a:pPr lvl="2"/>
            <a:r>
              <a:rPr lang="fr-FR" dirty="0" smtClean="0"/>
              <a:t>Utilisation des propriétés superplastiques pour:</a:t>
            </a:r>
          </a:p>
          <a:p>
            <a:pPr lvl="4"/>
            <a:r>
              <a:rPr lang="fr-FR" dirty="0" smtClean="0"/>
              <a:t>Mise en forme sous basses contraintes</a:t>
            </a:r>
            <a:endParaRPr lang="fr-FR" dirty="0"/>
          </a:p>
          <a:p>
            <a:pPr lvl="4"/>
            <a:r>
              <a:rPr lang="fr-FR" dirty="0" smtClean="0"/>
              <a:t>Gain de ductilité (peu ou pas de striction)</a:t>
            </a:r>
          </a:p>
          <a:p>
            <a:pPr lvl="2"/>
            <a:endParaRPr lang="fr-FR" dirty="0" smtClean="0"/>
          </a:p>
          <a:p>
            <a:pPr marL="0" lvl="2" indent="0">
              <a:buNone/>
            </a:pPr>
            <a:endParaRPr lang="fr-FR" dirty="0"/>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821" y="3052763"/>
            <a:ext cx="218757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132138"/>
            <a:ext cx="2651125"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6370" y="4725144"/>
            <a:ext cx="2009775" cy="125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226" y="4725144"/>
            <a:ext cx="2036763"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73766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68</a:t>
            </a:fld>
            <a:endParaRPr lang="fr-FR" dirty="0"/>
          </a:p>
        </p:txBody>
      </p:sp>
      <p:sp>
        <p:nvSpPr>
          <p:cNvPr id="11" name="Espace réservé du contenu 10"/>
          <p:cNvSpPr>
            <a:spLocks noGrp="1"/>
          </p:cNvSpPr>
          <p:nvPr>
            <p:ph idx="1"/>
          </p:nvPr>
        </p:nvSpPr>
        <p:spPr bwMode="gray">
          <a:xfrm>
            <a:off x="540000" y="1242000"/>
            <a:ext cx="8064000" cy="242784"/>
          </a:xfrm>
        </p:spPr>
        <p:txBody>
          <a:bodyPr/>
          <a:lstStyle/>
          <a:p>
            <a:r>
              <a:rPr lang="fr-FR" dirty="0" smtClean="0"/>
              <a:t>TA6V</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5840" y="1621848"/>
            <a:ext cx="7152330" cy="4471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823748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fr-FR" dirty="0" smtClean="0"/>
              <a:t>O3</a:t>
            </a:r>
            <a:endParaRPr lang="fr-FR" dirty="0"/>
          </a:p>
        </p:txBody>
      </p:sp>
      <p:sp>
        <p:nvSpPr>
          <p:cNvPr id="4" name="Espace réservé de la date 3"/>
          <p:cNvSpPr>
            <a:spLocks noGrp="1"/>
          </p:cNvSpPr>
          <p:nvPr>
            <p:ph type="dt" sz="half" idx="14"/>
          </p:nvPr>
        </p:nvSpPr>
        <p:spPr/>
        <p:txBody>
          <a:bodyPr/>
          <a:lstStyle/>
          <a:p>
            <a:r>
              <a:rPr lang="en-US" smtClean="0"/>
              <a:t>Date</a:t>
            </a:r>
            <a:endParaRPr lang="fr-FR" dirty="0"/>
          </a:p>
        </p:txBody>
      </p:sp>
      <p:sp>
        <p:nvSpPr>
          <p:cNvPr id="5" name="Espace réservé du pied de page 4"/>
          <p:cNvSpPr>
            <a:spLocks noGrp="1"/>
          </p:cNvSpPr>
          <p:nvPr>
            <p:ph type="ftr" sz="quarter" idx="15"/>
          </p:nvPr>
        </p:nvSpPr>
        <p:spPr/>
        <p:txBody>
          <a:bodyPr/>
          <a:lstStyle/>
          <a:p>
            <a:r>
              <a:rPr lang="fr-FR" smtClean="0"/>
              <a:t>Alliages de titane - 15/10/19</a:t>
            </a:r>
            <a:endParaRPr lang="fr-FR" dirty="0"/>
          </a:p>
        </p:txBody>
      </p:sp>
      <p:sp>
        <p:nvSpPr>
          <p:cNvPr id="6" name="Espace réservé du numéro de diapositive 5"/>
          <p:cNvSpPr>
            <a:spLocks noGrp="1"/>
          </p:cNvSpPr>
          <p:nvPr>
            <p:ph type="sldNum" sz="quarter" idx="16"/>
          </p:nvPr>
        </p:nvSpPr>
        <p:spPr/>
        <p:txBody>
          <a:bodyPr/>
          <a:lstStyle/>
          <a:p>
            <a:fld id="{733122C9-A0B9-462F-8757-0847AD287B63}" type="slidenum">
              <a:rPr lang="fr-FR" smtClean="0"/>
              <a:pPr/>
              <a:t>69</a:t>
            </a:fld>
            <a:endParaRPr lang="fr-FR" dirty="0"/>
          </a:p>
        </p:txBody>
      </p:sp>
      <p:sp>
        <p:nvSpPr>
          <p:cNvPr id="24" name="Espace réservé du texte 23"/>
          <p:cNvSpPr>
            <a:spLocks noGrp="1"/>
          </p:cNvSpPr>
          <p:nvPr>
            <p:ph type="body" sz="quarter" idx="17"/>
          </p:nvPr>
        </p:nvSpPr>
        <p:spPr/>
        <p:txBody>
          <a:bodyPr/>
          <a:lstStyle/>
          <a:p>
            <a:r>
              <a:rPr lang="fr-FR" dirty="0" smtClean="0"/>
              <a:t>Contrôles de laboratoire</a:t>
            </a:r>
            <a:endParaRPr lang="fr-FR" dirty="0"/>
          </a:p>
        </p:txBody>
      </p:sp>
      <p:sp>
        <p:nvSpPr>
          <p:cNvPr id="25" name="Espace réservé du texte 24"/>
          <p:cNvSpPr>
            <a:spLocks noGrp="1"/>
          </p:cNvSpPr>
          <p:nvPr>
            <p:ph type="body" sz="quarter" idx="4294967295"/>
          </p:nvPr>
        </p:nvSpPr>
        <p:spPr bwMode="gray">
          <a:xfrm>
            <a:off x="0" y="-11113"/>
            <a:ext cx="3576638" cy="1735138"/>
          </a:xfrm>
        </p:spPr>
        <p:txBody>
          <a:bodyPr/>
          <a:lstStyle/>
          <a:p>
            <a:r>
              <a:rPr lang="fr-FR" dirty="0" smtClean="0"/>
              <a:t> </a:t>
            </a:r>
            <a:endParaRPr lang="fr-FR" dirty="0"/>
          </a:p>
        </p:txBody>
      </p:sp>
      <p:pic>
        <p:nvPicPr>
          <p:cNvPr id="10" name="Picture 2"/>
          <p:cNvPicPr>
            <a:picLocks noChangeAspect="1" noChangeArrowheads="1"/>
          </p:cNvPicPr>
          <p:nvPr/>
        </p:nvPicPr>
        <p:blipFill>
          <a:blip r:embed="rId2">
            <a:biLevel thresh="50000"/>
            <a:extLst>
              <a:ext uri="{BEBA8EAE-BF5A-486C-A8C5-ECC9F3942E4B}">
                <a14:imgProps xmlns:a14="http://schemas.microsoft.com/office/drawing/2010/main">
                  <a14:imgLayer r:embed="rId3">
                    <a14:imgEffect>
                      <a14:backgroundRemoval t="0" b="100000" l="0" r="100000">
                        <a14:foregroundMark x1="37665" y1="52000" x2="44053" y2="42444"/>
                        <a14:foregroundMark x1="57379" y1="62889" x2="57379" y2="43333"/>
                        <a14:foregroundMark x1="12335" y1="55111" x2="12665" y2="43333"/>
                        <a14:foregroundMark x1="35022" y1="4222" x2="47687" y2="4889"/>
                        <a14:foregroundMark x1="73018" y1="6444" x2="86784" y2="5778"/>
                        <a14:foregroundMark x1="91740" y1="5778" x2="96035" y2="5778"/>
                      </a14:backgroundRemoval>
                    </a14:imgEffect>
                  </a14:imgLayer>
                </a14:imgProps>
              </a:ext>
              <a:ext uri="{28A0092B-C50C-407E-A947-70E740481C1C}">
                <a14:useLocalDpi xmlns:a14="http://schemas.microsoft.com/office/drawing/2010/main" val="0"/>
              </a:ext>
            </a:extLst>
          </a:blip>
          <a:srcRect/>
          <a:stretch>
            <a:fillRect/>
          </a:stretch>
        </p:blipFill>
        <p:spPr bwMode="auto">
          <a:xfrm>
            <a:off x="5796136" y="6251523"/>
            <a:ext cx="720080" cy="30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674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7</a:t>
            </a:fld>
            <a:endParaRPr lang="fr-FR" dirty="0"/>
          </a:p>
        </p:txBody>
      </p:sp>
      <p:sp>
        <p:nvSpPr>
          <p:cNvPr id="11" name="Espace réservé du contenu 10"/>
          <p:cNvSpPr>
            <a:spLocks noGrp="1"/>
          </p:cNvSpPr>
          <p:nvPr>
            <p:ph idx="1"/>
          </p:nvPr>
        </p:nvSpPr>
        <p:spPr bwMode="gray"/>
        <p:txBody>
          <a:bodyPr/>
          <a:lstStyle/>
          <a:p>
            <a:r>
              <a:rPr lang="fr-FR" dirty="0" smtClean="0"/>
              <a:t>Alliages de Titane</a:t>
            </a:r>
            <a:endParaRPr lang="fr-FR" dirty="0"/>
          </a:p>
          <a:p>
            <a:pPr lvl="2"/>
            <a:r>
              <a:rPr lang="fr-FR" dirty="0" smtClean="0"/>
              <a:t>Pourquoi faire des alliages de titane?</a:t>
            </a:r>
            <a:endParaRPr lang="fr-FR" dirty="0"/>
          </a:p>
          <a:p>
            <a:pPr lvl="4"/>
            <a:r>
              <a:rPr lang="fr-FR" dirty="0" smtClean="0"/>
              <a:t>Pour optimiser les propriétés d’emploi</a:t>
            </a:r>
            <a:endParaRPr lang="fr-FR" dirty="0"/>
          </a:p>
          <a:p>
            <a:pPr lvl="4"/>
            <a:r>
              <a:rPr lang="fr-FR" dirty="0" smtClean="0"/>
              <a:t>Pour leur conférer une réponse aux traitements thermiques et thermomécaniques.</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9" name="Picture 12" descr="propriétés mécaniqu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2486080"/>
            <a:ext cx="5584512" cy="364010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945559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Examen Macrographique</a:t>
            </a:r>
            <a:endParaRPr lang="en-US" dirty="0"/>
          </a:p>
        </p:txBody>
      </p:sp>
      <p:sp>
        <p:nvSpPr>
          <p:cNvPr id="4" name="Espace réservé du texte 3"/>
          <p:cNvSpPr>
            <a:spLocks noGrp="1"/>
          </p:cNvSpPr>
          <p:nvPr>
            <p:ph type="body" sz="quarter" idx="13"/>
          </p:nvPr>
        </p:nvSpPr>
        <p:spPr/>
        <p:txBody>
          <a:bodyPr/>
          <a:lstStyle/>
          <a:p>
            <a:endParaRPr lang="en-US"/>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70</a:t>
            </a:fld>
            <a:endParaRPr lang="fr-FR" dirty="0"/>
          </a:p>
        </p:txBody>
      </p:sp>
      <p:sp>
        <p:nvSpPr>
          <p:cNvPr id="8" name="Espace réservé du contenu 2"/>
          <p:cNvSpPr>
            <a:spLocks noGrp="1"/>
          </p:cNvSpPr>
          <p:nvPr>
            <p:ph idx="1"/>
          </p:nvPr>
        </p:nvSpPr>
        <p:spPr/>
        <p:txBody>
          <a:bodyPr>
            <a:normAutofit/>
          </a:bodyPr>
          <a:lstStyle/>
          <a:p>
            <a:r>
              <a:rPr lang="fr-FR" b="0" dirty="0"/>
              <a:t>L’examen Macrographique est réalisé sur les plaquettes prélevées après </a:t>
            </a:r>
            <a:r>
              <a:rPr lang="fr-FR" b="0" dirty="0" err="1" smtClean="0"/>
              <a:t>éboutage</a:t>
            </a:r>
            <a:r>
              <a:rPr lang="fr-FR" b="0" dirty="0" smtClean="0"/>
              <a:t>,</a:t>
            </a:r>
          </a:p>
          <a:p>
            <a:pPr marL="0" indent="0">
              <a:buNone/>
            </a:pPr>
            <a:endParaRPr lang="fr-FR" b="0" dirty="0"/>
          </a:p>
          <a:p>
            <a:r>
              <a:rPr lang="fr-FR" b="0" dirty="0"/>
              <a:t>Il a pour but de vérifier l’absence de défauts d’élaboration tout particulièrement en Tête et pied du lingot, ainsi que de s’ assurer de la pertinence de l’</a:t>
            </a:r>
            <a:r>
              <a:rPr lang="fr-FR" b="0" dirty="0" err="1"/>
              <a:t>éboutage</a:t>
            </a:r>
            <a:r>
              <a:rPr lang="fr-FR" b="0" dirty="0" smtClean="0"/>
              <a:t>.</a:t>
            </a:r>
          </a:p>
          <a:p>
            <a:pPr marL="0" indent="0">
              <a:buNone/>
            </a:pPr>
            <a:endParaRPr lang="fr-FR" b="0" dirty="0"/>
          </a:p>
          <a:p>
            <a:r>
              <a:rPr lang="fr-FR" b="0" dirty="0"/>
              <a:t>Les examens micrographiques </a:t>
            </a:r>
            <a:r>
              <a:rPr lang="fr-FR" b="0" dirty="0" smtClean="0"/>
              <a:t>seront </a:t>
            </a:r>
            <a:r>
              <a:rPr lang="fr-FR" b="0" dirty="0"/>
              <a:t>réalisés dans la zone la plus défavorable en examen macrographique</a:t>
            </a:r>
            <a:endParaRPr lang="en-US" b="0" dirty="0"/>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066781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Examen Structure</a:t>
            </a:r>
            <a:endParaRPr lang="en-US" dirty="0"/>
          </a:p>
        </p:txBody>
      </p:sp>
      <p:sp>
        <p:nvSpPr>
          <p:cNvPr id="4" name="Espace réservé du texte 3"/>
          <p:cNvSpPr>
            <a:spLocks noGrp="1"/>
          </p:cNvSpPr>
          <p:nvPr>
            <p:ph type="body" sz="quarter" idx="13"/>
          </p:nvPr>
        </p:nvSpPr>
        <p:spPr/>
        <p:txBody>
          <a:bodyPr/>
          <a:lstStyle/>
          <a:p>
            <a:endParaRPr lang="en-US"/>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71</a:t>
            </a:fld>
            <a:endParaRPr lang="fr-FR" dirty="0"/>
          </a:p>
        </p:txBody>
      </p:sp>
      <p:sp>
        <p:nvSpPr>
          <p:cNvPr id="11" name="ZoneTexte 10"/>
          <p:cNvSpPr txBox="1"/>
          <p:nvPr/>
        </p:nvSpPr>
        <p:spPr>
          <a:xfrm>
            <a:off x="3131840" y="1029147"/>
            <a:ext cx="3360916" cy="369332"/>
          </a:xfrm>
          <a:prstGeom prst="rect">
            <a:avLst/>
          </a:prstGeom>
          <a:noFill/>
        </p:spPr>
        <p:txBody>
          <a:bodyPr wrap="square" rtlCol="0">
            <a:spAutoFit/>
          </a:bodyPr>
          <a:lstStyle/>
          <a:p>
            <a:pPr algn="ctr"/>
            <a:r>
              <a:rPr lang="fr-FR" b="1" dirty="0" smtClean="0"/>
              <a:t>STRUCTURE NORMALE</a:t>
            </a:r>
            <a:endParaRPr lang="en-US" b="1" dirty="0"/>
          </a:p>
        </p:txBody>
      </p:sp>
      <p:pic>
        <p:nvPicPr>
          <p:cNvPr id="102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999" y="1527845"/>
            <a:ext cx="4645513" cy="470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765" y="3982890"/>
            <a:ext cx="2873124"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765" y="1534716"/>
            <a:ext cx="2873124"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3878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t>Examen Structure</a:t>
            </a:r>
            <a:endParaRPr lang="en-US" dirty="0"/>
          </a:p>
        </p:txBody>
      </p:sp>
      <p:sp>
        <p:nvSpPr>
          <p:cNvPr id="4" name="Espace réservé du texte 3"/>
          <p:cNvSpPr>
            <a:spLocks noGrp="1"/>
          </p:cNvSpPr>
          <p:nvPr>
            <p:ph type="body" sz="quarter" idx="13"/>
          </p:nvPr>
        </p:nvSpPr>
        <p:spPr/>
        <p:txBody>
          <a:bodyPr/>
          <a:lstStyle/>
          <a:p>
            <a:endParaRPr lang="en-US"/>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72</a:t>
            </a:fld>
            <a:endParaRPr lang="fr-FR" dirty="0"/>
          </a:p>
        </p:txBody>
      </p:sp>
      <p:sp>
        <p:nvSpPr>
          <p:cNvPr id="11" name="ZoneTexte 10"/>
          <p:cNvSpPr txBox="1"/>
          <p:nvPr/>
        </p:nvSpPr>
        <p:spPr>
          <a:xfrm>
            <a:off x="3131840" y="1029147"/>
            <a:ext cx="3360916" cy="369332"/>
          </a:xfrm>
          <a:prstGeom prst="rect">
            <a:avLst/>
          </a:prstGeom>
          <a:noFill/>
        </p:spPr>
        <p:txBody>
          <a:bodyPr wrap="square" rtlCol="0">
            <a:spAutoFit/>
          </a:bodyPr>
          <a:lstStyle/>
          <a:p>
            <a:pPr algn="ctr"/>
            <a:r>
              <a:rPr lang="fr-FR" b="1" dirty="0" smtClean="0"/>
              <a:t>Passage de </a:t>
            </a:r>
            <a:r>
              <a:rPr lang="fr-FR" b="1" dirty="0" err="1" smtClean="0"/>
              <a:t>transus</a:t>
            </a:r>
            <a:endParaRPr lang="en-US" b="1"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412776"/>
            <a:ext cx="3042039"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9543" y="1420788"/>
            <a:ext cx="5883275" cy="514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9163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t>Examen Structure</a:t>
            </a:r>
            <a:endParaRPr lang="en-US" dirty="0"/>
          </a:p>
        </p:txBody>
      </p:sp>
      <p:sp>
        <p:nvSpPr>
          <p:cNvPr id="4" name="Espace réservé du texte 3"/>
          <p:cNvSpPr>
            <a:spLocks noGrp="1"/>
          </p:cNvSpPr>
          <p:nvPr>
            <p:ph type="body" sz="quarter" idx="13"/>
          </p:nvPr>
        </p:nvSpPr>
        <p:spPr/>
        <p:txBody>
          <a:bodyPr/>
          <a:lstStyle/>
          <a:p>
            <a:endParaRPr lang="en-US"/>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73</a:t>
            </a:fld>
            <a:endParaRPr lang="fr-FR" dirty="0"/>
          </a:p>
        </p:txBody>
      </p:sp>
      <p:sp>
        <p:nvSpPr>
          <p:cNvPr id="11" name="ZoneTexte 10"/>
          <p:cNvSpPr txBox="1"/>
          <p:nvPr/>
        </p:nvSpPr>
        <p:spPr>
          <a:xfrm>
            <a:off x="3131840" y="1029147"/>
            <a:ext cx="3360916" cy="369332"/>
          </a:xfrm>
          <a:prstGeom prst="rect">
            <a:avLst/>
          </a:prstGeom>
          <a:noFill/>
        </p:spPr>
        <p:txBody>
          <a:bodyPr wrap="square" rtlCol="0">
            <a:spAutoFit/>
          </a:bodyPr>
          <a:lstStyle/>
          <a:p>
            <a:pPr algn="ctr"/>
            <a:r>
              <a:rPr lang="fr-FR" b="1" dirty="0" smtClean="0"/>
              <a:t>Fond de retassure en tête</a:t>
            </a:r>
            <a:endParaRPr lang="en-US" b="1"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299" y="1487760"/>
            <a:ext cx="815181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00497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Examen Structure</a:t>
            </a:r>
            <a:endParaRPr lang="en-US" dirty="0"/>
          </a:p>
        </p:txBody>
      </p:sp>
      <p:sp>
        <p:nvSpPr>
          <p:cNvPr id="4" name="Espace réservé du texte 3"/>
          <p:cNvSpPr>
            <a:spLocks noGrp="1"/>
          </p:cNvSpPr>
          <p:nvPr>
            <p:ph type="body" sz="quarter" idx="13"/>
          </p:nvPr>
        </p:nvSpPr>
        <p:spPr/>
        <p:txBody>
          <a:bodyPr/>
          <a:lstStyle/>
          <a:p>
            <a:endParaRPr lang="en-US"/>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74</a:t>
            </a:fld>
            <a:endParaRPr lang="fr-FR" dirty="0"/>
          </a:p>
        </p:txBody>
      </p:sp>
      <p:sp>
        <p:nvSpPr>
          <p:cNvPr id="11" name="ZoneTexte 10"/>
          <p:cNvSpPr txBox="1"/>
          <p:nvPr/>
        </p:nvSpPr>
        <p:spPr>
          <a:xfrm>
            <a:off x="3131840" y="1029147"/>
            <a:ext cx="3360916" cy="369332"/>
          </a:xfrm>
          <a:prstGeom prst="rect">
            <a:avLst/>
          </a:prstGeom>
          <a:noFill/>
        </p:spPr>
        <p:txBody>
          <a:bodyPr wrap="square" rtlCol="0">
            <a:spAutoFit/>
          </a:bodyPr>
          <a:lstStyle/>
          <a:p>
            <a:pPr algn="ctr"/>
            <a:r>
              <a:rPr lang="fr-FR" b="1" dirty="0" smtClean="0"/>
              <a:t>Défaut d’élaboration</a:t>
            </a:r>
            <a:endParaRPr lang="en-US" b="1" dirty="0"/>
          </a:p>
        </p:txBody>
      </p:sp>
      <p:pic>
        <p:nvPicPr>
          <p:cNvPr id="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75940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56793"/>
            <a:ext cx="3960440" cy="410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4444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p:txBody>
          <a:bodyPr/>
          <a:lstStyle/>
          <a:p>
            <a:r>
              <a:rPr lang="fr-FR" dirty="0" smtClean="0"/>
              <a:t>Examen Structure</a:t>
            </a:r>
            <a:endParaRPr lang="en-US" dirty="0"/>
          </a:p>
        </p:txBody>
      </p:sp>
      <p:sp>
        <p:nvSpPr>
          <p:cNvPr id="4" name="Espace réservé du texte 3"/>
          <p:cNvSpPr>
            <a:spLocks noGrp="1"/>
          </p:cNvSpPr>
          <p:nvPr>
            <p:ph type="body" sz="quarter" idx="13"/>
          </p:nvPr>
        </p:nvSpPr>
        <p:spPr/>
        <p:txBody>
          <a:bodyPr/>
          <a:lstStyle/>
          <a:p>
            <a:endParaRPr lang="en-US"/>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75</a:t>
            </a:fld>
            <a:endParaRPr lang="fr-FR" dirty="0"/>
          </a:p>
        </p:txBody>
      </p:sp>
      <p:sp>
        <p:nvSpPr>
          <p:cNvPr id="11" name="ZoneTexte 10"/>
          <p:cNvSpPr txBox="1"/>
          <p:nvPr/>
        </p:nvSpPr>
        <p:spPr>
          <a:xfrm>
            <a:off x="3131840" y="1029147"/>
            <a:ext cx="3360916" cy="369332"/>
          </a:xfrm>
          <a:prstGeom prst="rect">
            <a:avLst/>
          </a:prstGeom>
          <a:noFill/>
        </p:spPr>
        <p:txBody>
          <a:bodyPr wrap="square" rtlCol="0">
            <a:spAutoFit/>
          </a:bodyPr>
          <a:lstStyle/>
          <a:p>
            <a:pPr algn="ctr"/>
            <a:r>
              <a:rPr lang="fr-FR" b="1" dirty="0" smtClean="0"/>
              <a:t>Défaut d’élaboration</a:t>
            </a:r>
            <a:endParaRPr lang="en-US" b="1" dirty="0"/>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5070" y="1408584"/>
            <a:ext cx="4525342" cy="5017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43260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Examen Structure</a:t>
            </a:r>
            <a:endParaRPr lang="en-US" dirty="0"/>
          </a:p>
        </p:txBody>
      </p:sp>
      <p:sp>
        <p:nvSpPr>
          <p:cNvPr id="4" name="Espace réservé du texte 3"/>
          <p:cNvSpPr>
            <a:spLocks noGrp="1"/>
          </p:cNvSpPr>
          <p:nvPr>
            <p:ph type="body" sz="quarter" idx="13"/>
          </p:nvPr>
        </p:nvSpPr>
        <p:spPr/>
        <p:txBody>
          <a:bodyPr/>
          <a:lstStyle/>
          <a:p>
            <a:endParaRPr lang="en-US"/>
          </a:p>
        </p:txBody>
      </p:sp>
      <p:sp>
        <p:nvSpPr>
          <p:cNvPr id="5" name="Espace réservé de la date 4"/>
          <p:cNvSpPr>
            <a:spLocks noGrp="1"/>
          </p:cNvSpPr>
          <p:nvPr>
            <p:ph type="dt" sz="half" idx="14"/>
          </p:nvPr>
        </p:nvSpPr>
        <p:spPr/>
        <p:txBody>
          <a:bodyPr/>
          <a:lstStyle/>
          <a:p>
            <a:r>
              <a:rPr lang="en-US" smtClean="0"/>
              <a:t>Date</a:t>
            </a:r>
            <a:endParaRPr lang="fr-FR" dirty="0"/>
          </a:p>
        </p:txBody>
      </p:sp>
      <p:sp>
        <p:nvSpPr>
          <p:cNvPr id="6" name="Espace réservé du pied de page 5"/>
          <p:cNvSpPr>
            <a:spLocks noGrp="1"/>
          </p:cNvSpPr>
          <p:nvPr>
            <p:ph type="ftr" sz="quarter" idx="15"/>
          </p:nvPr>
        </p:nvSpPr>
        <p:spPr/>
        <p:txBody>
          <a:bodyPr/>
          <a:lstStyle/>
          <a:p>
            <a:pPr algn="l"/>
            <a:r>
              <a:rPr lang="fr-FR" smtClean="0"/>
              <a:t>Alliages de titane - 15/10/19</a:t>
            </a:r>
            <a:endParaRPr lang="fr-FR" dirty="0"/>
          </a:p>
        </p:txBody>
      </p:sp>
      <p:sp>
        <p:nvSpPr>
          <p:cNvPr id="7" name="Espace réservé du numéro de diapositive 6"/>
          <p:cNvSpPr>
            <a:spLocks noGrp="1"/>
          </p:cNvSpPr>
          <p:nvPr>
            <p:ph type="sldNum" sz="quarter" idx="16"/>
          </p:nvPr>
        </p:nvSpPr>
        <p:spPr/>
        <p:txBody>
          <a:bodyPr/>
          <a:lstStyle/>
          <a:p>
            <a:fld id="{733122C9-A0B9-462F-8757-0847AD287B63}" type="slidenum">
              <a:rPr lang="fr-FR" smtClean="0"/>
              <a:pPr/>
              <a:t>76</a:t>
            </a:fld>
            <a:endParaRPr lang="fr-FR" dirty="0"/>
          </a:p>
        </p:txBody>
      </p:sp>
      <p:sp>
        <p:nvSpPr>
          <p:cNvPr id="11" name="ZoneTexte 10"/>
          <p:cNvSpPr txBox="1"/>
          <p:nvPr/>
        </p:nvSpPr>
        <p:spPr>
          <a:xfrm>
            <a:off x="3131840" y="1029147"/>
            <a:ext cx="3360916" cy="369332"/>
          </a:xfrm>
          <a:prstGeom prst="rect">
            <a:avLst/>
          </a:prstGeom>
          <a:noFill/>
        </p:spPr>
        <p:txBody>
          <a:bodyPr wrap="square" rtlCol="0">
            <a:spAutoFit/>
          </a:bodyPr>
          <a:lstStyle/>
          <a:p>
            <a:pPr algn="ctr"/>
            <a:r>
              <a:rPr lang="fr-FR" b="1" dirty="0" smtClean="0"/>
              <a:t>Homogénéité Forgeage</a:t>
            </a:r>
            <a:endParaRPr lang="en-US" b="1" dirty="0"/>
          </a:p>
        </p:txBody>
      </p:sp>
      <p:pic>
        <p:nvPicPr>
          <p:cNvPr id="9"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1554" y="1412776"/>
            <a:ext cx="442044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2465" y="1412776"/>
            <a:ext cx="4485597" cy="453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11476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fr-FR" dirty="0" smtClean="0"/>
              <a:t>O4</a:t>
            </a:r>
            <a:endParaRPr lang="fr-FR" dirty="0"/>
          </a:p>
        </p:txBody>
      </p:sp>
      <p:sp>
        <p:nvSpPr>
          <p:cNvPr id="4" name="Espace réservé de la date 3"/>
          <p:cNvSpPr>
            <a:spLocks noGrp="1"/>
          </p:cNvSpPr>
          <p:nvPr>
            <p:ph type="dt" sz="half" idx="14"/>
          </p:nvPr>
        </p:nvSpPr>
        <p:spPr/>
        <p:txBody>
          <a:bodyPr/>
          <a:lstStyle/>
          <a:p>
            <a:r>
              <a:rPr lang="en-US" smtClean="0"/>
              <a:t>Date</a:t>
            </a:r>
            <a:endParaRPr lang="fr-FR" dirty="0"/>
          </a:p>
        </p:txBody>
      </p:sp>
      <p:sp>
        <p:nvSpPr>
          <p:cNvPr id="5" name="Espace réservé du pied de page 4"/>
          <p:cNvSpPr>
            <a:spLocks noGrp="1"/>
          </p:cNvSpPr>
          <p:nvPr>
            <p:ph type="ftr" sz="quarter" idx="15"/>
          </p:nvPr>
        </p:nvSpPr>
        <p:spPr/>
        <p:txBody>
          <a:bodyPr/>
          <a:lstStyle/>
          <a:p>
            <a:r>
              <a:rPr lang="fr-FR" smtClean="0"/>
              <a:t>Alliages de titane - 15/10/19</a:t>
            </a:r>
            <a:endParaRPr lang="fr-FR" dirty="0"/>
          </a:p>
        </p:txBody>
      </p:sp>
      <p:sp>
        <p:nvSpPr>
          <p:cNvPr id="6" name="Espace réservé du numéro de diapositive 5"/>
          <p:cNvSpPr>
            <a:spLocks noGrp="1"/>
          </p:cNvSpPr>
          <p:nvPr>
            <p:ph type="sldNum" sz="quarter" idx="16"/>
          </p:nvPr>
        </p:nvSpPr>
        <p:spPr/>
        <p:txBody>
          <a:bodyPr/>
          <a:lstStyle/>
          <a:p>
            <a:fld id="{733122C9-A0B9-462F-8757-0847AD287B63}" type="slidenum">
              <a:rPr lang="fr-FR" smtClean="0"/>
              <a:pPr/>
              <a:t>77</a:t>
            </a:fld>
            <a:endParaRPr lang="fr-FR" dirty="0"/>
          </a:p>
        </p:txBody>
      </p:sp>
      <p:sp>
        <p:nvSpPr>
          <p:cNvPr id="24" name="Espace réservé du texte 23"/>
          <p:cNvSpPr>
            <a:spLocks noGrp="1"/>
          </p:cNvSpPr>
          <p:nvPr>
            <p:ph type="body" sz="quarter" idx="17"/>
          </p:nvPr>
        </p:nvSpPr>
        <p:spPr/>
        <p:txBody>
          <a:bodyPr/>
          <a:lstStyle/>
          <a:p>
            <a:r>
              <a:rPr lang="fr-FR" dirty="0" smtClean="0"/>
              <a:t>Applications</a:t>
            </a:r>
            <a:endParaRPr lang="fr-FR" dirty="0"/>
          </a:p>
        </p:txBody>
      </p:sp>
      <p:sp>
        <p:nvSpPr>
          <p:cNvPr id="25" name="Espace réservé du texte 24"/>
          <p:cNvSpPr>
            <a:spLocks noGrp="1"/>
          </p:cNvSpPr>
          <p:nvPr>
            <p:ph type="body" sz="quarter" idx="4294967295"/>
          </p:nvPr>
        </p:nvSpPr>
        <p:spPr bwMode="gray">
          <a:xfrm>
            <a:off x="0" y="-11113"/>
            <a:ext cx="3576638" cy="1735138"/>
          </a:xfrm>
        </p:spPr>
        <p:txBody>
          <a:bodyPr/>
          <a:lstStyle/>
          <a:p>
            <a:r>
              <a:rPr lang="fr-FR" dirty="0" smtClean="0"/>
              <a:t> </a:t>
            </a:r>
            <a:endParaRPr lang="fr-FR" dirty="0"/>
          </a:p>
        </p:txBody>
      </p:sp>
      <p:pic>
        <p:nvPicPr>
          <p:cNvPr id="10" name="Picture 2"/>
          <p:cNvPicPr>
            <a:picLocks noChangeAspect="1" noChangeArrowheads="1"/>
          </p:cNvPicPr>
          <p:nvPr/>
        </p:nvPicPr>
        <p:blipFill>
          <a:blip r:embed="rId2">
            <a:biLevel thresh="50000"/>
            <a:extLst>
              <a:ext uri="{BEBA8EAE-BF5A-486C-A8C5-ECC9F3942E4B}">
                <a14:imgProps xmlns:a14="http://schemas.microsoft.com/office/drawing/2010/main">
                  <a14:imgLayer r:embed="rId3">
                    <a14:imgEffect>
                      <a14:backgroundRemoval t="0" b="100000" l="0" r="100000">
                        <a14:foregroundMark x1="37665" y1="52000" x2="44053" y2="42444"/>
                        <a14:foregroundMark x1="57379" y1="62889" x2="57379" y2="43333"/>
                        <a14:foregroundMark x1="12335" y1="55111" x2="12665" y2="43333"/>
                        <a14:foregroundMark x1="35022" y1="4222" x2="47687" y2="4889"/>
                        <a14:foregroundMark x1="73018" y1="6444" x2="86784" y2="5778"/>
                        <a14:foregroundMark x1="91740" y1="5778" x2="96035" y2="5778"/>
                      </a14:backgroundRemoval>
                    </a14:imgEffect>
                  </a14:imgLayer>
                </a14:imgProps>
              </a:ext>
              <a:ext uri="{28A0092B-C50C-407E-A947-70E740481C1C}">
                <a14:useLocalDpi xmlns:a14="http://schemas.microsoft.com/office/drawing/2010/main" val="0"/>
              </a:ext>
            </a:extLst>
          </a:blip>
          <a:srcRect/>
          <a:stretch>
            <a:fillRect/>
          </a:stretch>
        </p:blipFill>
        <p:spPr bwMode="auto">
          <a:xfrm>
            <a:off x="5796136" y="6251523"/>
            <a:ext cx="720080" cy="30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70309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Applications</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78</a:t>
            </a:fld>
            <a:endParaRPr lang="fr-FR" dirty="0"/>
          </a:p>
        </p:txBody>
      </p:sp>
      <p:sp>
        <p:nvSpPr>
          <p:cNvPr id="11" name="Espace réservé du contenu 10"/>
          <p:cNvSpPr>
            <a:spLocks noGrp="1"/>
          </p:cNvSpPr>
          <p:nvPr>
            <p:ph idx="1"/>
          </p:nvPr>
        </p:nvSpPr>
        <p:spPr bwMode="gray"/>
        <p:txBody>
          <a:bodyPr/>
          <a:lstStyle/>
          <a:p>
            <a:r>
              <a:rPr lang="fr-FR" dirty="0" smtClean="0"/>
              <a:t>Mât réacteur A380</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8195" name="Picture 3" descr="C:\Users\ETIENN~1.ARC\AppData\Local\Temp\kisspng-airbus-a350-airbus-a380-airbus-a330-airbus-a319-plane-engine-5b062e5f8cd240.752226501527131743576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1124744"/>
            <a:ext cx="6228184" cy="1935927"/>
          </a:xfrm>
          <a:prstGeom prst="rect">
            <a:avLst/>
          </a:prstGeom>
          <a:noFill/>
          <a:extLst>
            <a:ext uri="{909E8E84-426E-40DD-AFC4-6F175D3DCCD1}">
              <a14:hiddenFill xmlns:a14="http://schemas.microsoft.com/office/drawing/2010/main">
                <a:solidFill>
                  <a:srgbClr val="FFFFFF"/>
                </a:solidFill>
              </a14:hiddenFill>
            </a:ext>
          </a:extLst>
        </p:spPr>
      </p:pic>
      <p:sp>
        <p:nvSpPr>
          <p:cNvPr id="3" name="Ellipse 2"/>
          <p:cNvSpPr/>
          <p:nvPr/>
        </p:nvSpPr>
        <p:spPr>
          <a:xfrm>
            <a:off x="3635896" y="1384994"/>
            <a:ext cx="1296144" cy="4598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7164" y="2795241"/>
            <a:ext cx="4735679" cy="2550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e 12"/>
          <p:cNvGrpSpPr/>
          <p:nvPr/>
        </p:nvGrpSpPr>
        <p:grpSpPr>
          <a:xfrm>
            <a:off x="3923928" y="4251119"/>
            <a:ext cx="3590310" cy="2562257"/>
            <a:chOff x="3088248" y="3583163"/>
            <a:chExt cx="3590310" cy="2562257"/>
          </a:xfrm>
        </p:grpSpPr>
        <p:pic>
          <p:nvPicPr>
            <p:cNvPr id="14" name="Picture 10" descr="A68280_Livrée"/>
            <p:cNvPicPr>
              <a:picLocks noChangeAspect="1" noChangeArrowheads="1"/>
            </p:cNvPicPr>
            <p:nvPr/>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rcRect r="2756" b="2774"/>
            <a:stretch>
              <a:fillRect/>
            </a:stretch>
          </p:blipFill>
          <p:spPr bwMode="auto">
            <a:xfrm rot="697912">
              <a:off x="3088248" y="3583163"/>
              <a:ext cx="3590310" cy="2562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1"/>
            <p:cNvSpPr txBox="1">
              <a:spLocks noChangeArrowheads="1"/>
            </p:cNvSpPr>
            <p:nvPr/>
          </p:nvSpPr>
          <p:spPr bwMode="auto">
            <a:xfrm>
              <a:off x="4459474" y="5357122"/>
              <a:ext cx="1888389" cy="445820"/>
            </a:xfrm>
            <a:prstGeom prst="rect">
              <a:avLst/>
            </a:prstGeom>
            <a:noFill/>
            <a:ln>
              <a:noFill/>
            </a:ln>
            <a:effectLst/>
          </p:spPr>
          <p:txBody>
            <a:bodyPr wrap="none" lIns="75749" tIns="37874" rIns="75749" bIns="37874">
              <a:spAutoFit/>
            </a:bodyPr>
            <a:lstStyle>
              <a:lvl1pPr defTabSz="757238" eaLnBrk="0" hangingPunct="0">
                <a:spcBef>
                  <a:spcPct val="20000"/>
                </a:spcBef>
                <a:buChar char="•"/>
                <a:defRPr sz="2400">
                  <a:solidFill>
                    <a:schemeClr val="tx1"/>
                  </a:solidFill>
                  <a:latin typeface="Verdana" pitchFamily="34" charset="0"/>
                </a:defRPr>
              </a:lvl1pPr>
              <a:lvl2pPr marL="742950" indent="-285750" defTabSz="757238" eaLnBrk="0" hangingPunct="0">
                <a:spcBef>
                  <a:spcPct val="20000"/>
                </a:spcBef>
                <a:buChar char="–"/>
                <a:defRPr sz="2000">
                  <a:solidFill>
                    <a:schemeClr val="tx1"/>
                  </a:solidFill>
                  <a:latin typeface="Verdana" pitchFamily="34" charset="0"/>
                </a:defRPr>
              </a:lvl2pPr>
              <a:lvl3pPr marL="1143000" indent="-228600" defTabSz="757238" eaLnBrk="0" hangingPunct="0">
                <a:spcBef>
                  <a:spcPct val="20000"/>
                </a:spcBef>
                <a:buChar char="•"/>
                <a:defRPr>
                  <a:solidFill>
                    <a:schemeClr val="tx1"/>
                  </a:solidFill>
                  <a:latin typeface="Verdana" pitchFamily="34" charset="0"/>
                </a:defRPr>
              </a:lvl3pPr>
              <a:lvl4pPr marL="1600200" indent="-228600" defTabSz="757238" eaLnBrk="0" hangingPunct="0">
                <a:spcBef>
                  <a:spcPct val="20000"/>
                </a:spcBef>
                <a:buChar char="–"/>
                <a:defRPr sz="1400">
                  <a:solidFill>
                    <a:schemeClr val="tx1"/>
                  </a:solidFill>
                  <a:latin typeface="Verdana" pitchFamily="34" charset="0"/>
                </a:defRPr>
              </a:lvl4pPr>
              <a:lvl5pPr marL="2057400" indent="-228600" defTabSz="757238" eaLnBrk="0" hangingPunct="0">
                <a:spcBef>
                  <a:spcPct val="20000"/>
                </a:spcBef>
                <a:defRPr sz="1200">
                  <a:solidFill>
                    <a:schemeClr val="tx1"/>
                  </a:solidFill>
                  <a:latin typeface="Verdana" pitchFamily="34" charset="0"/>
                </a:defRPr>
              </a:lvl5pPr>
              <a:lvl6pPr marL="2514600" indent="-228600" defTabSz="757238" eaLnBrk="0" fontAlgn="base" hangingPunct="0">
                <a:spcBef>
                  <a:spcPct val="20000"/>
                </a:spcBef>
                <a:spcAft>
                  <a:spcPct val="0"/>
                </a:spcAft>
                <a:defRPr sz="1200">
                  <a:solidFill>
                    <a:schemeClr val="tx1"/>
                  </a:solidFill>
                  <a:latin typeface="Verdana" pitchFamily="34" charset="0"/>
                </a:defRPr>
              </a:lvl6pPr>
              <a:lvl7pPr marL="2971800" indent="-228600" defTabSz="757238" eaLnBrk="0" fontAlgn="base" hangingPunct="0">
                <a:spcBef>
                  <a:spcPct val="20000"/>
                </a:spcBef>
                <a:spcAft>
                  <a:spcPct val="0"/>
                </a:spcAft>
                <a:defRPr sz="1200">
                  <a:solidFill>
                    <a:schemeClr val="tx1"/>
                  </a:solidFill>
                  <a:latin typeface="Verdana" pitchFamily="34" charset="0"/>
                </a:defRPr>
              </a:lvl7pPr>
              <a:lvl8pPr marL="3429000" indent="-228600" defTabSz="757238" eaLnBrk="0" fontAlgn="base" hangingPunct="0">
                <a:spcBef>
                  <a:spcPct val="20000"/>
                </a:spcBef>
                <a:spcAft>
                  <a:spcPct val="0"/>
                </a:spcAft>
                <a:defRPr sz="1200">
                  <a:solidFill>
                    <a:schemeClr val="tx1"/>
                  </a:solidFill>
                  <a:latin typeface="Verdana" pitchFamily="34" charset="0"/>
                </a:defRPr>
              </a:lvl8pPr>
              <a:lvl9pPr marL="3886200" indent="-228600" defTabSz="757238" eaLnBrk="0" fontAlgn="base" hangingPunct="0">
                <a:spcBef>
                  <a:spcPct val="20000"/>
                </a:spcBef>
                <a:spcAft>
                  <a:spcPct val="0"/>
                </a:spcAft>
                <a:defRPr sz="1200">
                  <a:solidFill>
                    <a:schemeClr val="tx1"/>
                  </a:solidFill>
                  <a:latin typeface="Verdana" pitchFamily="34" charset="0"/>
                </a:defRPr>
              </a:lvl9pPr>
            </a:lstStyle>
            <a:p>
              <a:pPr algn="ctr" fontAlgn="base">
                <a:spcBef>
                  <a:spcPct val="0"/>
                </a:spcBef>
                <a:spcAft>
                  <a:spcPct val="0"/>
                </a:spcAft>
                <a:buFontTx/>
                <a:buNone/>
              </a:pPr>
              <a:r>
                <a:rPr lang="fr-FR" altLang="en-US" sz="1200" b="1" dirty="0" smtClean="0">
                  <a:solidFill>
                    <a:srgbClr val="000000"/>
                  </a:solidFill>
                  <a:latin typeface="Times New Roman" pitchFamily="18" charset="0"/>
                </a:rPr>
                <a:t>LONGERON INF – TA6V</a:t>
              </a:r>
            </a:p>
            <a:p>
              <a:pPr algn="ctr" fontAlgn="base">
                <a:spcBef>
                  <a:spcPct val="0"/>
                </a:spcBef>
                <a:spcAft>
                  <a:spcPct val="0"/>
                </a:spcAft>
                <a:buFontTx/>
                <a:buNone/>
              </a:pPr>
              <a:r>
                <a:rPr lang="fr-FR" altLang="en-US" sz="1200" b="1" dirty="0" smtClean="0">
                  <a:solidFill>
                    <a:srgbClr val="000000"/>
                  </a:solidFill>
                  <a:latin typeface="Times New Roman" pitchFamily="18" charset="0"/>
                </a:rPr>
                <a:t>A68280</a:t>
              </a:r>
            </a:p>
          </p:txBody>
        </p:sp>
      </p:grpSp>
      <p:grpSp>
        <p:nvGrpSpPr>
          <p:cNvPr id="16" name="Groupe 15"/>
          <p:cNvGrpSpPr/>
          <p:nvPr/>
        </p:nvGrpSpPr>
        <p:grpSpPr>
          <a:xfrm>
            <a:off x="5364088" y="3481682"/>
            <a:ext cx="912019" cy="1819526"/>
            <a:chOff x="4857622" y="4082906"/>
            <a:chExt cx="912019" cy="1819526"/>
          </a:xfrm>
        </p:grpSpPr>
        <p:pic>
          <p:nvPicPr>
            <p:cNvPr id="17" name="Picture 12" descr="A67600_Livree"/>
            <p:cNvPicPr>
              <a:picLocks noChangeAspect="1" noChangeArrowheads="1"/>
            </p:cNvPicPr>
            <p:nvPr/>
          </p:nvPicPr>
          <p:blipFill>
            <a:blip r:embed="rId5">
              <a:clrChange>
                <a:clrFrom>
                  <a:srgbClr val="FFFEFF"/>
                </a:clrFrom>
                <a:clrTo>
                  <a:srgbClr val="FFFEFF">
                    <a:alpha val="0"/>
                  </a:srgbClr>
                </a:clrTo>
              </a:clrChange>
              <a:extLst>
                <a:ext uri="{28A0092B-C50C-407E-A947-70E740481C1C}">
                  <a14:useLocalDpi xmlns:a14="http://schemas.microsoft.com/office/drawing/2010/main" val="0"/>
                </a:ext>
              </a:extLst>
            </a:blip>
            <a:srcRect r="861" b="963"/>
            <a:stretch>
              <a:fillRect/>
            </a:stretch>
          </p:blipFill>
          <p:spPr bwMode="auto">
            <a:xfrm>
              <a:off x="4857622" y="4082906"/>
              <a:ext cx="912019" cy="1512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3"/>
            <p:cNvSpPr txBox="1">
              <a:spLocks noChangeArrowheads="1"/>
            </p:cNvSpPr>
            <p:nvPr/>
          </p:nvSpPr>
          <p:spPr bwMode="auto">
            <a:xfrm>
              <a:off x="4888644" y="5456612"/>
              <a:ext cx="880997" cy="445820"/>
            </a:xfrm>
            <a:prstGeom prst="rect">
              <a:avLst/>
            </a:prstGeom>
            <a:noFill/>
            <a:ln>
              <a:noFill/>
            </a:ln>
            <a:effectLst/>
          </p:spPr>
          <p:txBody>
            <a:bodyPr wrap="none" lIns="75749" tIns="37874" rIns="75749" bIns="37874">
              <a:spAutoFit/>
            </a:bodyPr>
            <a:lstStyle>
              <a:lvl1pPr defTabSz="757238" eaLnBrk="0" hangingPunct="0">
                <a:spcBef>
                  <a:spcPct val="20000"/>
                </a:spcBef>
                <a:buChar char="•"/>
                <a:defRPr sz="2400">
                  <a:solidFill>
                    <a:schemeClr val="tx1"/>
                  </a:solidFill>
                  <a:latin typeface="Verdana" pitchFamily="34" charset="0"/>
                </a:defRPr>
              </a:lvl1pPr>
              <a:lvl2pPr marL="742950" indent="-285750" defTabSz="757238" eaLnBrk="0" hangingPunct="0">
                <a:spcBef>
                  <a:spcPct val="20000"/>
                </a:spcBef>
                <a:buChar char="–"/>
                <a:defRPr sz="2000">
                  <a:solidFill>
                    <a:schemeClr val="tx1"/>
                  </a:solidFill>
                  <a:latin typeface="Verdana" pitchFamily="34" charset="0"/>
                </a:defRPr>
              </a:lvl2pPr>
              <a:lvl3pPr marL="1143000" indent="-228600" defTabSz="757238" eaLnBrk="0" hangingPunct="0">
                <a:spcBef>
                  <a:spcPct val="20000"/>
                </a:spcBef>
                <a:buChar char="•"/>
                <a:defRPr>
                  <a:solidFill>
                    <a:schemeClr val="tx1"/>
                  </a:solidFill>
                  <a:latin typeface="Verdana" pitchFamily="34" charset="0"/>
                </a:defRPr>
              </a:lvl3pPr>
              <a:lvl4pPr marL="1600200" indent="-228600" defTabSz="757238" eaLnBrk="0" hangingPunct="0">
                <a:spcBef>
                  <a:spcPct val="20000"/>
                </a:spcBef>
                <a:buChar char="–"/>
                <a:defRPr sz="1400">
                  <a:solidFill>
                    <a:schemeClr val="tx1"/>
                  </a:solidFill>
                  <a:latin typeface="Verdana" pitchFamily="34" charset="0"/>
                </a:defRPr>
              </a:lvl4pPr>
              <a:lvl5pPr marL="2057400" indent="-228600" defTabSz="757238" eaLnBrk="0" hangingPunct="0">
                <a:spcBef>
                  <a:spcPct val="20000"/>
                </a:spcBef>
                <a:defRPr sz="1200">
                  <a:solidFill>
                    <a:schemeClr val="tx1"/>
                  </a:solidFill>
                  <a:latin typeface="Verdana" pitchFamily="34" charset="0"/>
                </a:defRPr>
              </a:lvl5pPr>
              <a:lvl6pPr marL="2514600" indent="-228600" defTabSz="757238" eaLnBrk="0" fontAlgn="base" hangingPunct="0">
                <a:spcBef>
                  <a:spcPct val="20000"/>
                </a:spcBef>
                <a:spcAft>
                  <a:spcPct val="0"/>
                </a:spcAft>
                <a:defRPr sz="1200">
                  <a:solidFill>
                    <a:schemeClr val="tx1"/>
                  </a:solidFill>
                  <a:latin typeface="Verdana" pitchFamily="34" charset="0"/>
                </a:defRPr>
              </a:lvl6pPr>
              <a:lvl7pPr marL="2971800" indent="-228600" defTabSz="757238" eaLnBrk="0" fontAlgn="base" hangingPunct="0">
                <a:spcBef>
                  <a:spcPct val="20000"/>
                </a:spcBef>
                <a:spcAft>
                  <a:spcPct val="0"/>
                </a:spcAft>
                <a:defRPr sz="1200">
                  <a:solidFill>
                    <a:schemeClr val="tx1"/>
                  </a:solidFill>
                  <a:latin typeface="Verdana" pitchFamily="34" charset="0"/>
                </a:defRPr>
              </a:lvl7pPr>
              <a:lvl8pPr marL="3429000" indent="-228600" defTabSz="757238" eaLnBrk="0" fontAlgn="base" hangingPunct="0">
                <a:spcBef>
                  <a:spcPct val="20000"/>
                </a:spcBef>
                <a:spcAft>
                  <a:spcPct val="0"/>
                </a:spcAft>
                <a:defRPr sz="1200">
                  <a:solidFill>
                    <a:schemeClr val="tx1"/>
                  </a:solidFill>
                  <a:latin typeface="Verdana" pitchFamily="34" charset="0"/>
                </a:defRPr>
              </a:lvl8pPr>
              <a:lvl9pPr marL="3886200" indent="-228600" defTabSz="757238" eaLnBrk="0" fontAlgn="base" hangingPunct="0">
                <a:spcBef>
                  <a:spcPct val="20000"/>
                </a:spcBef>
                <a:spcAft>
                  <a:spcPct val="0"/>
                </a:spcAft>
                <a:defRPr sz="1200">
                  <a:solidFill>
                    <a:schemeClr val="tx1"/>
                  </a:solidFill>
                  <a:latin typeface="Verdana" pitchFamily="34" charset="0"/>
                </a:defRPr>
              </a:lvl9pPr>
            </a:lstStyle>
            <a:p>
              <a:pPr algn="ctr" fontAlgn="base">
                <a:spcBef>
                  <a:spcPct val="0"/>
                </a:spcBef>
                <a:spcAft>
                  <a:spcPct val="0"/>
                </a:spcAft>
                <a:buFontTx/>
                <a:buNone/>
              </a:pPr>
              <a:r>
                <a:rPr lang="fr-FR" altLang="en-US" sz="1200" b="1" dirty="0" smtClean="0">
                  <a:solidFill>
                    <a:srgbClr val="000000"/>
                  </a:solidFill>
                  <a:latin typeface="Times New Roman" pitchFamily="18" charset="0"/>
                </a:rPr>
                <a:t>N9 – TA6V</a:t>
              </a:r>
            </a:p>
            <a:p>
              <a:pPr algn="ctr" fontAlgn="base">
                <a:spcBef>
                  <a:spcPct val="0"/>
                </a:spcBef>
                <a:spcAft>
                  <a:spcPct val="0"/>
                </a:spcAft>
                <a:buFontTx/>
                <a:buNone/>
              </a:pPr>
              <a:r>
                <a:rPr lang="fr-FR" altLang="en-US" sz="1200" b="1" dirty="0" smtClean="0">
                  <a:solidFill>
                    <a:srgbClr val="000000"/>
                  </a:solidFill>
                  <a:latin typeface="Times New Roman" pitchFamily="18" charset="0"/>
                </a:rPr>
                <a:t>A67600</a:t>
              </a:r>
            </a:p>
          </p:txBody>
        </p:sp>
      </p:grpSp>
      <p:grpSp>
        <p:nvGrpSpPr>
          <p:cNvPr id="19" name="Groupe 18"/>
          <p:cNvGrpSpPr/>
          <p:nvPr/>
        </p:nvGrpSpPr>
        <p:grpSpPr>
          <a:xfrm>
            <a:off x="7183543" y="4182161"/>
            <a:ext cx="1669675" cy="1969482"/>
            <a:chOff x="6268051" y="2581509"/>
            <a:chExt cx="1669675" cy="1969482"/>
          </a:xfrm>
        </p:grpSpPr>
        <p:pic>
          <p:nvPicPr>
            <p:cNvPr id="20" name="Picture 14" descr="E25960_Livree"/>
            <p:cNvPicPr>
              <a:picLocks noChangeAspect="1" noChangeArrowheads="1"/>
            </p:cNvPicPr>
            <p:nvPr/>
          </p:nvPicPr>
          <p:blipFill>
            <a:blip r:embed="rId6">
              <a:clrChange>
                <a:clrFrom>
                  <a:srgbClr val="FFFEFF"/>
                </a:clrFrom>
                <a:clrTo>
                  <a:srgbClr val="FFFEFF">
                    <a:alpha val="0"/>
                  </a:srgbClr>
                </a:clrTo>
              </a:clrChange>
              <a:extLst>
                <a:ext uri="{28A0092B-C50C-407E-A947-70E740481C1C}">
                  <a14:useLocalDpi xmlns:a14="http://schemas.microsoft.com/office/drawing/2010/main" val="0"/>
                </a:ext>
              </a:extLst>
            </a:blip>
            <a:srcRect r="5331" b="5353"/>
            <a:stretch>
              <a:fillRect/>
            </a:stretch>
          </p:blipFill>
          <p:spPr bwMode="auto">
            <a:xfrm>
              <a:off x="6441213" y="2581509"/>
              <a:ext cx="1306980" cy="158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5"/>
            <p:cNvSpPr txBox="1">
              <a:spLocks noChangeArrowheads="1"/>
            </p:cNvSpPr>
            <p:nvPr/>
          </p:nvSpPr>
          <p:spPr bwMode="auto">
            <a:xfrm>
              <a:off x="6268051" y="4105171"/>
              <a:ext cx="1669675" cy="445820"/>
            </a:xfrm>
            <a:prstGeom prst="rect">
              <a:avLst/>
            </a:prstGeom>
            <a:noFill/>
            <a:ln>
              <a:noFill/>
            </a:ln>
            <a:effectLst/>
          </p:spPr>
          <p:txBody>
            <a:bodyPr wrap="none" lIns="75749" tIns="37874" rIns="75749" bIns="37874">
              <a:spAutoFit/>
            </a:bodyPr>
            <a:lstStyle>
              <a:lvl1pPr defTabSz="757238" eaLnBrk="0" hangingPunct="0">
                <a:spcBef>
                  <a:spcPct val="20000"/>
                </a:spcBef>
                <a:buChar char="•"/>
                <a:defRPr sz="2400">
                  <a:solidFill>
                    <a:schemeClr val="tx1"/>
                  </a:solidFill>
                  <a:latin typeface="Verdana" pitchFamily="34" charset="0"/>
                </a:defRPr>
              </a:lvl1pPr>
              <a:lvl2pPr marL="742950" indent="-285750" defTabSz="757238" eaLnBrk="0" hangingPunct="0">
                <a:spcBef>
                  <a:spcPct val="20000"/>
                </a:spcBef>
                <a:buChar char="–"/>
                <a:defRPr sz="2000">
                  <a:solidFill>
                    <a:schemeClr val="tx1"/>
                  </a:solidFill>
                  <a:latin typeface="Verdana" pitchFamily="34" charset="0"/>
                </a:defRPr>
              </a:lvl2pPr>
              <a:lvl3pPr marL="1143000" indent="-228600" defTabSz="757238" eaLnBrk="0" hangingPunct="0">
                <a:spcBef>
                  <a:spcPct val="20000"/>
                </a:spcBef>
                <a:buChar char="•"/>
                <a:defRPr>
                  <a:solidFill>
                    <a:schemeClr val="tx1"/>
                  </a:solidFill>
                  <a:latin typeface="Verdana" pitchFamily="34" charset="0"/>
                </a:defRPr>
              </a:lvl3pPr>
              <a:lvl4pPr marL="1600200" indent="-228600" defTabSz="757238" eaLnBrk="0" hangingPunct="0">
                <a:spcBef>
                  <a:spcPct val="20000"/>
                </a:spcBef>
                <a:buChar char="–"/>
                <a:defRPr sz="1400">
                  <a:solidFill>
                    <a:schemeClr val="tx1"/>
                  </a:solidFill>
                  <a:latin typeface="Verdana" pitchFamily="34" charset="0"/>
                </a:defRPr>
              </a:lvl4pPr>
              <a:lvl5pPr marL="2057400" indent="-228600" defTabSz="757238" eaLnBrk="0" hangingPunct="0">
                <a:spcBef>
                  <a:spcPct val="20000"/>
                </a:spcBef>
                <a:defRPr sz="1200">
                  <a:solidFill>
                    <a:schemeClr val="tx1"/>
                  </a:solidFill>
                  <a:latin typeface="Verdana" pitchFamily="34" charset="0"/>
                </a:defRPr>
              </a:lvl5pPr>
              <a:lvl6pPr marL="2514600" indent="-228600" defTabSz="757238" eaLnBrk="0" fontAlgn="base" hangingPunct="0">
                <a:spcBef>
                  <a:spcPct val="20000"/>
                </a:spcBef>
                <a:spcAft>
                  <a:spcPct val="0"/>
                </a:spcAft>
                <a:defRPr sz="1200">
                  <a:solidFill>
                    <a:schemeClr val="tx1"/>
                  </a:solidFill>
                  <a:latin typeface="Verdana" pitchFamily="34" charset="0"/>
                </a:defRPr>
              </a:lvl6pPr>
              <a:lvl7pPr marL="2971800" indent="-228600" defTabSz="757238" eaLnBrk="0" fontAlgn="base" hangingPunct="0">
                <a:spcBef>
                  <a:spcPct val="20000"/>
                </a:spcBef>
                <a:spcAft>
                  <a:spcPct val="0"/>
                </a:spcAft>
                <a:defRPr sz="1200">
                  <a:solidFill>
                    <a:schemeClr val="tx1"/>
                  </a:solidFill>
                  <a:latin typeface="Verdana" pitchFamily="34" charset="0"/>
                </a:defRPr>
              </a:lvl7pPr>
              <a:lvl8pPr marL="3429000" indent="-228600" defTabSz="757238" eaLnBrk="0" fontAlgn="base" hangingPunct="0">
                <a:spcBef>
                  <a:spcPct val="20000"/>
                </a:spcBef>
                <a:spcAft>
                  <a:spcPct val="0"/>
                </a:spcAft>
                <a:defRPr sz="1200">
                  <a:solidFill>
                    <a:schemeClr val="tx1"/>
                  </a:solidFill>
                  <a:latin typeface="Verdana" pitchFamily="34" charset="0"/>
                </a:defRPr>
              </a:lvl8pPr>
              <a:lvl9pPr marL="3886200" indent="-228600" defTabSz="757238" eaLnBrk="0" fontAlgn="base" hangingPunct="0">
                <a:spcBef>
                  <a:spcPct val="20000"/>
                </a:spcBef>
                <a:spcAft>
                  <a:spcPct val="0"/>
                </a:spcAft>
                <a:defRPr sz="1200">
                  <a:solidFill>
                    <a:schemeClr val="tx1"/>
                  </a:solidFill>
                  <a:latin typeface="Verdana" pitchFamily="34" charset="0"/>
                </a:defRPr>
              </a:lvl9pPr>
            </a:lstStyle>
            <a:p>
              <a:pPr algn="ctr" fontAlgn="base">
                <a:spcBef>
                  <a:spcPct val="0"/>
                </a:spcBef>
                <a:spcAft>
                  <a:spcPct val="0"/>
                </a:spcAft>
                <a:buFontTx/>
                <a:buNone/>
              </a:pPr>
              <a:r>
                <a:rPr lang="fr-FR" altLang="en-US" sz="1200" b="1" dirty="0" smtClean="0">
                  <a:solidFill>
                    <a:srgbClr val="000000"/>
                  </a:solidFill>
                  <a:latin typeface="Times New Roman" pitchFamily="18" charset="0"/>
                </a:rPr>
                <a:t>BELPHEGOR – TA6V</a:t>
              </a:r>
            </a:p>
            <a:p>
              <a:pPr algn="ctr" fontAlgn="base">
                <a:spcBef>
                  <a:spcPct val="0"/>
                </a:spcBef>
                <a:spcAft>
                  <a:spcPct val="0"/>
                </a:spcAft>
                <a:buFontTx/>
                <a:buNone/>
              </a:pPr>
              <a:r>
                <a:rPr lang="fr-FR" altLang="en-US" sz="1200" b="1" dirty="0" smtClean="0">
                  <a:solidFill>
                    <a:srgbClr val="000000"/>
                  </a:solidFill>
                  <a:latin typeface="Times New Roman" pitchFamily="18" charset="0"/>
                </a:rPr>
                <a:t>E25950-60</a:t>
              </a:r>
            </a:p>
          </p:txBody>
        </p:sp>
      </p:grpSp>
      <p:grpSp>
        <p:nvGrpSpPr>
          <p:cNvPr id="22" name="Groupe 21"/>
          <p:cNvGrpSpPr/>
          <p:nvPr/>
        </p:nvGrpSpPr>
        <p:grpSpPr>
          <a:xfrm>
            <a:off x="2210676" y="5231485"/>
            <a:ext cx="1676253" cy="1626515"/>
            <a:chOff x="1657201" y="4584003"/>
            <a:chExt cx="1676253" cy="1626515"/>
          </a:xfrm>
        </p:grpSpPr>
        <p:pic>
          <p:nvPicPr>
            <p:cNvPr id="23" name="Picture 6" descr="E25980_Livree"/>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9091" b="9055"/>
            <a:stretch>
              <a:fillRect/>
            </a:stretch>
          </p:blipFill>
          <p:spPr bwMode="auto">
            <a:xfrm>
              <a:off x="2055342" y="4584003"/>
              <a:ext cx="993461" cy="99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7"/>
            <p:cNvSpPr txBox="1">
              <a:spLocks noChangeArrowheads="1"/>
            </p:cNvSpPr>
            <p:nvPr/>
          </p:nvSpPr>
          <p:spPr bwMode="auto">
            <a:xfrm>
              <a:off x="1657201" y="5580032"/>
              <a:ext cx="1676253" cy="630486"/>
            </a:xfrm>
            <a:prstGeom prst="rect">
              <a:avLst/>
            </a:prstGeom>
            <a:noFill/>
            <a:ln>
              <a:noFill/>
            </a:ln>
            <a:effectLst/>
          </p:spPr>
          <p:txBody>
            <a:bodyPr wrap="square" lIns="75749" tIns="37874" rIns="75749" bIns="37874">
              <a:spAutoFit/>
            </a:bodyPr>
            <a:lstStyle>
              <a:lvl1pPr defTabSz="757238" eaLnBrk="0" hangingPunct="0">
                <a:spcBef>
                  <a:spcPct val="20000"/>
                </a:spcBef>
                <a:buChar char="•"/>
                <a:defRPr sz="2400">
                  <a:solidFill>
                    <a:schemeClr val="tx1"/>
                  </a:solidFill>
                  <a:latin typeface="Verdana" pitchFamily="34" charset="0"/>
                </a:defRPr>
              </a:lvl1pPr>
              <a:lvl2pPr marL="742950" indent="-285750" defTabSz="757238" eaLnBrk="0" hangingPunct="0">
                <a:spcBef>
                  <a:spcPct val="20000"/>
                </a:spcBef>
                <a:buChar char="–"/>
                <a:defRPr sz="2000">
                  <a:solidFill>
                    <a:schemeClr val="tx1"/>
                  </a:solidFill>
                  <a:latin typeface="Verdana" pitchFamily="34" charset="0"/>
                </a:defRPr>
              </a:lvl2pPr>
              <a:lvl3pPr marL="1143000" indent="-228600" defTabSz="757238" eaLnBrk="0" hangingPunct="0">
                <a:spcBef>
                  <a:spcPct val="20000"/>
                </a:spcBef>
                <a:buChar char="•"/>
                <a:defRPr>
                  <a:solidFill>
                    <a:schemeClr val="tx1"/>
                  </a:solidFill>
                  <a:latin typeface="Verdana" pitchFamily="34" charset="0"/>
                </a:defRPr>
              </a:lvl3pPr>
              <a:lvl4pPr marL="1600200" indent="-228600" defTabSz="757238" eaLnBrk="0" hangingPunct="0">
                <a:spcBef>
                  <a:spcPct val="20000"/>
                </a:spcBef>
                <a:buChar char="–"/>
                <a:defRPr sz="1400">
                  <a:solidFill>
                    <a:schemeClr val="tx1"/>
                  </a:solidFill>
                  <a:latin typeface="Verdana" pitchFamily="34" charset="0"/>
                </a:defRPr>
              </a:lvl4pPr>
              <a:lvl5pPr marL="2057400" indent="-228600" defTabSz="757238" eaLnBrk="0" hangingPunct="0">
                <a:spcBef>
                  <a:spcPct val="20000"/>
                </a:spcBef>
                <a:defRPr sz="1200">
                  <a:solidFill>
                    <a:schemeClr val="tx1"/>
                  </a:solidFill>
                  <a:latin typeface="Verdana" pitchFamily="34" charset="0"/>
                </a:defRPr>
              </a:lvl5pPr>
              <a:lvl6pPr marL="2514600" indent="-228600" defTabSz="757238" eaLnBrk="0" fontAlgn="base" hangingPunct="0">
                <a:spcBef>
                  <a:spcPct val="20000"/>
                </a:spcBef>
                <a:spcAft>
                  <a:spcPct val="0"/>
                </a:spcAft>
                <a:defRPr sz="1200">
                  <a:solidFill>
                    <a:schemeClr val="tx1"/>
                  </a:solidFill>
                  <a:latin typeface="Verdana" pitchFamily="34" charset="0"/>
                </a:defRPr>
              </a:lvl6pPr>
              <a:lvl7pPr marL="2971800" indent="-228600" defTabSz="757238" eaLnBrk="0" fontAlgn="base" hangingPunct="0">
                <a:spcBef>
                  <a:spcPct val="20000"/>
                </a:spcBef>
                <a:spcAft>
                  <a:spcPct val="0"/>
                </a:spcAft>
                <a:defRPr sz="1200">
                  <a:solidFill>
                    <a:schemeClr val="tx1"/>
                  </a:solidFill>
                  <a:latin typeface="Verdana" pitchFamily="34" charset="0"/>
                </a:defRPr>
              </a:lvl7pPr>
              <a:lvl8pPr marL="3429000" indent="-228600" defTabSz="757238" eaLnBrk="0" fontAlgn="base" hangingPunct="0">
                <a:spcBef>
                  <a:spcPct val="20000"/>
                </a:spcBef>
                <a:spcAft>
                  <a:spcPct val="0"/>
                </a:spcAft>
                <a:defRPr sz="1200">
                  <a:solidFill>
                    <a:schemeClr val="tx1"/>
                  </a:solidFill>
                  <a:latin typeface="Verdana" pitchFamily="34" charset="0"/>
                </a:defRPr>
              </a:lvl8pPr>
              <a:lvl9pPr marL="3886200" indent="-228600" defTabSz="757238" eaLnBrk="0" fontAlgn="base" hangingPunct="0">
                <a:spcBef>
                  <a:spcPct val="20000"/>
                </a:spcBef>
                <a:spcAft>
                  <a:spcPct val="0"/>
                </a:spcAft>
                <a:defRPr sz="1200">
                  <a:solidFill>
                    <a:schemeClr val="tx1"/>
                  </a:solidFill>
                  <a:latin typeface="Verdana" pitchFamily="34" charset="0"/>
                </a:defRPr>
              </a:lvl9pPr>
            </a:lstStyle>
            <a:p>
              <a:pPr algn="ctr" fontAlgn="base">
                <a:spcBef>
                  <a:spcPct val="0"/>
                </a:spcBef>
                <a:spcAft>
                  <a:spcPct val="0"/>
                </a:spcAft>
                <a:buFontTx/>
                <a:buNone/>
              </a:pPr>
              <a:r>
                <a:rPr lang="fr-FR" altLang="en-US" sz="1200" b="1" dirty="0" smtClean="0">
                  <a:solidFill>
                    <a:srgbClr val="000000"/>
                  </a:solidFill>
                  <a:latin typeface="Times New Roman" pitchFamily="18" charset="0"/>
                </a:rPr>
                <a:t>DOG HEAD – TA6V</a:t>
              </a:r>
            </a:p>
            <a:p>
              <a:pPr algn="ctr" fontAlgn="base">
                <a:spcBef>
                  <a:spcPct val="0"/>
                </a:spcBef>
                <a:spcAft>
                  <a:spcPct val="0"/>
                </a:spcAft>
                <a:buFontTx/>
                <a:buNone/>
              </a:pPr>
              <a:r>
                <a:rPr lang="fr-FR" altLang="en-US" sz="1200" b="1" dirty="0" smtClean="0">
                  <a:solidFill>
                    <a:srgbClr val="000000"/>
                  </a:solidFill>
                  <a:latin typeface="Times New Roman" pitchFamily="18" charset="0"/>
                </a:rPr>
                <a:t>E25970-80</a:t>
              </a:r>
            </a:p>
            <a:p>
              <a:pPr algn="ctr" fontAlgn="base">
                <a:spcBef>
                  <a:spcPct val="0"/>
                </a:spcBef>
                <a:spcAft>
                  <a:spcPct val="0"/>
                </a:spcAft>
                <a:buFontTx/>
                <a:buNone/>
              </a:pPr>
              <a:r>
                <a:rPr lang="fr-FR" altLang="en-US" sz="1200" b="1" dirty="0" smtClean="0">
                  <a:solidFill>
                    <a:srgbClr val="000000"/>
                  </a:solidFill>
                  <a:latin typeface="Times New Roman" pitchFamily="18" charset="0"/>
                </a:rPr>
                <a:t>E26080-90</a:t>
              </a:r>
            </a:p>
          </p:txBody>
        </p:sp>
      </p:grpSp>
      <p:grpSp>
        <p:nvGrpSpPr>
          <p:cNvPr id="25" name="Groupe 24"/>
          <p:cNvGrpSpPr/>
          <p:nvPr/>
        </p:nvGrpSpPr>
        <p:grpSpPr>
          <a:xfrm>
            <a:off x="2843808" y="3327377"/>
            <a:ext cx="2612760" cy="2139298"/>
            <a:chOff x="2174887" y="2441830"/>
            <a:chExt cx="2612760" cy="2139298"/>
          </a:xfrm>
        </p:grpSpPr>
        <p:pic>
          <p:nvPicPr>
            <p:cNvPr id="26" name="Picture 8" descr="A68290_Livree"/>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92370">
              <a:off x="2497831" y="2441830"/>
              <a:ext cx="2289816" cy="1849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9"/>
            <p:cNvSpPr txBox="1">
              <a:spLocks noChangeArrowheads="1"/>
            </p:cNvSpPr>
            <p:nvPr/>
          </p:nvSpPr>
          <p:spPr bwMode="auto">
            <a:xfrm>
              <a:off x="2174887" y="4135308"/>
              <a:ext cx="2139933" cy="445820"/>
            </a:xfrm>
            <a:prstGeom prst="rect">
              <a:avLst/>
            </a:prstGeom>
            <a:noFill/>
            <a:ln>
              <a:noFill/>
            </a:ln>
            <a:effectLst/>
          </p:spPr>
          <p:txBody>
            <a:bodyPr wrap="none" lIns="75749" tIns="37874" rIns="75749" bIns="37874">
              <a:spAutoFit/>
            </a:bodyPr>
            <a:lstStyle>
              <a:lvl1pPr defTabSz="757238" eaLnBrk="0" hangingPunct="0">
                <a:spcBef>
                  <a:spcPct val="20000"/>
                </a:spcBef>
                <a:buChar char="•"/>
                <a:defRPr sz="2400">
                  <a:solidFill>
                    <a:schemeClr val="tx1"/>
                  </a:solidFill>
                  <a:latin typeface="Verdana" pitchFamily="34" charset="0"/>
                </a:defRPr>
              </a:lvl1pPr>
              <a:lvl2pPr marL="742950" indent="-285750" defTabSz="757238" eaLnBrk="0" hangingPunct="0">
                <a:spcBef>
                  <a:spcPct val="20000"/>
                </a:spcBef>
                <a:buChar char="–"/>
                <a:defRPr sz="2000">
                  <a:solidFill>
                    <a:schemeClr val="tx1"/>
                  </a:solidFill>
                  <a:latin typeface="Verdana" pitchFamily="34" charset="0"/>
                </a:defRPr>
              </a:lvl2pPr>
              <a:lvl3pPr marL="1143000" indent="-228600" defTabSz="757238" eaLnBrk="0" hangingPunct="0">
                <a:spcBef>
                  <a:spcPct val="20000"/>
                </a:spcBef>
                <a:buChar char="•"/>
                <a:defRPr>
                  <a:solidFill>
                    <a:schemeClr val="tx1"/>
                  </a:solidFill>
                  <a:latin typeface="Verdana" pitchFamily="34" charset="0"/>
                </a:defRPr>
              </a:lvl3pPr>
              <a:lvl4pPr marL="1600200" indent="-228600" defTabSz="757238" eaLnBrk="0" hangingPunct="0">
                <a:spcBef>
                  <a:spcPct val="20000"/>
                </a:spcBef>
                <a:buChar char="–"/>
                <a:defRPr sz="1400">
                  <a:solidFill>
                    <a:schemeClr val="tx1"/>
                  </a:solidFill>
                  <a:latin typeface="Verdana" pitchFamily="34" charset="0"/>
                </a:defRPr>
              </a:lvl4pPr>
              <a:lvl5pPr marL="2057400" indent="-228600" defTabSz="757238" eaLnBrk="0" hangingPunct="0">
                <a:spcBef>
                  <a:spcPct val="20000"/>
                </a:spcBef>
                <a:defRPr sz="1200">
                  <a:solidFill>
                    <a:schemeClr val="tx1"/>
                  </a:solidFill>
                  <a:latin typeface="Verdana" pitchFamily="34" charset="0"/>
                </a:defRPr>
              </a:lvl5pPr>
              <a:lvl6pPr marL="2514600" indent="-228600" defTabSz="757238" eaLnBrk="0" fontAlgn="base" hangingPunct="0">
                <a:spcBef>
                  <a:spcPct val="20000"/>
                </a:spcBef>
                <a:spcAft>
                  <a:spcPct val="0"/>
                </a:spcAft>
                <a:defRPr sz="1200">
                  <a:solidFill>
                    <a:schemeClr val="tx1"/>
                  </a:solidFill>
                  <a:latin typeface="Verdana" pitchFamily="34" charset="0"/>
                </a:defRPr>
              </a:lvl6pPr>
              <a:lvl7pPr marL="2971800" indent="-228600" defTabSz="757238" eaLnBrk="0" fontAlgn="base" hangingPunct="0">
                <a:spcBef>
                  <a:spcPct val="20000"/>
                </a:spcBef>
                <a:spcAft>
                  <a:spcPct val="0"/>
                </a:spcAft>
                <a:defRPr sz="1200">
                  <a:solidFill>
                    <a:schemeClr val="tx1"/>
                  </a:solidFill>
                  <a:latin typeface="Verdana" pitchFamily="34" charset="0"/>
                </a:defRPr>
              </a:lvl7pPr>
              <a:lvl8pPr marL="3429000" indent="-228600" defTabSz="757238" eaLnBrk="0" fontAlgn="base" hangingPunct="0">
                <a:spcBef>
                  <a:spcPct val="20000"/>
                </a:spcBef>
                <a:spcAft>
                  <a:spcPct val="0"/>
                </a:spcAft>
                <a:defRPr sz="1200">
                  <a:solidFill>
                    <a:schemeClr val="tx1"/>
                  </a:solidFill>
                  <a:latin typeface="Verdana" pitchFamily="34" charset="0"/>
                </a:defRPr>
              </a:lvl8pPr>
              <a:lvl9pPr marL="3886200" indent="-228600" defTabSz="757238" eaLnBrk="0" fontAlgn="base" hangingPunct="0">
                <a:spcBef>
                  <a:spcPct val="20000"/>
                </a:spcBef>
                <a:spcAft>
                  <a:spcPct val="0"/>
                </a:spcAft>
                <a:defRPr sz="1200">
                  <a:solidFill>
                    <a:schemeClr val="tx1"/>
                  </a:solidFill>
                  <a:latin typeface="Verdana" pitchFamily="34" charset="0"/>
                </a:defRPr>
              </a:lvl9pPr>
            </a:lstStyle>
            <a:p>
              <a:pPr algn="ctr" fontAlgn="base">
                <a:spcBef>
                  <a:spcPct val="0"/>
                </a:spcBef>
                <a:spcAft>
                  <a:spcPct val="0"/>
                </a:spcAft>
                <a:buFontTx/>
                <a:buNone/>
              </a:pPr>
              <a:r>
                <a:rPr lang="fr-FR" altLang="en-US" sz="1200" b="1" dirty="0" smtClean="0">
                  <a:solidFill>
                    <a:srgbClr val="000000"/>
                  </a:solidFill>
                  <a:latin typeface="Times New Roman" pitchFamily="18" charset="0"/>
                </a:rPr>
                <a:t>LONGERON SUP AV – TA6V</a:t>
              </a:r>
            </a:p>
            <a:p>
              <a:pPr algn="ctr" fontAlgn="base">
                <a:spcBef>
                  <a:spcPct val="0"/>
                </a:spcBef>
                <a:spcAft>
                  <a:spcPct val="0"/>
                </a:spcAft>
                <a:buFontTx/>
                <a:buNone/>
              </a:pPr>
              <a:r>
                <a:rPr lang="fr-FR" altLang="en-US" sz="1200" b="1" dirty="0" smtClean="0">
                  <a:solidFill>
                    <a:srgbClr val="000000"/>
                  </a:solidFill>
                  <a:latin typeface="Times New Roman" pitchFamily="18" charset="0"/>
                </a:rPr>
                <a:t>A68290</a:t>
              </a:r>
            </a:p>
          </p:txBody>
        </p:sp>
      </p:grpSp>
      <p:grpSp>
        <p:nvGrpSpPr>
          <p:cNvPr id="28" name="Groupe 27"/>
          <p:cNvGrpSpPr/>
          <p:nvPr/>
        </p:nvGrpSpPr>
        <p:grpSpPr>
          <a:xfrm>
            <a:off x="6081349" y="3233465"/>
            <a:ext cx="2273110" cy="1170610"/>
            <a:chOff x="4928393" y="2299829"/>
            <a:chExt cx="2273110" cy="1170610"/>
          </a:xfrm>
        </p:grpSpPr>
        <p:pic>
          <p:nvPicPr>
            <p:cNvPr id="29" name="Picture 16" descr="A68300_Livree"/>
            <p:cNvPicPr>
              <a:picLocks noChangeAspect="1" noChangeArrowheads="1"/>
            </p:cNvPicPr>
            <p:nvPr/>
          </p:nvPicPr>
          <p:blipFill>
            <a:blip r:embed="rId9">
              <a:clrChange>
                <a:clrFrom>
                  <a:srgbClr val="FFFEFF"/>
                </a:clrFrom>
                <a:clrTo>
                  <a:srgbClr val="FFFEFF">
                    <a:alpha val="0"/>
                  </a:srgbClr>
                </a:clrTo>
              </a:clrChange>
              <a:extLst>
                <a:ext uri="{28A0092B-C50C-407E-A947-70E740481C1C}">
                  <a14:useLocalDpi xmlns:a14="http://schemas.microsoft.com/office/drawing/2010/main" val="0"/>
                </a:ext>
              </a:extLst>
            </a:blip>
            <a:srcRect r="5000" b="4976"/>
            <a:stretch>
              <a:fillRect/>
            </a:stretch>
          </p:blipFill>
          <p:spPr bwMode="auto">
            <a:xfrm rot="686093">
              <a:off x="5122292" y="2299829"/>
              <a:ext cx="1799592" cy="83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17"/>
            <p:cNvSpPr txBox="1">
              <a:spLocks noChangeArrowheads="1"/>
            </p:cNvSpPr>
            <p:nvPr/>
          </p:nvSpPr>
          <p:spPr bwMode="auto">
            <a:xfrm>
              <a:off x="4928393" y="3024619"/>
              <a:ext cx="2273110" cy="445820"/>
            </a:xfrm>
            <a:prstGeom prst="rect">
              <a:avLst/>
            </a:prstGeom>
            <a:noFill/>
            <a:ln>
              <a:noFill/>
            </a:ln>
            <a:effectLst/>
          </p:spPr>
          <p:txBody>
            <a:bodyPr wrap="none" lIns="75749" tIns="37874" rIns="75749" bIns="37874">
              <a:spAutoFit/>
            </a:bodyPr>
            <a:lstStyle>
              <a:lvl1pPr defTabSz="757238" eaLnBrk="0" hangingPunct="0">
                <a:spcBef>
                  <a:spcPct val="20000"/>
                </a:spcBef>
                <a:buChar char="•"/>
                <a:defRPr sz="2400">
                  <a:solidFill>
                    <a:schemeClr val="tx1"/>
                  </a:solidFill>
                  <a:latin typeface="Verdana" pitchFamily="34" charset="0"/>
                </a:defRPr>
              </a:lvl1pPr>
              <a:lvl2pPr marL="742950" indent="-285750" defTabSz="757238" eaLnBrk="0" hangingPunct="0">
                <a:spcBef>
                  <a:spcPct val="20000"/>
                </a:spcBef>
                <a:buChar char="–"/>
                <a:defRPr sz="2000">
                  <a:solidFill>
                    <a:schemeClr val="tx1"/>
                  </a:solidFill>
                  <a:latin typeface="Verdana" pitchFamily="34" charset="0"/>
                </a:defRPr>
              </a:lvl2pPr>
              <a:lvl3pPr marL="1143000" indent="-228600" defTabSz="757238" eaLnBrk="0" hangingPunct="0">
                <a:spcBef>
                  <a:spcPct val="20000"/>
                </a:spcBef>
                <a:buChar char="•"/>
                <a:defRPr>
                  <a:solidFill>
                    <a:schemeClr val="tx1"/>
                  </a:solidFill>
                  <a:latin typeface="Verdana" pitchFamily="34" charset="0"/>
                </a:defRPr>
              </a:lvl3pPr>
              <a:lvl4pPr marL="1600200" indent="-228600" defTabSz="757238" eaLnBrk="0" hangingPunct="0">
                <a:spcBef>
                  <a:spcPct val="20000"/>
                </a:spcBef>
                <a:buChar char="–"/>
                <a:defRPr sz="1400">
                  <a:solidFill>
                    <a:schemeClr val="tx1"/>
                  </a:solidFill>
                  <a:latin typeface="Verdana" pitchFamily="34" charset="0"/>
                </a:defRPr>
              </a:lvl4pPr>
              <a:lvl5pPr marL="2057400" indent="-228600" defTabSz="757238" eaLnBrk="0" hangingPunct="0">
                <a:spcBef>
                  <a:spcPct val="20000"/>
                </a:spcBef>
                <a:defRPr sz="1200">
                  <a:solidFill>
                    <a:schemeClr val="tx1"/>
                  </a:solidFill>
                  <a:latin typeface="Verdana" pitchFamily="34" charset="0"/>
                </a:defRPr>
              </a:lvl5pPr>
              <a:lvl6pPr marL="2514600" indent="-228600" defTabSz="757238" eaLnBrk="0" fontAlgn="base" hangingPunct="0">
                <a:spcBef>
                  <a:spcPct val="20000"/>
                </a:spcBef>
                <a:spcAft>
                  <a:spcPct val="0"/>
                </a:spcAft>
                <a:defRPr sz="1200">
                  <a:solidFill>
                    <a:schemeClr val="tx1"/>
                  </a:solidFill>
                  <a:latin typeface="Verdana" pitchFamily="34" charset="0"/>
                </a:defRPr>
              </a:lvl6pPr>
              <a:lvl7pPr marL="2971800" indent="-228600" defTabSz="757238" eaLnBrk="0" fontAlgn="base" hangingPunct="0">
                <a:spcBef>
                  <a:spcPct val="20000"/>
                </a:spcBef>
                <a:spcAft>
                  <a:spcPct val="0"/>
                </a:spcAft>
                <a:defRPr sz="1200">
                  <a:solidFill>
                    <a:schemeClr val="tx1"/>
                  </a:solidFill>
                  <a:latin typeface="Verdana" pitchFamily="34" charset="0"/>
                </a:defRPr>
              </a:lvl7pPr>
              <a:lvl8pPr marL="3429000" indent="-228600" defTabSz="757238" eaLnBrk="0" fontAlgn="base" hangingPunct="0">
                <a:spcBef>
                  <a:spcPct val="20000"/>
                </a:spcBef>
                <a:spcAft>
                  <a:spcPct val="0"/>
                </a:spcAft>
                <a:defRPr sz="1200">
                  <a:solidFill>
                    <a:schemeClr val="tx1"/>
                  </a:solidFill>
                  <a:latin typeface="Verdana" pitchFamily="34" charset="0"/>
                </a:defRPr>
              </a:lvl8pPr>
              <a:lvl9pPr marL="3886200" indent="-228600" defTabSz="757238" eaLnBrk="0" fontAlgn="base" hangingPunct="0">
                <a:spcBef>
                  <a:spcPct val="20000"/>
                </a:spcBef>
                <a:spcAft>
                  <a:spcPct val="0"/>
                </a:spcAft>
                <a:defRPr sz="1200">
                  <a:solidFill>
                    <a:schemeClr val="tx1"/>
                  </a:solidFill>
                  <a:latin typeface="Verdana" pitchFamily="34" charset="0"/>
                </a:defRPr>
              </a:lvl9pPr>
            </a:lstStyle>
            <a:p>
              <a:pPr algn="ctr" fontAlgn="base">
                <a:spcBef>
                  <a:spcPct val="0"/>
                </a:spcBef>
                <a:spcAft>
                  <a:spcPct val="0"/>
                </a:spcAft>
                <a:buFontTx/>
                <a:buNone/>
              </a:pPr>
              <a:r>
                <a:rPr lang="fr-FR" altLang="en-US" sz="1200" b="1" dirty="0" smtClean="0">
                  <a:solidFill>
                    <a:srgbClr val="000000"/>
                  </a:solidFill>
                  <a:latin typeface="Times New Roman" pitchFamily="18" charset="0"/>
                </a:rPr>
                <a:t>LONGERON SUP ARR – TA6V</a:t>
              </a:r>
            </a:p>
            <a:p>
              <a:pPr algn="ctr" fontAlgn="base">
                <a:spcBef>
                  <a:spcPct val="0"/>
                </a:spcBef>
                <a:spcAft>
                  <a:spcPct val="0"/>
                </a:spcAft>
                <a:buFontTx/>
                <a:buNone/>
              </a:pPr>
              <a:r>
                <a:rPr lang="fr-FR" altLang="en-US" sz="1200" b="1" dirty="0" smtClean="0">
                  <a:solidFill>
                    <a:srgbClr val="000000"/>
                  </a:solidFill>
                  <a:latin typeface="Times New Roman" pitchFamily="18" charset="0"/>
                </a:rPr>
                <a:t>A68300</a:t>
              </a:r>
            </a:p>
          </p:txBody>
        </p:sp>
      </p:grpSp>
      <p:pic>
        <p:nvPicPr>
          <p:cNvPr id="3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51393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Applications</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79</a:t>
            </a:fld>
            <a:endParaRPr lang="fr-FR" dirty="0"/>
          </a:p>
        </p:txBody>
      </p:sp>
      <p:sp>
        <p:nvSpPr>
          <p:cNvPr id="11" name="Espace réservé du contenu 10"/>
          <p:cNvSpPr>
            <a:spLocks noGrp="1"/>
          </p:cNvSpPr>
          <p:nvPr>
            <p:ph idx="1"/>
          </p:nvPr>
        </p:nvSpPr>
        <p:spPr bwMode="gray"/>
        <p:txBody>
          <a:bodyPr/>
          <a:lstStyle/>
          <a:p>
            <a:r>
              <a:rPr lang="fr-FR" dirty="0" smtClean="0"/>
              <a:t>Train d’atterrissage A350</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31"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2849" r="31728"/>
          <a:stretch/>
        </p:blipFill>
        <p:spPr bwMode="auto">
          <a:xfrm>
            <a:off x="2333961" y="1031416"/>
            <a:ext cx="3614057" cy="5150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 name="Groupe 31"/>
          <p:cNvGrpSpPr/>
          <p:nvPr/>
        </p:nvGrpSpPr>
        <p:grpSpPr>
          <a:xfrm>
            <a:off x="5868165" y="1916832"/>
            <a:ext cx="2055977" cy="2131841"/>
            <a:chOff x="6787186" y="4653136"/>
            <a:chExt cx="2055977" cy="2131841"/>
          </a:xfrm>
        </p:grpSpPr>
        <p:pic>
          <p:nvPicPr>
            <p:cNvPr id="33" name="Picture 4"/>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87186" y="4653136"/>
              <a:ext cx="2055977" cy="1689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 Box 9"/>
            <p:cNvSpPr txBox="1">
              <a:spLocks noChangeArrowheads="1"/>
            </p:cNvSpPr>
            <p:nvPr/>
          </p:nvSpPr>
          <p:spPr bwMode="auto">
            <a:xfrm>
              <a:off x="6890023" y="6339157"/>
              <a:ext cx="1850302" cy="445820"/>
            </a:xfrm>
            <a:prstGeom prst="rect">
              <a:avLst/>
            </a:prstGeom>
            <a:noFill/>
            <a:ln>
              <a:noFill/>
            </a:ln>
            <a:effectLst/>
          </p:spPr>
          <p:txBody>
            <a:bodyPr wrap="none" lIns="75749" tIns="37874" rIns="75749" bIns="37874">
              <a:spAutoFit/>
            </a:bodyPr>
            <a:lstStyle>
              <a:lvl1pPr defTabSz="757238" eaLnBrk="0" hangingPunct="0">
                <a:spcBef>
                  <a:spcPct val="20000"/>
                </a:spcBef>
                <a:buChar char="•"/>
                <a:defRPr sz="2400">
                  <a:solidFill>
                    <a:schemeClr val="tx1"/>
                  </a:solidFill>
                  <a:latin typeface="Verdana" pitchFamily="34" charset="0"/>
                </a:defRPr>
              </a:lvl1pPr>
              <a:lvl2pPr marL="742950" indent="-285750" defTabSz="757238" eaLnBrk="0" hangingPunct="0">
                <a:spcBef>
                  <a:spcPct val="20000"/>
                </a:spcBef>
                <a:buChar char="–"/>
                <a:defRPr sz="2000">
                  <a:solidFill>
                    <a:schemeClr val="tx1"/>
                  </a:solidFill>
                  <a:latin typeface="Verdana" pitchFamily="34" charset="0"/>
                </a:defRPr>
              </a:lvl2pPr>
              <a:lvl3pPr marL="1143000" indent="-228600" defTabSz="757238" eaLnBrk="0" hangingPunct="0">
                <a:spcBef>
                  <a:spcPct val="20000"/>
                </a:spcBef>
                <a:buChar char="•"/>
                <a:defRPr>
                  <a:solidFill>
                    <a:schemeClr val="tx1"/>
                  </a:solidFill>
                  <a:latin typeface="Verdana" pitchFamily="34" charset="0"/>
                </a:defRPr>
              </a:lvl3pPr>
              <a:lvl4pPr marL="1600200" indent="-228600" defTabSz="757238" eaLnBrk="0" hangingPunct="0">
                <a:spcBef>
                  <a:spcPct val="20000"/>
                </a:spcBef>
                <a:buChar char="–"/>
                <a:defRPr sz="1400">
                  <a:solidFill>
                    <a:schemeClr val="tx1"/>
                  </a:solidFill>
                  <a:latin typeface="Verdana" pitchFamily="34" charset="0"/>
                </a:defRPr>
              </a:lvl4pPr>
              <a:lvl5pPr marL="2057400" indent="-228600" defTabSz="757238" eaLnBrk="0" hangingPunct="0">
                <a:spcBef>
                  <a:spcPct val="20000"/>
                </a:spcBef>
                <a:defRPr sz="1200">
                  <a:solidFill>
                    <a:schemeClr val="tx1"/>
                  </a:solidFill>
                  <a:latin typeface="Verdana" pitchFamily="34" charset="0"/>
                </a:defRPr>
              </a:lvl5pPr>
              <a:lvl6pPr marL="2514600" indent="-228600" defTabSz="757238" eaLnBrk="0" fontAlgn="base" hangingPunct="0">
                <a:spcBef>
                  <a:spcPct val="20000"/>
                </a:spcBef>
                <a:spcAft>
                  <a:spcPct val="0"/>
                </a:spcAft>
                <a:defRPr sz="1200">
                  <a:solidFill>
                    <a:schemeClr val="tx1"/>
                  </a:solidFill>
                  <a:latin typeface="Verdana" pitchFamily="34" charset="0"/>
                </a:defRPr>
              </a:lvl6pPr>
              <a:lvl7pPr marL="2971800" indent="-228600" defTabSz="757238" eaLnBrk="0" fontAlgn="base" hangingPunct="0">
                <a:spcBef>
                  <a:spcPct val="20000"/>
                </a:spcBef>
                <a:spcAft>
                  <a:spcPct val="0"/>
                </a:spcAft>
                <a:defRPr sz="1200">
                  <a:solidFill>
                    <a:schemeClr val="tx1"/>
                  </a:solidFill>
                  <a:latin typeface="Verdana" pitchFamily="34" charset="0"/>
                </a:defRPr>
              </a:lvl7pPr>
              <a:lvl8pPr marL="3429000" indent="-228600" defTabSz="757238" eaLnBrk="0" fontAlgn="base" hangingPunct="0">
                <a:spcBef>
                  <a:spcPct val="20000"/>
                </a:spcBef>
                <a:spcAft>
                  <a:spcPct val="0"/>
                </a:spcAft>
                <a:defRPr sz="1200">
                  <a:solidFill>
                    <a:schemeClr val="tx1"/>
                  </a:solidFill>
                  <a:latin typeface="Verdana" pitchFamily="34" charset="0"/>
                </a:defRPr>
              </a:lvl8pPr>
              <a:lvl9pPr marL="3886200" indent="-228600" defTabSz="757238" eaLnBrk="0" fontAlgn="base" hangingPunct="0">
                <a:spcBef>
                  <a:spcPct val="20000"/>
                </a:spcBef>
                <a:spcAft>
                  <a:spcPct val="0"/>
                </a:spcAft>
                <a:defRPr sz="1200">
                  <a:solidFill>
                    <a:schemeClr val="tx1"/>
                  </a:solidFill>
                  <a:latin typeface="Verdana" pitchFamily="34" charset="0"/>
                </a:defRPr>
              </a:lvl9pPr>
            </a:lstStyle>
            <a:p>
              <a:pPr algn="ctr" fontAlgn="base">
                <a:spcBef>
                  <a:spcPct val="0"/>
                </a:spcBef>
                <a:spcAft>
                  <a:spcPct val="0"/>
                </a:spcAft>
                <a:buFontTx/>
                <a:buNone/>
              </a:pPr>
              <a:r>
                <a:rPr lang="fr-FR" altLang="en-US" sz="1200" b="1" dirty="0" smtClean="0">
                  <a:solidFill>
                    <a:srgbClr val="000000"/>
                  </a:solidFill>
                  <a:latin typeface="Times New Roman" pitchFamily="18" charset="0"/>
                </a:rPr>
                <a:t>TORQUE LINK – Ti1023</a:t>
              </a:r>
            </a:p>
            <a:p>
              <a:pPr algn="ctr" fontAlgn="base">
                <a:spcBef>
                  <a:spcPct val="0"/>
                </a:spcBef>
                <a:spcAft>
                  <a:spcPct val="0"/>
                </a:spcAft>
                <a:buFontTx/>
                <a:buNone/>
              </a:pPr>
              <a:r>
                <a:rPr lang="fr-FR" altLang="en-US" sz="1200" b="1" dirty="0" smtClean="0">
                  <a:solidFill>
                    <a:srgbClr val="000000"/>
                  </a:solidFill>
                  <a:latin typeface="Times New Roman" pitchFamily="18" charset="0"/>
                </a:rPr>
                <a:t>K60350</a:t>
              </a:r>
            </a:p>
          </p:txBody>
        </p:sp>
      </p:grpSp>
      <p:grpSp>
        <p:nvGrpSpPr>
          <p:cNvPr id="35" name="Groupe 34"/>
          <p:cNvGrpSpPr/>
          <p:nvPr/>
        </p:nvGrpSpPr>
        <p:grpSpPr>
          <a:xfrm>
            <a:off x="5971002" y="4194058"/>
            <a:ext cx="1944936" cy="1987446"/>
            <a:chOff x="6717714" y="4857057"/>
            <a:chExt cx="1944936" cy="1987446"/>
          </a:xfrm>
        </p:grpSpPr>
        <p:pic>
          <p:nvPicPr>
            <p:cNvPr id="36"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7714" y="4857057"/>
              <a:ext cx="1944936" cy="1541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Text Box 9"/>
            <p:cNvSpPr txBox="1">
              <a:spLocks noChangeArrowheads="1"/>
            </p:cNvSpPr>
            <p:nvPr/>
          </p:nvSpPr>
          <p:spPr bwMode="auto">
            <a:xfrm>
              <a:off x="6849414" y="6398683"/>
              <a:ext cx="1681537" cy="445820"/>
            </a:xfrm>
            <a:prstGeom prst="rect">
              <a:avLst/>
            </a:prstGeom>
            <a:noFill/>
            <a:ln>
              <a:noFill/>
            </a:ln>
            <a:effectLst/>
          </p:spPr>
          <p:txBody>
            <a:bodyPr wrap="none" lIns="75749" tIns="37874" rIns="75749" bIns="37874">
              <a:spAutoFit/>
            </a:bodyPr>
            <a:lstStyle>
              <a:lvl1pPr defTabSz="757238" eaLnBrk="0" hangingPunct="0">
                <a:spcBef>
                  <a:spcPct val="20000"/>
                </a:spcBef>
                <a:buChar char="•"/>
                <a:defRPr sz="2400">
                  <a:solidFill>
                    <a:schemeClr val="tx1"/>
                  </a:solidFill>
                  <a:latin typeface="Verdana" pitchFamily="34" charset="0"/>
                </a:defRPr>
              </a:lvl1pPr>
              <a:lvl2pPr marL="742950" indent="-285750" defTabSz="757238" eaLnBrk="0" hangingPunct="0">
                <a:spcBef>
                  <a:spcPct val="20000"/>
                </a:spcBef>
                <a:buChar char="–"/>
                <a:defRPr sz="2000">
                  <a:solidFill>
                    <a:schemeClr val="tx1"/>
                  </a:solidFill>
                  <a:latin typeface="Verdana" pitchFamily="34" charset="0"/>
                </a:defRPr>
              </a:lvl2pPr>
              <a:lvl3pPr marL="1143000" indent="-228600" defTabSz="757238" eaLnBrk="0" hangingPunct="0">
                <a:spcBef>
                  <a:spcPct val="20000"/>
                </a:spcBef>
                <a:buChar char="•"/>
                <a:defRPr>
                  <a:solidFill>
                    <a:schemeClr val="tx1"/>
                  </a:solidFill>
                  <a:latin typeface="Verdana" pitchFamily="34" charset="0"/>
                </a:defRPr>
              </a:lvl3pPr>
              <a:lvl4pPr marL="1600200" indent="-228600" defTabSz="757238" eaLnBrk="0" hangingPunct="0">
                <a:spcBef>
                  <a:spcPct val="20000"/>
                </a:spcBef>
                <a:buChar char="–"/>
                <a:defRPr sz="1400">
                  <a:solidFill>
                    <a:schemeClr val="tx1"/>
                  </a:solidFill>
                  <a:latin typeface="Verdana" pitchFamily="34" charset="0"/>
                </a:defRPr>
              </a:lvl4pPr>
              <a:lvl5pPr marL="2057400" indent="-228600" defTabSz="757238" eaLnBrk="0" hangingPunct="0">
                <a:spcBef>
                  <a:spcPct val="20000"/>
                </a:spcBef>
                <a:defRPr sz="1200">
                  <a:solidFill>
                    <a:schemeClr val="tx1"/>
                  </a:solidFill>
                  <a:latin typeface="Verdana" pitchFamily="34" charset="0"/>
                </a:defRPr>
              </a:lvl5pPr>
              <a:lvl6pPr marL="2514600" indent="-228600" defTabSz="757238" eaLnBrk="0" fontAlgn="base" hangingPunct="0">
                <a:spcBef>
                  <a:spcPct val="20000"/>
                </a:spcBef>
                <a:spcAft>
                  <a:spcPct val="0"/>
                </a:spcAft>
                <a:defRPr sz="1200">
                  <a:solidFill>
                    <a:schemeClr val="tx1"/>
                  </a:solidFill>
                  <a:latin typeface="Verdana" pitchFamily="34" charset="0"/>
                </a:defRPr>
              </a:lvl6pPr>
              <a:lvl7pPr marL="2971800" indent="-228600" defTabSz="757238" eaLnBrk="0" fontAlgn="base" hangingPunct="0">
                <a:spcBef>
                  <a:spcPct val="20000"/>
                </a:spcBef>
                <a:spcAft>
                  <a:spcPct val="0"/>
                </a:spcAft>
                <a:defRPr sz="1200">
                  <a:solidFill>
                    <a:schemeClr val="tx1"/>
                  </a:solidFill>
                  <a:latin typeface="Verdana" pitchFamily="34" charset="0"/>
                </a:defRPr>
              </a:lvl7pPr>
              <a:lvl8pPr marL="3429000" indent="-228600" defTabSz="757238" eaLnBrk="0" fontAlgn="base" hangingPunct="0">
                <a:spcBef>
                  <a:spcPct val="20000"/>
                </a:spcBef>
                <a:spcAft>
                  <a:spcPct val="0"/>
                </a:spcAft>
                <a:defRPr sz="1200">
                  <a:solidFill>
                    <a:schemeClr val="tx1"/>
                  </a:solidFill>
                  <a:latin typeface="Verdana" pitchFamily="34" charset="0"/>
                </a:defRPr>
              </a:lvl8pPr>
              <a:lvl9pPr marL="3886200" indent="-228600" defTabSz="757238" eaLnBrk="0" fontAlgn="base" hangingPunct="0">
                <a:spcBef>
                  <a:spcPct val="20000"/>
                </a:spcBef>
                <a:spcAft>
                  <a:spcPct val="0"/>
                </a:spcAft>
                <a:defRPr sz="1200">
                  <a:solidFill>
                    <a:schemeClr val="tx1"/>
                  </a:solidFill>
                  <a:latin typeface="Verdana" pitchFamily="34" charset="0"/>
                </a:defRPr>
              </a:lvl9pPr>
            </a:lstStyle>
            <a:p>
              <a:pPr algn="ctr" fontAlgn="base">
                <a:spcBef>
                  <a:spcPct val="0"/>
                </a:spcBef>
                <a:spcAft>
                  <a:spcPct val="0"/>
                </a:spcAft>
                <a:buFontTx/>
                <a:buNone/>
              </a:pPr>
              <a:r>
                <a:rPr lang="fr-FR" altLang="en-US" sz="1200" b="1" dirty="0" smtClean="0">
                  <a:solidFill>
                    <a:srgbClr val="000000"/>
                  </a:solidFill>
                  <a:latin typeface="Times New Roman" pitchFamily="18" charset="0"/>
                </a:rPr>
                <a:t>BRAKE ROD – Ti1023</a:t>
              </a:r>
            </a:p>
            <a:p>
              <a:pPr algn="ctr" fontAlgn="base">
                <a:spcBef>
                  <a:spcPct val="0"/>
                </a:spcBef>
                <a:spcAft>
                  <a:spcPct val="0"/>
                </a:spcAft>
                <a:buFontTx/>
                <a:buNone/>
              </a:pPr>
              <a:r>
                <a:rPr lang="fr-FR" altLang="en-US" sz="1200" b="1" dirty="0" smtClean="0">
                  <a:solidFill>
                    <a:srgbClr val="000000"/>
                  </a:solidFill>
                  <a:latin typeface="Times New Roman" pitchFamily="18" charset="0"/>
                </a:rPr>
                <a:t>A60150</a:t>
              </a:r>
            </a:p>
          </p:txBody>
        </p:sp>
      </p:grpSp>
      <p:grpSp>
        <p:nvGrpSpPr>
          <p:cNvPr id="15" name="Groupe 14"/>
          <p:cNvGrpSpPr/>
          <p:nvPr/>
        </p:nvGrpSpPr>
        <p:grpSpPr>
          <a:xfrm>
            <a:off x="1139573" y="3330889"/>
            <a:ext cx="2145440" cy="1675950"/>
            <a:chOff x="2081252" y="4542737"/>
            <a:chExt cx="2145440" cy="1675950"/>
          </a:xfrm>
        </p:grpSpPr>
        <p:pic>
          <p:nvPicPr>
            <p:cNvPr id="16" name="Picture 6" descr="Sans titre 2"/>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24583" b="21213"/>
            <a:stretch>
              <a:fillRect/>
            </a:stretch>
          </p:blipFill>
          <p:spPr bwMode="auto">
            <a:xfrm>
              <a:off x="2081252" y="4542737"/>
              <a:ext cx="2145440" cy="1230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2466034" y="5772867"/>
              <a:ext cx="1132541" cy="445820"/>
            </a:xfrm>
            <a:prstGeom prst="rect">
              <a:avLst/>
            </a:prstGeom>
            <a:noFill/>
            <a:ln>
              <a:noFill/>
            </a:ln>
            <a:effectLst/>
          </p:spPr>
          <p:txBody>
            <a:bodyPr wrap="none" lIns="75749" tIns="37874" rIns="75749" bIns="37874">
              <a:spAutoFit/>
            </a:bodyPr>
            <a:lstStyle>
              <a:lvl1pPr defTabSz="757238" eaLnBrk="0" hangingPunct="0">
                <a:spcBef>
                  <a:spcPct val="20000"/>
                </a:spcBef>
                <a:buChar char="•"/>
                <a:defRPr sz="2400">
                  <a:solidFill>
                    <a:schemeClr val="tx1"/>
                  </a:solidFill>
                  <a:latin typeface="Verdana" pitchFamily="34" charset="0"/>
                </a:defRPr>
              </a:lvl1pPr>
              <a:lvl2pPr marL="742950" indent="-285750" defTabSz="757238" eaLnBrk="0" hangingPunct="0">
                <a:spcBef>
                  <a:spcPct val="20000"/>
                </a:spcBef>
                <a:buChar char="–"/>
                <a:defRPr sz="2000">
                  <a:solidFill>
                    <a:schemeClr val="tx1"/>
                  </a:solidFill>
                  <a:latin typeface="Verdana" pitchFamily="34" charset="0"/>
                </a:defRPr>
              </a:lvl2pPr>
              <a:lvl3pPr marL="1143000" indent="-228600" defTabSz="757238" eaLnBrk="0" hangingPunct="0">
                <a:spcBef>
                  <a:spcPct val="20000"/>
                </a:spcBef>
                <a:buChar char="•"/>
                <a:defRPr>
                  <a:solidFill>
                    <a:schemeClr val="tx1"/>
                  </a:solidFill>
                  <a:latin typeface="Verdana" pitchFamily="34" charset="0"/>
                </a:defRPr>
              </a:lvl3pPr>
              <a:lvl4pPr marL="1600200" indent="-228600" defTabSz="757238" eaLnBrk="0" hangingPunct="0">
                <a:spcBef>
                  <a:spcPct val="20000"/>
                </a:spcBef>
                <a:buChar char="–"/>
                <a:defRPr sz="1400">
                  <a:solidFill>
                    <a:schemeClr val="tx1"/>
                  </a:solidFill>
                  <a:latin typeface="Verdana" pitchFamily="34" charset="0"/>
                </a:defRPr>
              </a:lvl4pPr>
              <a:lvl5pPr marL="2057400" indent="-228600" defTabSz="757238" eaLnBrk="0" hangingPunct="0">
                <a:spcBef>
                  <a:spcPct val="20000"/>
                </a:spcBef>
                <a:defRPr sz="1200">
                  <a:solidFill>
                    <a:schemeClr val="tx1"/>
                  </a:solidFill>
                  <a:latin typeface="Verdana" pitchFamily="34" charset="0"/>
                </a:defRPr>
              </a:lvl5pPr>
              <a:lvl6pPr marL="2514600" indent="-228600" defTabSz="757238" eaLnBrk="0" fontAlgn="base" hangingPunct="0">
                <a:spcBef>
                  <a:spcPct val="20000"/>
                </a:spcBef>
                <a:spcAft>
                  <a:spcPct val="0"/>
                </a:spcAft>
                <a:defRPr sz="1200">
                  <a:solidFill>
                    <a:schemeClr val="tx1"/>
                  </a:solidFill>
                  <a:latin typeface="Verdana" pitchFamily="34" charset="0"/>
                </a:defRPr>
              </a:lvl6pPr>
              <a:lvl7pPr marL="2971800" indent="-228600" defTabSz="757238" eaLnBrk="0" fontAlgn="base" hangingPunct="0">
                <a:spcBef>
                  <a:spcPct val="20000"/>
                </a:spcBef>
                <a:spcAft>
                  <a:spcPct val="0"/>
                </a:spcAft>
                <a:defRPr sz="1200">
                  <a:solidFill>
                    <a:schemeClr val="tx1"/>
                  </a:solidFill>
                  <a:latin typeface="Verdana" pitchFamily="34" charset="0"/>
                </a:defRPr>
              </a:lvl7pPr>
              <a:lvl8pPr marL="3429000" indent="-228600" defTabSz="757238" eaLnBrk="0" fontAlgn="base" hangingPunct="0">
                <a:spcBef>
                  <a:spcPct val="20000"/>
                </a:spcBef>
                <a:spcAft>
                  <a:spcPct val="0"/>
                </a:spcAft>
                <a:defRPr sz="1200">
                  <a:solidFill>
                    <a:schemeClr val="tx1"/>
                  </a:solidFill>
                  <a:latin typeface="Verdana" pitchFamily="34" charset="0"/>
                </a:defRPr>
              </a:lvl8pPr>
              <a:lvl9pPr marL="3886200" indent="-228600" defTabSz="757238" eaLnBrk="0" fontAlgn="base" hangingPunct="0">
                <a:spcBef>
                  <a:spcPct val="20000"/>
                </a:spcBef>
                <a:spcAft>
                  <a:spcPct val="0"/>
                </a:spcAft>
                <a:defRPr sz="1200">
                  <a:solidFill>
                    <a:schemeClr val="tx1"/>
                  </a:solidFill>
                  <a:latin typeface="Verdana" pitchFamily="34" charset="0"/>
                </a:defRPr>
              </a:lvl9pPr>
            </a:lstStyle>
            <a:p>
              <a:pPr algn="ctr" fontAlgn="base">
                <a:spcBef>
                  <a:spcPct val="0"/>
                </a:spcBef>
                <a:spcAft>
                  <a:spcPct val="0"/>
                </a:spcAft>
                <a:buFontTx/>
                <a:buNone/>
              </a:pPr>
              <a:r>
                <a:rPr lang="fr-FR" altLang="en-US" sz="1200" b="1" dirty="0" smtClean="0">
                  <a:solidFill>
                    <a:srgbClr val="000000"/>
                  </a:solidFill>
                  <a:latin typeface="Times New Roman" pitchFamily="18" charset="0"/>
                </a:rPr>
                <a:t>STAY – Ti1023</a:t>
              </a:r>
            </a:p>
            <a:p>
              <a:pPr algn="ctr" fontAlgn="base">
                <a:spcBef>
                  <a:spcPct val="0"/>
                </a:spcBef>
                <a:spcAft>
                  <a:spcPct val="0"/>
                </a:spcAft>
                <a:buFontTx/>
                <a:buNone/>
              </a:pPr>
              <a:r>
                <a:rPr lang="fr-FR" altLang="en-US" sz="1200" b="1" dirty="0" smtClean="0">
                  <a:solidFill>
                    <a:srgbClr val="000000"/>
                  </a:solidFill>
                  <a:latin typeface="Times New Roman" pitchFamily="18" charset="0"/>
                </a:rPr>
                <a:t>A60170</a:t>
              </a:r>
            </a:p>
          </p:txBody>
        </p:sp>
      </p:grpSp>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0030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8</a:t>
            </a:fld>
            <a:endParaRPr lang="fr-FR" dirty="0"/>
          </a:p>
        </p:txBody>
      </p:sp>
      <p:sp>
        <p:nvSpPr>
          <p:cNvPr id="11" name="Espace réservé du contenu 10"/>
          <p:cNvSpPr>
            <a:spLocks noGrp="1"/>
          </p:cNvSpPr>
          <p:nvPr>
            <p:ph idx="1"/>
          </p:nvPr>
        </p:nvSpPr>
        <p:spPr bwMode="gray"/>
        <p:txBody>
          <a:bodyPr/>
          <a:lstStyle/>
          <a:p>
            <a:r>
              <a:rPr lang="fr-FR" dirty="0" smtClean="0"/>
              <a:t>Alliages de Titane</a:t>
            </a:r>
          </a:p>
          <a:p>
            <a:pPr lvl="2"/>
            <a:r>
              <a:rPr lang="fr-FR" dirty="0"/>
              <a:t>Eléments d’addition sont classés en 3 groupes:</a:t>
            </a:r>
          </a:p>
          <a:p>
            <a:pPr lvl="4"/>
            <a:r>
              <a:rPr lang="fr-FR" dirty="0"/>
              <a:t>Eléments </a:t>
            </a:r>
            <a:r>
              <a:rPr lang="fr-FR" dirty="0" err="1"/>
              <a:t>alphagènes</a:t>
            </a:r>
            <a:r>
              <a:rPr lang="fr-FR" dirty="0"/>
              <a:t>:</a:t>
            </a:r>
          </a:p>
          <a:p>
            <a:pPr lvl="5"/>
            <a:r>
              <a:rPr lang="fr-FR" dirty="0"/>
              <a:t>Al, O, C, N et B</a:t>
            </a:r>
          </a:p>
          <a:p>
            <a:pPr lvl="5"/>
            <a:r>
              <a:rPr lang="fr-FR" dirty="0"/>
              <a:t>Stabilise le domaine alpha, donc augmente la valeur du </a:t>
            </a:r>
            <a:r>
              <a:rPr lang="fr-FR" dirty="0" err="1"/>
              <a:t>transus</a:t>
            </a:r>
            <a:r>
              <a:rPr lang="fr-FR" dirty="0"/>
              <a:t> béta</a:t>
            </a:r>
          </a:p>
          <a:p>
            <a:pPr lvl="4"/>
            <a:r>
              <a:rPr lang="fr-FR" dirty="0"/>
              <a:t>Eléments </a:t>
            </a:r>
            <a:r>
              <a:rPr lang="fr-FR" dirty="0" err="1"/>
              <a:t>bétagènes</a:t>
            </a:r>
            <a:r>
              <a:rPr lang="fr-FR" dirty="0"/>
              <a:t>:</a:t>
            </a:r>
          </a:p>
          <a:p>
            <a:pPr lvl="5"/>
            <a:r>
              <a:rPr lang="fr-FR" dirty="0"/>
              <a:t>Mo, V, Nb, Ta, Mn, Fe, Cr, Si, Ni, Cu, H</a:t>
            </a:r>
          </a:p>
          <a:p>
            <a:pPr lvl="5"/>
            <a:r>
              <a:rPr lang="fr-FR" dirty="0"/>
              <a:t>Stabilise le domaine béta, donc diminue la valeur du </a:t>
            </a:r>
            <a:r>
              <a:rPr lang="fr-FR" dirty="0" err="1"/>
              <a:t>transus</a:t>
            </a:r>
            <a:r>
              <a:rPr lang="fr-FR" dirty="0"/>
              <a:t> béta</a:t>
            </a:r>
          </a:p>
          <a:p>
            <a:pPr lvl="4"/>
            <a:r>
              <a:rPr lang="fr-FR" dirty="0"/>
              <a:t>Eléments neutres:</a:t>
            </a:r>
          </a:p>
          <a:p>
            <a:pPr lvl="5"/>
            <a:r>
              <a:rPr lang="fr-FR" dirty="0"/>
              <a:t>Zr, </a:t>
            </a:r>
            <a:r>
              <a:rPr lang="fr-FR" dirty="0" smtClean="0"/>
              <a:t>Sn, Hf, Ga</a:t>
            </a:r>
            <a:endParaRPr lang="fr-FR" dirty="0"/>
          </a:p>
          <a:p>
            <a:endParaRPr lang="fr-FR" dirty="0" smtClean="0"/>
          </a:p>
          <a:p>
            <a:pPr lvl="3"/>
            <a:endParaRPr lang="fr-FR" dirty="0"/>
          </a:p>
          <a:p>
            <a:pPr lvl="2"/>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34759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Applications</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80</a:t>
            </a:fld>
            <a:endParaRPr lang="fr-FR" dirty="0"/>
          </a:p>
        </p:txBody>
      </p:sp>
      <p:sp>
        <p:nvSpPr>
          <p:cNvPr id="11" name="Espace réservé du contenu 10"/>
          <p:cNvSpPr>
            <a:spLocks noGrp="1"/>
          </p:cNvSpPr>
          <p:nvPr>
            <p:ph idx="1"/>
          </p:nvPr>
        </p:nvSpPr>
        <p:spPr bwMode="gray"/>
        <p:txBody>
          <a:bodyPr/>
          <a:lstStyle/>
          <a:p>
            <a:r>
              <a:rPr lang="fr-FR" dirty="0" smtClean="0"/>
              <a:t>Cadre de portes « </a:t>
            </a:r>
            <a:r>
              <a:rPr lang="fr-FR" dirty="0" err="1" smtClean="0"/>
              <a:t>Doorframes</a:t>
            </a:r>
            <a:r>
              <a:rPr lang="fr-FR" dirty="0" smtClean="0"/>
              <a:t>)</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l="8403" t="7982" r="56677" b="10019"/>
          <a:stretch>
            <a:fillRect/>
          </a:stretch>
        </p:blipFill>
        <p:spPr bwMode="auto">
          <a:xfrm>
            <a:off x="912505" y="1615469"/>
            <a:ext cx="2942855" cy="4319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1125" b="5197"/>
          <a:stretch>
            <a:fillRect/>
          </a:stretch>
        </p:blipFill>
        <p:spPr bwMode="auto">
          <a:xfrm rot="16062803">
            <a:off x="3041579" y="2901151"/>
            <a:ext cx="4392612"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4902108" y="3145695"/>
            <a:ext cx="4724585" cy="1258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232738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Applications</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81</a:t>
            </a:fld>
            <a:endParaRPr lang="fr-FR" dirty="0"/>
          </a:p>
        </p:txBody>
      </p:sp>
      <p:sp>
        <p:nvSpPr>
          <p:cNvPr id="11" name="Espace réservé du contenu 10"/>
          <p:cNvSpPr>
            <a:spLocks noGrp="1"/>
          </p:cNvSpPr>
          <p:nvPr>
            <p:ph idx="1"/>
          </p:nvPr>
        </p:nvSpPr>
        <p:spPr bwMode="gray"/>
        <p:txBody>
          <a:bodyPr/>
          <a:lstStyle/>
          <a:p>
            <a:r>
              <a:rPr lang="fr-FR" dirty="0" smtClean="0"/>
              <a:t>Moteurs</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8"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622" t="22108" r="22171" b="19286"/>
          <a:stretch>
            <a:fillRect/>
          </a:stretch>
        </p:blipFill>
        <p:spPr bwMode="auto">
          <a:xfrm>
            <a:off x="395536" y="1844824"/>
            <a:ext cx="4852988" cy="295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3"/>
          <p:cNvGrpSpPr>
            <a:grpSpLocks noChangeAspect="1"/>
          </p:cNvGrpSpPr>
          <p:nvPr/>
        </p:nvGrpSpPr>
        <p:grpSpPr bwMode="auto">
          <a:xfrm>
            <a:off x="4668311" y="3709544"/>
            <a:ext cx="4477321" cy="2444649"/>
            <a:chOff x="1104" y="1104"/>
            <a:chExt cx="5232" cy="3411"/>
          </a:xfrm>
        </p:grpSpPr>
        <p:grpSp>
          <p:nvGrpSpPr>
            <p:cNvPr id="12" name="Group 4"/>
            <p:cNvGrpSpPr>
              <a:grpSpLocks/>
            </p:cNvGrpSpPr>
            <p:nvPr/>
          </p:nvGrpSpPr>
          <p:grpSpPr bwMode="auto">
            <a:xfrm>
              <a:off x="1104" y="1152"/>
              <a:ext cx="5232" cy="3363"/>
              <a:chOff x="1104" y="1152"/>
              <a:chExt cx="5232" cy="3363"/>
            </a:xfrm>
          </p:grpSpPr>
          <p:pic>
            <p:nvPicPr>
              <p:cNvPr id="14" name="Picture 5"/>
              <p:cNvPicPr>
                <a:picLocks noChangeAspect="1" noChangeArrowheads="1"/>
              </p:cNvPicPr>
              <p:nvPr/>
            </p:nvPicPr>
            <p:blipFill>
              <a:blip r:embed="rId3">
                <a:extLst>
                  <a:ext uri="{28A0092B-C50C-407E-A947-70E740481C1C}">
                    <a14:useLocalDpi xmlns:a14="http://schemas.microsoft.com/office/drawing/2010/main" val="0"/>
                  </a:ext>
                </a:extLst>
              </a:blip>
              <a:srcRect l="10742" t="15105" r="6445" b="16145"/>
              <a:stretch>
                <a:fillRect/>
              </a:stretch>
            </p:blipFill>
            <p:spPr bwMode="auto">
              <a:xfrm>
                <a:off x="1104" y="1152"/>
                <a:ext cx="5088"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6"/>
              <p:cNvSpPr txBox="1">
                <a:spLocks noChangeArrowheads="1"/>
              </p:cNvSpPr>
              <p:nvPr/>
            </p:nvSpPr>
            <p:spPr bwMode="auto">
              <a:xfrm>
                <a:off x="5664" y="4225"/>
                <a:ext cx="672" cy="2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altLang="en-US">
                  <a:latin typeface="Times New Roman" pitchFamily="18" charset="0"/>
                </a:endParaRPr>
              </a:p>
            </p:txBody>
          </p:sp>
        </p:grpSp>
        <p:sp>
          <p:nvSpPr>
            <p:cNvPr id="13" name="Text Box 7"/>
            <p:cNvSpPr txBox="1">
              <a:spLocks noChangeArrowheads="1"/>
            </p:cNvSpPr>
            <p:nvPr/>
          </p:nvSpPr>
          <p:spPr bwMode="auto">
            <a:xfrm>
              <a:off x="3456" y="1104"/>
              <a:ext cx="384" cy="20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US" altLang="en-US" sz="1500">
                <a:latin typeface="Times New Roman" pitchFamily="18" charset="0"/>
              </a:endParaRPr>
            </a:p>
          </p:txBody>
        </p:sp>
      </p:gr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66846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Applications</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82</a:t>
            </a:fld>
            <a:endParaRPr lang="fr-FR" dirty="0"/>
          </a:p>
        </p:txBody>
      </p:sp>
      <p:sp>
        <p:nvSpPr>
          <p:cNvPr id="11" name="Espace réservé du contenu 10"/>
          <p:cNvSpPr>
            <a:spLocks noGrp="1"/>
          </p:cNvSpPr>
          <p:nvPr>
            <p:ph idx="1"/>
          </p:nvPr>
        </p:nvSpPr>
        <p:spPr bwMode="gray"/>
        <p:txBody>
          <a:bodyPr/>
          <a:lstStyle/>
          <a:p>
            <a:r>
              <a:rPr lang="fr-FR" dirty="0" smtClean="0"/>
              <a:t>Autres</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16" name="Picture 4" descr="prothes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2466" y="1687022"/>
            <a:ext cx="219551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9969" y="1665670"/>
            <a:ext cx="1914525" cy="159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descr="spf db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9344" y="4077072"/>
            <a:ext cx="1835150"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7"/>
          <p:cNvSpPr txBox="1">
            <a:spLocks noChangeArrowheads="1"/>
          </p:cNvSpPr>
          <p:nvPr/>
        </p:nvSpPr>
        <p:spPr bwMode="auto">
          <a:xfrm>
            <a:off x="1641506" y="3216692"/>
            <a:ext cx="2190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1600" dirty="0" err="1">
                <a:latin typeface="Verdana" pitchFamily="34" charset="0"/>
              </a:rPr>
              <a:t>Prothèses</a:t>
            </a:r>
            <a:r>
              <a:rPr lang="en-US" altLang="en-US" sz="1600" dirty="0">
                <a:latin typeface="Verdana" pitchFamily="34" charset="0"/>
              </a:rPr>
              <a:t> </a:t>
            </a:r>
            <a:r>
              <a:rPr lang="en-US" altLang="en-US" sz="1600" dirty="0" err="1">
                <a:latin typeface="Verdana" pitchFamily="34" charset="0"/>
              </a:rPr>
              <a:t>médicales</a:t>
            </a:r>
            <a:endParaRPr lang="en-US" altLang="en-US" sz="1600" dirty="0">
              <a:latin typeface="Verdana" pitchFamily="34" charset="0"/>
            </a:endParaRPr>
          </a:p>
        </p:txBody>
      </p:sp>
      <p:sp>
        <p:nvSpPr>
          <p:cNvPr id="22" name="Text Box 9"/>
          <p:cNvSpPr txBox="1">
            <a:spLocks noChangeArrowheads="1"/>
          </p:cNvSpPr>
          <p:nvPr/>
        </p:nvSpPr>
        <p:spPr bwMode="auto">
          <a:xfrm>
            <a:off x="5409257" y="3338930"/>
            <a:ext cx="2190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1600" dirty="0" smtClean="0">
                <a:latin typeface="Verdana" pitchFamily="34" charset="0"/>
              </a:rPr>
              <a:t>Fasteners/rivets</a:t>
            </a:r>
            <a:endParaRPr lang="en-US" altLang="en-US" sz="1600" dirty="0">
              <a:latin typeface="Verdana" pitchFamily="34" charset="0"/>
            </a:endParaRPr>
          </a:p>
        </p:txBody>
      </p:sp>
      <p:sp>
        <p:nvSpPr>
          <p:cNvPr id="23" name="Text Box 8"/>
          <p:cNvSpPr txBox="1">
            <a:spLocks noChangeArrowheads="1"/>
          </p:cNvSpPr>
          <p:nvPr/>
        </p:nvSpPr>
        <p:spPr bwMode="auto">
          <a:xfrm>
            <a:off x="5185494" y="5517232"/>
            <a:ext cx="2482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1600" dirty="0" err="1">
                <a:latin typeface="Verdana" pitchFamily="34" charset="0"/>
              </a:rPr>
              <a:t>Tôles</a:t>
            </a:r>
            <a:r>
              <a:rPr lang="en-US" altLang="en-US" sz="1600" dirty="0">
                <a:latin typeface="Verdana" pitchFamily="34" charset="0"/>
              </a:rPr>
              <a:t> (SPF, </a:t>
            </a:r>
            <a:r>
              <a:rPr lang="en-US" altLang="en-US" sz="1600" dirty="0" err="1">
                <a:latin typeface="Verdana" pitchFamily="34" charset="0"/>
              </a:rPr>
              <a:t>blindage</a:t>
            </a:r>
            <a:r>
              <a:rPr lang="en-US" altLang="en-US" sz="1600" dirty="0">
                <a:latin typeface="Verdana" pitchFamily="34" charset="0"/>
              </a:rPr>
              <a:t>)</a:t>
            </a:r>
          </a:p>
        </p:txBody>
      </p:sp>
      <p:sp>
        <p:nvSpPr>
          <p:cNvPr id="3" name="AutoShape 2" descr="PNPAM00984 - Submersible Édition Mike Horn – 47m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PNPAM00984 - Submersible Édition Mike Horn – 47m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AutoShape 6" descr="PNPAM00984 - Submersible Édition Mike Horn – 47mm"/>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AutoShape 8"/>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5" name="Picture 9"/>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21" b="95310" l="8642" r="96708">
                        <a14:foregroundMark x1="22840" y1="75310" x2="22840" y2="75310"/>
                        <a14:foregroundMark x1="42593" y1="27172" x2="47737" y2="27586"/>
                        <a14:foregroundMark x1="84156" y1="48276" x2="84156" y2="47172"/>
                        <a14:foregroundMark x1="88272" y1="55724" x2="88889" y2="54069"/>
                        <a14:foregroundMark x1="22840" y1="27586" x2="23251" y2="24690"/>
                        <a14:foregroundMark x1="70988" y1="26345" x2="70576" y2="24414"/>
                        <a14:foregroundMark x1="70782" y1="23310" x2="70576" y2="22759"/>
                        <a14:foregroundMark x1="23045" y1="22759" x2="23045" y2="22759"/>
                      </a14:backgroundRemoval>
                    </a14:imgEffect>
                  </a14:imgLayer>
                </a14:imgProps>
              </a:ext>
              <a:ext uri="{28A0092B-C50C-407E-A947-70E740481C1C}">
                <a14:useLocalDpi xmlns:a14="http://schemas.microsoft.com/office/drawing/2010/main" val="0"/>
              </a:ext>
            </a:extLst>
          </a:blip>
          <a:srcRect/>
          <a:stretch>
            <a:fillRect/>
          </a:stretch>
        </p:blipFill>
        <p:spPr bwMode="auto">
          <a:xfrm>
            <a:off x="2267744" y="3861048"/>
            <a:ext cx="1564512" cy="233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descr="Résultat de recherche d'images pour &quot;implant dentaire titane&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09" y="1689701"/>
            <a:ext cx="1901757" cy="14752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4741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p:cNvSpPr>
            <a:spLocks noGrp="1"/>
          </p:cNvSpPr>
          <p:nvPr>
            <p:ph type="title"/>
          </p:nvPr>
        </p:nvSpPr>
        <p:spPr/>
        <p:txBody>
          <a:bodyPr/>
          <a:lstStyle/>
          <a:p>
            <a:r>
              <a:rPr lang="fr-FR" dirty="0" smtClean="0"/>
              <a:t>O5</a:t>
            </a:r>
            <a:endParaRPr lang="fr-FR" dirty="0"/>
          </a:p>
        </p:txBody>
      </p:sp>
      <p:sp>
        <p:nvSpPr>
          <p:cNvPr id="4" name="Espace réservé de la date 3"/>
          <p:cNvSpPr>
            <a:spLocks noGrp="1"/>
          </p:cNvSpPr>
          <p:nvPr>
            <p:ph type="dt" sz="half" idx="14"/>
          </p:nvPr>
        </p:nvSpPr>
        <p:spPr/>
        <p:txBody>
          <a:bodyPr/>
          <a:lstStyle/>
          <a:p>
            <a:r>
              <a:rPr lang="en-US" smtClean="0"/>
              <a:t>Date</a:t>
            </a:r>
            <a:endParaRPr lang="fr-FR" dirty="0"/>
          </a:p>
        </p:txBody>
      </p:sp>
      <p:sp>
        <p:nvSpPr>
          <p:cNvPr id="5" name="Espace réservé du pied de page 4"/>
          <p:cNvSpPr>
            <a:spLocks noGrp="1"/>
          </p:cNvSpPr>
          <p:nvPr>
            <p:ph type="ftr" sz="quarter" idx="15"/>
          </p:nvPr>
        </p:nvSpPr>
        <p:spPr/>
        <p:txBody>
          <a:bodyPr/>
          <a:lstStyle/>
          <a:p>
            <a:r>
              <a:rPr lang="fr-FR" smtClean="0"/>
              <a:t>Alliages de titane - 15/10/19</a:t>
            </a:r>
            <a:endParaRPr lang="fr-FR" dirty="0"/>
          </a:p>
        </p:txBody>
      </p:sp>
      <p:sp>
        <p:nvSpPr>
          <p:cNvPr id="6" name="Espace réservé du numéro de diapositive 5"/>
          <p:cNvSpPr>
            <a:spLocks noGrp="1"/>
          </p:cNvSpPr>
          <p:nvPr>
            <p:ph type="sldNum" sz="quarter" idx="16"/>
          </p:nvPr>
        </p:nvSpPr>
        <p:spPr/>
        <p:txBody>
          <a:bodyPr/>
          <a:lstStyle/>
          <a:p>
            <a:fld id="{733122C9-A0B9-462F-8757-0847AD287B63}" type="slidenum">
              <a:rPr lang="fr-FR" smtClean="0"/>
              <a:pPr/>
              <a:t>83</a:t>
            </a:fld>
            <a:endParaRPr lang="fr-FR" dirty="0"/>
          </a:p>
        </p:txBody>
      </p:sp>
      <p:sp>
        <p:nvSpPr>
          <p:cNvPr id="24" name="Espace réservé du texte 23"/>
          <p:cNvSpPr>
            <a:spLocks noGrp="1"/>
          </p:cNvSpPr>
          <p:nvPr>
            <p:ph type="body" sz="quarter" idx="17"/>
          </p:nvPr>
        </p:nvSpPr>
        <p:spPr/>
        <p:txBody>
          <a:bodyPr/>
          <a:lstStyle/>
          <a:p>
            <a:r>
              <a:rPr lang="fr-FR" dirty="0" smtClean="0"/>
              <a:t>Conclusion</a:t>
            </a:r>
            <a:endParaRPr lang="fr-FR" dirty="0"/>
          </a:p>
        </p:txBody>
      </p:sp>
      <p:sp>
        <p:nvSpPr>
          <p:cNvPr id="25" name="Espace réservé du texte 24"/>
          <p:cNvSpPr>
            <a:spLocks noGrp="1"/>
          </p:cNvSpPr>
          <p:nvPr>
            <p:ph type="body" sz="quarter" idx="4294967295"/>
          </p:nvPr>
        </p:nvSpPr>
        <p:spPr bwMode="gray">
          <a:xfrm>
            <a:off x="0" y="-11113"/>
            <a:ext cx="3576638" cy="1735138"/>
          </a:xfrm>
        </p:spPr>
        <p:txBody>
          <a:bodyPr/>
          <a:lstStyle/>
          <a:p>
            <a:r>
              <a:rPr lang="fr-FR" dirty="0" smtClean="0"/>
              <a:t> </a:t>
            </a:r>
            <a:endParaRPr lang="fr-FR" dirty="0"/>
          </a:p>
        </p:txBody>
      </p:sp>
      <p:pic>
        <p:nvPicPr>
          <p:cNvPr id="9" name="Picture 2"/>
          <p:cNvPicPr>
            <a:picLocks noChangeAspect="1" noChangeArrowheads="1"/>
          </p:cNvPicPr>
          <p:nvPr/>
        </p:nvPicPr>
        <p:blipFill>
          <a:blip r:embed="rId2">
            <a:biLevel thresh="50000"/>
            <a:extLst>
              <a:ext uri="{BEBA8EAE-BF5A-486C-A8C5-ECC9F3942E4B}">
                <a14:imgProps xmlns:a14="http://schemas.microsoft.com/office/drawing/2010/main">
                  <a14:imgLayer r:embed="rId3">
                    <a14:imgEffect>
                      <a14:backgroundRemoval t="0" b="100000" l="0" r="100000">
                        <a14:foregroundMark x1="37665" y1="52000" x2="44053" y2="42444"/>
                        <a14:foregroundMark x1="57379" y1="62889" x2="57379" y2="43333"/>
                        <a14:foregroundMark x1="12335" y1="55111" x2="12665" y2="43333"/>
                        <a14:foregroundMark x1="35022" y1="4222" x2="47687" y2="4889"/>
                        <a14:foregroundMark x1="73018" y1="6444" x2="86784" y2="5778"/>
                        <a14:foregroundMark x1="91740" y1="5778" x2="96035" y2="5778"/>
                      </a14:backgroundRemoval>
                    </a14:imgEffect>
                  </a14:imgLayer>
                </a14:imgProps>
              </a:ext>
              <a:ext uri="{28A0092B-C50C-407E-A947-70E740481C1C}">
                <a14:useLocalDpi xmlns:a14="http://schemas.microsoft.com/office/drawing/2010/main" val="0"/>
              </a:ext>
            </a:extLst>
          </a:blip>
          <a:srcRect/>
          <a:stretch>
            <a:fillRect/>
          </a:stretch>
        </p:blipFill>
        <p:spPr bwMode="auto">
          <a:xfrm>
            <a:off x="5796136" y="6251523"/>
            <a:ext cx="720080" cy="306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5685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Conclusion</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84</a:t>
            </a:fld>
            <a:endParaRPr lang="fr-FR" dirty="0"/>
          </a:p>
        </p:txBody>
      </p:sp>
      <p:sp>
        <p:nvSpPr>
          <p:cNvPr id="11" name="Espace réservé du contenu 10"/>
          <p:cNvSpPr>
            <a:spLocks noGrp="1"/>
          </p:cNvSpPr>
          <p:nvPr>
            <p:ph idx="1"/>
          </p:nvPr>
        </p:nvSpPr>
        <p:spPr bwMode="gray">
          <a:xfrm>
            <a:off x="540000" y="1242000"/>
            <a:ext cx="8064000" cy="3483144"/>
          </a:xfrm>
        </p:spPr>
        <p:txBody>
          <a:bodyPr/>
          <a:lstStyle/>
          <a:p>
            <a:r>
              <a:rPr lang="fr-FR" dirty="0" smtClean="0"/>
              <a:t>Titane </a:t>
            </a:r>
          </a:p>
          <a:p>
            <a:pPr lvl="2"/>
            <a:r>
              <a:rPr lang="fr-FR" dirty="0" smtClean="0"/>
              <a:t>Le forgeage et le matriçage ne sont pas que des opérations de mise en forme. Pour les alliages de titane, le traitement thermomécanique confère les propriétés en service de la pièce matricée.</a:t>
            </a:r>
          </a:p>
          <a:p>
            <a:pPr lvl="2"/>
            <a:endParaRPr lang="fr-FR" dirty="0" smtClean="0"/>
          </a:p>
          <a:p>
            <a:pPr lvl="2"/>
            <a:r>
              <a:rPr lang="fr-FR" dirty="0" smtClean="0"/>
              <a:t>Une grande variété de microstructure peuvent être obtenues pour une même composition chimique et des traitements thermomécaniques différents.</a:t>
            </a:r>
          </a:p>
          <a:p>
            <a:pPr lvl="2"/>
            <a:endParaRPr lang="fr-FR" dirty="0" smtClean="0"/>
          </a:p>
          <a:p>
            <a:pPr lvl="2"/>
            <a:r>
              <a:rPr lang="fr-FR" dirty="0" smtClean="0"/>
              <a:t>Une grande attention doit être portée notamment:</a:t>
            </a:r>
          </a:p>
          <a:p>
            <a:pPr lvl="4"/>
            <a:r>
              <a:rPr lang="fr-FR" dirty="0" smtClean="0"/>
              <a:t>A la thermique des produits (chauffage, temps de transfert, auto-échauffement, …)</a:t>
            </a:r>
            <a:endParaRPr lang="fr-FR" dirty="0"/>
          </a:p>
          <a:p>
            <a:pPr lvl="4"/>
            <a:r>
              <a:rPr lang="fr-FR" dirty="0" smtClean="0"/>
              <a:t>A la répartition de la déformation.</a:t>
            </a:r>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3659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p:cNvSpPr>
            <a:spLocks noGrp="1"/>
          </p:cNvSpPr>
          <p:nvPr>
            <p:ph type="title"/>
          </p:nvPr>
        </p:nvSpPr>
        <p:spPr bwMode="gray"/>
        <p:txBody>
          <a:bodyPr/>
          <a:lstStyle/>
          <a:p>
            <a:r>
              <a:rPr lang="fr-FR" dirty="0" smtClean="0"/>
              <a:t>Métallurgie du Titane</a:t>
            </a:r>
            <a:endParaRPr lang="fr-FR" dirty="0"/>
          </a:p>
        </p:txBody>
      </p:sp>
      <p:sp>
        <p:nvSpPr>
          <p:cNvPr id="4" name="Espace réservé de la date 3"/>
          <p:cNvSpPr>
            <a:spLocks noGrp="1"/>
          </p:cNvSpPr>
          <p:nvPr>
            <p:ph type="dt" sz="half" idx="14"/>
          </p:nvPr>
        </p:nvSpPr>
        <p:spPr bwMode="gray">
          <a:xfrm>
            <a:off x="0" y="6678000"/>
            <a:ext cx="180000" cy="180000"/>
          </a:xfrm>
        </p:spPr>
        <p:txBody>
          <a:bodyPr/>
          <a:lstStyle/>
          <a:p>
            <a:r>
              <a:rPr lang="en-US" smtClean="0"/>
              <a:t>Date</a:t>
            </a:r>
            <a:endParaRPr lang="fr-FR" dirty="0"/>
          </a:p>
        </p:txBody>
      </p:sp>
      <p:sp>
        <p:nvSpPr>
          <p:cNvPr id="5" name="Espace réservé du pied de page 4"/>
          <p:cNvSpPr>
            <a:spLocks noGrp="1"/>
          </p:cNvSpPr>
          <p:nvPr>
            <p:ph type="ftr" sz="quarter" idx="15"/>
          </p:nvPr>
        </p:nvSpPr>
        <p:spPr bwMode="gray">
          <a:xfrm>
            <a:off x="862088" y="6192682"/>
            <a:ext cx="3420000" cy="440684"/>
          </a:xfrm>
        </p:spPr>
        <p:txBody>
          <a:bodyPr/>
          <a:lstStyle/>
          <a:p>
            <a:pPr algn="l"/>
            <a:r>
              <a:rPr lang="fr-FR" smtClean="0"/>
              <a:t>Alliages de titane - 15/10/19</a:t>
            </a:r>
            <a:endParaRPr lang="fr-FR" dirty="0"/>
          </a:p>
        </p:txBody>
      </p:sp>
      <p:sp>
        <p:nvSpPr>
          <p:cNvPr id="6" name="Espace réservé du numéro de diapositive 5"/>
          <p:cNvSpPr>
            <a:spLocks noGrp="1"/>
          </p:cNvSpPr>
          <p:nvPr>
            <p:ph type="sldNum" sz="quarter" idx="16"/>
          </p:nvPr>
        </p:nvSpPr>
        <p:spPr bwMode="gray">
          <a:xfrm>
            <a:off x="539550" y="6192682"/>
            <a:ext cx="288033" cy="440684"/>
          </a:xfrm>
        </p:spPr>
        <p:txBody>
          <a:bodyPr/>
          <a:lstStyle/>
          <a:p>
            <a:fld id="{733122C9-A0B9-462F-8757-0847AD287B63}" type="slidenum">
              <a:rPr lang="fr-FR" smtClean="0"/>
              <a:pPr/>
              <a:t>9</a:t>
            </a:fld>
            <a:endParaRPr lang="fr-FR" dirty="0"/>
          </a:p>
        </p:txBody>
      </p:sp>
      <p:sp>
        <p:nvSpPr>
          <p:cNvPr id="11" name="Espace réservé du contenu 10"/>
          <p:cNvSpPr>
            <a:spLocks noGrp="1"/>
          </p:cNvSpPr>
          <p:nvPr>
            <p:ph idx="1"/>
          </p:nvPr>
        </p:nvSpPr>
        <p:spPr bwMode="gray"/>
        <p:txBody>
          <a:bodyPr/>
          <a:lstStyle/>
          <a:p>
            <a:r>
              <a:rPr lang="fr-FR" dirty="0" smtClean="0"/>
              <a:t>Alliages de Titane</a:t>
            </a:r>
          </a:p>
          <a:p>
            <a:pPr lvl="2"/>
            <a:r>
              <a:rPr lang="fr-FR" dirty="0"/>
              <a:t>Eléments </a:t>
            </a:r>
            <a:r>
              <a:rPr lang="fr-FR" dirty="0" smtClean="0"/>
              <a:t>en substitution:</a:t>
            </a:r>
          </a:p>
          <a:p>
            <a:pPr lvl="2"/>
            <a:endParaRPr lang="fr-FR" dirty="0" smtClean="0"/>
          </a:p>
          <a:p>
            <a:pPr marL="555750" lvl="3" indent="-285750">
              <a:buFont typeface="Arial" panose="020B0604020202020204" pitchFamily="34" charset="0"/>
              <a:buChar char="•"/>
            </a:pPr>
            <a:r>
              <a:rPr lang="fr-FR" dirty="0" smtClean="0"/>
              <a:t>Molybdène: </a:t>
            </a:r>
          </a:p>
          <a:p>
            <a:pPr marL="1004888" lvl="4" indent="-285750">
              <a:buFont typeface="Arial" panose="020B0604020202020204" pitchFamily="34" charset="0"/>
              <a:buChar char="•"/>
            </a:pPr>
            <a:r>
              <a:rPr lang="fr-FR" dirty="0" smtClean="0"/>
              <a:t>Améliore la résistance, la ductilité et le fluage moyenne température. Augmente la tenue à l’oxydation. Empêche la </a:t>
            </a:r>
            <a:r>
              <a:rPr lang="fr-FR" dirty="0" err="1" smtClean="0"/>
              <a:t>précipiation</a:t>
            </a:r>
            <a:r>
              <a:rPr lang="fr-FR" dirty="0" smtClean="0"/>
              <a:t> grossière de Ti3Al, retarde la précipitation fine de Ti3Al.</a:t>
            </a:r>
          </a:p>
          <a:p>
            <a:pPr marL="1004888" lvl="4" indent="-285750">
              <a:buFont typeface="Arial" panose="020B0604020202020204" pitchFamily="34" charset="0"/>
              <a:buChar char="•"/>
            </a:pPr>
            <a:endParaRPr lang="fr-FR" dirty="0" smtClean="0"/>
          </a:p>
          <a:p>
            <a:pPr marL="555750" lvl="3" indent="-285750">
              <a:buFont typeface="Arial" panose="020B0604020202020204" pitchFamily="34" charset="0"/>
              <a:buChar char="•"/>
            </a:pPr>
            <a:r>
              <a:rPr lang="fr-FR" dirty="0" smtClean="0"/>
              <a:t>Vanadium:</a:t>
            </a:r>
          </a:p>
          <a:p>
            <a:pPr marL="1004888" lvl="4" indent="-285750">
              <a:buFont typeface="Arial" panose="020B0604020202020204" pitchFamily="34" charset="0"/>
              <a:buChar char="•"/>
            </a:pPr>
            <a:r>
              <a:rPr lang="fr-FR" dirty="0" smtClean="0"/>
              <a:t>Améliore la ductilité mais baisse la tenue à l’oxydation.</a:t>
            </a:r>
          </a:p>
          <a:p>
            <a:pPr marL="1004888" lvl="4" indent="-285750">
              <a:buFont typeface="Arial" panose="020B0604020202020204" pitchFamily="34" charset="0"/>
              <a:buChar char="•"/>
            </a:pPr>
            <a:endParaRPr lang="fr-FR" dirty="0" smtClean="0"/>
          </a:p>
          <a:p>
            <a:pPr marL="555750" lvl="3" indent="-285750">
              <a:buFont typeface="Arial" panose="020B0604020202020204" pitchFamily="34" charset="0"/>
              <a:buChar char="•"/>
            </a:pPr>
            <a:r>
              <a:rPr lang="fr-FR" dirty="0" smtClean="0"/>
              <a:t>Chrome:</a:t>
            </a:r>
          </a:p>
          <a:p>
            <a:pPr marL="1004888" lvl="4" indent="-285750">
              <a:buFont typeface="Arial" panose="020B0604020202020204" pitchFamily="34" charset="0"/>
              <a:buChar char="•"/>
            </a:pPr>
            <a:r>
              <a:rPr lang="fr-FR" dirty="0" smtClean="0"/>
              <a:t>Améliore la résistance, mais baisse la ductilité (limitation à 4% pour les alliages alpha/béta)</a:t>
            </a:r>
          </a:p>
          <a:p>
            <a:pPr marL="1004888" lvl="4" indent="-285750">
              <a:buFont typeface="Arial" panose="020B0604020202020204" pitchFamily="34" charset="0"/>
              <a:buChar char="•"/>
            </a:pPr>
            <a:endParaRPr lang="fr-FR" dirty="0" smtClean="0"/>
          </a:p>
          <a:p>
            <a:pPr marL="555750" lvl="3" indent="-285750">
              <a:buFont typeface="Arial" panose="020B0604020202020204" pitchFamily="34" charset="0"/>
              <a:buChar char="•"/>
            </a:pPr>
            <a:r>
              <a:rPr lang="fr-FR" dirty="0" smtClean="0"/>
              <a:t>Fer:</a:t>
            </a:r>
          </a:p>
          <a:p>
            <a:pPr marL="1004888" lvl="4" indent="-285750">
              <a:buFont typeface="Arial" panose="020B0604020202020204" pitchFamily="34" charset="0"/>
              <a:buChar char="•"/>
            </a:pPr>
            <a:r>
              <a:rPr lang="fr-FR" dirty="0" smtClean="0"/>
              <a:t>Améliore le compromis résistance/ductilité/fluage moyenne température. Baisse fortement le </a:t>
            </a:r>
            <a:r>
              <a:rPr lang="fr-FR" dirty="0" err="1" smtClean="0"/>
              <a:t>transus</a:t>
            </a:r>
            <a:r>
              <a:rPr lang="fr-FR" dirty="0" smtClean="0"/>
              <a:t> béta et permet de travailler plus bas en température</a:t>
            </a:r>
          </a:p>
          <a:p>
            <a:pPr marL="1004888" lvl="4" indent="-285750">
              <a:buFont typeface="Arial" panose="020B0604020202020204" pitchFamily="34" charset="0"/>
              <a:buChar char="•"/>
            </a:pPr>
            <a:endParaRPr lang="fr-FR" dirty="0" smtClean="0"/>
          </a:p>
          <a:p>
            <a:pPr marL="555750" lvl="3" indent="-285750">
              <a:buFont typeface="Arial" panose="020B0604020202020204" pitchFamily="34" charset="0"/>
              <a:buChar char="•"/>
            </a:pPr>
            <a:r>
              <a:rPr lang="fr-FR" dirty="0" smtClean="0"/>
              <a:t>Silicium:</a:t>
            </a:r>
          </a:p>
          <a:p>
            <a:pPr marL="1004888" lvl="4" indent="-285750">
              <a:buFont typeface="Arial" panose="020B0604020202020204" pitchFamily="34" charset="0"/>
              <a:buChar char="•"/>
            </a:pPr>
            <a:r>
              <a:rPr lang="fr-FR" dirty="0" smtClean="0"/>
              <a:t>Améliore la tenue au fluage par précipitation de siliciures. On se limite à 1% pour éviter les trop fortes chutes de ductilité.</a:t>
            </a:r>
          </a:p>
          <a:p>
            <a:pPr lvl="3"/>
            <a:endParaRPr lang="fr-FR" dirty="0" smtClean="0"/>
          </a:p>
          <a:p>
            <a:pPr lvl="3"/>
            <a:endParaRPr lang="fr-FR" dirty="0"/>
          </a:p>
          <a:p>
            <a:pPr lvl="2"/>
            <a:endParaRPr lang="fr-FR" dirty="0"/>
          </a:p>
        </p:txBody>
      </p:sp>
      <p:sp>
        <p:nvSpPr>
          <p:cNvPr id="2" name="ZoneTexte 1"/>
          <p:cNvSpPr txBox="1"/>
          <p:nvPr/>
        </p:nvSpPr>
        <p:spPr>
          <a:xfrm>
            <a:off x="9720000" y="0"/>
            <a:ext cx="2700000" cy="1384995"/>
          </a:xfrm>
          <a:prstGeom prst="rect">
            <a:avLst/>
          </a:prstGeom>
          <a:solidFill>
            <a:schemeClr val="bg1"/>
          </a:solidFill>
        </p:spPr>
        <p:txBody>
          <a:bodyPr wrap="square" rtlCol="0">
            <a:spAutoFit/>
          </a:bodyPr>
          <a:lstStyle/>
          <a:p>
            <a:r>
              <a:rPr lang="fr-FR" sz="1200" b="1" dirty="0">
                <a:solidFill>
                  <a:schemeClr val="tx2"/>
                </a:solidFill>
              </a:rPr>
              <a:t>Personnaliser le titre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de </a:t>
            </a:r>
            <a:r>
              <a:rPr lang="fr-FR" sz="1200" b="1" dirty="0">
                <a:solidFill>
                  <a:schemeClr val="tx2"/>
                </a:solidFill>
              </a:rPr>
              <a:t>la présentation </a:t>
            </a:r>
            <a:r>
              <a:rPr lang="fr-FR" sz="1200" b="1" dirty="0" smtClean="0">
                <a:solidFill>
                  <a:schemeClr val="tx2"/>
                </a:solidFill>
              </a:rPr>
              <a:t/>
            </a:r>
            <a:br>
              <a:rPr lang="fr-FR" sz="1200" b="1" dirty="0" smtClean="0">
                <a:solidFill>
                  <a:schemeClr val="tx2"/>
                </a:solidFill>
              </a:rPr>
            </a:br>
            <a:r>
              <a:rPr lang="fr-FR" sz="1200" b="1" dirty="0" smtClean="0">
                <a:solidFill>
                  <a:schemeClr val="tx2"/>
                </a:solidFill>
              </a:rPr>
              <a:t>en </a:t>
            </a:r>
            <a:r>
              <a:rPr lang="fr-FR" sz="1200" b="1" dirty="0">
                <a:solidFill>
                  <a:schemeClr val="tx2"/>
                </a:solidFill>
              </a:rPr>
              <a:t>bas de page</a:t>
            </a:r>
          </a:p>
          <a:p>
            <a:endParaRPr lang="fr-FR" sz="1200" b="1" dirty="0">
              <a:solidFill>
                <a:schemeClr val="tx2"/>
              </a:solidFill>
            </a:endParaRPr>
          </a:p>
          <a:p>
            <a:r>
              <a:rPr lang="fr-FR" sz="1200" dirty="0">
                <a:solidFill>
                  <a:schemeClr val="tx2"/>
                </a:solidFill>
              </a:rPr>
              <a:t>Personnaliser le bas de page </a:t>
            </a:r>
            <a:r>
              <a:rPr lang="fr-FR" sz="1200" dirty="0" smtClean="0">
                <a:solidFill>
                  <a:schemeClr val="tx2"/>
                </a:solidFill>
              </a:rPr>
              <a:t/>
            </a:r>
            <a:br>
              <a:rPr lang="fr-FR" sz="1200" dirty="0" smtClean="0">
                <a:solidFill>
                  <a:schemeClr val="tx2"/>
                </a:solidFill>
              </a:rPr>
            </a:br>
            <a:r>
              <a:rPr lang="fr-FR" sz="1200" dirty="0" smtClean="0">
                <a:solidFill>
                  <a:schemeClr val="tx2"/>
                </a:solidFill>
              </a:rPr>
              <a:t>avec </a:t>
            </a:r>
            <a:r>
              <a:rPr lang="fr-FR" sz="1200" dirty="0">
                <a:solidFill>
                  <a:schemeClr val="tx2"/>
                </a:solidFill>
              </a:rPr>
              <a:t>le menu </a:t>
            </a:r>
            <a:r>
              <a:rPr lang="fr-FR" sz="1200" dirty="0" smtClean="0">
                <a:solidFill>
                  <a:schemeClr val="tx2"/>
                </a:solidFill>
              </a:rPr>
              <a:t>«</a:t>
            </a:r>
            <a:r>
              <a:rPr lang="fr-FR" sz="1200" dirty="0">
                <a:solidFill>
                  <a:schemeClr val="tx2"/>
                </a:solidFill>
              </a:rPr>
              <a:t> Insertion » / </a:t>
            </a:r>
            <a:r>
              <a:rPr lang="fr-FR" sz="1200" dirty="0" smtClean="0">
                <a:solidFill>
                  <a:schemeClr val="tx2"/>
                </a:solidFill>
              </a:rPr>
              <a:t/>
            </a:r>
            <a:br>
              <a:rPr lang="fr-FR" sz="1200" dirty="0" smtClean="0">
                <a:solidFill>
                  <a:schemeClr val="tx2"/>
                </a:solidFill>
              </a:rPr>
            </a:br>
            <a:r>
              <a:rPr lang="fr-FR" sz="1200" dirty="0" smtClean="0">
                <a:solidFill>
                  <a:schemeClr val="tx2"/>
                </a:solidFill>
              </a:rPr>
              <a:t>«</a:t>
            </a:r>
            <a:r>
              <a:rPr lang="fr-FR" sz="1200" dirty="0">
                <a:solidFill>
                  <a:schemeClr val="tx2"/>
                </a:solidFill>
              </a:rPr>
              <a:t> En-tête </a:t>
            </a:r>
            <a:r>
              <a:rPr lang="fr-FR" sz="1200" dirty="0" smtClean="0">
                <a:solidFill>
                  <a:schemeClr val="tx2"/>
                </a:solidFill>
              </a:rPr>
              <a:t>et </a:t>
            </a:r>
            <a:r>
              <a:rPr lang="fr-FR" sz="1200" dirty="0">
                <a:solidFill>
                  <a:schemeClr val="tx2"/>
                </a:solidFill>
              </a:rPr>
              <a:t>pieds de page </a:t>
            </a:r>
            <a:r>
              <a:rPr lang="fr-FR" sz="1200" dirty="0" smtClean="0">
                <a:solidFill>
                  <a:schemeClr val="tx2"/>
                </a:solidFill>
              </a:rPr>
              <a:t>»</a:t>
            </a:r>
            <a:endParaRPr lang="fr-FR" sz="1200" dirty="0">
              <a:solidFill>
                <a:schemeClr val="tx2"/>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6247714"/>
            <a:ext cx="7615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8930194"/>
      </p:ext>
    </p:extLst>
  </p:cSld>
  <p:clrMapOvr>
    <a:masterClrMapping/>
  </p:clrMapOvr>
  <p:timing>
    <p:tnLst>
      <p:par>
        <p:cTn id="1" dur="indefinite" restart="never" nodeType="tmRoot"/>
      </p:par>
    </p:tnLst>
  </p:timing>
</p:sld>
</file>

<file path=ppt/theme/theme1.xml><?xml version="1.0" encoding="utf-8"?>
<a:theme xmlns:a="http://schemas.openxmlformats.org/drawingml/2006/main" name="PPT_Eramet_Aubert&amp;Duval_4-3">
  <a:themeElements>
    <a:clrScheme name="Eramet">
      <a:dk1>
        <a:sysClr val="windowText" lastClr="000000"/>
      </a:dk1>
      <a:lt1>
        <a:sysClr val="window" lastClr="FFFFFF"/>
      </a:lt1>
      <a:dk2>
        <a:srgbClr val="1A003B"/>
      </a:dk2>
      <a:lt2>
        <a:srgbClr val="F4F2F5"/>
      </a:lt2>
      <a:accent1>
        <a:srgbClr val="FBF315"/>
      </a:accent1>
      <a:accent2>
        <a:srgbClr val="FA6414"/>
      </a:accent2>
      <a:accent3>
        <a:srgbClr val="515793"/>
      </a:accent3>
      <a:accent4>
        <a:srgbClr val="1A003B"/>
      </a:accent4>
      <a:accent5>
        <a:srgbClr val="8589B3"/>
      </a:accent5>
      <a:accent6>
        <a:srgbClr val="5E4D76"/>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900" dirty="0" err="1">
            <a:solidFill>
              <a:schemeClr val="tx2"/>
            </a:solidFill>
          </a:defRPr>
        </a:defPPr>
      </a:lstStyle>
    </a:tx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nalisé 1">
    <a:dk1>
      <a:sysClr val="windowText" lastClr="000000"/>
    </a:dk1>
    <a:lt1>
      <a:sysClr val="window" lastClr="FFFFFF"/>
    </a:lt1>
    <a:dk2>
      <a:srgbClr val="1F497D"/>
    </a:dk2>
    <a:lt2>
      <a:srgbClr val="EEECE1"/>
    </a:lt2>
    <a:accent1>
      <a:srgbClr val="4F81BD"/>
    </a:accent1>
    <a:accent2>
      <a:srgbClr val="C00000"/>
    </a:accent2>
    <a:accent3>
      <a:srgbClr val="9BBB59"/>
    </a:accent3>
    <a:accent4>
      <a:srgbClr val="8064A2"/>
    </a:accent4>
    <a:accent5>
      <a:srgbClr val="4BACC6"/>
    </a:accent5>
    <a:accent6>
      <a:srgbClr val="F79646"/>
    </a:accent6>
    <a:hlink>
      <a:srgbClr val="0000FF"/>
    </a:hlink>
    <a:folHlink>
      <a:srgbClr val="800080"/>
    </a:folHlink>
  </a:clrScheme>
  <a:fontScheme name="MasqueInternePer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Personnalisé 1">
    <a:dk1>
      <a:sysClr val="windowText" lastClr="000000"/>
    </a:dk1>
    <a:lt1>
      <a:sysClr val="window" lastClr="FFFFFF"/>
    </a:lt1>
    <a:dk2>
      <a:srgbClr val="1F497D"/>
    </a:dk2>
    <a:lt2>
      <a:srgbClr val="EEECE1"/>
    </a:lt2>
    <a:accent1>
      <a:srgbClr val="4F81BD"/>
    </a:accent1>
    <a:accent2>
      <a:srgbClr val="C00000"/>
    </a:accent2>
    <a:accent3>
      <a:srgbClr val="9BBB59"/>
    </a:accent3>
    <a:accent4>
      <a:srgbClr val="8064A2"/>
    </a:accent4>
    <a:accent5>
      <a:srgbClr val="4BACC6"/>
    </a:accent5>
    <a:accent6>
      <a:srgbClr val="F79646"/>
    </a:accent6>
    <a:hlink>
      <a:srgbClr val="0000FF"/>
    </a:hlink>
    <a:folHlink>
      <a:srgbClr val="800080"/>
    </a:folHlink>
  </a:clrScheme>
  <a:fontScheme name="MasqueInternePer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Personnalisé 1">
    <a:dk1>
      <a:sysClr val="windowText" lastClr="000000"/>
    </a:dk1>
    <a:lt1>
      <a:sysClr val="window" lastClr="FFFFFF"/>
    </a:lt1>
    <a:dk2>
      <a:srgbClr val="1F497D"/>
    </a:dk2>
    <a:lt2>
      <a:srgbClr val="EEECE1"/>
    </a:lt2>
    <a:accent1>
      <a:srgbClr val="4F81BD"/>
    </a:accent1>
    <a:accent2>
      <a:srgbClr val="C00000"/>
    </a:accent2>
    <a:accent3>
      <a:srgbClr val="9BBB59"/>
    </a:accent3>
    <a:accent4>
      <a:srgbClr val="8064A2"/>
    </a:accent4>
    <a:accent5>
      <a:srgbClr val="4BACC6"/>
    </a:accent5>
    <a:accent6>
      <a:srgbClr val="F79646"/>
    </a:accent6>
    <a:hlink>
      <a:srgbClr val="0000FF"/>
    </a:hlink>
    <a:folHlink>
      <a:srgbClr val="800080"/>
    </a:folHlink>
  </a:clrScheme>
  <a:fontScheme name="MasqueInternePers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PPT_Eramet_Aubert&amp;Duval_4-3</Template>
  <TotalTime>1682</TotalTime>
  <Words>3434</Words>
  <Application>Microsoft Office PowerPoint</Application>
  <PresentationFormat>Affichage à l'écran (4:3)</PresentationFormat>
  <Paragraphs>1216</Paragraphs>
  <Slides>84</Slides>
  <Notes>3</Notes>
  <HiddenSlides>0</HiddenSlides>
  <MMClips>2</MMClips>
  <ScaleCrop>false</ScaleCrop>
  <HeadingPairs>
    <vt:vector size="4" baseType="variant">
      <vt:variant>
        <vt:lpstr>Thème</vt:lpstr>
      </vt:variant>
      <vt:variant>
        <vt:i4>1</vt:i4>
      </vt:variant>
      <vt:variant>
        <vt:lpstr>Titres des diapositives</vt:lpstr>
      </vt:variant>
      <vt:variant>
        <vt:i4>84</vt:i4>
      </vt:variant>
    </vt:vector>
  </HeadingPairs>
  <TitlesOfParts>
    <vt:vector size="85" baseType="lpstr">
      <vt:lpstr>PPT_Eramet_Aubert&amp;Duval_4-3</vt:lpstr>
      <vt:lpstr>Titane</vt:lpstr>
      <vt:lpstr>Sommaire</vt:lpstr>
      <vt:lpstr>Introduction</vt:lpstr>
      <vt:lpstr>Introduction</vt:lpstr>
      <vt:lpstr>Introduction</vt:lpstr>
      <vt:lpstr>O1</vt:lpstr>
      <vt:lpstr>Métallurgie du Titane</vt:lpstr>
      <vt:lpstr>Métallurgie du Titane</vt:lpstr>
      <vt:lpstr>Métallurgie du Titane</vt:lpstr>
      <vt:lpstr>Métallurgie du Titane</vt:lpstr>
      <vt:lpstr>Métallurgie du Titane</vt:lpstr>
      <vt:lpstr>Métallurgie du Titane</vt:lpstr>
      <vt:lpstr>Métallurgie du Titane</vt:lpstr>
      <vt:lpstr>Métallurgie du Titane</vt:lpstr>
      <vt:lpstr>Métallurgie du Titane</vt:lpstr>
      <vt:lpstr>Métallurgie du Titane</vt:lpstr>
      <vt:lpstr>Métallurgie du Titane</vt:lpstr>
      <vt:lpstr>Métallurgie du Titane</vt:lpstr>
      <vt:lpstr>Métallurgie du Titane</vt:lpstr>
      <vt:lpstr>Métallurgie du Titane</vt:lpstr>
      <vt:lpstr>Métallurgie du Titane</vt:lpstr>
      <vt:lpstr>Métallurgie du Titane</vt:lpstr>
      <vt:lpstr>Quiz</vt:lpstr>
      <vt:lpstr>Quiz</vt:lpstr>
      <vt:lpstr>Quiz</vt:lpstr>
      <vt:lpstr>Quiz</vt:lpstr>
      <vt:lpstr>Quiz</vt:lpstr>
      <vt:lpstr>Quiz</vt:lpstr>
      <vt:lpstr>Quiz</vt:lpstr>
      <vt:lpstr>O2</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Filière de production</vt:lpstr>
      <vt:lpstr>Métallurgie du Titane</vt:lpstr>
      <vt:lpstr>Métallurgie du Titane</vt:lpstr>
      <vt:lpstr>Métallurgie du Titane</vt:lpstr>
      <vt:lpstr>Filière de production</vt:lpstr>
      <vt:lpstr>Filière de production</vt:lpstr>
      <vt:lpstr>Métallurgie du Titane</vt:lpstr>
      <vt:lpstr>O3</vt:lpstr>
      <vt:lpstr>Examen Macrographique</vt:lpstr>
      <vt:lpstr>Examen Structure</vt:lpstr>
      <vt:lpstr>Examen Structure</vt:lpstr>
      <vt:lpstr>Examen Structure</vt:lpstr>
      <vt:lpstr>Examen Structure</vt:lpstr>
      <vt:lpstr>Examen Structure</vt:lpstr>
      <vt:lpstr>Examen Structure</vt:lpstr>
      <vt:lpstr>O4</vt:lpstr>
      <vt:lpstr>Applications</vt:lpstr>
      <vt:lpstr>Applications</vt:lpstr>
      <vt:lpstr>Applications</vt:lpstr>
      <vt:lpstr>Applications</vt:lpstr>
      <vt:lpstr>Applications</vt:lpstr>
      <vt:lpstr>O5</vt:lpstr>
      <vt:lpstr>Conclusion</vt:lpstr>
    </vt:vector>
  </TitlesOfParts>
  <Manager>Client</Manager>
  <Company>ERAMET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  à intégrer sur deux ou trois lignes maximum</dc:title>
  <dc:subject>Client</dc:subject>
  <dc:creator>Etienne Archaud</dc:creator>
  <cp:lastModifiedBy>Laurent Cluzel</cp:lastModifiedBy>
  <cp:revision>215</cp:revision>
  <dcterms:created xsi:type="dcterms:W3CDTF">2019-01-28T12:56:10Z</dcterms:created>
  <dcterms:modified xsi:type="dcterms:W3CDTF">2019-10-16T13:52:53Z</dcterms:modified>
</cp:coreProperties>
</file>