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charts/chart2.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 id="2147483649" r:id="rId2"/>
  </p:sldMasterIdLst>
  <p:notesMasterIdLst>
    <p:notesMasterId r:id="rId57"/>
  </p:notesMasterIdLst>
  <p:handoutMasterIdLst>
    <p:handoutMasterId r:id="rId58"/>
  </p:handoutMasterIdLst>
  <p:sldIdLst>
    <p:sldId id="259" r:id="rId3"/>
    <p:sldId id="363" r:id="rId4"/>
    <p:sldId id="336" r:id="rId5"/>
    <p:sldId id="337" r:id="rId6"/>
    <p:sldId id="327" r:id="rId7"/>
    <p:sldId id="338" r:id="rId8"/>
    <p:sldId id="273" r:id="rId9"/>
    <p:sldId id="343" r:id="rId10"/>
    <p:sldId id="339" r:id="rId11"/>
    <p:sldId id="340" r:id="rId12"/>
    <p:sldId id="341" r:id="rId13"/>
    <p:sldId id="344" r:id="rId14"/>
    <p:sldId id="319" r:id="rId15"/>
    <p:sldId id="320" r:id="rId16"/>
    <p:sldId id="321" r:id="rId17"/>
    <p:sldId id="322" r:id="rId18"/>
    <p:sldId id="360" r:id="rId19"/>
    <p:sldId id="324" r:id="rId20"/>
    <p:sldId id="325" r:id="rId21"/>
    <p:sldId id="346" r:id="rId22"/>
    <p:sldId id="347" r:id="rId23"/>
    <p:sldId id="348" r:id="rId24"/>
    <p:sldId id="326" r:id="rId25"/>
    <p:sldId id="349" r:id="rId26"/>
    <p:sldId id="350" r:id="rId27"/>
    <p:sldId id="289" r:id="rId28"/>
    <p:sldId id="290" r:id="rId29"/>
    <p:sldId id="351" r:id="rId30"/>
    <p:sldId id="352" r:id="rId31"/>
    <p:sldId id="292" r:id="rId32"/>
    <p:sldId id="293" r:id="rId33"/>
    <p:sldId id="294" r:id="rId34"/>
    <p:sldId id="295" r:id="rId35"/>
    <p:sldId id="353" r:id="rId36"/>
    <p:sldId id="354" r:id="rId37"/>
    <p:sldId id="328" r:id="rId38"/>
    <p:sldId id="299" r:id="rId39"/>
    <p:sldId id="329" r:id="rId40"/>
    <p:sldId id="330" r:id="rId41"/>
    <p:sldId id="331" r:id="rId42"/>
    <p:sldId id="355" r:id="rId43"/>
    <p:sldId id="332" r:id="rId44"/>
    <p:sldId id="362" r:id="rId45"/>
    <p:sldId id="361" r:id="rId46"/>
    <p:sldId id="333" r:id="rId47"/>
    <p:sldId id="334" r:id="rId48"/>
    <p:sldId id="307" r:id="rId49"/>
    <p:sldId id="308" r:id="rId50"/>
    <p:sldId id="309" r:id="rId51"/>
    <p:sldId id="356" r:id="rId52"/>
    <p:sldId id="357" r:id="rId53"/>
    <p:sldId id="342" r:id="rId54"/>
    <p:sldId id="358" r:id="rId55"/>
    <p:sldId id="359" r:id="rId56"/>
  </p:sldIdLst>
  <p:sldSz cx="9144000" cy="6858000" type="screen4x3"/>
  <p:notesSz cx="6797675" cy="9926638"/>
  <p:defaultTextStyle>
    <a:defPPr>
      <a:defRPr lang="fr-FR"/>
    </a:defPPr>
    <a:lvl1pPr algn="l" rtl="0" fontAlgn="base">
      <a:spcBef>
        <a:spcPct val="0"/>
      </a:spcBef>
      <a:spcAft>
        <a:spcPct val="0"/>
      </a:spcAft>
      <a:defRPr kern="1200">
        <a:solidFill>
          <a:schemeClr val="tx1"/>
        </a:solidFill>
        <a:latin typeface="Arial" pitchFamily="34" charset="0"/>
        <a:ea typeface="+mn-ea"/>
        <a:cs typeface="+mn-cs"/>
      </a:defRPr>
    </a:lvl1pPr>
    <a:lvl2pPr marL="457200" algn="l" rtl="0" fontAlgn="base">
      <a:spcBef>
        <a:spcPct val="0"/>
      </a:spcBef>
      <a:spcAft>
        <a:spcPct val="0"/>
      </a:spcAft>
      <a:defRPr kern="1200">
        <a:solidFill>
          <a:schemeClr val="tx1"/>
        </a:solidFill>
        <a:latin typeface="Arial" pitchFamily="34" charset="0"/>
        <a:ea typeface="+mn-ea"/>
        <a:cs typeface="+mn-cs"/>
      </a:defRPr>
    </a:lvl2pPr>
    <a:lvl3pPr marL="914400" algn="l" rtl="0" fontAlgn="base">
      <a:spcBef>
        <a:spcPct val="0"/>
      </a:spcBef>
      <a:spcAft>
        <a:spcPct val="0"/>
      </a:spcAft>
      <a:defRPr kern="1200">
        <a:solidFill>
          <a:schemeClr val="tx1"/>
        </a:solidFill>
        <a:latin typeface="Arial" pitchFamily="34" charset="0"/>
        <a:ea typeface="+mn-ea"/>
        <a:cs typeface="+mn-cs"/>
      </a:defRPr>
    </a:lvl3pPr>
    <a:lvl4pPr marL="1371600" algn="l" rtl="0" fontAlgn="base">
      <a:spcBef>
        <a:spcPct val="0"/>
      </a:spcBef>
      <a:spcAft>
        <a:spcPct val="0"/>
      </a:spcAft>
      <a:defRPr kern="1200">
        <a:solidFill>
          <a:schemeClr val="tx1"/>
        </a:solidFill>
        <a:latin typeface="Arial" pitchFamily="34" charset="0"/>
        <a:ea typeface="+mn-ea"/>
        <a:cs typeface="+mn-cs"/>
      </a:defRPr>
    </a:lvl4pPr>
    <a:lvl5pPr marL="1828800" algn="l"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F0AF6"/>
    <a:srgbClr val="3333FF"/>
    <a:srgbClr val="990099"/>
    <a:srgbClr val="FF0000"/>
    <a:srgbClr val="99CC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757" autoAdjust="0"/>
    <p:restoredTop sz="94762" autoAdjust="0"/>
  </p:normalViewPr>
  <p:slideViewPr>
    <p:cSldViewPr>
      <p:cViewPr>
        <p:scale>
          <a:sx n="110" d="100"/>
          <a:sy n="110" d="100"/>
        </p:scale>
        <p:origin x="-24" y="28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66" d="100"/>
          <a:sy n="66" d="100"/>
        </p:scale>
        <p:origin x="0" y="0"/>
      </p:cViewPr>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slide" Target="slides/slide37.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slide" Target="slides/slide40.xml"/><Relationship Id="rId47" Type="http://schemas.openxmlformats.org/officeDocument/2006/relationships/slide" Target="slides/slide45.xml"/><Relationship Id="rId50" Type="http://schemas.openxmlformats.org/officeDocument/2006/relationships/slide" Target="slides/slide48.xml"/><Relationship Id="rId55" Type="http://schemas.openxmlformats.org/officeDocument/2006/relationships/slide" Target="slides/slide53.xml"/><Relationship Id="rId7" Type="http://schemas.openxmlformats.org/officeDocument/2006/relationships/slide" Target="slides/slide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41" Type="http://schemas.openxmlformats.org/officeDocument/2006/relationships/slide" Target="slides/slide39.xml"/><Relationship Id="rId54" Type="http://schemas.openxmlformats.org/officeDocument/2006/relationships/slide" Target="slides/slide52.xml"/><Relationship Id="rId62"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slide" Target="slides/slide43.xml"/><Relationship Id="rId53" Type="http://schemas.openxmlformats.org/officeDocument/2006/relationships/slide" Target="slides/slide51.xml"/><Relationship Id="rId58" Type="http://schemas.openxmlformats.org/officeDocument/2006/relationships/handoutMaster" Target="handoutMasters/handoutMaster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49" Type="http://schemas.openxmlformats.org/officeDocument/2006/relationships/slide" Target="slides/slide47.xml"/><Relationship Id="rId57" Type="http://schemas.openxmlformats.org/officeDocument/2006/relationships/notesMaster" Target="notesMasters/notesMaster1.xml"/><Relationship Id="rId61" Type="http://schemas.openxmlformats.org/officeDocument/2006/relationships/theme" Target="theme/theme1.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4" Type="http://schemas.openxmlformats.org/officeDocument/2006/relationships/slide" Target="slides/slide42.xml"/><Relationship Id="rId52" Type="http://schemas.openxmlformats.org/officeDocument/2006/relationships/slide" Target="slides/slide50.xml"/><Relationship Id="rId60"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slide" Target="slides/slide41.xml"/><Relationship Id="rId48" Type="http://schemas.openxmlformats.org/officeDocument/2006/relationships/slide" Target="slides/slide46.xml"/><Relationship Id="rId56" Type="http://schemas.openxmlformats.org/officeDocument/2006/relationships/slide" Target="slides/slide54.xml"/><Relationship Id="rId8" Type="http://schemas.openxmlformats.org/officeDocument/2006/relationships/slide" Target="slides/slide6.xml"/><Relationship Id="rId51" Type="http://schemas.openxmlformats.org/officeDocument/2006/relationships/slide" Target="slides/slide49.xml"/><Relationship Id="rId3" Type="http://schemas.openxmlformats.org/officeDocument/2006/relationships/slide" Target="slides/slide1.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slide" Target="slides/slide44.xml"/><Relationship Id="rId59" Type="http://schemas.openxmlformats.org/officeDocument/2006/relationships/presProps" Target="presProps.xml"/></Relationships>
</file>

<file path=ppt/charts/_rels/chart1.xml.rels><?xml version="1.0" encoding="UTF-8" standalone="yes"?>
<Relationships xmlns="http://schemas.openxmlformats.org/package/2006/relationships"><Relationship Id="rId1" Type="http://schemas.openxmlformats.org/officeDocument/2006/relationships/oleObject" Target="file:///C:\Data\Mes%20Documents\D&#233;veloppement%20Titane\Volet%20Achats%20Appros\2011%2011%2002%20Historique%20prix%20titane.xlsx" TargetMode="External"/></Relationships>
</file>

<file path=ppt/charts/_rels/chart2.xml.rels><?xml version="1.0" encoding="UTF-8" standalone="yes"?>
<Relationships xmlns="http://schemas.openxmlformats.org/package/2006/relationships"><Relationship Id="rId1" Type="http://schemas.openxmlformats.org/officeDocument/2006/relationships/oleObject" Target="file:///C:\Data\Mes%20Documents\D&#233;veloppement%20Titane\Volet%20Achats%20Appros\2011%2011%2002%20Historique%20prix%20titane.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fr-FR"/>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fr-FR" sz="1600" dirty="0"/>
              <a:t>Evolution des Prix TA6V
Lingots, Copeaux, Eponges, Ferro-Titane et Massifs</a:t>
            </a:r>
          </a:p>
        </c:rich>
      </c:tx>
      <c:layout>
        <c:manualLayout>
          <c:xMode val="edge"/>
          <c:yMode val="edge"/>
          <c:x val="0.21327433628318584"/>
          <c:y val="2.6431755965141975E-2"/>
        </c:manualLayout>
      </c:layout>
      <c:overlay val="0"/>
      <c:spPr>
        <a:noFill/>
        <a:ln w="25400">
          <a:noFill/>
        </a:ln>
      </c:spPr>
    </c:title>
    <c:autoTitleDeleted val="0"/>
    <c:plotArea>
      <c:layout>
        <c:manualLayout>
          <c:layoutTarget val="inner"/>
          <c:xMode val="edge"/>
          <c:yMode val="edge"/>
          <c:x val="8.259630931733021E-2"/>
          <c:y val="0.18655903874201449"/>
          <c:w val="0.77749740386972621"/>
          <c:h val="0.60882679177649379"/>
        </c:manualLayout>
      </c:layout>
      <c:lineChart>
        <c:grouping val="standard"/>
        <c:varyColors val="0"/>
        <c:ser>
          <c:idx val="0"/>
          <c:order val="0"/>
          <c:tx>
            <c:strRef>
              <c:f>'Synthèse (2)'!$B$4</c:f>
              <c:strCache>
                <c:ptCount val="1"/>
                <c:pt idx="0">
                  <c:v>Lingot</c:v>
                </c:pt>
              </c:strCache>
            </c:strRef>
          </c:tx>
          <c:spPr>
            <a:ln w="12700">
              <a:solidFill>
                <a:srgbClr val="000080"/>
              </a:solidFill>
              <a:prstDash val="solid"/>
            </a:ln>
          </c:spPr>
          <c:marker>
            <c:symbol val="diamond"/>
            <c:size val="5"/>
            <c:spPr>
              <a:solidFill>
                <a:srgbClr val="000080"/>
              </a:solidFill>
              <a:ln>
                <a:solidFill>
                  <a:srgbClr val="000080"/>
                </a:solidFill>
                <a:prstDash val="solid"/>
              </a:ln>
            </c:spPr>
          </c:marker>
          <c:cat>
            <c:numRef>
              <c:f>'Synthèse (2)'!$A$5:$A$86</c:f>
              <c:numCache>
                <c:formatCode>mmm\-yy</c:formatCode>
                <c:ptCount val="82"/>
                <c:pt idx="0">
                  <c:v>38443</c:v>
                </c:pt>
                <c:pt idx="1">
                  <c:v>38473</c:v>
                </c:pt>
                <c:pt idx="2">
                  <c:v>38504</c:v>
                </c:pt>
                <c:pt idx="3">
                  <c:v>38534</c:v>
                </c:pt>
                <c:pt idx="4">
                  <c:v>38565</c:v>
                </c:pt>
                <c:pt idx="5">
                  <c:v>38596</c:v>
                </c:pt>
                <c:pt idx="6">
                  <c:v>38626</c:v>
                </c:pt>
                <c:pt idx="7">
                  <c:v>38657</c:v>
                </c:pt>
                <c:pt idx="8">
                  <c:v>38687</c:v>
                </c:pt>
                <c:pt idx="9">
                  <c:v>38718</c:v>
                </c:pt>
                <c:pt idx="10">
                  <c:v>38749</c:v>
                </c:pt>
                <c:pt idx="11">
                  <c:v>38777</c:v>
                </c:pt>
                <c:pt idx="12">
                  <c:v>38808</c:v>
                </c:pt>
                <c:pt idx="13">
                  <c:v>38838</c:v>
                </c:pt>
                <c:pt idx="14">
                  <c:v>38869</c:v>
                </c:pt>
                <c:pt idx="15">
                  <c:v>38899</c:v>
                </c:pt>
                <c:pt idx="16">
                  <c:v>38930</c:v>
                </c:pt>
                <c:pt idx="17">
                  <c:v>38961</c:v>
                </c:pt>
                <c:pt idx="18">
                  <c:v>38991</c:v>
                </c:pt>
                <c:pt idx="19">
                  <c:v>39022</c:v>
                </c:pt>
                <c:pt idx="20">
                  <c:v>39052</c:v>
                </c:pt>
                <c:pt idx="21">
                  <c:v>39083</c:v>
                </c:pt>
                <c:pt idx="22">
                  <c:v>39114</c:v>
                </c:pt>
                <c:pt idx="23">
                  <c:v>39142</c:v>
                </c:pt>
                <c:pt idx="24">
                  <c:v>39173</c:v>
                </c:pt>
                <c:pt idx="25">
                  <c:v>39203</c:v>
                </c:pt>
                <c:pt idx="26">
                  <c:v>39234</c:v>
                </c:pt>
                <c:pt idx="27">
                  <c:v>39264</c:v>
                </c:pt>
                <c:pt idx="28">
                  <c:v>39295</c:v>
                </c:pt>
                <c:pt idx="29">
                  <c:v>39326</c:v>
                </c:pt>
                <c:pt idx="30">
                  <c:v>39356</c:v>
                </c:pt>
                <c:pt idx="31">
                  <c:v>39387</c:v>
                </c:pt>
                <c:pt idx="32">
                  <c:v>39417</c:v>
                </c:pt>
                <c:pt idx="33">
                  <c:v>39448</c:v>
                </c:pt>
                <c:pt idx="34">
                  <c:v>39479</c:v>
                </c:pt>
                <c:pt idx="35">
                  <c:v>39508</c:v>
                </c:pt>
                <c:pt idx="36">
                  <c:v>39539</c:v>
                </c:pt>
                <c:pt idx="37">
                  <c:v>39569</c:v>
                </c:pt>
                <c:pt idx="38">
                  <c:v>39600</c:v>
                </c:pt>
                <c:pt idx="39">
                  <c:v>39630</c:v>
                </c:pt>
                <c:pt idx="40">
                  <c:v>39661</c:v>
                </c:pt>
                <c:pt idx="41">
                  <c:v>39692</c:v>
                </c:pt>
                <c:pt idx="42">
                  <c:v>39722</c:v>
                </c:pt>
                <c:pt idx="43">
                  <c:v>39753</c:v>
                </c:pt>
                <c:pt idx="44">
                  <c:v>39783</c:v>
                </c:pt>
                <c:pt idx="45">
                  <c:v>39814</c:v>
                </c:pt>
                <c:pt idx="46">
                  <c:v>39845</c:v>
                </c:pt>
                <c:pt idx="47">
                  <c:v>39873</c:v>
                </c:pt>
                <c:pt idx="48">
                  <c:v>39904</c:v>
                </c:pt>
                <c:pt idx="49">
                  <c:v>39934</c:v>
                </c:pt>
                <c:pt idx="50">
                  <c:v>39965</c:v>
                </c:pt>
                <c:pt idx="51">
                  <c:v>39995</c:v>
                </c:pt>
                <c:pt idx="52">
                  <c:v>40026</c:v>
                </c:pt>
                <c:pt idx="53">
                  <c:v>40057</c:v>
                </c:pt>
                <c:pt idx="54">
                  <c:v>40087</c:v>
                </c:pt>
                <c:pt idx="55">
                  <c:v>40118</c:v>
                </c:pt>
                <c:pt idx="56">
                  <c:v>40148</c:v>
                </c:pt>
                <c:pt idx="57">
                  <c:v>40179</c:v>
                </c:pt>
                <c:pt idx="58">
                  <c:v>40210</c:v>
                </c:pt>
                <c:pt idx="59">
                  <c:v>40238</c:v>
                </c:pt>
                <c:pt idx="60">
                  <c:v>40269</c:v>
                </c:pt>
                <c:pt idx="61">
                  <c:v>40299</c:v>
                </c:pt>
                <c:pt idx="62">
                  <c:v>40330</c:v>
                </c:pt>
                <c:pt idx="63">
                  <c:v>40360</c:v>
                </c:pt>
                <c:pt idx="64">
                  <c:v>40391</c:v>
                </c:pt>
                <c:pt idx="65">
                  <c:v>40422</c:v>
                </c:pt>
                <c:pt idx="66">
                  <c:v>40452</c:v>
                </c:pt>
                <c:pt idx="67">
                  <c:v>40483</c:v>
                </c:pt>
                <c:pt idx="68">
                  <c:v>40513</c:v>
                </c:pt>
                <c:pt idx="69">
                  <c:v>40544</c:v>
                </c:pt>
                <c:pt idx="70">
                  <c:v>40575</c:v>
                </c:pt>
                <c:pt idx="71">
                  <c:v>40603</c:v>
                </c:pt>
                <c:pt idx="72">
                  <c:v>40634</c:v>
                </c:pt>
                <c:pt idx="73">
                  <c:v>40664</c:v>
                </c:pt>
                <c:pt idx="74">
                  <c:v>40695</c:v>
                </c:pt>
                <c:pt idx="75">
                  <c:v>40725</c:v>
                </c:pt>
                <c:pt idx="76">
                  <c:v>40756</c:v>
                </c:pt>
                <c:pt idx="77">
                  <c:v>40787</c:v>
                </c:pt>
                <c:pt idx="78">
                  <c:v>40817</c:v>
                </c:pt>
                <c:pt idx="79">
                  <c:v>40848</c:v>
                </c:pt>
                <c:pt idx="80">
                  <c:v>40878</c:v>
                </c:pt>
                <c:pt idx="81">
                  <c:v>40909</c:v>
                </c:pt>
              </c:numCache>
            </c:numRef>
          </c:cat>
          <c:val>
            <c:numRef>
              <c:f>'Synthèse (2)'!$B$5:$B$86</c:f>
              <c:numCache>
                <c:formatCode>General</c:formatCode>
                <c:ptCount val="82"/>
                <c:pt idx="0">
                  <c:v>45.746000000000002</c:v>
                </c:pt>
                <c:pt idx="1">
                  <c:v>45.746000000000002</c:v>
                </c:pt>
                <c:pt idx="2">
                  <c:v>45.746000000000002</c:v>
                </c:pt>
                <c:pt idx="3">
                  <c:v>45.746000000000002</c:v>
                </c:pt>
                <c:pt idx="4">
                  <c:v>45.746000000000002</c:v>
                </c:pt>
                <c:pt idx="5">
                  <c:v>49.603999999999999</c:v>
                </c:pt>
                <c:pt idx="6">
                  <c:v>50.707000000000001</c:v>
                </c:pt>
                <c:pt idx="7">
                  <c:v>50.707000000000001</c:v>
                </c:pt>
                <c:pt idx="8">
                  <c:v>54.014000000000003</c:v>
                </c:pt>
                <c:pt idx="9">
                  <c:v>57.320999999999998</c:v>
                </c:pt>
                <c:pt idx="10">
                  <c:v>57.320999999999998</c:v>
                </c:pt>
                <c:pt idx="11">
                  <c:v>57.320999999999998</c:v>
                </c:pt>
                <c:pt idx="12">
                  <c:v>65.037000000000006</c:v>
                </c:pt>
                <c:pt idx="13">
                  <c:v>66.138999999999996</c:v>
                </c:pt>
                <c:pt idx="14">
                  <c:v>67.241</c:v>
                </c:pt>
                <c:pt idx="15">
                  <c:v>67.241</c:v>
                </c:pt>
                <c:pt idx="16">
                  <c:v>67.241</c:v>
                </c:pt>
                <c:pt idx="17">
                  <c:v>66.69</c:v>
                </c:pt>
                <c:pt idx="18">
                  <c:v>66.138999999999996</c:v>
                </c:pt>
                <c:pt idx="19">
                  <c:v>63.933999999999997</c:v>
                </c:pt>
                <c:pt idx="20">
                  <c:v>62.832000000000001</c:v>
                </c:pt>
                <c:pt idx="21">
                  <c:v>65.036000000000001</c:v>
                </c:pt>
                <c:pt idx="22">
                  <c:v>63.933999999999997</c:v>
                </c:pt>
                <c:pt idx="23">
                  <c:v>59.524999999999999</c:v>
                </c:pt>
                <c:pt idx="24">
                  <c:v>56.218000000000004</c:v>
                </c:pt>
                <c:pt idx="25">
                  <c:v>55.667000000000002</c:v>
                </c:pt>
                <c:pt idx="26">
                  <c:v>55.116</c:v>
                </c:pt>
                <c:pt idx="27">
                  <c:v>48.502000000000002</c:v>
                </c:pt>
                <c:pt idx="28">
                  <c:v>44.093000000000004</c:v>
                </c:pt>
                <c:pt idx="29">
                  <c:v>44.093000000000004</c:v>
                </c:pt>
                <c:pt idx="30">
                  <c:v>44.093000000000004</c:v>
                </c:pt>
                <c:pt idx="31">
                  <c:v>44.46</c:v>
                </c:pt>
                <c:pt idx="32">
                  <c:v>43.128</c:v>
                </c:pt>
                <c:pt idx="33">
                  <c:v>40.786000000000001</c:v>
                </c:pt>
                <c:pt idx="34">
                  <c:v>39.131999999999998</c:v>
                </c:pt>
                <c:pt idx="35">
                  <c:v>38.994</c:v>
                </c:pt>
                <c:pt idx="36">
                  <c:v>38.856999999999999</c:v>
                </c:pt>
                <c:pt idx="37">
                  <c:v>37.271999999999998</c:v>
                </c:pt>
                <c:pt idx="38">
                  <c:v>36.375999999999998</c:v>
                </c:pt>
                <c:pt idx="39">
                  <c:v>36.375999999999998</c:v>
                </c:pt>
                <c:pt idx="40">
                  <c:v>34.033999999999999</c:v>
                </c:pt>
                <c:pt idx="41">
                  <c:v>32.243000000000002</c:v>
                </c:pt>
                <c:pt idx="42">
                  <c:v>30.864999999999998</c:v>
                </c:pt>
                <c:pt idx="43">
                  <c:v>30.864999999999998</c:v>
                </c:pt>
                <c:pt idx="44">
                  <c:v>30.314</c:v>
                </c:pt>
                <c:pt idx="45">
                  <c:v>30.314</c:v>
                </c:pt>
                <c:pt idx="46">
                  <c:v>28.66</c:v>
                </c:pt>
                <c:pt idx="47">
                  <c:v>26.731000000000002</c:v>
                </c:pt>
                <c:pt idx="48">
                  <c:v>23.7</c:v>
                </c:pt>
                <c:pt idx="49">
                  <c:v>23.241</c:v>
                </c:pt>
                <c:pt idx="50">
                  <c:v>21.459</c:v>
                </c:pt>
                <c:pt idx="51">
                  <c:v>20.393000000000001</c:v>
                </c:pt>
                <c:pt idx="52">
                  <c:v>19.98</c:v>
                </c:pt>
                <c:pt idx="53">
                  <c:v>18.739000000000001</c:v>
                </c:pt>
                <c:pt idx="54">
                  <c:v>18.821999999999999</c:v>
                </c:pt>
                <c:pt idx="55">
                  <c:v>18.657</c:v>
                </c:pt>
                <c:pt idx="56">
                  <c:v>18.684000000000001</c:v>
                </c:pt>
                <c:pt idx="57">
                  <c:v>18.739000000000001</c:v>
                </c:pt>
                <c:pt idx="58">
                  <c:v>19.318000000000001</c:v>
                </c:pt>
                <c:pt idx="59">
                  <c:v>19.978999999999999</c:v>
                </c:pt>
                <c:pt idx="60">
                  <c:v>20.393000000000001</c:v>
                </c:pt>
                <c:pt idx="61">
                  <c:v>21.771000000000001</c:v>
                </c:pt>
                <c:pt idx="62">
                  <c:v>22.321999999999999</c:v>
                </c:pt>
                <c:pt idx="63">
                  <c:v>23.423999999999999</c:v>
                </c:pt>
                <c:pt idx="64">
                  <c:v>23.423999999999999</c:v>
                </c:pt>
                <c:pt idx="65">
                  <c:v>24.251000000000001</c:v>
                </c:pt>
                <c:pt idx="66">
                  <c:v>24.527000000000001</c:v>
                </c:pt>
                <c:pt idx="67">
                  <c:v>25.353000000000002</c:v>
                </c:pt>
                <c:pt idx="68">
                  <c:v>26.18</c:v>
                </c:pt>
                <c:pt idx="69">
                  <c:v>26.456</c:v>
                </c:pt>
                <c:pt idx="70">
                  <c:v>26.594000000000001</c:v>
                </c:pt>
                <c:pt idx="71">
                  <c:v>26.731000000000002</c:v>
                </c:pt>
                <c:pt idx="72">
                  <c:v>26.731000000000002</c:v>
                </c:pt>
                <c:pt idx="73">
                  <c:v>27.283000000000001</c:v>
                </c:pt>
                <c:pt idx="74">
                  <c:v>27.283000000000001</c:v>
                </c:pt>
                <c:pt idx="75">
                  <c:v>27.283000000000001</c:v>
                </c:pt>
                <c:pt idx="76">
                  <c:v>27.283000000000001</c:v>
                </c:pt>
                <c:pt idx="77">
                  <c:v>27.779</c:v>
                </c:pt>
                <c:pt idx="78">
                  <c:v>27.834</c:v>
                </c:pt>
                <c:pt idx="79">
                  <c:v>27.834</c:v>
                </c:pt>
                <c:pt idx="80">
                  <c:v>27.834</c:v>
                </c:pt>
                <c:pt idx="81">
                  <c:v>26.456</c:v>
                </c:pt>
              </c:numCache>
            </c:numRef>
          </c:val>
          <c:smooth val="0"/>
        </c:ser>
        <c:ser>
          <c:idx val="1"/>
          <c:order val="1"/>
          <c:tx>
            <c:strRef>
              <c:f>'Synthèse (2)'!$C$4</c:f>
              <c:strCache>
                <c:ptCount val="1"/>
                <c:pt idx="0">
                  <c:v>Copeaux</c:v>
                </c:pt>
              </c:strCache>
            </c:strRef>
          </c:tx>
          <c:spPr>
            <a:ln w="12700">
              <a:solidFill>
                <a:srgbClr val="FF00FF"/>
              </a:solidFill>
              <a:prstDash val="solid"/>
            </a:ln>
          </c:spPr>
          <c:marker>
            <c:symbol val="square"/>
            <c:size val="5"/>
            <c:spPr>
              <a:solidFill>
                <a:srgbClr val="FF00FF"/>
              </a:solidFill>
              <a:ln>
                <a:solidFill>
                  <a:srgbClr val="FF00FF"/>
                </a:solidFill>
                <a:prstDash val="solid"/>
              </a:ln>
            </c:spPr>
          </c:marker>
          <c:cat>
            <c:numRef>
              <c:f>'Synthèse (2)'!$A$5:$A$86</c:f>
              <c:numCache>
                <c:formatCode>mmm\-yy</c:formatCode>
                <c:ptCount val="82"/>
                <c:pt idx="0">
                  <c:v>38443</c:v>
                </c:pt>
                <c:pt idx="1">
                  <c:v>38473</c:v>
                </c:pt>
                <c:pt idx="2">
                  <c:v>38504</c:v>
                </c:pt>
                <c:pt idx="3">
                  <c:v>38534</c:v>
                </c:pt>
                <c:pt idx="4">
                  <c:v>38565</c:v>
                </c:pt>
                <c:pt idx="5">
                  <c:v>38596</c:v>
                </c:pt>
                <c:pt idx="6">
                  <c:v>38626</c:v>
                </c:pt>
                <c:pt idx="7">
                  <c:v>38657</c:v>
                </c:pt>
                <c:pt idx="8">
                  <c:v>38687</c:v>
                </c:pt>
                <c:pt idx="9">
                  <c:v>38718</c:v>
                </c:pt>
                <c:pt idx="10">
                  <c:v>38749</c:v>
                </c:pt>
                <c:pt idx="11">
                  <c:v>38777</c:v>
                </c:pt>
                <c:pt idx="12">
                  <c:v>38808</c:v>
                </c:pt>
                <c:pt idx="13">
                  <c:v>38838</c:v>
                </c:pt>
                <c:pt idx="14">
                  <c:v>38869</c:v>
                </c:pt>
                <c:pt idx="15">
                  <c:v>38899</c:v>
                </c:pt>
                <c:pt idx="16">
                  <c:v>38930</c:v>
                </c:pt>
                <c:pt idx="17">
                  <c:v>38961</c:v>
                </c:pt>
                <c:pt idx="18">
                  <c:v>38991</c:v>
                </c:pt>
                <c:pt idx="19">
                  <c:v>39022</c:v>
                </c:pt>
                <c:pt idx="20">
                  <c:v>39052</c:v>
                </c:pt>
                <c:pt idx="21">
                  <c:v>39083</c:v>
                </c:pt>
                <c:pt idx="22">
                  <c:v>39114</c:v>
                </c:pt>
                <c:pt idx="23">
                  <c:v>39142</c:v>
                </c:pt>
                <c:pt idx="24">
                  <c:v>39173</c:v>
                </c:pt>
                <c:pt idx="25">
                  <c:v>39203</c:v>
                </c:pt>
                <c:pt idx="26">
                  <c:v>39234</c:v>
                </c:pt>
                <c:pt idx="27">
                  <c:v>39264</c:v>
                </c:pt>
                <c:pt idx="28">
                  <c:v>39295</c:v>
                </c:pt>
                <c:pt idx="29">
                  <c:v>39326</c:v>
                </c:pt>
                <c:pt idx="30">
                  <c:v>39356</c:v>
                </c:pt>
                <c:pt idx="31">
                  <c:v>39387</c:v>
                </c:pt>
                <c:pt idx="32">
                  <c:v>39417</c:v>
                </c:pt>
                <c:pt idx="33">
                  <c:v>39448</c:v>
                </c:pt>
                <c:pt idx="34">
                  <c:v>39479</c:v>
                </c:pt>
                <c:pt idx="35">
                  <c:v>39508</c:v>
                </c:pt>
                <c:pt idx="36">
                  <c:v>39539</c:v>
                </c:pt>
                <c:pt idx="37">
                  <c:v>39569</c:v>
                </c:pt>
                <c:pt idx="38">
                  <c:v>39600</c:v>
                </c:pt>
                <c:pt idx="39">
                  <c:v>39630</c:v>
                </c:pt>
                <c:pt idx="40">
                  <c:v>39661</c:v>
                </c:pt>
                <c:pt idx="41">
                  <c:v>39692</c:v>
                </c:pt>
                <c:pt idx="42">
                  <c:v>39722</c:v>
                </c:pt>
                <c:pt idx="43">
                  <c:v>39753</c:v>
                </c:pt>
                <c:pt idx="44">
                  <c:v>39783</c:v>
                </c:pt>
                <c:pt idx="45">
                  <c:v>39814</c:v>
                </c:pt>
                <c:pt idx="46">
                  <c:v>39845</c:v>
                </c:pt>
                <c:pt idx="47">
                  <c:v>39873</c:v>
                </c:pt>
                <c:pt idx="48">
                  <c:v>39904</c:v>
                </c:pt>
                <c:pt idx="49">
                  <c:v>39934</c:v>
                </c:pt>
                <c:pt idx="50">
                  <c:v>39965</c:v>
                </c:pt>
                <c:pt idx="51">
                  <c:v>39995</c:v>
                </c:pt>
                <c:pt idx="52">
                  <c:v>40026</c:v>
                </c:pt>
                <c:pt idx="53">
                  <c:v>40057</c:v>
                </c:pt>
                <c:pt idx="54">
                  <c:v>40087</c:v>
                </c:pt>
                <c:pt idx="55">
                  <c:v>40118</c:v>
                </c:pt>
                <c:pt idx="56">
                  <c:v>40148</c:v>
                </c:pt>
                <c:pt idx="57">
                  <c:v>40179</c:v>
                </c:pt>
                <c:pt idx="58">
                  <c:v>40210</c:v>
                </c:pt>
                <c:pt idx="59">
                  <c:v>40238</c:v>
                </c:pt>
                <c:pt idx="60">
                  <c:v>40269</c:v>
                </c:pt>
                <c:pt idx="61">
                  <c:v>40299</c:v>
                </c:pt>
                <c:pt idx="62">
                  <c:v>40330</c:v>
                </c:pt>
                <c:pt idx="63">
                  <c:v>40360</c:v>
                </c:pt>
                <c:pt idx="64">
                  <c:v>40391</c:v>
                </c:pt>
                <c:pt idx="65">
                  <c:v>40422</c:v>
                </c:pt>
                <c:pt idx="66">
                  <c:v>40452</c:v>
                </c:pt>
                <c:pt idx="67">
                  <c:v>40483</c:v>
                </c:pt>
                <c:pt idx="68">
                  <c:v>40513</c:v>
                </c:pt>
                <c:pt idx="69">
                  <c:v>40544</c:v>
                </c:pt>
                <c:pt idx="70">
                  <c:v>40575</c:v>
                </c:pt>
                <c:pt idx="71">
                  <c:v>40603</c:v>
                </c:pt>
                <c:pt idx="72">
                  <c:v>40634</c:v>
                </c:pt>
                <c:pt idx="73">
                  <c:v>40664</c:v>
                </c:pt>
                <c:pt idx="74">
                  <c:v>40695</c:v>
                </c:pt>
                <c:pt idx="75">
                  <c:v>40725</c:v>
                </c:pt>
                <c:pt idx="76">
                  <c:v>40756</c:v>
                </c:pt>
                <c:pt idx="77">
                  <c:v>40787</c:v>
                </c:pt>
                <c:pt idx="78">
                  <c:v>40817</c:v>
                </c:pt>
                <c:pt idx="79">
                  <c:v>40848</c:v>
                </c:pt>
                <c:pt idx="80">
                  <c:v>40878</c:v>
                </c:pt>
                <c:pt idx="81">
                  <c:v>40909</c:v>
                </c:pt>
              </c:numCache>
            </c:numRef>
          </c:cat>
          <c:val>
            <c:numRef>
              <c:f>'Synthèse (2)'!$C$5:$C$86</c:f>
              <c:numCache>
                <c:formatCode>General</c:formatCode>
                <c:ptCount val="82"/>
                <c:pt idx="0">
                  <c:v>15.432</c:v>
                </c:pt>
                <c:pt idx="1">
                  <c:v>12.622</c:v>
                </c:pt>
                <c:pt idx="2">
                  <c:v>10.288</c:v>
                </c:pt>
                <c:pt idx="3">
                  <c:v>10.196999999999999</c:v>
                </c:pt>
                <c:pt idx="4">
                  <c:v>10.895</c:v>
                </c:pt>
                <c:pt idx="5">
                  <c:v>13.779</c:v>
                </c:pt>
                <c:pt idx="6">
                  <c:v>14.055</c:v>
                </c:pt>
                <c:pt idx="7">
                  <c:v>13.228</c:v>
                </c:pt>
                <c:pt idx="8">
                  <c:v>14.537000000000001</c:v>
                </c:pt>
                <c:pt idx="9">
                  <c:v>15.157</c:v>
                </c:pt>
                <c:pt idx="10">
                  <c:v>14.811999999999999</c:v>
                </c:pt>
                <c:pt idx="11">
                  <c:v>15.763</c:v>
                </c:pt>
                <c:pt idx="12">
                  <c:v>17.637</c:v>
                </c:pt>
                <c:pt idx="13">
                  <c:v>18.372</c:v>
                </c:pt>
                <c:pt idx="14">
                  <c:v>18.023</c:v>
                </c:pt>
                <c:pt idx="15">
                  <c:v>16.879000000000001</c:v>
                </c:pt>
                <c:pt idx="16">
                  <c:v>16.053000000000001</c:v>
                </c:pt>
                <c:pt idx="17">
                  <c:v>13.595000000000001</c:v>
                </c:pt>
                <c:pt idx="18">
                  <c:v>12.86</c:v>
                </c:pt>
                <c:pt idx="19">
                  <c:v>12.401</c:v>
                </c:pt>
                <c:pt idx="20">
                  <c:v>12.125999999999999</c:v>
                </c:pt>
                <c:pt idx="21">
                  <c:v>12.034000000000001</c:v>
                </c:pt>
                <c:pt idx="22">
                  <c:v>11.506</c:v>
                </c:pt>
                <c:pt idx="23">
                  <c:v>11.189</c:v>
                </c:pt>
                <c:pt idx="24">
                  <c:v>10.472</c:v>
                </c:pt>
                <c:pt idx="25">
                  <c:v>8.1300000000000008</c:v>
                </c:pt>
                <c:pt idx="26">
                  <c:v>7.4960000000000004</c:v>
                </c:pt>
                <c:pt idx="27">
                  <c:v>6.6139999999999999</c:v>
                </c:pt>
                <c:pt idx="28">
                  <c:v>6.27</c:v>
                </c:pt>
                <c:pt idx="29">
                  <c:v>5.0979999999999999</c:v>
                </c:pt>
                <c:pt idx="30">
                  <c:v>5.1260000000000003</c:v>
                </c:pt>
                <c:pt idx="31">
                  <c:v>4.7119999999999997</c:v>
                </c:pt>
                <c:pt idx="32">
                  <c:v>4.0789999999999997</c:v>
                </c:pt>
                <c:pt idx="33">
                  <c:v>4.0049999999999999</c:v>
                </c:pt>
                <c:pt idx="34">
                  <c:v>3.95</c:v>
                </c:pt>
                <c:pt idx="35">
                  <c:v>3.8580000000000001</c:v>
                </c:pt>
                <c:pt idx="36">
                  <c:v>3.7850000000000001</c:v>
                </c:pt>
                <c:pt idx="37">
                  <c:v>4.0789999999999997</c:v>
                </c:pt>
                <c:pt idx="38">
                  <c:v>3.8769999999999998</c:v>
                </c:pt>
                <c:pt idx="39">
                  <c:v>3.6379999999999999</c:v>
                </c:pt>
                <c:pt idx="40">
                  <c:v>3.6930000000000001</c:v>
                </c:pt>
                <c:pt idx="41">
                  <c:v>3.4910000000000001</c:v>
                </c:pt>
                <c:pt idx="42">
                  <c:v>2.0070000000000001</c:v>
                </c:pt>
                <c:pt idx="43">
                  <c:v>1.4890000000000001</c:v>
                </c:pt>
                <c:pt idx="44">
                  <c:v>1.323</c:v>
                </c:pt>
                <c:pt idx="45">
                  <c:v>0.77200000000000002</c:v>
                </c:pt>
                <c:pt idx="46">
                  <c:v>0.63400000000000001</c:v>
                </c:pt>
                <c:pt idx="47">
                  <c:v>0.69899999999999995</c:v>
                </c:pt>
                <c:pt idx="48">
                  <c:v>0.63400000000000001</c:v>
                </c:pt>
                <c:pt idx="49">
                  <c:v>0.58799999999999997</c:v>
                </c:pt>
                <c:pt idx="50">
                  <c:v>0.60599999999999998</c:v>
                </c:pt>
                <c:pt idx="51">
                  <c:v>0.51</c:v>
                </c:pt>
                <c:pt idx="52">
                  <c:v>1.048</c:v>
                </c:pt>
                <c:pt idx="53">
                  <c:v>1.3779999999999999</c:v>
                </c:pt>
                <c:pt idx="54">
                  <c:v>1.6539999999999999</c:v>
                </c:pt>
                <c:pt idx="55">
                  <c:v>1.929</c:v>
                </c:pt>
                <c:pt idx="56">
                  <c:v>2.6640000000000001</c:v>
                </c:pt>
                <c:pt idx="57">
                  <c:v>3.6190000000000002</c:v>
                </c:pt>
                <c:pt idx="58">
                  <c:v>4.851</c:v>
                </c:pt>
                <c:pt idx="59">
                  <c:v>5.6219999999999999</c:v>
                </c:pt>
                <c:pt idx="60">
                  <c:v>6.2060000000000004</c:v>
                </c:pt>
                <c:pt idx="61">
                  <c:v>5.98</c:v>
                </c:pt>
                <c:pt idx="62">
                  <c:v>5.2919999999999998</c:v>
                </c:pt>
                <c:pt idx="63">
                  <c:v>5.3579999999999997</c:v>
                </c:pt>
                <c:pt idx="64">
                  <c:v>5.7880000000000003</c:v>
                </c:pt>
                <c:pt idx="65">
                  <c:v>6.4619999999999997</c:v>
                </c:pt>
                <c:pt idx="66">
                  <c:v>6.1070000000000002</c:v>
                </c:pt>
                <c:pt idx="67">
                  <c:v>5.484</c:v>
                </c:pt>
                <c:pt idx="68">
                  <c:v>5.2910000000000004</c:v>
                </c:pt>
                <c:pt idx="69">
                  <c:v>5.0990000000000002</c:v>
                </c:pt>
                <c:pt idx="70">
                  <c:v>5.1079999999999997</c:v>
                </c:pt>
                <c:pt idx="71">
                  <c:v>5.1260000000000003</c:v>
                </c:pt>
                <c:pt idx="72">
                  <c:v>5.2249999999999996</c:v>
                </c:pt>
                <c:pt idx="73">
                  <c:v>5.4290000000000003</c:v>
                </c:pt>
                <c:pt idx="74">
                  <c:v>5.6219999999999999</c:v>
                </c:pt>
                <c:pt idx="75">
                  <c:v>5.6219999999999999</c:v>
                </c:pt>
                <c:pt idx="76">
                  <c:v>5.6219999999999999</c:v>
                </c:pt>
                <c:pt idx="77">
                  <c:v>5.6</c:v>
                </c:pt>
                <c:pt idx="78">
                  <c:v>5.1260000000000003</c:v>
                </c:pt>
                <c:pt idx="79">
                  <c:v>4.7770000000000001</c:v>
                </c:pt>
                <c:pt idx="80">
                  <c:v>4.6020000000000003</c:v>
                </c:pt>
                <c:pt idx="81">
                  <c:v>4.4370000000000003</c:v>
                </c:pt>
              </c:numCache>
            </c:numRef>
          </c:val>
          <c:smooth val="0"/>
        </c:ser>
        <c:ser>
          <c:idx val="2"/>
          <c:order val="2"/>
          <c:tx>
            <c:strRef>
              <c:f>'Synthèse (2)'!$D$4</c:f>
              <c:strCache>
                <c:ptCount val="1"/>
                <c:pt idx="0">
                  <c:v>Eponge</c:v>
                </c:pt>
              </c:strCache>
            </c:strRef>
          </c:tx>
          <c:spPr>
            <a:ln w="12700">
              <a:solidFill>
                <a:srgbClr val="FFFF00"/>
              </a:solidFill>
              <a:prstDash val="solid"/>
            </a:ln>
          </c:spPr>
          <c:marker>
            <c:symbol val="triangle"/>
            <c:size val="5"/>
            <c:spPr>
              <a:solidFill>
                <a:srgbClr val="FFFF00"/>
              </a:solidFill>
              <a:ln>
                <a:solidFill>
                  <a:srgbClr val="FFFF00"/>
                </a:solidFill>
                <a:prstDash val="solid"/>
              </a:ln>
            </c:spPr>
          </c:marker>
          <c:cat>
            <c:numRef>
              <c:f>'Synthèse (2)'!$A$5:$A$86</c:f>
              <c:numCache>
                <c:formatCode>mmm\-yy</c:formatCode>
                <c:ptCount val="82"/>
                <c:pt idx="0">
                  <c:v>38443</c:v>
                </c:pt>
                <c:pt idx="1">
                  <c:v>38473</c:v>
                </c:pt>
                <c:pt idx="2">
                  <c:v>38504</c:v>
                </c:pt>
                <c:pt idx="3">
                  <c:v>38534</c:v>
                </c:pt>
                <c:pt idx="4">
                  <c:v>38565</c:v>
                </c:pt>
                <c:pt idx="5">
                  <c:v>38596</c:v>
                </c:pt>
                <c:pt idx="6">
                  <c:v>38626</c:v>
                </c:pt>
                <c:pt idx="7">
                  <c:v>38657</c:v>
                </c:pt>
                <c:pt idx="8">
                  <c:v>38687</c:v>
                </c:pt>
                <c:pt idx="9">
                  <c:v>38718</c:v>
                </c:pt>
                <c:pt idx="10">
                  <c:v>38749</c:v>
                </c:pt>
                <c:pt idx="11">
                  <c:v>38777</c:v>
                </c:pt>
                <c:pt idx="12">
                  <c:v>38808</c:v>
                </c:pt>
                <c:pt idx="13">
                  <c:v>38838</c:v>
                </c:pt>
                <c:pt idx="14">
                  <c:v>38869</c:v>
                </c:pt>
                <c:pt idx="15">
                  <c:v>38899</c:v>
                </c:pt>
                <c:pt idx="16">
                  <c:v>38930</c:v>
                </c:pt>
                <c:pt idx="17">
                  <c:v>38961</c:v>
                </c:pt>
                <c:pt idx="18">
                  <c:v>38991</c:v>
                </c:pt>
                <c:pt idx="19">
                  <c:v>39022</c:v>
                </c:pt>
                <c:pt idx="20">
                  <c:v>39052</c:v>
                </c:pt>
                <c:pt idx="21">
                  <c:v>39083</c:v>
                </c:pt>
                <c:pt idx="22">
                  <c:v>39114</c:v>
                </c:pt>
                <c:pt idx="23">
                  <c:v>39142</c:v>
                </c:pt>
                <c:pt idx="24">
                  <c:v>39173</c:v>
                </c:pt>
                <c:pt idx="25">
                  <c:v>39203</c:v>
                </c:pt>
                <c:pt idx="26">
                  <c:v>39234</c:v>
                </c:pt>
                <c:pt idx="27">
                  <c:v>39264</c:v>
                </c:pt>
                <c:pt idx="28">
                  <c:v>39295</c:v>
                </c:pt>
                <c:pt idx="29">
                  <c:v>39326</c:v>
                </c:pt>
                <c:pt idx="30">
                  <c:v>39356</c:v>
                </c:pt>
                <c:pt idx="31">
                  <c:v>39387</c:v>
                </c:pt>
                <c:pt idx="32">
                  <c:v>39417</c:v>
                </c:pt>
                <c:pt idx="33">
                  <c:v>39448</c:v>
                </c:pt>
                <c:pt idx="34">
                  <c:v>39479</c:v>
                </c:pt>
                <c:pt idx="35">
                  <c:v>39508</c:v>
                </c:pt>
                <c:pt idx="36">
                  <c:v>39539</c:v>
                </c:pt>
                <c:pt idx="37">
                  <c:v>39569</c:v>
                </c:pt>
                <c:pt idx="38">
                  <c:v>39600</c:v>
                </c:pt>
                <c:pt idx="39">
                  <c:v>39630</c:v>
                </c:pt>
                <c:pt idx="40">
                  <c:v>39661</c:v>
                </c:pt>
                <c:pt idx="41">
                  <c:v>39692</c:v>
                </c:pt>
                <c:pt idx="42">
                  <c:v>39722</c:v>
                </c:pt>
                <c:pt idx="43">
                  <c:v>39753</c:v>
                </c:pt>
                <c:pt idx="44">
                  <c:v>39783</c:v>
                </c:pt>
                <c:pt idx="45">
                  <c:v>39814</c:v>
                </c:pt>
                <c:pt idx="46">
                  <c:v>39845</c:v>
                </c:pt>
                <c:pt idx="47">
                  <c:v>39873</c:v>
                </c:pt>
                <c:pt idx="48">
                  <c:v>39904</c:v>
                </c:pt>
                <c:pt idx="49">
                  <c:v>39934</c:v>
                </c:pt>
                <c:pt idx="50">
                  <c:v>39965</c:v>
                </c:pt>
                <c:pt idx="51">
                  <c:v>39995</c:v>
                </c:pt>
                <c:pt idx="52">
                  <c:v>40026</c:v>
                </c:pt>
                <c:pt idx="53">
                  <c:v>40057</c:v>
                </c:pt>
                <c:pt idx="54">
                  <c:v>40087</c:v>
                </c:pt>
                <c:pt idx="55">
                  <c:v>40118</c:v>
                </c:pt>
                <c:pt idx="56">
                  <c:v>40148</c:v>
                </c:pt>
                <c:pt idx="57">
                  <c:v>40179</c:v>
                </c:pt>
                <c:pt idx="58">
                  <c:v>40210</c:v>
                </c:pt>
                <c:pt idx="59">
                  <c:v>40238</c:v>
                </c:pt>
                <c:pt idx="60">
                  <c:v>40269</c:v>
                </c:pt>
                <c:pt idx="61">
                  <c:v>40299</c:v>
                </c:pt>
                <c:pt idx="62">
                  <c:v>40330</c:v>
                </c:pt>
                <c:pt idx="63">
                  <c:v>40360</c:v>
                </c:pt>
                <c:pt idx="64">
                  <c:v>40391</c:v>
                </c:pt>
                <c:pt idx="65">
                  <c:v>40422</c:v>
                </c:pt>
                <c:pt idx="66">
                  <c:v>40452</c:v>
                </c:pt>
                <c:pt idx="67">
                  <c:v>40483</c:v>
                </c:pt>
                <c:pt idx="68">
                  <c:v>40513</c:v>
                </c:pt>
                <c:pt idx="69">
                  <c:v>40544</c:v>
                </c:pt>
                <c:pt idx="70">
                  <c:v>40575</c:v>
                </c:pt>
                <c:pt idx="71">
                  <c:v>40603</c:v>
                </c:pt>
                <c:pt idx="72">
                  <c:v>40634</c:v>
                </c:pt>
                <c:pt idx="73">
                  <c:v>40664</c:v>
                </c:pt>
                <c:pt idx="74">
                  <c:v>40695</c:v>
                </c:pt>
                <c:pt idx="75">
                  <c:v>40725</c:v>
                </c:pt>
                <c:pt idx="76">
                  <c:v>40756</c:v>
                </c:pt>
                <c:pt idx="77">
                  <c:v>40787</c:v>
                </c:pt>
                <c:pt idx="78">
                  <c:v>40817</c:v>
                </c:pt>
                <c:pt idx="79">
                  <c:v>40848</c:v>
                </c:pt>
                <c:pt idx="80">
                  <c:v>40878</c:v>
                </c:pt>
                <c:pt idx="81">
                  <c:v>40909</c:v>
                </c:pt>
              </c:numCache>
            </c:numRef>
          </c:cat>
          <c:val>
            <c:numRef>
              <c:f>'Synthèse (2)'!$D$5:$D$86</c:f>
              <c:numCache>
                <c:formatCode>General</c:formatCode>
                <c:ptCount val="82"/>
                <c:pt idx="28">
                  <c:v>20</c:v>
                </c:pt>
                <c:pt idx="29">
                  <c:v>20</c:v>
                </c:pt>
                <c:pt idx="30">
                  <c:v>20</c:v>
                </c:pt>
                <c:pt idx="31">
                  <c:v>20</c:v>
                </c:pt>
                <c:pt idx="32">
                  <c:v>18.5</c:v>
                </c:pt>
                <c:pt idx="33">
                  <c:v>16.75</c:v>
                </c:pt>
                <c:pt idx="34">
                  <c:v>13.8</c:v>
                </c:pt>
                <c:pt idx="35">
                  <c:v>9</c:v>
                </c:pt>
                <c:pt idx="36">
                  <c:v>9</c:v>
                </c:pt>
                <c:pt idx="37">
                  <c:v>7.8</c:v>
                </c:pt>
                <c:pt idx="38">
                  <c:v>7</c:v>
                </c:pt>
                <c:pt idx="39">
                  <c:v>7.5</c:v>
                </c:pt>
                <c:pt idx="40">
                  <c:v>9</c:v>
                </c:pt>
                <c:pt idx="41">
                  <c:v>9</c:v>
                </c:pt>
                <c:pt idx="42">
                  <c:v>8.6</c:v>
                </c:pt>
                <c:pt idx="43">
                  <c:v>9.25</c:v>
                </c:pt>
                <c:pt idx="44">
                  <c:v>9.5</c:v>
                </c:pt>
                <c:pt idx="45">
                  <c:v>9.5</c:v>
                </c:pt>
                <c:pt idx="46">
                  <c:v>9.5</c:v>
                </c:pt>
                <c:pt idx="47">
                  <c:v>9.25</c:v>
                </c:pt>
                <c:pt idx="48">
                  <c:v>8.125</c:v>
                </c:pt>
                <c:pt idx="49">
                  <c:v>7.5</c:v>
                </c:pt>
                <c:pt idx="50">
                  <c:v>7.5</c:v>
                </c:pt>
                <c:pt idx="51">
                  <c:v>7</c:v>
                </c:pt>
                <c:pt idx="52">
                  <c:v>7</c:v>
                </c:pt>
                <c:pt idx="53">
                  <c:v>6.375</c:v>
                </c:pt>
                <c:pt idx="54">
                  <c:v>7.55</c:v>
                </c:pt>
                <c:pt idx="55">
                  <c:v>6.625</c:v>
                </c:pt>
                <c:pt idx="56">
                  <c:v>7.25</c:v>
                </c:pt>
                <c:pt idx="57">
                  <c:v>7.25</c:v>
                </c:pt>
                <c:pt idx="58">
                  <c:v>7.375</c:v>
                </c:pt>
                <c:pt idx="59">
                  <c:v>7.694</c:v>
                </c:pt>
                <c:pt idx="60">
                  <c:v>7.81</c:v>
                </c:pt>
                <c:pt idx="61">
                  <c:v>7.7190000000000003</c:v>
                </c:pt>
                <c:pt idx="62">
                  <c:v>7.8419999999999996</c:v>
                </c:pt>
                <c:pt idx="63">
                  <c:v>7.5250000000000004</c:v>
                </c:pt>
                <c:pt idx="64">
                  <c:v>8.0939999999999994</c:v>
                </c:pt>
                <c:pt idx="65">
                  <c:v>8.6129999999999995</c:v>
                </c:pt>
                <c:pt idx="66">
                  <c:v>8.5749999999999993</c:v>
                </c:pt>
                <c:pt idx="67">
                  <c:v>8.3000000000000007</c:v>
                </c:pt>
                <c:pt idx="68">
                  <c:v>8.67</c:v>
                </c:pt>
                <c:pt idx="69">
                  <c:v>8.65</c:v>
                </c:pt>
                <c:pt idx="70">
                  <c:v>8.8249999999999993</c:v>
                </c:pt>
                <c:pt idx="71">
                  <c:v>9.3379999999999992</c:v>
                </c:pt>
                <c:pt idx="72">
                  <c:v>9.3000000000000007</c:v>
                </c:pt>
                <c:pt idx="73">
                  <c:v>9.3000000000000007</c:v>
                </c:pt>
                <c:pt idx="74">
                  <c:v>11.75</c:v>
                </c:pt>
                <c:pt idx="75">
                  <c:v>11.2</c:v>
                </c:pt>
                <c:pt idx="76">
                  <c:v>12.75</c:v>
                </c:pt>
                <c:pt idx="77">
                  <c:v>11.9</c:v>
                </c:pt>
                <c:pt idx="78">
                  <c:v>11.5</c:v>
                </c:pt>
                <c:pt idx="79">
                  <c:v>11.875</c:v>
                </c:pt>
                <c:pt idx="80">
                  <c:v>12</c:v>
                </c:pt>
                <c:pt idx="81">
                  <c:v>12.25</c:v>
                </c:pt>
              </c:numCache>
            </c:numRef>
          </c:val>
          <c:smooth val="0"/>
        </c:ser>
        <c:ser>
          <c:idx val="3"/>
          <c:order val="3"/>
          <c:tx>
            <c:strRef>
              <c:f>'Synthèse (2)'!$E$4</c:f>
              <c:strCache>
                <c:ptCount val="1"/>
                <c:pt idx="0">
                  <c:v>Ferro Titane</c:v>
                </c:pt>
              </c:strCache>
            </c:strRef>
          </c:tx>
          <c:spPr>
            <a:ln w="12700">
              <a:solidFill>
                <a:srgbClr val="00FFFF"/>
              </a:solidFill>
              <a:prstDash val="solid"/>
            </a:ln>
          </c:spPr>
          <c:marker>
            <c:symbol val="x"/>
            <c:size val="5"/>
            <c:spPr>
              <a:noFill/>
              <a:ln>
                <a:solidFill>
                  <a:srgbClr val="00FFFF"/>
                </a:solidFill>
                <a:prstDash val="solid"/>
              </a:ln>
            </c:spPr>
          </c:marker>
          <c:cat>
            <c:numRef>
              <c:f>'Synthèse (2)'!$A$5:$A$86</c:f>
              <c:numCache>
                <c:formatCode>mmm\-yy</c:formatCode>
                <c:ptCount val="82"/>
                <c:pt idx="0">
                  <c:v>38443</c:v>
                </c:pt>
                <c:pt idx="1">
                  <c:v>38473</c:v>
                </c:pt>
                <c:pt idx="2">
                  <c:v>38504</c:v>
                </c:pt>
                <c:pt idx="3">
                  <c:v>38534</c:v>
                </c:pt>
                <c:pt idx="4">
                  <c:v>38565</c:v>
                </c:pt>
                <c:pt idx="5">
                  <c:v>38596</c:v>
                </c:pt>
                <c:pt idx="6">
                  <c:v>38626</c:v>
                </c:pt>
                <c:pt idx="7">
                  <c:v>38657</c:v>
                </c:pt>
                <c:pt idx="8">
                  <c:v>38687</c:v>
                </c:pt>
                <c:pt idx="9">
                  <c:v>38718</c:v>
                </c:pt>
                <c:pt idx="10">
                  <c:v>38749</c:v>
                </c:pt>
                <c:pt idx="11">
                  <c:v>38777</c:v>
                </c:pt>
                <c:pt idx="12">
                  <c:v>38808</c:v>
                </c:pt>
                <c:pt idx="13">
                  <c:v>38838</c:v>
                </c:pt>
                <c:pt idx="14">
                  <c:v>38869</c:v>
                </c:pt>
                <c:pt idx="15">
                  <c:v>38899</c:v>
                </c:pt>
                <c:pt idx="16">
                  <c:v>38930</c:v>
                </c:pt>
                <c:pt idx="17">
                  <c:v>38961</c:v>
                </c:pt>
                <c:pt idx="18">
                  <c:v>38991</c:v>
                </c:pt>
                <c:pt idx="19">
                  <c:v>39022</c:v>
                </c:pt>
                <c:pt idx="20">
                  <c:v>39052</c:v>
                </c:pt>
                <c:pt idx="21">
                  <c:v>39083</c:v>
                </c:pt>
                <c:pt idx="22">
                  <c:v>39114</c:v>
                </c:pt>
                <c:pt idx="23">
                  <c:v>39142</c:v>
                </c:pt>
                <c:pt idx="24">
                  <c:v>39173</c:v>
                </c:pt>
                <c:pt idx="25">
                  <c:v>39203</c:v>
                </c:pt>
                <c:pt idx="26">
                  <c:v>39234</c:v>
                </c:pt>
                <c:pt idx="27">
                  <c:v>39264</c:v>
                </c:pt>
                <c:pt idx="28">
                  <c:v>39295</c:v>
                </c:pt>
                <c:pt idx="29">
                  <c:v>39326</c:v>
                </c:pt>
                <c:pt idx="30">
                  <c:v>39356</c:v>
                </c:pt>
                <c:pt idx="31">
                  <c:v>39387</c:v>
                </c:pt>
                <c:pt idx="32">
                  <c:v>39417</c:v>
                </c:pt>
                <c:pt idx="33">
                  <c:v>39448</c:v>
                </c:pt>
                <c:pt idx="34">
                  <c:v>39479</c:v>
                </c:pt>
                <c:pt idx="35">
                  <c:v>39508</c:v>
                </c:pt>
                <c:pt idx="36">
                  <c:v>39539</c:v>
                </c:pt>
                <c:pt idx="37">
                  <c:v>39569</c:v>
                </c:pt>
                <c:pt idx="38">
                  <c:v>39600</c:v>
                </c:pt>
                <c:pt idx="39">
                  <c:v>39630</c:v>
                </c:pt>
                <c:pt idx="40">
                  <c:v>39661</c:v>
                </c:pt>
                <c:pt idx="41">
                  <c:v>39692</c:v>
                </c:pt>
                <c:pt idx="42">
                  <c:v>39722</c:v>
                </c:pt>
                <c:pt idx="43">
                  <c:v>39753</c:v>
                </c:pt>
                <c:pt idx="44">
                  <c:v>39783</c:v>
                </c:pt>
                <c:pt idx="45">
                  <c:v>39814</c:v>
                </c:pt>
                <c:pt idx="46">
                  <c:v>39845</c:v>
                </c:pt>
                <c:pt idx="47">
                  <c:v>39873</c:v>
                </c:pt>
                <c:pt idx="48">
                  <c:v>39904</c:v>
                </c:pt>
                <c:pt idx="49">
                  <c:v>39934</c:v>
                </c:pt>
                <c:pt idx="50">
                  <c:v>39965</c:v>
                </c:pt>
                <c:pt idx="51">
                  <c:v>39995</c:v>
                </c:pt>
                <c:pt idx="52">
                  <c:v>40026</c:v>
                </c:pt>
                <c:pt idx="53">
                  <c:v>40057</c:v>
                </c:pt>
                <c:pt idx="54">
                  <c:v>40087</c:v>
                </c:pt>
                <c:pt idx="55">
                  <c:v>40118</c:v>
                </c:pt>
                <c:pt idx="56">
                  <c:v>40148</c:v>
                </c:pt>
                <c:pt idx="57">
                  <c:v>40179</c:v>
                </c:pt>
                <c:pt idx="58">
                  <c:v>40210</c:v>
                </c:pt>
                <c:pt idx="59">
                  <c:v>40238</c:v>
                </c:pt>
                <c:pt idx="60">
                  <c:v>40269</c:v>
                </c:pt>
                <c:pt idx="61">
                  <c:v>40299</c:v>
                </c:pt>
                <c:pt idx="62">
                  <c:v>40330</c:v>
                </c:pt>
                <c:pt idx="63">
                  <c:v>40360</c:v>
                </c:pt>
                <c:pt idx="64">
                  <c:v>40391</c:v>
                </c:pt>
                <c:pt idx="65">
                  <c:v>40422</c:v>
                </c:pt>
                <c:pt idx="66">
                  <c:v>40452</c:v>
                </c:pt>
                <c:pt idx="67">
                  <c:v>40483</c:v>
                </c:pt>
                <c:pt idx="68">
                  <c:v>40513</c:v>
                </c:pt>
                <c:pt idx="69">
                  <c:v>40544</c:v>
                </c:pt>
                <c:pt idx="70">
                  <c:v>40575</c:v>
                </c:pt>
                <c:pt idx="71">
                  <c:v>40603</c:v>
                </c:pt>
                <c:pt idx="72">
                  <c:v>40634</c:v>
                </c:pt>
                <c:pt idx="73">
                  <c:v>40664</c:v>
                </c:pt>
                <c:pt idx="74">
                  <c:v>40695</c:v>
                </c:pt>
                <c:pt idx="75">
                  <c:v>40725</c:v>
                </c:pt>
                <c:pt idx="76">
                  <c:v>40756</c:v>
                </c:pt>
                <c:pt idx="77">
                  <c:v>40787</c:v>
                </c:pt>
                <c:pt idx="78">
                  <c:v>40817</c:v>
                </c:pt>
                <c:pt idx="79">
                  <c:v>40848</c:v>
                </c:pt>
                <c:pt idx="80">
                  <c:v>40878</c:v>
                </c:pt>
                <c:pt idx="81">
                  <c:v>40909</c:v>
                </c:pt>
              </c:numCache>
            </c:numRef>
          </c:cat>
          <c:val>
            <c:numRef>
              <c:f>'Synthèse (2)'!$E$5:$E$86</c:f>
              <c:numCache>
                <c:formatCode>General</c:formatCode>
                <c:ptCount val="82"/>
                <c:pt idx="0">
                  <c:v>29.486999999999998</c:v>
                </c:pt>
                <c:pt idx="1">
                  <c:v>24.361000000000001</c:v>
                </c:pt>
                <c:pt idx="2">
                  <c:v>21.495000000000001</c:v>
                </c:pt>
                <c:pt idx="3">
                  <c:v>17.085999999999999</c:v>
                </c:pt>
                <c:pt idx="4">
                  <c:v>18.463999999999999</c:v>
                </c:pt>
                <c:pt idx="5">
                  <c:v>24.196000000000002</c:v>
                </c:pt>
                <c:pt idx="6">
                  <c:v>23.423999999999999</c:v>
                </c:pt>
                <c:pt idx="7">
                  <c:v>21.564</c:v>
                </c:pt>
                <c:pt idx="8">
                  <c:v>20.943999999999999</c:v>
                </c:pt>
                <c:pt idx="9">
                  <c:v>19.263000000000002</c:v>
                </c:pt>
                <c:pt idx="10">
                  <c:v>19.18</c:v>
                </c:pt>
                <c:pt idx="11">
                  <c:v>16.623000000000001</c:v>
                </c:pt>
                <c:pt idx="12">
                  <c:v>15.680999999999999</c:v>
                </c:pt>
                <c:pt idx="13">
                  <c:v>16.177</c:v>
                </c:pt>
                <c:pt idx="14">
                  <c:v>17.538</c:v>
                </c:pt>
                <c:pt idx="15">
                  <c:v>16.920999999999999</c:v>
                </c:pt>
                <c:pt idx="16">
                  <c:v>16.838000000000001</c:v>
                </c:pt>
                <c:pt idx="17">
                  <c:v>16.292000000000002</c:v>
                </c:pt>
                <c:pt idx="18">
                  <c:v>15.75</c:v>
                </c:pt>
                <c:pt idx="19">
                  <c:v>15.404999999999999</c:v>
                </c:pt>
                <c:pt idx="20">
                  <c:v>15.422000000000001</c:v>
                </c:pt>
                <c:pt idx="21">
                  <c:v>15.047000000000001</c:v>
                </c:pt>
                <c:pt idx="22">
                  <c:v>14.427</c:v>
                </c:pt>
                <c:pt idx="23">
                  <c:v>14.099</c:v>
                </c:pt>
                <c:pt idx="24">
                  <c:v>13.558999999999999</c:v>
                </c:pt>
                <c:pt idx="25">
                  <c:v>12.208</c:v>
                </c:pt>
                <c:pt idx="26">
                  <c:v>10.946</c:v>
                </c:pt>
                <c:pt idx="27">
                  <c:v>9.4390000000000001</c:v>
                </c:pt>
                <c:pt idx="28">
                  <c:v>8.4740000000000002</c:v>
                </c:pt>
                <c:pt idx="29">
                  <c:v>7.8949999999999996</c:v>
                </c:pt>
                <c:pt idx="30">
                  <c:v>7.992</c:v>
                </c:pt>
                <c:pt idx="31">
                  <c:v>8.51</c:v>
                </c:pt>
                <c:pt idx="32">
                  <c:v>8.2680000000000007</c:v>
                </c:pt>
                <c:pt idx="33">
                  <c:v>8.0879999999999992</c:v>
                </c:pt>
                <c:pt idx="34">
                  <c:v>8.1020000000000003</c:v>
                </c:pt>
                <c:pt idx="35">
                  <c:v>8.3230000000000004</c:v>
                </c:pt>
                <c:pt idx="36">
                  <c:v>8.3230000000000004</c:v>
                </c:pt>
                <c:pt idx="37">
                  <c:v>8.3780000000000001</c:v>
                </c:pt>
                <c:pt idx="38">
                  <c:v>8.2129999999999992</c:v>
                </c:pt>
                <c:pt idx="39">
                  <c:v>8.282</c:v>
                </c:pt>
                <c:pt idx="40">
                  <c:v>7.992</c:v>
                </c:pt>
                <c:pt idx="41">
                  <c:v>7.7859999999999996</c:v>
                </c:pt>
                <c:pt idx="42">
                  <c:v>7.2389999999999999</c:v>
                </c:pt>
                <c:pt idx="43">
                  <c:v>6.5590000000000002</c:v>
                </c:pt>
                <c:pt idx="44">
                  <c:v>6.008</c:v>
                </c:pt>
                <c:pt idx="45">
                  <c:v>5.7510000000000003</c:v>
                </c:pt>
                <c:pt idx="46">
                  <c:v>5.2359999999999998</c:v>
                </c:pt>
                <c:pt idx="47">
                  <c:v>4.1059999999999999</c:v>
                </c:pt>
                <c:pt idx="48">
                  <c:v>3.0680000000000001</c:v>
                </c:pt>
                <c:pt idx="49">
                  <c:v>2.7559999999999998</c:v>
                </c:pt>
                <c:pt idx="50">
                  <c:v>2.7559999999999998</c:v>
                </c:pt>
                <c:pt idx="51">
                  <c:v>2.8250000000000002</c:v>
                </c:pt>
                <c:pt idx="52">
                  <c:v>3.5550000000000002</c:v>
                </c:pt>
                <c:pt idx="53">
                  <c:v>4.327</c:v>
                </c:pt>
                <c:pt idx="54">
                  <c:v>4.5199999999999996</c:v>
                </c:pt>
                <c:pt idx="55">
                  <c:v>4.3730000000000002</c:v>
                </c:pt>
                <c:pt idx="56">
                  <c:v>4.5010000000000003</c:v>
                </c:pt>
                <c:pt idx="57">
                  <c:v>5.0990000000000002</c:v>
                </c:pt>
                <c:pt idx="58">
                  <c:v>6.7519999999999998</c:v>
                </c:pt>
                <c:pt idx="59">
                  <c:v>7.5650000000000004</c:v>
                </c:pt>
                <c:pt idx="60">
                  <c:v>7.75</c:v>
                </c:pt>
                <c:pt idx="61">
                  <c:v>7.9640000000000004</c:v>
                </c:pt>
                <c:pt idx="62">
                  <c:v>7.5510000000000002</c:v>
                </c:pt>
                <c:pt idx="63">
                  <c:v>6.9580000000000002</c:v>
                </c:pt>
                <c:pt idx="64">
                  <c:v>7.11</c:v>
                </c:pt>
                <c:pt idx="65">
                  <c:v>7.2480000000000002</c:v>
                </c:pt>
                <c:pt idx="66">
                  <c:v>7.2089999999999996</c:v>
                </c:pt>
                <c:pt idx="67">
                  <c:v>7.165</c:v>
                </c:pt>
                <c:pt idx="68">
                  <c:v>6.9779999999999998</c:v>
                </c:pt>
                <c:pt idx="69">
                  <c:v>7.4820000000000002</c:v>
                </c:pt>
                <c:pt idx="70">
                  <c:v>8.3230000000000004</c:v>
                </c:pt>
                <c:pt idx="71">
                  <c:v>8.4329999999999998</c:v>
                </c:pt>
                <c:pt idx="72">
                  <c:v>8.5980000000000008</c:v>
                </c:pt>
                <c:pt idx="73">
                  <c:v>8.9559999999999995</c:v>
                </c:pt>
                <c:pt idx="74">
                  <c:v>9.3420000000000005</c:v>
                </c:pt>
                <c:pt idx="75">
                  <c:v>9.3699999999999992</c:v>
                </c:pt>
                <c:pt idx="76">
                  <c:v>9.3699999999999992</c:v>
                </c:pt>
                <c:pt idx="77">
                  <c:v>9.2159999999999993</c:v>
                </c:pt>
                <c:pt idx="78">
                  <c:v>8.9559999999999995</c:v>
                </c:pt>
                <c:pt idx="79">
                  <c:v>8.1679999999999993</c:v>
                </c:pt>
                <c:pt idx="80">
                  <c:v>7.7610000000000001</c:v>
                </c:pt>
                <c:pt idx="81">
                  <c:v>7.6749999999999998</c:v>
                </c:pt>
              </c:numCache>
            </c:numRef>
          </c:val>
          <c:smooth val="0"/>
        </c:ser>
        <c:ser>
          <c:idx val="4"/>
          <c:order val="4"/>
          <c:tx>
            <c:strRef>
              <c:f>'Synthèse (2)'!$F$4</c:f>
              <c:strCache>
                <c:ptCount val="1"/>
                <c:pt idx="0">
                  <c:v>Massif</c:v>
                </c:pt>
              </c:strCache>
            </c:strRef>
          </c:tx>
          <c:spPr>
            <a:ln w="12700">
              <a:solidFill>
                <a:srgbClr val="800080"/>
              </a:solidFill>
              <a:prstDash val="solid"/>
            </a:ln>
          </c:spPr>
          <c:marker>
            <c:symbol val="star"/>
            <c:size val="5"/>
            <c:spPr>
              <a:noFill/>
              <a:ln>
                <a:solidFill>
                  <a:srgbClr val="800080"/>
                </a:solidFill>
                <a:prstDash val="solid"/>
              </a:ln>
            </c:spPr>
          </c:marker>
          <c:cat>
            <c:numRef>
              <c:f>'Synthèse (2)'!$A$5:$A$86</c:f>
              <c:numCache>
                <c:formatCode>mmm\-yy</c:formatCode>
                <c:ptCount val="82"/>
                <c:pt idx="0">
                  <c:v>38443</c:v>
                </c:pt>
                <c:pt idx="1">
                  <c:v>38473</c:v>
                </c:pt>
                <c:pt idx="2">
                  <c:v>38504</c:v>
                </c:pt>
                <c:pt idx="3">
                  <c:v>38534</c:v>
                </c:pt>
                <c:pt idx="4">
                  <c:v>38565</c:v>
                </c:pt>
                <c:pt idx="5">
                  <c:v>38596</c:v>
                </c:pt>
                <c:pt idx="6">
                  <c:v>38626</c:v>
                </c:pt>
                <c:pt idx="7">
                  <c:v>38657</c:v>
                </c:pt>
                <c:pt idx="8">
                  <c:v>38687</c:v>
                </c:pt>
                <c:pt idx="9">
                  <c:v>38718</c:v>
                </c:pt>
                <c:pt idx="10">
                  <c:v>38749</c:v>
                </c:pt>
                <c:pt idx="11">
                  <c:v>38777</c:v>
                </c:pt>
                <c:pt idx="12">
                  <c:v>38808</c:v>
                </c:pt>
                <c:pt idx="13">
                  <c:v>38838</c:v>
                </c:pt>
                <c:pt idx="14">
                  <c:v>38869</c:v>
                </c:pt>
                <c:pt idx="15">
                  <c:v>38899</c:v>
                </c:pt>
                <c:pt idx="16">
                  <c:v>38930</c:v>
                </c:pt>
                <c:pt idx="17">
                  <c:v>38961</c:v>
                </c:pt>
                <c:pt idx="18">
                  <c:v>38991</c:v>
                </c:pt>
                <c:pt idx="19">
                  <c:v>39022</c:v>
                </c:pt>
                <c:pt idx="20">
                  <c:v>39052</c:v>
                </c:pt>
                <c:pt idx="21">
                  <c:v>39083</c:v>
                </c:pt>
                <c:pt idx="22">
                  <c:v>39114</c:v>
                </c:pt>
                <c:pt idx="23">
                  <c:v>39142</c:v>
                </c:pt>
                <c:pt idx="24">
                  <c:v>39173</c:v>
                </c:pt>
                <c:pt idx="25">
                  <c:v>39203</c:v>
                </c:pt>
                <c:pt idx="26">
                  <c:v>39234</c:v>
                </c:pt>
                <c:pt idx="27">
                  <c:v>39264</c:v>
                </c:pt>
                <c:pt idx="28">
                  <c:v>39295</c:v>
                </c:pt>
                <c:pt idx="29">
                  <c:v>39326</c:v>
                </c:pt>
                <c:pt idx="30">
                  <c:v>39356</c:v>
                </c:pt>
                <c:pt idx="31">
                  <c:v>39387</c:v>
                </c:pt>
                <c:pt idx="32">
                  <c:v>39417</c:v>
                </c:pt>
                <c:pt idx="33">
                  <c:v>39448</c:v>
                </c:pt>
                <c:pt idx="34">
                  <c:v>39479</c:v>
                </c:pt>
                <c:pt idx="35">
                  <c:v>39508</c:v>
                </c:pt>
                <c:pt idx="36">
                  <c:v>39539</c:v>
                </c:pt>
                <c:pt idx="37">
                  <c:v>39569</c:v>
                </c:pt>
                <c:pt idx="38">
                  <c:v>39600</c:v>
                </c:pt>
                <c:pt idx="39">
                  <c:v>39630</c:v>
                </c:pt>
                <c:pt idx="40">
                  <c:v>39661</c:v>
                </c:pt>
                <c:pt idx="41">
                  <c:v>39692</c:v>
                </c:pt>
                <c:pt idx="42">
                  <c:v>39722</c:v>
                </c:pt>
                <c:pt idx="43">
                  <c:v>39753</c:v>
                </c:pt>
                <c:pt idx="44">
                  <c:v>39783</c:v>
                </c:pt>
                <c:pt idx="45">
                  <c:v>39814</c:v>
                </c:pt>
                <c:pt idx="46">
                  <c:v>39845</c:v>
                </c:pt>
                <c:pt idx="47">
                  <c:v>39873</c:v>
                </c:pt>
                <c:pt idx="48">
                  <c:v>39904</c:v>
                </c:pt>
                <c:pt idx="49">
                  <c:v>39934</c:v>
                </c:pt>
                <c:pt idx="50">
                  <c:v>39965</c:v>
                </c:pt>
                <c:pt idx="51">
                  <c:v>39995</c:v>
                </c:pt>
                <c:pt idx="52">
                  <c:v>40026</c:v>
                </c:pt>
                <c:pt idx="53">
                  <c:v>40057</c:v>
                </c:pt>
                <c:pt idx="54">
                  <c:v>40087</c:v>
                </c:pt>
                <c:pt idx="55">
                  <c:v>40118</c:v>
                </c:pt>
                <c:pt idx="56">
                  <c:v>40148</c:v>
                </c:pt>
                <c:pt idx="57">
                  <c:v>40179</c:v>
                </c:pt>
                <c:pt idx="58">
                  <c:v>40210</c:v>
                </c:pt>
                <c:pt idx="59">
                  <c:v>40238</c:v>
                </c:pt>
                <c:pt idx="60">
                  <c:v>40269</c:v>
                </c:pt>
                <c:pt idx="61">
                  <c:v>40299</c:v>
                </c:pt>
                <c:pt idx="62">
                  <c:v>40330</c:v>
                </c:pt>
                <c:pt idx="63">
                  <c:v>40360</c:v>
                </c:pt>
                <c:pt idx="64">
                  <c:v>40391</c:v>
                </c:pt>
                <c:pt idx="65">
                  <c:v>40422</c:v>
                </c:pt>
                <c:pt idx="66">
                  <c:v>40452</c:v>
                </c:pt>
                <c:pt idx="67">
                  <c:v>40483</c:v>
                </c:pt>
                <c:pt idx="68">
                  <c:v>40513</c:v>
                </c:pt>
                <c:pt idx="69">
                  <c:v>40544</c:v>
                </c:pt>
                <c:pt idx="70">
                  <c:v>40575</c:v>
                </c:pt>
                <c:pt idx="71">
                  <c:v>40603</c:v>
                </c:pt>
                <c:pt idx="72">
                  <c:v>40634</c:v>
                </c:pt>
                <c:pt idx="73">
                  <c:v>40664</c:v>
                </c:pt>
                <c:pt idx="74">
                  <c:v>40695</c:v>
                </c:pt>
                <c:pt idx="75">
                  <c:v>40725</c:v>
                </c:pt>
                <c:pt idx="76">
                  <c:v>40756</c:v>
                </c:pt>
                <c:pt idx="77">
                  <c:v>40787</c:v>
                </c:pt>
                <c:pt idx="78">
                  <c:v>40817</c:v>
                </c:pt>
                <c:pt idx="79">
                  <c:v>40848</c:v>
                </c:pt>
                <c:pt idx="80">
                  <c:v>40878</c:v>
                </c:pt>
                <c:pt idx="81">
                  <c:v>40909</c:v>
                </c:pt>
              </c:numCache>
            </c:numRef>
          </c:cat>
          <c:val>
            <c:numRef>
              <c:f>'Synthèse (2)'!$F$5:$F$86</c:f>
              <c:numCache>
                <c:formatCode>General</c:formatCode>
                <c:ptCount val="82"/>
                <c:pt idx="0">
                  <c:v>25.629000000000001</c:v>
                </c:pt>
                <c:pt idx="1">
                  <c:v>20.393000000000001</c:v>
                </c:pt>
                <c:pt idx="2">
                  <c:v>18.463999999999999</c:v>
                </c:pt>
                <c:pt idx="3">
                  <c:v>17.498999999999999</c:v>
                </c:pt>
                <c:pt idx="4">
                  <c:v>20.669</c:v>
                </c:pt>
                <c:pt idx="5">
                  <c:v>24.251000000000001</c:v>
                </c:pt>
                <c:pt idx="6">
                  <c:v>25.629000000000001</c:v>
                </c:pt>
                <c:pt idx="7">
                  <c:v>27.282</c:v>
                </c:pt>
                <c:pt idx="8">
                  <c:v>29.349</c:v>
                </c:pt>
                <c:pt idx="9">
                  <c:v>30.658000000000001</c:v>
                </c:pt>
                <c:pt idx="10">
                  <c:v>31.553999999999998</c:v>
                </c:pt>
                <c:pt idx="11">
                  <c:v>32.518000000000001</c:v>
                </c:pt>
                <c:pt idx="12">
                  <c:v>33.759</c:v>
                </c:pt>
                <c:pt idx="13">
                  <c:v>35.825000000000003</c:v>
                </c:pt>
                <c:pt idx="14">
                  <c:v>36.652000000000001</c:v>
                </c:pt>
                <c:pt idx="15">
                  <c:v>36.377000000000002</c:v>
                </c:pt>
                <c:pt idx="16">
                  <c:v>35.686999999999998</c:v>
                </c:pt>
                <c:pt idx="17">
                  <c:v>31.14</c:v>
                </c:pt>
                <c:pt idx="18">
                  <c:v>32.701999999999998</c:v>
                </c:pt>
                <c:pt idx="19">
                  <c:v>33.07</c:v>
                </c:pt>
                <c:pt idx="20">
                  <c:v>33.621000000000002</c:v>
                </c:pt>
                <c:pt idx="21">
                  <c:v>33.988</c:v>
                </c:pt>
                <c:pt idx="22">
                  <c:v>32.932000000000002</c:v>
                </c:pt>
                <c:pt idx="23">
                  <c:v>28.771000000000001</c:v>
                </c:pt>
                <c:pt idx="24">
                  <c:v>20.943999999999999</c:v>
                </c:pt>
                <c:pt idx="25">
                  <c:v>18.739000000000001</c:v>
                </c:pt>
                <c:pt idx="26">
                  <c:v>18.077999999999999</c:v>
                </c:pt>
                <c:pt idx="27">
                  <c:v>17.085999999999999</c:v>
                </c:pt>
                <c:pt idx="28">
                  <c:v>15.432</c:v>
                </c:pt>
                <c:pt idx="29">
                  <c:v>12.057</c:v>
                </c:pt>
                <c:pt idx="30">
                  <c:v>13.228</c:v>
                </c:pt>
                <c:pt idx="31">
                  <c:v>12.882999999999999</c:v>
                </c:pt>
                <c:pt idx="32">
                  <c:v>12.308999999999999</c:v>
                </c:pt>
                <c:pt idx="33">
                  <c:v>12.677</c:v>
                </c:pt>
                <c:pt idx="34">
                  <c:v>12.952</c:v>
                </c:pt>
                <c:pt idx="35">
                  <c:v>12.815</c:v>
                </c:pt>
                <c:pt idx="36">
                  <c:v>11.391</c:v>
                </c:pt>
                <c:pt idx="37">
                  <c:v>9.99</c:v>
                </c:pt>
                <c:pt idx="38">
                  <c:v>9.4619999999999997</c:v>
                </c:pt>
                <c:pt idx="39">
                  <c:v>9.0939999999999994</c:v>
                </c:pt>
                <c:pt idx="40">
                  <c:v>8.0470000000000006</c:v>
                </c:pt>
                <c:pt idx="41">
                  <c:v>6.6689999999999996</c:v>
                </c:pt>
                <c:pt idx="42">
                  <c:v>3.6379999999999999</c:v>
                </c:pt>
                <c:pt idx="43">
                  <c:v>3.0870000000000002</c:v>
                </c:pt>
                <c:pt idx="44">
                  <c:v>2.5350000000000001</c:v>
                </c:pt>
                <c:pt idx="45">
                  <c:v>2.012</c:v>
                </c:pt>
                <c:pt idx="46">
                  <c:v>1.75</c:v>
                </c:pt>
                <c:pt idx="47">
                  <c:v>1.7450000000000001</c:v>
                </c:pt>
                <c:pt idx="48">
                  <c:v>1.571</c:v>
                </c:pt>
                <c:pt idx="49">
                  <c:v>1.4330000000000001</c:v>
                </c:pt>
                <c:pt idx="50">
                  <c:v>1.1759999999999999</c:v>
                </c:pt>
                <c:pt idx="51">
                  <c:v>0.93700000000000006</c:v>
                </c:pt>
                <c:pt idx="52">
                  <c:v>1.915</c:v>
                </c:pt>
                <c:pt idx="53">
                  <c:v>2.177</c:v>
                </c:pt>
                <c:pt idx="54">
                  <c:v>2.7010000000000001</c:v>
                </c:pt>
                <c:pt idx="55">
                  <c:v>3.8580000000000001</c:v>
                </c:pt>
                <c:pt idx="56">
                  <c:v>5.0339999999999998</c:v>
                </c:pt>
                <c:pt idx="57">
                  <c:v>6.1550000000000002</c:v>
                </c:pt>
                <c:pt idx="58">
                  <c:v>7.9089999999999998</c:v>
                </c:pt>
                <c:pt idx="59">
                  <c:v>9.3699999999999992</c:v>
                </c:pt>
                <c:pt idx="60">
                  <c:v>9.7010000000000005</c:v>
                </c:pt>
                <c:pt idx="61">
                  <c:v>10.196999999999999</c:v>
                </c:pt>
                <c:pt idx="62">
                  <c:v>10.679</c:v>
                </c:pt>
                <c:pt idx="63">
                  <c:v>11.519</c:v>
                </c:pt>
                <c:pt idx="64">
                  <c:v>11.702999999999999</c:v>
                </c:pt>
                <c:pt idx="65">
                  <c:v>12.057</c:v>
                </c:pt>
                <c:pt idx="66">
                  <c:v>12.291</c:v>
                </c:pt>
                <c:pt idx="67">
                  <c:v>12.026</c:v>
                </c:pt>
                <c:pt idx="68">
                  <c:v>10.847</c:v>
                </c:pt>
                <c:pt idx="69">
                  <c:v>10.996</c:v>
                </c:pt>
                <c:pt idx="70">
                  <c:v>11.134</c:v>
                </c:pt>
                <c:pt idx="71">
                  <c:v>11.574</c:v>
                </c:pt>
                <c:pt idx="72">
                  <c:v>11.574</c:v>
                </c:pt>
                <c:pt idx="73">
                  <c:v>11.602</c:v>
                </c:pt>
                <c:pt idx="74">
                  <c:v>11.464</c:v>
                </c:pt>
                <c:pt idx="75">
                  <c:v>11.134</c:v>
                </c:pt>
                <c:pt idx="76">
                  <c:v>11.281000000000001</c:v>
                </c:pt>
                <c:pt idx="77">
                  <c:v>11.101000000000001</c:v>
                </c:pt>
                <c:pt idx="78">
                  <c:v>10.141</c:v>
                </c:pt>
                <c:pt idx="79">
                  <c:v>9.7739999999999991</c:v>
                </c:pt>
                <c:pt idx="80">
                  <c:v>9.6449999999999996</c:v>
                </c:pt>
                <c:pt idx="81">
                  <c:v>9.5350000000000001</c:v>
                </c:pt>
              </c:numCache>
            </c:numRef>
          </c:val>
          <c:smooth val="0"/>
        </c:ser>
        <c:dLbls>
          <c:showLegendKey val="0"/>
          <c:showVal val="0"/>
          <c:showCatName val="0"/>
          <c:showSerName val="0"/>
          <c:showPercent val="0"/>
          <c:showBubbleSize val="0"/>
        </c:dLbls>
        <c:marker val="1"/>
        <c:smooth val="0"/>
        <c:axId val="159342592"/>
        <c:axId val="159345664"/>
      </c:lineChart>
      <c:dateAx>
        <c:axId val="159342592"/>
        <c:scaling>
          <c:orientation val="minMax"/>
        </c:scaling>
        <c:delete val="0"/>
        <c:axPos val="b"/>
        <c:title>
          <c:tx>
            <c:rich>
              <a:bodyPr/>
              <a:lstStyle/>
              <a:p>
                <a:pPr>
                  <a:defRPr/>
                </a:pPr>
                <a:r>
                  <a:rPr lang="fr-FR"/>
                  <a:t>Mois / Année
source metal.prices</a:t>
                </a:r>
              </a:p>
            </c:rich>
          </c:tx>
          <c:layout>
            <c:manualLayout>
              <c:xMode val="edge"/>
              <c:yMode val="edge"/>
              <c:x val="0.38849563088031541"/>
              <c:y val="0.91769232936914114"/>
            </c:manualLayout>
          </c:layout>
          <c:overlay val="0"/>
          <c:spPr>
            <a:noFill/>
            <a:ln w="25400">
              <a:noFill/>
            </a:ln>
          </c:spPr>
        </c:title>
        <c:numFmt formatCode="mmm\-yy" sourceLinked="0"/>
        <c:majorTickMark val="out"/>
        <c:minorTickMark val="none"/>
        <c:tickLblPos val="nextTo"/>
        <c:spPr>
          <a:ln w="3175">
            <a:solidFill>
              <a:srgbClr val="000000"/>
            </a:solidFill>
            <a:prstDash val="solid"/>
          </a:ln>
        </c:spPr>
        <c:txPr>
          <a:bodyPr rot="-2700000" vert="horz"/>
          <a:lstStyle/>
          <a:p>
            <a:pPr>
              <a:defRPr/>
            </a:pPr>
            <a:endParaRPr lang="fr-FR"/>
          </a:p>
        </c:txPr>
        <c:crossAx val="159345664"/>
        <c:crosses val="autoZero"/>
        <c:auto val="1"/>
        <c:lblOffset val="100"/>
        <c:baseTimeUnit val="months"/>
        <c:majorUnit val="4"/>
        <c:majorTimeUnit val="months"/>
        <c:minorUnit val="2"/>
        <c:minorTimeUnit val="months"/>
      </c:dateAx>
      <c:valAx>
        <c:axId val="159345664"/>
        <c:scaling>
          <c:orientation val="minMax"/>
          <c:max val="70"/>
        </c:scaling>
        <c:delete val="0"/>
        <c:axPos val="l"/>
        <c:majorGridlines>
          <c:spPr>
            <a:ln w="3175">
              <a:solidFill>
                <a:srgbClr val="000000"/>
              </a:solidFill>
              <a:prstDash val="solid"/>
            </a:ln>
          </c:spPr>
        </c:majorGridlines>
        <c:title>
          <c:tx>
            <c:rich>
              <a:bodyPr/>
              <a:lstStyle/>
              <a:p>
                <a:pPr>
                  <a:defRPr/>
                </a:pPr>
                <a:r>
                  <a:rPr lang="fr-FR"/>
                  <a:t>$ / kg</a:t>
                </a:r>
              </a:p>
            </c:rich>
          </c:tx>
          <c:layout>
            <c:manualLayout>
              <c:xMode val="edge"/>
              <c:yMode val="edge"/>
              <c:x val="1.415929203539823E-2"/>
              <c:y val="0.4243765263292239"/>
            </c:manualLayout>
          </c:layout>
          <c:overlay val="0"/>
          <c:spPr>
            <a:noFill/>
            <a:ln w="25400">
              <a:noFill/>
            </a:ln>
          </c:spPr>
        </c:title>
        <c:numFmt formatCode="General" sourceLinked="1"/>
        <c:majorTickMark val="out"/>
        <c:minorTickMark val="none"/>
        <c:tickLblPos val="nextTo"/>
        <c:spPr>
          <a:ln w="3175">
            <a:solidFill>
              <a:srgbClr val="000000"/>
            </a:solidFill>
            <a:prstDash val="solid"/>
          </a:ln>
        </c:spPr>
        <c:txPr>
          <a:bodyPr rot="0" vert="horz"/>
          <a:lstStyle/>
          <a:p>
            <a:pPr>
              <a:defRPr/>
            </a:pPr>
            <a:endParaRPr lang="fr-FR"/>
          </a:p>
        </c:txPr>
        <c:crossAx val="159342592"/>
        <c:crosses val="autoZero"/>
        <c:crossBetween val="between"/>
        <c:majorUnit val="5"/>
      </c:valAx>
      <c:spPr>
        <a:gradFill rotWithShape="1">
          <a:gsLst>
            <a:gs pos="0">
              <a:schemeClr val="dk1">
                <a:tint val="50000"/>
                <a:satMod val="300000"/>
              </a:schemeClr>
            </a:gs>
            <a:gs pos="35000">
              <a:schemeClr val="dk1">
                <a:tint val="37000"/>
                <a:satMod val="300000"/>
              </a:schemeClr>
            </a:gs>
            <a:gs pos="100000">
              <a:schemeClr val="dk1">
                <a:tint val="15000"/>
                <a:satMod val="350000"/>
              </a:schemeClr>
            </a:gs>
          </a:gsLst>
          <a:lin ang="16200000" scaled="1"/>
        </a:gradFill>
        <a:ln w="9525" cap="flat" cmpd="sng" algn="ctr">
          <a:solidFill>
            <a:schemeClr val="dk1">
              <a:shade val="95000"/>
              <a:satMod val="105000"/>
            </a:schemeClr>
          </a:solidFill>
          <a:prstDash val="solid"/>
        </a:ln>
        <a:effectLst>
          <a:outerShdw blurRad="40000" dist="20000" dir="5400000" rotWithShape="0">
            <a:srgbClr val="000000">
              <a:alpha val="38000"/>
            </a:srgbClr>
          </a:outerShdw>
        </a:effectLst>
      </c:spPr>
    </c:plotArea>
    <c:legend>
      <c:legendPos val="r"/>
      <c:layout>
        <c:manualLayout>
          <c:xMode val="edge"/>
          <c:yMode val="edge"/>
          <c:x val="0.87152506470814528"/>
          <c:y val="0.28209261596077539"/>
          <c:w val="0.11848006328038851"/>
          <c:h val="0.43760629862555389"/>
        </c:manualLayout>
      </c:layout>
      <c:overlay val="0"/>
      <c:spPr>
        <a:solidFill>
          <a:srgbClr val="FFFFFF"/>
        </a:solidFill>
        <a:ln w="3175">
          <a:solidFill>
            <a:srgbClr val="000000"/>
          </a:solidFill>
          <a:prstDash val="solid"/>
        </a:ln>
      </c:spPr>
    </c:legend>
    <c:plotVisOnly val="1"/>
    <c:dispBlanksAs val="gap"/>
    <c:showDLblsOverMax val="0"/>
  </c:chart>
  <c:spPr>
    <a:gradFill rotWithShape="1">
      <a:gsLst>
        <a:gs pos="0">
          <a:schemeClr val="accent6">
            <a:lumMod val="40000"/>
            <a:lumOff val="60000"/>
          </a:schemeClr>
        </a:gs>
        <a:gs pos="52000">
          <a:schemeClr val="accent4">
            <a:tint val="37000"/>
            <a:satMod val="300000"/>
            <a:alpha val="50000"/>
          </a:schemeClr>
        </a:gs>
        <a:gs pos="100000">
          <a:schemeClr val="accent5">
            <a:lumMod val="90000"/>
          </a:schemeClr>
        </a:gs>
      </a:gsLst>
      <a:lin ang="16200000" scaled="1"/>
    </a:gradFill>
    <a:ln w="9525" cap="flat" cmpd="sng" algn="ctr">
      <a:solidFill>
        <a:schemeClr val="accent4">
          <a:shade val="95000"/>
          <a:satMod val="105000"/>
        </a:schemeClr>
      </a:solidFill>
      <a:prstDash val="solid"/>
    </a:ln>
    <a:effectLst>
      <a:outerShdw blurRad="40000" dist="20000" dir="5400000" rotWithShape="0">
        <a:srgbClr val="000000">
          <a:alpha val="38000"/>
        </a:srgbClr>
      </a:outerShdw>
    </a:effectLst>
  </c:spPr>
  <c:txPr>
    <a:bodyPr/>
    <a:lstStyle/>
    <a:p>
      <a:pPr>
        <a:defRPr>
          <a:solidFill>
            <a:schemeClr val="dk1"/>
          </a:solidFill>
          <a:latin typeface="+mn-lt"/>
          <a:ea typeface="+mn-ea"/>
          <a:cs typeface="+mn-cs"/>
        </a:defRPr>
      </a:pPr>
      <a:endParaRPr lang="fr-FR"/>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fr-FR"/>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sz="1600"/>
            </a:pPr>
            <a:r>
              <a:rPr lang="fr-FR" sz="1600" dirty="0"/>
              <a:t>Ratio Prix Copeaux </a:t>
            </a:r>
            <a:r>
              <a:rPr lang="fr-FR" sz="1600" dirty="0" smtClean="0"/>
              <a:t>/ </a:t>
            </a:r>
            <a:r>
              <a:rPr lang="fr-FR" sz="1600" dirty="0"/>
              <a:t>lingot ou </a:t>
            </a:r>
            <a:r>
              <a:rPr lang="fr-FR" sz="1600" dirty="0" err="1"/>
              <a:t>ferro</a:t>
            </a:r>
            <a:r>
              <a:rPr lang="fr-FR" sz="1600" dirty="0"/>
              <a:t> </a:t>
            </a:r>
            <a:r>
              <a:rPr lang="fr-FR" sz="1600" dirty="0" smtClean="0"/>
              <a:t>Titane</a:t>
            </a:r>
            <a:r>
              <a:rPr lang="fr-FR" sz="1600" dirty="0"/>
              <a:t>
</a:t>
            </a:r>
            <a:r>
              <a:rPr lang="fr-FR" sz="1600" dirty="0" smtClean="0"/>
              <a:t>Massifs </a:t>
            </a:r>
            <a:r>
              <a:rPr lang="fr-FR" sz="1600" dirty="0"/>
              <a:t>/ Lingot</a:t>
            </a:r>
          </a:p>
        </c:rich>
      </c:tx>
      <c:layout>
        <c:manualLayout>
          <c:xMode val="edge"/>
          <c:yMode val="edge"/>
          <c:x val="0.16132389569924327"/>
          <c:y val="9.488525166904831E-5"/>
        </c:manualLayout>
      </c:layout>
      <c:overlay val="0"/>
      <c:spPr>
        <a:noFill/>
        <a:ln w="25400">
          <a:noFill/>
        </a:ln>
      </c:spPr>
    </c:title>
    <c:autoTitleDeleted val="0"/>
    <c:plotArea>
      <c:layout>
        <c:manualLayout>
          <c:layoutTarget val="inner"/>
          <c:xMode val="edge"/>
          <c:yMode val="edge"/>
          <c:x val="7.3709434485416267E-2"/>
          <c:y val="0.12627827963222388"/>
          <c:w val="0.77618649504085035"/>
          <c:h val="0.68665337117767333"/>
        </c:manualLayout>
      </c:layout>
      <c:lineChart>
        <c:grouping val="standard"/>
        <c:varyColors val="0"/>
        <c:ser>
          <c:idx val="0"/>
          <c:order val="0"/>
          <c:tx>
            <c:strRef>
              <c:f>'Synthèse (2)'!$G$4</c:f>
              <c:strCache>
                <c:ptCount val="1"/>
                <c:pt idx="0">
                  <c:v>Copeaux / Lingot</c:v>
                </c:pt>
              </c:strCache>
            </c:strRef>
          </c:tx>
          <c:spPr>
            <a:ln w="12700">
              <a:solidFill>
                <a:srgbClr val="000080"/>
              </a:solidFill>
              <a:prstDash val="solid"/>
            </a:ln>
          </c:spPr>
          <c:marker>
            <c:symbol val="diamond"/>
            <c:size val="5"/>
            <c:spPr>
              <a:solidFill>
                <a:srgbClr val="000080"/>
              </a:solidFill>
              <a:ln>
                <a:solidFill>
                  <a:srgbClr val="000080"/>
                </a:solidFill>
                <a:prstDash val="solid"/>
              </a:ln>
            </c:spPr>
          </c:marker>
          <c:cat>
            <c:numRef>
              <c:f>'Synthèse (2)'!$A$5:$A$86</c:f>
              <c:numCache>
                <c:formatCode>mmm\-yy</c:formatCode>
                <c:ptCount val="82"/>
                <c:pt idx="0">
                  <c:v>38443</c:v>
                </c:pt>
                <c:pt idx="1">
                  <c:v>38473</c:v>
                </c:pt>
                <c:pt idx="2">
                  <c:v>38504</c:v>
                </c:pt>
                <c:pt idx="3">
                  <c:v>38534</c:v>
                </c:pt>
                <c:pt idx="4">
                  <c:v>38565</c:v>
                </c:pt>
                <c:pt idx="5">
                  <c:v>38596</c:v>
                </c:pt>
                <c:pt idx="6">
                  <c:v>38626</c:v>
                </c:pt>
                <c:pt idx="7">
                  <c:v>38657</c:v>
                </c:pt>
                <c:pt idx="8">
                  <c:v>38687</c:v>
                </c:pt>
                <c:pt idx="9">
                  <c:v>38718</c:v>
                </c:pt>
                <c:pt idx="10">
                  <c:v>38749</c:v>
                </c:pt>
                <c:pt idx="11">
                  <c:v>38777</c:v>
                </c:pt>
                <c:pt idx="12">
                  <c:v>38808</c:v>
                </c:pt>
                <c:pt idx="13">
                  <c:v>38838</c:v>
                </c:pt>
                <c:pt idx="14">
                  <c:v>38869</c:v>
                </c:pt>
                <c:pt idx="15">
                  <c:v>38899</c:v>
                </c:pt>
                <c:pt idx="16">
                  <c:v>38930</c:v>
                </c:pt>
                <c:pt idx="17">
                  <c:v>38961</c:v>
                </c:pt>
                <c:pt idx="18">
                  <c:v>38991</c:v>
                </c:pt>
                <c:pt idx="19">
                  <c:v>39022</c:v>
                </c:pt>
                <c:pt idx="20">
                  <c:v>39052</c:v>
                </c:pt>
                <c:pt idx="21">
                  <c:v>39083</c:v>
                </c:pt>
                <c:pt idx="22">
                  <c:v>39114</c:v>
                </c:pt>
                <c:pt idx="23">
                  <c:v>39142</c:v>
                </c:pt>
                <c:pt idx="24">
                  <c:v>39173</c:v>
                </c:pt>
                <c:pt idx="25">
                  <c:v>39203</c:v>
                </c:pt>
                <c:pt idx="26">
                  <c:v>39234</c:v>
                </c:pt>
                <c:pt idx="27">
                  <c:v>39264</c:v>
                </c:pt>
                <c:pt idx="28">
                  <c:v>39295</c:v>
                </c:pt>
                <c:pt idx="29">
                  <c:v>39326</c:v>
                </c:pt>
                <c:pt idx="30">
                  <c:v>39356</c:v>
                </c:pt>
                <c:pt idx="31">
                  <c:v>39387</c:v>
                </c:pt>
                <c:pt idx="32">
                  <c:v>39417</c:v>
                </c:pt>
                <c:pt idx="33">
                  <c:v>39448</c:v>
                </c:pt>
                <c:pt idx="34">
                  <c:v>39479</c:v>
                </c:pt>
                <c:pt idx="35">
                  <c:v>39508</c:v>
                </c:pt>
                <c:pt idx="36">
                  <c:v>39539</c:v>
                </c:pt>
                <c:pt idx="37">
                  <c:v>39569</c:v>
                </c:pt>
                <c:pt idx="38">
                  <c:v>39600</c:v>
                </c:pt>
                <c:pt idx="39">
                  <c:v>39630</c:v>
                </c:pt>
                <c:pt idx="40">
                  <c:v>39661</c:v>
                </c:pt>
                <c:pt idx="41">
                  <c:v>39692</c:v>
                </c:pt>
                <c:pt idx="42">
                  <c:v>39722</c:v>
                </c:pt>
                <c:pt idx="43">
                  <c:v>39753</c:v>
                </c:pt>
                <c:pt idx="44">
                  <c:v>39783</c:v>
                </c:pt>
                <c:pt idx="45">
                  <c:v>39814</c:v>
                </c:pt>
                <c:pt idx="46">
                  <c:v>39845</c:v>
                </c:pt>
                <c:pt idx="47">
                  <c:v>39873</c:v>
                </c:pt>
                <c:pt idx="48">
                  <c:v>39904</c:v>
                </c:pt>
                <c:pt idx="49">
                  <c:v>39934</c:v>
                </c:pt>
                <c:pt idx="50">
                  <c:v>39965</c:v>
                </c:pt>
                <c:pt idx="51">
                  <c:v>39995</c:v>
                </c:pt>
                <c:pt idx="52">
                  <c:v>40026</c:v>
                </c:pt>
                <c:pt idx="53">
                  <c:v>40057</c:v>
                </c:pt>
                <c:pt idx="54">
                  <c:v>40087</c:v>
                </c:pt>
                <c:pt idx="55">
                  <c:v>40118</c:v>
                </c:pt>
                <c:pt idx="56">
                  <c:v>40148</c:v>
                </c:pt>
                <c:pt idx="57">
                  <c:v>40179</c:v>
                </c:pt>
                <c:pt idx="58">
                  <c:v>40210</c:v>
                </c:pt>
                <c:pt idx="59">
                  <c:v>40238</c:v>
                </c:pt>
                <c:pt idx="60">
                  <c:v>40269</c:v>
                </c:pt>
                <c:pt idx="61">
                  <c:v>40299</c:v>
                </c:pt>
                <c:pt idx="62">
                  <c:v>40330</c:v>
                </c:pt>
                <c:pt idx="63">
                  <c:v>40360</c:v>
                </c:pt>
                <c:pt idx="64">
                  <c:v>40391</c:v>
                </c:pt>
                <c:pt idx="65">
                  <c:v>40422</c:v>
                </c:pt>
                <c:pt idx="66">
                  <c:v>40452</c:v>
                </c:pt>
                <c:pt idx="67">
                  <c:v>40483</c:v>
                </c:pt>
                <c:pt idx="68">
                  <c:v>40513</c:v>
                </c:pt>
                <c:pt idx="69">
                  <c:v>40544</c:v>
                </c:pt>
                <c:pt idx="70">
                  <c:v>40575</c:v>
                </c:pt>
                <c:pt idx="71">
                  <c:v>40603</c:v>
                </c:pt>
                <c:pt idx="72">
                  <c:v>40634</c:v>
                </c:pt>
                <c:pt idx="73">
                  <c:v>40664</c:v>
                </c:pt>
                <c:pt idx="74">
                  <c:v>40695</c:v>
                </c:pt>
                <c:pt idx="75">
                  <c:v>40725</c:v>
                </c:pt>
                <c:pt idx="76">
                  <c:v>40756</c:v>
                </c:pt>
                <c:pt idx="77">
                  <c:v>40787</c:v>
                </c:pt>
                <c:pt idx="78">
                  <c:v>40817</c:v>
                </c:pt>
                <c:pt idx="79">
                  <c:v>40848</c:v>
                </c:pt>
                <c:pt idx="80">
                  <c:v>40878</c:v>
                </c:pt>
                <c:pt idx="81">
                  <c:v>40909</c:v>
                </c:pt>
              </c:numCache>
            </c:numRef>
          </c:cat>
          <c:val>
            <c:numRef>
              <c:f>'Synthèse (2)'!$G$5:$G$86</c:f>
              <c:numCache>
                <c:formatCode>0%</c:formatCode>
                <c:ptCount val="82"/>
                <c:pt idx="0">
                  <c:v>0.33734096970226907</c:v>
                </c:pt>
                <c:pt idx="1">
                  <c:v>0.27591483408385431</c:v>
                </c:pt>
                <c:pt idx="2">
                  <c:v>0.22489397980151268</c:v>
                </c:pt>
                <c:pt idx="3">
                  <c:v>0.22290473484020457</c:v>
                </c:pt>
                <c:pt idx="4">
                  <c:v>0.23816289948847985</c:v>
                </c:pt>
                <c:pt idx="5">
                  <c:v>0.27778001774050481</c:v>
                </c:pt>
                <c:pt idx="6">
                  <c:v>0.2771806653913661</c:v>
                </c:pt>
                <c:pt idx="7">
                  <c:v>0.26087128009939453</c:v>
                </c:pt>
                <c:pt idx="8">
                  <c:v>0.26913392824082644</c:v>
                </c:pt>
                <c:pt idx="9">
                  <c:v>0.2644231607962178</c:v>
                </c:pt>
                <c:pt idx="10">
                  <c:v>0.25840442420753301</c:v>
                </c:pt>
                <c:pt idx="11">
                  <c:v>0.27499520245634235</c:v>
                </c:pt>
                <c:pt idx="12">
                  <c:v>0.27118409520734349</c:v>
                </c:pt>
                <c:pt idx="13">
                  <c:v>0.27777861775956697</c:v>
                </c:pt>
                <c:pt idx="14">
                  <c:v>0.26803587097157983</c:v>
                </c:pt>
                <c:pt idx="15">
                  <c:v>0.25102244166505555</c:v>
                </c:pt>
                <c:pt idx="16">
                  <c:v>0.23873826980562457</c:v>
                </c:pt>
                <c:pt idx="17">
                  <c:v>0.2038536512220723</c:v>
                </c:pt>
                <c:pt idx="18">
                  <c:v>0.19443898456281469</c:v>
                </c:pt>
                <c:pt idx="19">
                  <c:v>0.19396565207870617</c:v>
                </c:pt>
                <c:pt idx="20">
                  <c:v>0.19299083269671505</c:v>
                </c:pt>
                <c:pt idx="21">
                  <c:v>0.18503598007257518</c:v>
                </c:pt>
                <c:pt idx="22">
                  <c:v>0.17996684080457973</c:v>
                </c:pt>
                <c:pt idx="23">
                  <c:v>0.18797144057118859</c:v>
                </c:pt>
                <c:pt idx="24">
                  <c:v>0.18627485858621792</c:v>
                </c:pt>
                <c:pt idx="25">
                  <c:v>0.14604702965850505</c:v>
                </c:pt>
                <c:pt idx="26">
                  <c:v>0.1360040641555991</c:v>
                </c:pt>
                <c:pt idx="27">
                  <c:v>0.13636551070058966</c:v>
                </c:pt>
                <c:pt idx="28">
                  <c:v>0.14219944208831331</c:v>
                </c:pt>
                <c:pt idx="29">
                  <c:v>0.11561925929285827</c:v>
                </c:pt>
                <c:pt idx="30">
                  <c:v>0.1162542807248316</c:v>
                </c:pt>
                <c:pt idx="31">
                  <c:v>0.10598290598290598</c:v>
                </c:pt>
                <c:pt idx="32">
                  <c:v>9.4578927842700791E-2</c:v>
                </c:pt>
                <c:pt idx="33">
                  <c:v>9.8195459226205067E-2</c:v>
                </c:pt>
                <c:pt idx="34">
                  <c:v>0.10094040682817133</c:v>
                </c:pt>
                <c:pt idx="35">
                  <c:v>9.8938298199723038E-2</c:v>
                </c:pt>
                <c:pt idx="36">
                  <c:v>9.7408446354582193E-2</c:v>
                </c:pt>
                <c:pt idx="37">
                  <c:v>0.10943872075552694</c:v>
                </c:pt>
                <c:pt idx="38">
                  <c:v>0.10658126237079393</c:v>
                </c:pt>
                <c:pt idx="39">
                  <c:v>0.10001099626127118</c:v>
                </c:pt>
                <c:pt idx="40">
                  <c:v>0.10850913792090264</c:v>
                </c:pt>
                <c:pt idx="41">
                  <c:v>0.10827156281983687</c:v>
                </c:pt>
                <c:pt idx="42">
                  <c:v>6.5025109347156981E-2</c:v>
                </c:pt>
                <c:pt idx="43">
                  <c:v>4.8242345699011834E-2</c:v>
                </c:pt>
                <c:pt idx="44">
                  <c:v>4.3643201161179652E-2</c:v>
                </c:pt>
                <c:pt idx="45">
                  <c:v>2.5466781025268854E-2</c:v>
                </c:pt>
                <c:pt idx="46">
                  <c:v>2.212142358688067E-2</c:v>
                </c:pt>
                <c:pt idx="47">
                  <c:v>2.6149414537428452E-2</c:v>
                </c:pt>
                <c:pt idx="48">
                  <c:v>2.6751054852320676E-2</c:v>
                </c:pt>
                <c:pt idx="49">
                  <c:v>2.5300116174002837E-2</c:v>
                </c:pt>
                <c:pt idx="50">
                  <c:v>2.8239899342933035E-2</c:v>
                </c:pt>
                <c:pt idx="51">
                  <c:v>2.500858137596234E-2</c:v>
                </c:pt>
                <c:pt idx="52">
                  <c:v>5.2452452452452454E-2</c:v>
                </c:pt>
                <c:pt idx="53">
                  <c:v>7.3536474731842674E-2</c:v>
                </c:pt>
                <c:pt idx="54">
                  <c:v>8.7875889916055674E-2</c:v>
                </c:pt>
                <c:pt idx="55">
                  <c:v>0.10339282842900788</c:v>
                </c:pt>
                <c:pt idx="56">
                  <c:v>0.14258188824662812</c:v>
                </c:pt>
                <c:pt idx="57">
                  <c:v>0.19312663429211804</c:v>
                </c:pt>
                <c:pt idx="58">
                  <c:v>0.25111295165130965</c:v>
                </c:pt>
                <c:pt idx="59">
                  <c:v>0.28139546523850045</c:v>
                </c:pt>
                <c:pt idx="60">
                  <c:v>0.30432010984161234</c:v>
                </c:pt>
                <c:pt idx="61">
                  <c:v>0.27467732304441689</c:v>
                </c:pt>
                <c:pt idx="62">
                  <c:v>0.23707553086640981</c:v>
                </c:pt>
                <c:pt idx="63">
                  <c:v>0.22873975409836064</c:v>
                </c:pt>
                <c:pt idx="64">
                  <c:v>0.24709699453551914</c:v>
                </c:pt>
                <c:pt idx="65">
                  <c:v>0.26646323862933485</c:v>
                </c:pt>
                <c:pt idx="66">
                  <c:v>0.24899090797896195</c:v>
                </c:pt>
                <c:pt idx="67">
                  <c:v>0.21630576263164122</c:v>
                </c:pt>
                <c:pt idx="68">
                  <c:v>0.20210084033613446</c:v>
                </c:pt>
                <c:pt idx="69">
                  <c:v>0.19273510734804961</c:v>
                </c:pt>
                <c:pt idx="70">
                  <c:v>0.19207340001504097</c:v>
                </c:pt>
                <c:pt idx="71">
                  <c:v>0.19176237327447532</c:v>
                </c:pt>
                <c:pt idx="72">
                  <c:v>0.19546593842355314</c:v>
                </c:pt>
                <c:pt idx="73">
                  <c:v>0.19898838104314043</c:v>
                </c:pt>
                <c:pt idx="74">
                  <c:v>0.20606238316900632</c:v>
                </c:pt>
                <c:pt idx="75">
                  <c:v>0.20606238316900632</c:v>
                </c:pt>
                <c:pt idx="76">
                  <c:v>0.20606238316900632</c:v>
                </c:pt>
                <c:pt idx="77">
                  <c:v>0.20159112999028042</c:v>
                </c:pt>
                <c:pt idx="78">
                  <c:v>0.18416325357476468</c:v>
                </c:pt>
                <c:pt idx="79">
                  <c:v>0.17162463174534742</c:v>
                </c:pt>
                <c:pt idx="80">
                  <c:v>0.16533735718904938</c:v>
                </c:pt>
                <c:pt idx="81">
                  <c:v>0.1677124281826429</c:v>
                </c:pt>
              </c:numCache>
            </c:numRef>
          </c:val>
          <c:smooth val="0"/>
        </c:ser>
        <c:ser>
          <c:idx val="1"/>
          <c:order val="1"/>
          <c:tx>
            <c:strRef>
              <c:f>'Synthèse (2)'!$H$4</c:f>
              <c:strCache>
                <c:ptCount val="1"/>
                <c:pt idx="0">
                  <c:v>Copeaux / FerroTi</c:v>
                </c:pt>
              </c:strCache>
            </c:strRef>
          </c:tx>
          <c:spPr>
            <a:ln w="12700">
              <a:solidFill>
                <a:srgbClr val="FF00FF"/>
              </a:solidFill>
              <a:prstDash val="solid"/>
            </a:ln>
          </c:spPr>
          <c:marker>
            <c:symbol val="square"/>
            <c:size val="5"/>
            <c:spPr>
              <a:solidFill>
                <a:srgbClr val="FF00FF"/>
              </a:solidFill>
              <a:ln>
                <a:solidFill>
                  <a:srgbClr val="FF00FF"/>
                </a:solidFill>
                <a:prstDash val="solid"/>
              </a:ln>
            </c:spPr>
          </c:marker>
          <c:cat>
            <c:numRef>
              <c:f>'Synthèse (2)'!$A$5:$A$86</c:f>
              <c:numCache>
                <c:formatCode>mmm\-yy</c:formatCode>
                <c:ptCount val="82"/>
                <c:pt idx="0">
                  <c:v>38443</c:v>
                </c:pt>
                <c:pt idx="1">
                  <c:v>38473</c:v>
                </c:pt>
                <c:pt idx="2">
                  <c:v>38504</c:v>
                </c:pt>
                <c:pt idx="3">
                  <c:v>38534</c:v>
                </c:pt>
                <c:pt idx="4">
                  <c:v>38565</c:v>
                </c:pt>
                <c:pt idx="5">
                  <c:v>38596</c:v>
                </c:pt>
                <c:pt idx="6">
                  <c:v>38626</c:v>
                </c:pt>
                <c:pt idx="7">
                  <c:v>38657</c:v>
                </c:pt>
                <c:pt idx="8">
                  <c:v>38687</c:v>
                </c:pt>
                <c:pt idx="9">
                  <c:v>38718</c:v>
                </c:pt>
                <c:pt idx="10">
                  <c:v>38749</c:v>
                </c:pt>
                <c:pt idx="11">
                  <c:v>38777</c:v>
                </c:pt>
                <c:pt idx="12">
                  <c:v>38808</c:v>
                </c:pt>
                <c:pt idx="13">
                  <c:v>38838</c:v>
                </c:pt>
                <c:pt idx="14">
                  <c:v>38869</c:v>
                </c:pt>
                <c:pt idx="15">
                  <c:v>38899</c:v>
                </c:pt>
                <c:pt idx="16">
                  <c:v>38930</c:v>
                </c:pt>
                <c:pt idx="17">
                  <c:v>38961</c:v>
                </c:pt>
                <c:pt idx="18">
                  <c:v>38991</c:v>
                </c:pt>
                <c:pt idx="19">
                  <c:v>39022</c:v>
                </c:pt>
                <c:pt idx="20">
                  <c:v>39052</c:v>
                </c:pt>
                <c:pt idx="21">
                  <c:v>39083</c:v>
                </c:pt>
                <c:pt idx="22">
                  <c:v>39114</c:v>
                </c:pt>
                <c:pt idx="23">
                  <c:v>39142</c:v>
                </c:pt>
                <c:pt idx="24">
                  <c:v>39173</c:v>
                </c:pt>
                <c:pt idx="25">
                  <c:v>39203</c:v>
                </c:pt>
                <c:pt idx="26">
                  <c:v>39234</c:v>
                </c:pt>
                <c:pt idx="27">
                  <c:v>39264</c:v>
                </c:pt>
                <c:pt idx="28">
                  <c:v>39295</c:v>
                </c:pt>
                <c:pt idx="29">
                  <c:v>39326</c:v>
                </c:pt>
                <c:pt idx="30">
                  <c:v>39356</c:v>
                </c:pt>
                <c:pt idx="31">
                  <c:v>39387</c:v>
                </c:pt>
                <c:pt idx="32">
                  <c:v>39417</c:v>
                </c:pt>
                <c:pt idx="33">
                  <c:v>39448</c:v>
                </c:pt>
                <c:pt idx="34">
                  <c:v>39479</c:v>
                </c:pt>
                <c:pt idx="35">
                  <c:v>39508</c:v>
                </c:pt>
                <c:pt idx="36">
                  <c:v>39539</c:v>
                </c:pt>
                <c:pt idx="37">
                  <c:v>39569</c:v>
                </c:pt>
                <c:pt idx="38">
                  <c:v>39600</c:v>
                </c:pt>
                <c:pt idx="39">
                  <c:v>39630</c:v>
                </c:pt>
                <c:pt idx="40">
                  <c:v>39661</c:v>
                </c:pt>
                <c:pt idx="41">
                  <c:v>39692</c:v>
                </c:pt>
                <c:pt idx="42">
                  <c:v>39722</c:v>
                </c:pt>
                <c:pt idx="43">
                  <c:v>39753</c:v>
                </c:pt>
                <c:pt idx="44">
                  <c:v>39783</c:v>
                </c:pt>
                <c:pt idx="45">
                  <c:v>39814</c:v>
                </c:pt>
                <c:pt idx="46">
                  <c:v>39845</c:v>
                </c:pt>
                <c:pt idx="47">
                  <c:v>39873</c:v>
                </c:pt>
                <c:pt idx="48">
                  <c:v>39904</c:v>
                </c:pt>
                <c:pt idx="49">
                  <c:v>39934</c:v>
                </c:pt>
                <c:pt idx="50">
                  <c:v>39965</c:v>
                </c:pt>
                <c:pt idx="51">
                  <c:v>39995</c:v>
                </c:pt>
                <c:pt idx="52">
                  <c:v>40026</c:v>
                </c:pt>
                <c:pt idx="53">
                  <c:v>40057</c:v>
                </c:pt>
                <c:pt idx="54">
                  <c:v>40087</c:v>
                </c:pt>
                <c:pt idx="55">
                  <c:v>40118</c:v>
                </c:pt>
                <c:pt idx="56">
                  <c:v>40148</c:v>
                </c:pt>
                <c:pt idx="57">
                  <c:v>40179</c:v>
                </c:pt>
                <c:pt idx="58">
                  <c:v>40210</c:v>
                </c:pt>
                <c:pt idx="59">
                  <c:v>40238</c:v>
                </c:pt>
                <c:pt idx="60">
                  <c:v>40269</c:v>
                </c:pt>
                <c:pt idx="61">
                  <c:v>40299</c:v>
                </c:pt>
                <c:pt idx="62">
                  <c:v>40330</c:v>
                </c:pt>
                <c:pt idx="63">
                  <c:v>40360</c:v>
                </c:pt>
                <c:pt idx="64">
                  <c:v>40391</c:v>
                </c:pt>
                <c:pt idx="65">
                  <c:v>40422</c:v>
                </c:pt>
                <c:pt idx="66">
                  <c:v>40452</c:v>
                </c:pt>
                <c:pt idx="67">
                  <c:v>40483</c:v>
                </c:pt>
                <c:pt idx="68">
                  <c:v>40513</c:v>
                </c:pt>
                <c:pt idx="69">
                  <c:v>40544</c:v>
                </c:pt>
                <c:pt idx="70">
                  <c:v>40575</c:v>
                </c:pt>
                <c:pt idx="71">
                  <c:v>40603</c:v>
                </c:pt>
                <c:pt idx="72">
                  <c:v>40634</c:v>
                </c:pt>
                <c:pt idx="73">
                  <c:v>40664</c:v>
                </c:pt>
                <c:pt idx="74">
                  <c:v>40695</c:v>
                </c:pt>
                <c:pt idx="75">
                  <c:v>40725</c:v>
                </c:pt>
                <c:pt idx="76">
                  <c:v>40756</c:v>
                </c:pt>
                <c:pt idx="77">
                  <c:v>40787</c:v>
                </c:pt>
                <c:pt idx="78">
                  <c:v>40817</c:v>
                </c:pt>
                <c:pt idx="79">
                  <c:v>40848</c:v>
                </c:pt>
                <c:pt idx="80">
                  <c:v>40878</c:v>
                </c:pt>
                <c:pt idx="81">
                  <c:v>40909</c:v>
                </c:pt>
              </c:numCache>
            </c:numRef>
          </c:cat>
          <c:val>
            <c:numRef>
              <c:f>'Synthèse (2)'!$H$5:$H$86</c:f>
              <c:numCache>
                <c:formatCode>0%</c:formatCode>
                <c:ptCount val="82"/>
                <c:pt idx="0">
                  <c:v>0.52334927256078956</c:v>
                </c:pt>
                <c:pt idx="1">
                  <c:v>0.51812322975247316</c:v>
                </c:pt>
                <c:pt idx="2">
                  <c:v>0.47862293556641078</c:v>
                </c:pt>
                <c:pt idx="3">
                  <c:v>0.59680440126419287</c:v>
                </c:pt>
                <c:pt idx="4">
                  <c:v>0.590067157712305</c:v>
                </c:pt>
                <c:pt idx="5">
                  <c:v>0.56947429327161514</c:v>
                </c:pt>
                <c:pt idx="6">
                  <c:v>0.60002561475409832</c:v>
                </c:pt>
                <c:pt idx="7">
                  <c:v>0.613429790391393</c:v>
                </c:pt>
                <c:pt idx="8">
                  <c:v>0.69408899923605816</c:v>
                </c:pt>
                <c:pt idx="9">
                  <c:v>0.7868452473654155</c:v>
                </c:pt>
                <c:pt idx="10">
                  <c:v>0.77226277372262775</c:v>
                </c:pt>
                <c:pt idx="11">
                  <c:v>0.94826445286651018</c:v>
                </c:pt>
                <c:pt idx="12">
                  <c:v>1.1247369427970155</c:v>
                </c:pt>
                <c:pt idx="13">
                  <c:v>1.1356864684428509</c:v>
                </c:pt>
                <c:pt idx="14">
                  <c:v>1.0276542365149959</c:v>
                </c:pt>
                <c:pt idx="15">
                  <c:v>0.99751787719401941</c:v>
                </c:pt>
                <c:pt idx="16">
                  <c:v>0.95337926119491623</c:v>
                </c:pt>
                <c:pt idx="17">
                  <c:v>0.83445863000245513</c:v>
                </c:pt>
                <c:pt idx="18">
                  <c:v>0.81650793650793652</c:v>
                </c:pt>
                <c:pt idx="19">
                  <c:v>0.80499837715027589</c:v>
                </c:pt>
                <c:pt idx="20">
                  <c:v>0.78627934120088183</c:v>
                </c:pt>
                <c:pt idx="21">
                  <c:v>0.79976074965109323</c:v>
                </c:pt>
                <c:pt idx="22">
                  <c:v>0.79753240451930407</c:v>
                </c:pt>
                <c:pt idx="23">
                  <c:v>0.79360238314774101</c:v>
                </c:pt>
                <c:pt idx="24">
                  <c:v>0.77232834279814144</c:v>
                </c:pt>
                <c:pt idx="25">
                  <c:v>0.66595674967234608</c:v>
                </c:pt>
                <c:pt idx="26">
                  <c:v>0.68481637127717898</c:v>
                </c:pt>
                <c:pt idx="27">
                  <c:v>0.70070982095560974</c:v>
                </c:pt>
                <c:pt idx="28">
                  <c:v>0.73991031390134521</c:v>
                </c:pt>
                <c:pt idx="29">
                  <c:v>0.64572514249525015</c:v>
                </c:pt>
                <c:pt idx="30">
                  <c:v>0.64139139139139145</c:v>
                </c:pt>
                <c:pt idx="31">
                  <c:v>0.55370152761457103</c:v>
                </c:pt>
                <c:pt idx="32">
                  <c:v>0.49334784712143198</c:v>
                </c:pt>
                <c:pt idx="33">
                  <c:v>0.49517804154302675</c:v>
                </c:pt>
                <c:pt idx="34">
                  <c:v>0.48753394223648483</c:v>
                </c:pt>
                <c:pt idx="35">
                  <c:v>0.46353478313108254</c:v>
                </c:pt>
                <c:pt idx="36">
                  <c:v>0.45476390724498378</c:v>
                </c:pt>
                <c:pt idx="37">
                  <c:v>0.48687037479111955</c:v>
                </c:pt>
                <c:pt idx="38">
                  <c:v>0.4720564957993425</c:v>
                </c:pt>
                <c:pt idx="39">
                  <c:v>0.43926587780729293</c:v>
                </c:pt>
                <c:pt idx="40">
                  <c:v>0.46208708708708712</c:v>
                </c:pt>
                <c:pt idx="41">
                  <c:v>0.44836886719753405</c:v>
                </c:pt>
                <c:pt idx="42">
                  <c:v>0.27724823870700377</c:v>
                </c:pt>
                <c:pt idx="43">
                  <c:v>0.22701631346241807</c:v>
                </c:pt>
                <c:pt idx="44">
                  <c:v>0.22020639147802928</c:v>
                </c:pt>
                <c:pt idx="45">
                  <c:v>0.13423752390888541</c:v>
                </c:pt>
                <c:pt idx="46">
                  <c:v>0.1210847975553858</c:v>
                </c:pt>
                <c:pt idx="47">
                  <c:v>0.1702386751095957</c:v>
                </c:pt>
                <c:pt idx="48">
                  <c:v>0.20664928292046936</c:v>
                </c:pt>
                <c:pt idx="49">
                  <c:v>0.21335268505079827</c:v>
                </c:pt>
                <c:pt idx="50">
                  <c:v>0.21988388969521047</c:v>
                </c:pt>
                <c:pt idx="51">
                  <c:v>0.18053097345132743</c:v>
                </c:pt>
                <c:pt idx="52">
                  <c:v>0.2947960618846695</c:v>
                </c:pt>
                <c:pt idx="53">
                  <c:v>0.31846544950311995</c:v>
                </c:pt>
                <c:pt idx="54">
                  <c:v>0.365929203539823</c:v>
                </c:pt>
                <c:pt idx="55">
                  <c:v>0.44111593871484106</c:v>
                </c:pt>
                <c:pt idx="56">
                  <c:v>0.59186847367251716</c:v>
                </c:pt>
                <c:pt idx="57">
                  <c:v>0.70974700921749367</c:v>
                </c:pt>
                <c:pt idx="58">
                  <c:v>0.7184537914691943</c:v>
                </c:pt>
                <c:pt idx="59">
                  <c:v>0.7431592861863846</c:v>
                </c:pt>
                <c:pt idx="60">
                  <c:v>0.80077419354838719</c:v>
                </c:pt>
                <c:pt idx="61">
                  <c:v>0.75087895529884485</c:v>
                </c:pt>
                <c:pt idx="62">
                  <c:v>0.70083432657926104</c:v>
                </c:pt>
                <c:pt idx="63">
                  <c:v>0.77004886461626898</c:v>
                </c:pt>
                <c:pt idx="64">
                  <c:v>0.81406469760900135</c:v>
                </c:pt>
                <c:pt idx="65">
                  <c:v>0.89155629139072845</c:v>
                </c:pt>
                <c:pt idx="66">
                  <c:v>0.84713552503814682</c:v>
                </c:pt>
                <c:pt idx="67">
                  <c:v>0.76538729937194694</c:v>
                </c:pt>
                <c:pt idx="68">
                  <c:v>0.75824018343364874</c:v>
                </c:pt>
                <c:pt idx="69">
                  <c:v>0.68150227211975412</c:v>
                </c:pt>
                <c:pt idx="70">
                  <c:v>0.61372101405743118</c:v>
                </c:pt>
                <c:pt idx="71">
                  <c:v>0.60785011265267408</c:v>
                </c:pt>
                <c:pt idx="72">
                  <c:v>0.60769946499185845</c:v>
                </c:pt>
                <c:pt idx="73">
                  <c:v>0.60618579723090671</c:v>
                </c:pt>
                <c:pt idx="74">
                  <c:v>0.60179833012202955</c:v>
                </c:pt>
                <c:pt idx="75">
                  <c:v>0.60000000000000009</c:v>
                </c:pt>
                <c:pt idx="76">
                  <c:v>0.60000000000000009</c:v>
                </c:pt>
                <c:pt idx="77">
                  <c:v>0.60763888888888895</c:v>
                </c:pt>
                <c:pt idx="78">
                  <c:v>0.57235372934345696</c:v>
                </c:pt>
                <c:pt idx="79">
                  <c:v>0.58484329089128317</c:v>
                </c:pt>
                <c:pt idx="80">
                  <c:v>0.59296482412060303</c:v>
                </c:pt>
                <c:pt idx="81">
                  <c:v>0.57811074918566785</c:v>
                </c:pt>
              </c:numCache>
            </c:numRef>
          </c:val>
          <c:smooth val="0"/>
        </c:ser>
        <c:ser>
          <c:idx val="2"/>
          <c:order val="2"/>
          <c:tx>
            <c:strRef>
              <c:f>'Synthèse (2)'!$I$4</c:f>
              <c:strCache>
                <c:ptCount val="1"/>
                <c:pt idx="0">
                  <c:v>Massif / Lingot</c:v>
                </c:pt>
              </c:strCache>
            </c:strRef>
          </c:tx>
          <c:spPr>
            <a:ln w="12700">
              <a:solidFill>
                <a:srgbClr val="FFFF00"/>
              </a:solidFill>
              <a:prstDash val="solid"/>
            </a:ln>
          </c:spPr>
          <c:marker>
            <c:symbol val="triangle"/>
            <c:size val="5"/>
            <c:spPr>
              <a:solidFill>
                <a:srgbClr val="FFFF00"/>
              </a:solidFill>
              <a:ln>
                <a:solidFill>
                  <a:srgbClr val="FFFF00"/>
                </a:solidFill>
                <a:prstDash val="solid"/>
              </a:ln>
            </c:spPr>
          </c:marker>
          <c:cat>
            <c:numRef>
              <c:f>'Synthèse (2)'!$A$5:$A$86</c:f>
              <c:numCache>
                <c:formatCode>mmm\-yy</c:formatCode>
                <c:ptCount val="82"/>
                <c:pt idx="0">
                  <c:v>38443</c:v>
                </c:pt>
                <c:pt idx="1">
                  <c:v>38473</c:v>
                </c:pt>
                <c:pt idx="2">
                  <c:v>38504</c:v>
                </c:pt>
                <c:pt idx="3">
                  <c:v>38534</c:v>
                </c:pt>
                <c:pt idx="4">
                  <c:v>38565</c:v>
                </c:pt>
                <c:pt idx="5">
                  <c:v>38596</c:v>
                </c:pt>
                <c:pt idx="6">
                  <c:v>38626</c:v>
                </c:pt>
                <c:pt idx="7">
                  <c:v>38657</c:v>
                </c:pt>
                <c:pt idx="8">
                  <c:v>38687</c:v>
                </c:pt>
                <c:pt idx="9">
                  <c:v>38718</c:v>
                </c:pt>
                <c:pt idx="10">
                  <c:v>38749</c:v>
                </c:pt>
                <c:pt idx="11">
                  <c:v>38777</c:v>
                </c:pt>
                <c:pt idx="12">
                  <c:v>38808</c:v>
                </c:pt>
                <c:pt idx="13">
                  <c:v>38838</c:v>
                </c:pt>
                <c:pt idx="14">
                  <c:v>38869</c:v>
                </c:pt>
                <c:pt idx="15">
                  <c:v>38899</c:v>
                </c:pt>
                <c:pt idx="16">
                  <c:v>38930</c:v>
                </c:pt>
                <c:pt idx="17">
                  <c:v>38961</c:v>
                </c:pt>
                <c:pt idx="18">
                  <c:v>38991</c:v>
                </c:pt>
                <c:pt idx="19">
                  <c:v>39022</c:v>
                </c:pt>
                <c:pt idx="20">
                  <c:v>39052</c:v>
                </c:pt>
                <c:pt idx="21">
                  <c:v>39083</c:v>
                </c:pt>
                <c:pt idx="22">
                  <c:v>39114</c:v>
                </c:pt>
                <c:pt idx="23">
                  <c:v>39142</c:v>
                </c:pt>
                <c:pt idx="24">
                  <c:v>39173</c:v>
                </c:pt>
                <c:pt idx="25">
                  <c:v>39203</c:v>
                </c:pt>
                <c:pt idx="26">
                  <c:v>39234</c:v>
                </c:pt>
                <c:pt idx="27">
                  <c:v>39264</c:v>
                </c:pt>
                <c:pt idx="28">
                  <c:v>39295</c:v>
                </c:pt>
                <c:pt idx="29">
                  <c:v>39326</c:v>
                </c:pt>
                <c:pt idx="30">
                  <c:v>39356</c:v>
                </c:pt>
                <c:pt idx="31">
                  <c:v>39387</c:v>
                </c:pt>
                <c:pt idx="32">
                  <c:v>39417</c:v>
                </c:pt>
                <c:pt idx="33">
                  <c:v>39448</c:v>
                </c:pt>
                <c:pt idx="34">
                  <c:v>39479</c:v>
                </c:pt>
                <c:pt idx="35">
                  <c:v>39508</c:v>
                </c:pt>
                <c:pt idx="36">
                  <c:v>39539</c:v>
                </c:pt>
                <c:pt idx="37">
                  <c:v>39569</c:v>
                </c:pt>
                <c:pt idx="38">
                  <c:v>39600</c:v>
                </c:pt>
                <c:pt idx="39">
                  <c:v>39630</c:v>
                </c:pt>
                <c:pt idx="40">
                  <c:v>39661</c:v>
                </c:pt>
                <c:pt idx="41">
                  <c:v>39692</c:v>
                </c:pt>
                <c:pt idx="42">
                  <c:v>39722</c:v>
                </c:pt>
                <c:pt idx="43">
                  <c:v>39753</c:v>
                </c:pt>
                <c:pt idx="44">
                  <c:v>39783</c:v>
                </c:pt>
                <c:pt idx="45">
                  <c:v>39814</c:v>
                </c:pt>
                <c:pt idx="46">
                  <c:v>39845</c:v>
                </c:pt>
                <c:pt idx="47">
                  <c:v>39873</c:v>
                </c:pt>
                <c:pt idx="48">
                  <c:v>39904</c:v>
                </c:pt>
                <c:pt idx="49">
                  <c:v>39934</c:v>
                </c:pt>
                <c:pt idx="50">
                  <c:v>39965</c:v>
                </c:pt>
                <c:pt idx="51">
                  <c:v>39995</c:v>
                </c:pt>
                <c:pt idx="52">
                  <c:v>40026</c:v>
                </c:pt>
                <c:pt idx="53">
                  <c:v>40057</c:v>
                </c:pt>
                <c:pt idx="54">
                  <c:v>40087</c:v>
                </c:pt>
                <c:pt idx="55">
                  <c:v>40118</c:v>
                </c:pt>
                <c:pt idx="56">
                  <c:v>40148</c:v>
                </c:pt>
                <c:pt idx="57">
                  <c:v>40179</c:v>
                </c:pt>
                <c:pt idx="58">
                  <c:v>40210</c:v>
                </c:pt>
                <c:pt idx="59">
                  <c:v>40238</c:v>
                </c:pt>
                <c:pt idx="60">
                  <c:v>40269</c:v>
                </c:pt>
                <c:pt idx="61">
                  <c:v>40299</c:v>
                </c:pt>
                <c:pt idx="62">
                  <c:v>40330</c:v>
                </c:pt>
                <c:pt idx="63">
                  <c:v>40360</c:v>
                </c:pt>
                <c:pt idx="64">
                  <c:v>40391</c:v>
                </c:pt>
                <c:pt idx="65">
                  <c:v>40422</c:v>
                </c:pt>
                <c:pt idx="66">
                  <c:v>40452</c:v>
                </c:pt>
                <c:pt idx="67">
                  <c:v>40483</c:v>
                </c:pt>
                <c:pt idx="68">
                  <c:v>40513</c:v>
                </c:pt>
                <c:pt idx="69">
                  <c:v>40544</c:v>
                </c:pt>
                <c:pt idx="70">
                  <c:v>40575</c:v>
                </c:pt>
                <c:pt idx="71">
                  <c:v>40603</c:v>
                </c:pt>
                <c:pt idx="72">
                  <c:v>40634</c:v>
                </c:pt>
                <c:pt idx="73">
                  <c:v>40664</c:v>
                </c:pt>
                <c:pt idx="74">
                  <c:v>40695</c:v>
                </c:pt>
                <c:pt idx="75">
                  <c:v>40725</c:v>
                </c:pt>
                <c:pt idx="76">
                  <c:v>40756</c:v>
                </c:pt>
                <c:pt idx="77">
                  <c:v>40787</c:v>
                </c:pt>
                <c:pt idx="78">
                  <c:v>40817</c:v>
                </c:pt>
                <c:pt idx="79">
                  <c:v>40848</c:v>
                </c:pt>
                <c:pt idx="80">
                  <c:v>40878</c:v>
                </c:pt>
                <c:pt idx="81">
                  <c:v>40909</c:v>
                </c:pt>
              </c:numCache>
            </c:numRef>
          </c:cat>
          <c:val>
            <c:numRef>
              <c:f>'Synthèse (2)'!$I$5:$I$86</c:f>
              <c:numCache>
                <c:formatCode>0%</c:formatCode>
                <c:ptCount val="82"/>
                <c:pt idx="0">
                  <c:v>0.56024570454247369</c:v>
                </c:pt>
                <c:pt idx="1">
                  <c:v>0.44578760984566956</c:v>
                </c:pt>
                <c:pt idx="2">
                  <c:v>0.4036199886328859</c:v>
                </c:pt>
                <c:pt idx="3">
                  <c:v>0.38252524810912425</c:v>
                </c:pt>
                <c:pt idx="4">
                  <c:v>0.45182092423381276</c:v>
                </c:pt>
                <c:pt idx="5">
                  <c:v>0.48889202483670674</c:v>
                </c:pt>
                <c:pt idx="6">
                  <c:v>0.50543317490681761</c:v>
                </c:pt>
                <c:pt idx="7">
                  <c:v>0.53803222434772313</c:v>
                </c:pt>
                <c:pt idx="8">
                  <c:v>0.54335912911467399</c:v>
                </c:pt>
                <c:pt idx="9">
                  <c:v>0.53484761256781987</c:v>
                </c:pt>
                <c:pt idx="10">
                  <c:v>0.55047888208509965</c:v>
                </c:pt>
                <c:pt idx="11">
                  <c:v>0.567296453306816</c:v>
                </c:pt>
                <c:pt idx="12">
                  <c:v>0.51907375801466848</c:v>
                </c:pt>
                <c:pt idx="13">
                  <c:v>0.54166225676227342</c:v>
                </c:pt>
                <c:pt idx="14">
                  <c:v>0.54508410047441291</c:v>
                </c:pt>
                <c:pt idx="15">
                  <c:v>0.54099433381419082</c:v>
                </c:pt>
                <c:pt idx="16">
                  <c:v>0.53073273746672411</c:v>
                </c:pt>
                <c:pt idx="17">
                  <c:v>0.46693657219973012</c:v>
                </c:pt>
                <c:pt idx="18">
                  <c:v>0.49444352046447632</c:v>
                </c:pt>
                <c:pt idx="19">
                  <c:v>0.51725216629649329</c:v>
                </c:pt>
                <c:pt idx="20">
                  <c:v>0.53509358288770059</c:v>
                </c:pt>
                <c:pt idx="21">
                  <c:v>0.52260286610492646</c:v>
                </c:pt>
                <c:pt idx="22">
                  <c:v>0.5150936903681923</c:v>
                </c:pt>
                <c:pt idx="23">
                  <c:v>0.48334313313733729</c:v>
                </c:pt>
                <c:pt idx="24">
                  <c:v>0.37254971717243585</c:v>
                </c:pt>
                <c:pt idx="25">
                  <c:v>0.33662672678606714</c:v>
                </c:pt>
                <c:pt idx="26">
                  <c:v>0.32799912910951445</c:v>
                </c:pt>
                <c:pt idx="27">
                  <c:v>0.35227413302544219</c:v>
                </c:pt>
                <c:pt idx="28">
                  <c:v>0.34998752636472907</c:v>
                </c:pt>
                <c:pt idx="29">
                  <c:v>0.27344476447508675</c:v>
                </c:pt>
                <c:pt idx="30">
                  <c:v>0.30000226793368556</c:v>
                </c:pt>
                <c:pt idx="31">
                  <c:v>0.289766081871345</c:v>
                </c:pt>
                <c:pt idx="32">
                  <c:v>0.28540623260990539</c:v>
                </c:pt>
                <c:pt idx="33">
                  <c:v>0.31081743735595546</c:v>
                </c:pt>
                <c:pt idx="34">
                  <c:v>0.33098231626290503</c:v>
                </c:pt>
                <c:pt idx="35">
                  <c:v>0.32864030363645685</c:v>
                </c:pt>
                <c:pt idx="36">
                  <c:v>0.29315181305813626</c:v>
                </c:pt>
                <c:pt idx="37">
                  <c:v>0.26802962009014814</c:v>
                </c:pt>
                <c:pt idx="38">
                  <c:v>0.26011656036947439</c:v>
                </c:pt>
                <c:pt idx="39">
                  <c:v>0.25</c:v>
                </c:pt>
                <c:pt idx="40">
                  <c:v>0.23644003055767765</c:v>
                </c:pt>
                <c:pt idx="41">
                  <c:v>0.20683559222156744</c:v>
                </c:pt>
                <c:pt idx="42">
                  <c:v>0.11786813542847886</c:v>
                </c:pt>
                <c:pt idx="43">
                  <c:v>0.10001619957881096</c:v>
                </c:pt>
                <c:pt idx="44">
                  <c:v>8.3624727848518834E-2</c:v>
                </c:pt>
                <c:pt idx="45">
                  <c:v>6.6371973345648871E-2</c:v>
                </c:pt>
                <c:pt idx="46">
                  <c:v>6.1060711793440338E-2</c:v>
                </c:pt>
                <c:pt idx="47">
                  <c:v>6.528001197111967E-2</c:v>
                </c:pt>
                <c:pt idx="48">
                  <c:v>6.6286919831223631E-2</c:v>
                </c:pt>
                <c:pt idx="49">
                  <c:v>6.1658276322017126E-2</c:v>
                </c:pt>
                <c:pt idx="50">
                  <c:v>5.4802180903117573E-2</c:v>
                </c:pt>
                <c:pt idx="51">
                  <c:v>4.5947138724071988E-2</c:v>
                </c:pt>
                <c:pt idx="52">
                  <c:v>9.5845845845845851E-2</c:v>
                </c:pt>
                <c:pt idx="53">
                  <c:v>0.11617482256257004</c:v>
                </c:pt>
                <c:pt idx="54">
                  <c:v>0.14350228456062056</c:v>
                </c:pt>
                <c:pt idx="55">
                  <c:v>0.20678565685801575</c:v>
                </c:pt>
                <c:pt idx="56">
                  <c:v>0.26942838792549773</c:v>
                </c:pt>
                <c:pt idx="57">
                  <c:v>0.32845936282619137</c:v>
                </c:pt>
                <c:pt idx="58">
                  <c:v>0.40941091210270208</c:v>
                </c:pt>
                <c:pt idx="59">
                  <c:v>0.46899244206416735</c:v>
                </c:pt>
                <c:pt idx="60">
                  <c:v>0.47570244691806013</c:v>
                </c:pt>
                <c:pt idx="61">
                  <c:v>0.46837536171971883</c:v>
                </c:pt>
                <c:pt idx="62">
                  <c:v>0.47840695278200879</c:v>
                </c:pt>
                <c:pt idx="63">
                  <c:v>0.49176058743169399</c:v>
                </c:pt>
                <c:pt idx="64">
                  <c:v>0.49961577868852458</c:v>
                </c:pt>
                <c:pt idx="65">
                  <c:v>0.4971753742113727</c:v>
                </c:pt>
                <c:pt idx="66">
                  <c:v>0.50112121335670889</c:v>
                </c:pt>
                <c:pt idx="67">
                  <c:v>0.47434228690884706</c:v>
                </c:pt>
                <c:pt idx="68">
                  <c:v>0.41432391138273489</c:v>
                </c:pt>
                <c:pt idx="69">
                  <c:v>0.41563350468702753</c:v>
                </c:pt>
                <c:pt idx="70">
                  <c:v>0.41866586448070991</c:v>
                </c:pt>
                <c:pt idx="71">
                  <c:v>0.43298043470128311</c:v>
                </c:pt>
                <c:pt idx="72">
                  <c:v>0.43298043470128311</c:v>
                </c:pt>
                <c:pt idx="73">
                  <c:v>0.42524649048858265</c:v>
                </c:pt>
                <c:pt idx="74">
                  <c:v>0.42018839570428473</c:v>
                </c:pt>
                <c:pt idx="75">
                  <c:v>0.40809295165487663</c:v>
                </c:pt>
                <c:pt idx="76">
                  <c:v>0.4134809221859766</c:v>
                </c:pt>
                <c:pt idx="77">
                  <c:v>0.39961841678966131</c:v>
                </c:pt>
                <c:pt idx="78">
                  <c:v>0.36433857871667746</c:v>
                </c:pt>
                <c:pt idx="79">
                  <c:v>0.35115326579004091</c:v>
                </c:pt>
                <c:pt idx="80">
                  <c:v>0.34651864625996981</c:v>
                </c:pt>
                <c:pt idx="81">
                  <c:v>0.36040973692168127</c:v>
                </c:pt>
              </c:numCache>
            </c:numRef>
          </c:val>
          <c:smooth val="0"/>
        </c:ser>
        <c:dLbls>
          <c:showLegendKey val="0"/>
          <c:showVal val="0"/>
          <c:showCatName val="0"/>
          <c:showSerName val="0"/>
          <c:showPercent val="0"/>
          <c:showBubbleSize val="0"/>
        </c:dLbls>
        <c:marker val="1"/>
        <c:smooth val="0"/>
        <c:axId val="159416704"/>
        <c:axId val="159419776"/>
      </c:lineChart>
      <c:dateAx>
        <c:axId val="159416704"/>
        <c:scaling>
          <c:orientation val="minMax"/>
        </c:scaling>
        <c:delete val="0"/>
        <c:axPos val="b"/>
        <c:title>
          <c:tx>
            <c:rich>
              <a:bodyPr/>
              <a:lstStyle/>
              <a:p>
                <a:pPr>
                  <a:defRPr/>
                </a:pPr>
                <a:r>
                  <a:rPr lang="fr-FR"/>
                  <a:t>mois-année</a:t>
                </a:r>
              </a:p>
            </c:rich>
          </c:tx>
          <c:layout>
            <c:manualLayout>
              <c:xMode val="edge"/>
              <c:yMode val="edge"/>
              <c:x val="0.39778930942076857"/>
              <c:y val="0.95050975909977731"/>
            </c:manualLayout>
          </c:layout>
          <c:overlay val="0"/>
          <c:spPr>
            <a:noFill/>
            <a:ln w="25400">
              <a:noFill/>
            </a:ln>
          </c:spPr>
        </c:title>
        <c:numFmt formatCode="mmm\-yy" sourceLinked="0"/>
        <c:majorTickMark val="out"/>
        <c:minorTickMark val="none"/>
        <c:tickLblPos val="nextTo"/>
        <c:spPr>
          <a:ln w="3175">
            <a:solidFill>
              <a:srgbClr val="000000"/>
            </a:solidFill>
            <a:prstDash val="solid"/>
          </a:ln>
        </c:spPr>
        <c:txPr>
          <a:bodyPr rot="-5400000" vert="horz"/>
          <a:lstStyle/>
          <a:p>
            <a:pPr>
              <a:defRPr/>
            </a:pPr>
            <a:endParaRPr lang="fr-FR"/>
          </a:p>
        </c:txPr>
        <c:crossAx val="159419776"/>
        <c:crosses val="autoZero"/>
        <c:auto val="1"/>
        <c:lblOffset val="100"/>
        <c:baseTimeUnit val="months"/>
        <c:majorUnit val="4"/>
        <c:majorTimeUnit val="months"/>
        <c:minorUnit val="2"/>
        <c:minorTimeUnit val="months"/>
      </c:dateAx>
      <c:valAx>
        <c:axId val="159419776"/>
        <c:scaling>
          <c:orientation val="minMax"/>
        </c:scaling>
        <c:delete val="0"/>
        <c:axPos val="l"/>
        <c:majorGridlines>
          <c:spPr>
            <a:ln w="3175">
              <a:solidFill>
                <a:srgbClr val="000000"/>
              </a:solidFill>
              <a:prstDash val="solid"/>
            </a:ln>
          </c:spPr>
        </c:majorGridlines>
        <c:title>
          <c:tx>
            <c:rich>
              <a:bodyPr/>
              <a:lstStyle/>
              <a:p>
                <a:pPr>
                  <a:defRPr/>
                </a:pPr>
                <a:r>
                  <a:rPr lang="fr-FR"/>
                  <a:t>%</a:t>
                </a:r>
              </a:p>
            </c:rich>
          </c:tx>
          <c:layout>
            <c:manualLayout>
              <c:xMode val="edge"/>
              <c:yMode val="edge"/>
              <c:x val="1.4324088625052729E-2"/>
              <c:y val="0.47392673529070356"/>
            </c:manualLayout>
          </c:layout>
          <c:overlay val="0"/>
          <c:spPr>
            <a:noFill/>
            <a:ln w="25400">
              <a:noFill/>
            </a:ln>
          </c:spPr>
        </c:title>
        <c:numFmt formatCode="0%" sourceLinked="1"/>
        <c:majorTickMark val="out"/>
        <c:minorTickMark val="none"/>
        <c:tickLblPos val="nextTo"/>
        <c:spPr>
          <a:ln w="3175">
            <a:solidFill>
              <a:srgbClr val="000000"/>
            </a:solidFill>
            <a:prstDash val="solid"/>
          </a:ln>
        </c:spPr>
        <c:txPr>
          <a:bodyPr rot="0" vert="horz"/>
          <a:lstStyle/>
          <a:p>
            <a:pPr>
              <a:defRPr/>
            </a:pPr>
            <a:endParaRPr lang="fr-FR"/>
          </a:p>
        </c:txPr>
        <c:crossAx val="159416704"/>
        <c:crosses val="autoZero"/>
        <c:crossBetween val="between"/>
      </c:valAx>
      <c:spPr>
        <a:solidFill>
          <a:srgbClr val="C0C0C0"/>
        </a:solidFill>
        <a:ln w="12700">
          <a:solidFill>
            <a:srgbClr val="808080"/>
          </a:solidFill>
          <a:prstDash val="solid"/>
        </a:ln>
      </c:spPr>
    </c:plotArea>
    <c:legend>
      <c:legendPos val="r"/>
      <c:layout>
        <c:manualLayout>
          <c:xMode val="edge"/>
          <c:yMode val="edge"/>
          <c:x val="0.8723139469207819"/>
          <c:y val="0.31448113581545639"/>
          <c:w val="0.12351392394694315"/>
          <c:h val="0.31289863178933219"/>
        </c:manualLayout>
      </c:layout>
      <c:overlay val="0"/>
      <c:spPr>
        <a:solidFill>
          <a:srgbClr val="FFFFFF"/>
        </a:solidFill>
        <a:ln w="3175">
          <a:solidFill>
            <a:srgbClr val="000000"/>
          </a:solidFill>
          <a:prstDash val="solid"/>
        </a:ln>
      </c:spPr>
    </c:legend>
    <c:plotVisOnly val="1"/>
    <c:dispBlanksAs val="gap"/>
    <c:showDLblsOverMax val="0"/>
  </c:chart>
  <c:spPr>
    <a:gradFill rotWithShape="1">
      <a:gsLst>
        <a:gs pos="98333">
          <a:schemeClr val="accent5">
            <a:lumMod val="90000"/>
          </a:schemeClr>
        </a:gs>
        <a:gs pos="52000">
          <a:schemeClr val="accent5">
            <a:alpha val="50000"/>
          </a:schemeClr>
        </a:gs>
        <a:gs pos="0">
          <a:schemeClr val="accent6">
            <a:lumMod val="40000"/>
            <a:lumOff val="60000"/>
          </a:schemeClr>
        </a:gs>
        <a:gs pos="0">
          <a:schemeClr val="accent6">
            <a:lumMod val="100000"/>
            <a:alpha val="50000"/>
          </a:schemeClr>
        </a:gs>
      </a:gsLst>
      <a:lin ang="16200000" scaled="1"/>
    </a:gradFill>
    <a:ln w="9525" cap="flat" cmpd="sng" algn="ctr">
      <a:solidFill>
        <a:schemeClr val="accent4">
          <a:shade val="95000"/>
          <a:satMod val="105000"/>
        </a:schemeClr>
      </a:solidFill>
      <a:prstDash val="solid"/>
    </a:ln>
    <a:effectLst>
      <a:outerShdw blurRad="40000" dist="20000" dir="5400000" rotWithShape="0">
        <a:srgbClr val="000000">
          <a:alpha val="38000"/>
        </a:srgbClr>
      </a:outerShdw>
    </a:effectLst>
  </c:spPr>
  <c:txPr>
    <a:bodyPr/>
    <a:lstStyle/>
    <a:p>
      <a:pPr>
        <a:defRPr>
          <a:solidFill>
            <a:schemeClr val="dk1"/>
          </a:solidFill>
          <a:latin typeface="+mn-lt"/>
          <a:ea typeface="+mn-ea"/>
          <a:cs typeface="+mn-cs"/>
        </a:defRPr>
      </a:pPr>
      <a:endParaRPr lang="fr-FR"/>
    </a:p>
  </c:txPr>
  <c:externalData r:id="rId1">
    <c:autoUpdate val="0"/>
  </c:externalData>
</c:chartSpace>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0" y="0"/>
            <a:ext cx="2946400"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5562" tIns="47781" rIns="95562" bIns="47781" numCol="1" anchor="t" anchorCtr="0" compatLnSpc="1">
            <a:prstTxWarp prst="textNoShape">
              <a:avLst/>
            </a:prstTxWarp>
          </a:bodyPr>
          <a:lstStyle>
            <a:lvl1pPr defTabSz="955675">
              <a:defRPr sz="1300"/>
            </a:lvl1pPr>
          </a:lstStyle>
          <a:p>
            <a:endParaRPr lang="fr-FR"/>
          </a:p>
        </p:txBody>
      </p:sp>
      <p:sp>
        <p:nvSpPr>
          <p:cNvPr id="4099" name="Rectangle 3"/>
          <p:cNvSpPr>
            <a:spLocks noGrp="1" noChangeArrowheads="1"/>
          </p:cNvSpPr>
          <p:nvPr>
            <p:ph type="dt" sz="quarter" idx="1"/>
          </p:nvPr>
        </p:nvSpPr>
        <p:spPr bwMode="auto">
          <a:xfrm>
            <a:off x="3849688" y="0"/>
            <a:ext cx="2946400"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5562" tIns="47781" rIns="95562" bIns="47781" numCol="1" anchor="t" anchorCtr="0" compatLnSpc="1">
            <a:prstTxWarp prst="textNoShape">
              <a:avLst/>
            </a:prstTxWarp>
          </a:bodyPr>
          <a:lstStyle>
            <a:lvl1pPr algn="r" defTabSz="955675">
              <a:defRPr sz="1300"/>
            </a:lvl1pPr>
          </a:lstStyle>
          <a:p>
            <a:endParaRPr lang="fr-FR"/>
          </a:p>
        </p:txBody>
      </p:sp>
      <p:sp>
        <p:nvSpPr>
          <p:cNvPr id="4100" name="Rectangle 4"/>
          <p:cNvSpPr>
            <a:spLocks noGrp="1" noChangeArrowheads="1"/>
          </p:cNvSpPr>
          <p:nvPr>
            <p:ph type="ftr" sz="quarter" idx="2"/>
          </p:nvPr>
        </p:nvSpPr>
        <p:spPr bwMode="auto">
          <a:xfrm>
            <a:off x="0" y="9429750"/>
            <a:ext cx="2946400"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5562" tIns="47781" rIns="95562" bIns="47781" numCol="1" anchor="b" anchorCtr="0" compatLnSpc="1">
            <a:prstTxWarp prst="textNoShape">
              <a:avLst/>
            </a:prstTxWarp>
          </a:bodyPr>
          <a:lstStyle>
            <a:lvl1pPr defTabSz="955675">
              <a:defRPr sz="1300"/>
            </a:lvl1pPr>
          </a:lstStyle>
          <a:p>
            <a:endParaRPr lang="fr-FR"/>
          </a:p>
        </p:txBody>
      </p:sp>
      <p:sp>
        <p:nvSpPr>
          <p:cNvPr id="4101" name="Rectangle 5"/>
          <p:cNvSpPr>
            <a:spLocks noGrp="1" noChangeArrowheads="1"/>
          </p:cNvSpPr>
          <p:nvPr>
            <p:ph type="sldNum" sz="quarter" idx="3"/>
          </p:nvPr>
        </p:nvSpPr>
        <p:spPr bwMode="auto">
          <a:xfrm>
            <a:off x="3849688" y="9429750"/>
            <a:ext cx="2946400"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5562" tIns="47781" rIns="95562" bIns="47781" numCol="1" anchor="b" anchorCtr="0" compatLnSpc="1">
            <a:prstTxWarp prst="textNoShape">
              <a:avLst/>
            </a:prstTxWarp>
          </a:bodyPr>
          <a:lstStyle>
            <a:lvl1pPr algn="r" defTabSz="955675">
              <a:defRPr sz="1300"/>
            </a:lvl1pPr>
          </a:lstStyle>
          <a:p>
            <a:fld id="{EC602875-D9FA-478E-A96A-D066B22937CD}" type="slidenum">
              <a:rPr lang="fr-FR"/>
              <a:pPr/>
              <a:t>‹N°›</a:t>
            </a:fld>
            <a:endParaRPr lang="fr-FR"/>
          </a:p>
        </p:txBody>
      </p:sp>
    </p:spTree>
    <p:extLst>
      <p:ext uri="{BB962C8B-B14F-4D97-AF65-F5344CB8AC3E}">
        <p14:creationId xmlns:p14="http://schemas.microsoft.com/office/powerpoint/2010/main" val="249743063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8" name="Rectangle 2"/>
          <p:cNvSpPr>
            <a:spLocks noGrp="1" noChangeArrowheads="1"/>
          </p:cNvSpPr>
          <p:nvPr>
            <p:ph type="hdr" sz="quarter"/>
          </p:nvPr>
        </p:nvSpPr>
        <p:spPr bwMode="auto">
          <a:xfrm>
            <a:off x="0" y="0"/>
            <a:ext cx="2917825" cy="5175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88221" tIns="44111" rIns="88221" bIns="44111" numCol="1" anchor="t" anchorCtr="0" compatLnSpc="1">
            <a:prstTxWarp prst="textNoShape">
              <a:avLst/>
            </a:prstTxWarp>
          </a:bodyPr>
          <a:lstStyle>
            <a:lvl1pPr defTabSz="882650">
              <a:defRPr sz="1200"/>
            </a:lvl1pPr>
          </a:lstStyle>
          <a:p>
            <a:endParaRPr lang="fr-FR"/>
          </a:p>
        </p:txBody>
      </p:sp>
      <p:sp>
        <p:nvSpPr>
          <p:cNvPr id="9219" name="Rectangle 3"/>
          <p:cNvSpPr>
            <a:spLocks noGrp="1" noChangeArrowheads="1"/>
          </p:cNvSpPr>
          <p:nvPr>
            <p:ph type="dt" idx="1"/>
          </p:nvPr>
        </p:nvSpPr>
        <p:spPr bwMode="auto">
          <a:xfrm>
            <a:off x="3867150" y="0"/>
            <a:ext cx="2917825" cy="5175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88221" tIns="44111" rIns="88221" bIns="44111" numCol="1" anchor="t" anchorCtr="0" compatLnSpc="1">
            <a:prstTxWarp prst="textNoShape">
              <a:avLst/>
            </a:prstTxWarp>
          </a:bodyPr>
          <a:lstStyle>
            <a:lvl1pPr algn="r" defTabSz="882650">
              <a:defRPr sz="1200"/>
            </a:lvl1pPr>
          </a:lstStyle>
          <a:p>
            <a:endParaRPr lang="fr-FR"/>
          </a:p>
        </p:txBody>
      </p:sp>
      <p:sp>
        <p:nvSpPr>
          <p:cNvPr id="9220" name="Rectangle 4"/>
          <p:cNvSpPr>
            <a:spLocks noGrp="1" noRot="1" noChangeAspect="1" noChangeArrowheads="1" noTextEdit="1"/>
          </p:cNvSpPr>
          <p:nvPr>
            <p:ph type="sldImg" idx="2"/>
          </p:nvPr>
        </p:nvSpPr>
        <p:spPr bwMode="auto">
          <a:xfrm>
            <a:off x="966788" y="739775"/>
            <a:ext cx="4926012" cy="3694113"/>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9221" name="Rectangle 5"/>
          <p:cNvSpPr>
            <a:spLocks noGrp="1" noChangeArrowheads="1"/>
          </p:cNvSpPr>
          <p:nvPr>
            <p:ph type="body" sz="quarter" idx="3"/>
          </p:nvPr>
        </p:nvSpPr>
        <p:spPr bwMode="auto">
          <a:xfrm>
            <a:off x="876300" y="4730750"/>
            <a:ext cx="5033963" cy="4433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88221" tIns="44111" rIns="88221" bIns="44111" numCol="1" anchor="t" anchorCtr="0" compatLnSpc="1">
            <a:prstTxWarp prst="textNoShape">
              <a:avLst/>
            </a:prstTxWarp>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p>
        </p:txBody>
      </p:sp>
      <p:sp>
        <p:nvSpPr>
          <p:cNvPr id="9222" name="Rectangle 6"/>
          <p:cNvSpPr>
            <a:spLocks noGrp="1" noChangeArrowheads="1"/>
          </p:cNvSpPr>
          <p:nvPr>
            <p:ph type="ftr" sz="quarter" idx="4"/>
          </p:nvPr>
        </p:nvSpPr>
        <p:spPr bwMode="auto">
          <a:xfrm>
            <a:off x="0" y="9459913"/>
            <a:ext cx="2917825" cy="4429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88221" tIns="44111" rIns="88221" bIns="44111" numCol="1" anchor="b" anchorCtr="0" compatLnSpc="1">
            <a:prstTxWarp prst="textNoShape">
              <a:avLst/>
            </a:prstTxWarp>
          </a:bodyPr>
          <a:lstStyle>
            <a:lvl1pPr defTabSz="882650">
              <a:defRPr sz="1200"/>
            </a:lvl1pPr>
          </a:lstStyle>
          <a:p>
            <a:endParaRPr lang="fr-FR"/>
          </a:p>
        </p:txBody>
      </p:sp>
      <p:sp>
        <p:nvSpPr>
          <p:cNvPr id="9223" name="Rectangle 7"/>
          <p:cNvSpPr>
            <a:spLocks noGrp="1" noChangeArrowheads="1"/>
          </p:cNvSpPr>
          <p:nvPr>
            <p:ph type="sldNum" sz="quarter" idx="5"/>
          </p:nvPr>
        </p:nvSpPr>
        <p:spPr bwMode="auto">
          <a:xfrm>
            <a:off x="3867150" y="9459913"/>
            <a:ext cx="2917825" cy="4429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88221" tIns="44111" rIns="88221" bIns="44111" numCol="1" anchor="b" anchorCtr="0" compatLnSpc="1">
            <a:prstTxWarp prst="textNoShape">
              <a:avLst/>
            </a:prstTxWarp>
          </a:bodyPr>
          <a:lstStyle>
            <a:lvl1pPr algn="r" defTabSz="882650">
              <a:defRPr sz="1200"/>
            </a:lvl1pPr>
          </a:lstStyle>
          <a:p>
            <a:fld id="{574A8FEA-1FE7-4736-B778-93B4BBBD912C}" type="slidenum">
              <a:rPr lang="fr-FR"/>
              <a:pPr/>
              <a:t>‹N°›</a:t>
            </a:fld>
            <a:endParaRPr lang="fr-FR"/>
          </a:p>
        </p:txBody>
      </p:sp>
    </p:spTree>
    <p:extLst>
      <p:ext uri="{BB962C8B-B14F-4D97-AF65-F5344CB8AC3E}">
        <p14:creationId xmlns:p14="http://schemas.microsoft.com/office/powerpoint/2010/main" val="624726457"/>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pitchFamily="34" charset="0"/>
        <a:ea typeface="+mn-ea"/>
        <a:cs typeface="+mn-cs"/>
      </a:defRPr>
    </a:lvl1pPr>
    <a:lvl2pPr marL="457200" algn="l" rtl="0" fontAlgn="base">
      <a:spcBef>
        <a:spcPct val="30000"/>
      </a:spcBef>
      <a:spcAft>
        <a:spcPct val="0"/>
      </a:spcAft>
      <a:defRPr sz="1200" kern="1200">
        <a:solidFill>
          <a:schemeClr val="tx1"/>
        </a:solidFill>
        <a:latin typeface="Arial" pitchFamily="34" charset="0"/>
        <a:ea typeface="+mn-ea"/>
        <a:cs typeface="+mn-cs"/>
      </a:defRPr>
    </a:lvl2pPr>
    <a:lvl3pPr marL="914400" algn="l" rtl="0" fontAlgn="base">
      <a:spcBef>
        <a:spcPct val="30000"/>
      </a:spcBef>
      <a:spcAft>
        <a:spcPct val="0"/>
      </a:spcAft>
      <a:defRPr sz="1200" kern="1200">
        <a:solidFill>
          <a:schemeClr val="tx1"/>
        </a:solidFill>
        <a:latin typeface="Arial" pitchFamily="34" charset="0"/>
        <a:ea typeface="+mn-ea"/>
        <a:cs typeface="+mn-cs"/>
      </a:defRPr>
    </a:lvl3pPr>
    <a:lvl4pPr marL="1371600" algn="l" rtl="0" fontAlgn="base">
      <a:spcBef>
        <a:spcPct val="30000"/>
      </a:spcBef>
      <a:spcAft>
        <a:spcPct val="0"/>
      </a:spcAft>
      <a:defRPr sz="1200" kern="1200">
        <a:solidFill>
          <a:schemeClr val="tx1"/>
        </a:solidFill>
        <a:latin typeface="Arial" pitchFamily="34" charset="0"/>
        <a:ea typeface="+mn-ea"/>
        <a:cs typeface="+mn-cs"/>
      </a:defRPr>
    </a:lvl4pPr>
    <a:lvl5pPr marL="1828800" algn="l" rtl="0" fontAlgn="base">
      <a:spcBef>
        <a:spcPct val="30000"/>
      </a:spcBef>
      <a:spcAft>
        <a:spcPct val="0"/>
      </a:spcAft>
      <a:defRPr sz="1200" kern="1200">
        <a:solidFill>
          <a:schemeClr val="tx1"/>
        </a:solidFill>
        <a:latin typeface="Arial"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4AF9397-60D5-43AD-8B9D-34526268FE12}" type="slidenum">
              <a:rPr lang="fr-FR"/>
              <a:pPr/>
              <a:t>1</a:t>
            </a:fld>
            <a:endParaRPr lang="fr-FR"/>
          </a:p>
        </p:txBody>
      </p:sp>
      <p:sp>
        <p:nvSpPr>
          <p:cNvPr id="10242" name="Rectangle 2"/>
          <p:cNvSpPr>
            <a:spLocks noGrp="1" noRot="1" noChangeAspect="1" noChangeArrowheads="1" noTextEdit="1"/>
          </p:cNvSpPr>
          <p:nvPr>
            <p:ph type="sldImg"/>
          </p:nvPr>
        </p:nvSpPr>
        <p:spPr>
          <a:ln/>
        </p:spPr>
      </p:sp>
      <p:sp>
        <p:nvSpPr>
          <p:cNvPr id="10243" name="Rectangle 3"/>
          <p:cNvSpPr>
            <a:spLocks noGrp="1" noChangeArrowheads="1"/>
          </p:cNvSpPr>
          <p:nvPr>
            <p:ph type="body" idx="1"/>
          </p:nvPr>
        </p:nvSpPr>
        <p:spPr/>
        <p:txBody>
          <a:bodyPr/>
          <a:lstStyle/>
          <a:p>
            <a:endParaRPr lang="en-GB"/>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Modifiez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fr-FR" smtClean="0"/>
              <a:t>Modifiez le style des sous-titres du masque</a:t>
            </a:r>
            <a:endParaRPr lang="fr-FR"/>
          </a:p>
        </p:txBody>
      </p:sp>
      <p:sp>
        <p:nvSpPr>
          <p:cNvPr id="4" name="Espace réservé du numéro de diapositive 3"/>
          <p:cNvSpPr>
            <a:spLocks noGrp="1"/>
          </p:cNvSpPr>
          <p:nvPr>
            <p:ph type="sldNum" sz="quarter" idx="10"/>
          </p:nvPr>
        </p:nvSpPr>
        <p:spPr/>
        <p:txBody>
          <a:bodyPr/>
          <a:lstStyle>
            <a:lvl1pPr>
              <a:defRPr/>
            </a:lvl1pPr>
          </a:lstStyle>
          <a:p>
            <a:fld id="{0E1A4BAD-037C-49E0-B3C9-FE12EBABA817}" type="slidenum">
              <a:rPr lang="fr-FR"/>
              <a:pPr/>
              <a:t>‹N°›</a:t>
            </a:fld>
            <a:endParaRPr lang="fr-FR"/>
          </a:p>
        </p:txBody>
      </p:sp>
    </p:spTree>
    <p:extLst>
      <p:ext uri="{BB962C8B-B14F-4D97-AF65-F5344CB8AC3E}">
        <p14:creationId xmlns:p14="http://schemas.microsoft.com/office/powerpoint/2010/main" val="217237083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numéro de diapositive 3"/>
          <p:cNvSpPr>
            <a:spLocks noGrp="1"/>
          </p:cNvSpPr>
          <p:nvPr>
            <p:ph type="sldNum" sz="quarter" idx="10"/>
          </p:nvPr>
        </p:nvSpPr>
        <p:spPr/>
        <p:txBody>
          <a:bodyPr/>
          <a:lstStyle>
            <a:lvl1pPr>
              <a:defRPr/>
            </a:lvl1pPr>
          </a:lstStyle>
          <a:p>
            <a:fld id="{EC098C05-E3CC-4B6B-B2D2-BD0D68212619}" type="slidenum">
              <a:rPr lang="fr-FR"/>
              <a:pPr/>
              <a:t>‹N°›</a:t>
            </a:fld>
            <a:endParaRPr lang="fr-FR"/>
          </a:p>
        </p:txBody>
      </p:sp>
    </p:spTree>
    <p:extLst>
      <p:ext uri="{BB962C8B-B14F-4D97-AF65-F5344CB8AC3E}">
        <p14:creationId xmlns:p14="http://schemas.microsoft.com/office/powerpoint/2010/main" val="9660533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856413" y="333375"/>
            <a:ext cx="2128837" cy="5759450"/>
          </a:xfrm>
        </p:spPr>
        <p:txBody>
          <a:bodyPr vert="eaVert"/>
          <a:lstStyle/>
          <a:p>
            <a:r>
              <a:rPr lang="fr-FR" smtClean="0"/>
              <a:t>Modifiez le style du titre</a:t>
            </a:r>
            <a:endParaRPr lang="fr-FR"/>
          </a:p>
        </p:txBody>
      </p:sp>
      <p:sp>
        <p:nvSpPr>
          <p:cNvPr id="3" name="Espace réservé du texte vertical 2"/>
          <p:cNvSpPr>
            <a:spLocks noGrp="1"/>
          </p:cNvSpPr>
          <p:nvPr>
            <p:ph type="body" orient="vert" idx="1"/>
          </p:nvPr>
        </p:nvSpPr>
        <p:spPr>
          <a:xfrm>
            <a:off x="468313" y="333375"/>
            <a:ext cx="6235700" cy="5759450"/>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numéro de diapositive 3"/>
          <p:cNvSpPr>
            <a:spLocks noGrp="1"/>
          </p:cNvSpPr>
          <p:nvPr>
            <p:ph type="sldNum" sz="quarter" idx="10"/>
          </p:nvPr>
        </p:nvSpPr>
        <p:spPr/>
        <p:txBody>
          <a:bodyPr/>
          <a:lstStyle>
            <a:lvl1pPr>
              <a:defRPr/>
            </a:lvl1pPr>
          </a:lstStyle>
          <a:p>
            <a:fld id="{C52722E8-1899-4002-96E2-6A1221F03A83}" type="slidenum">
              <a:rPr lang="fr-FR"/>
              <a:pPr/>
              <a:t>‹N°›</a:t>
            </a:fld>
            <a:endParaRPr lang="fr-FR"/>
          </a:p>
        </p:txBody>
      </p:sp>
    </p:spTree>
    <p:extLst>
      <p:ext uri="{BB962C8B-B14F-4D97-AF65-F5344CB8AC3E}">
        <p14:creationId xmlns:p14="http://schemas.microsoft.com/office/powerpoint/2010/main" val="331772236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reserve="1">
  <p:cSld name="Titre et tableau">
    <p:spTree>
      <p:nvGrpSpPr>
        <p:cNvPr id="1" name=""/>
        <p:cNvGrpSpPr/>
        <p:nvPr/>
      </p:nvGrpSpPr>
      <p:grpSpPr>
        <a:xfrm>
          <a:off x="0" y="0"/>
          <a:ext cx="0" cy="0"/>
          <a:chOff x="0" y="0"/>
          <a:chExt cx="0" cy="0"/>
        </a:xfrm>
      </p:grpSpPr>
      <p:sp>
        <p:nvSpPr>
          <p:cNvPr id="2" name="Titre 1"/>
          <p:cNvSpPr>
            <a:spLocks noGrp="1"/>
          </p:cNvSpPr>
          <p:nvPr>
            <p:ph type="title"/>
          </p:nvPr>
        </p:nvSpPr>
        <p:spPr>
          <a:xfrm>
            <a:off x="2700338" y="333375"/>
            <a:ext cx="6284912" cy="509588"/>
          </a:xfrm>
        </p:spPr>
        <p:txBody>
          <a:bodyPr/>
          <a:lstStyle/>
          <a:p>
            <a:r>
              <a:rPr lang="fr-FR" smtClean="0"/>
              <a:t>Modifiez le style du titre</a:t>
            </a:r>
            <a:endParaRPr lang="fr-FR"/>
          </a:p>
        </p:txBody>
      </p:sp>
      <p:sp>
        <p:nvSpPr>
          <p:cNvPr id="3" name="Espace réservé du tableau 2"/>
          <p:cNvSpPr>
            <a:spLocks noGrp="1"/>
          </p:cNvSpPr>
          <p:nvPr>
            <p:ph type="tbl" idx="1"/>
          </p:nvPr>
        </p:nvSpPr>
        <p:spPr>
          <a:xfrm>
            <a:off x="468313" y="1484313"/>
            <a:ext cx="8351837" cy="4608512"/>
          </a:xfrm>
        </p:spPr>
        <p:txBody>
          <a:bodyPr/>
          <a:lstStyle/>
          <a:p>
            <a:endParaRPr lang="fr-FR"/>
          </a:p>
        </p:txBody>
      </p:sp>
      <p:sp>
        <p:nvSpPr>
          <p:cNvPr id="4" name="Espace réservé du numéro de diapositive 3"/>
          <p:cNvSpPr>
            <a:spLocks noGrp="1"/>
          </p:cNvSpPr>
          <p:nvPr>
            <p:ph type="sldNum" sz="quarter" idx="10"/>
          </p:nvPr>
        </p:nvSpPr>
        <p:spPr>
          <a:xfrm>
            <a:off x="6156325" y="6524625"/>
            <a:ext cx="2133600" cy="476250"/>
          </a:xfrm>
        </p:spPr>
        <p:txBody>
          <a:bodyPr/>
          <a:lstStyle>
            <a:lvl1pPr>
              <a:defRPr/>
            </a:lvl1pPr>
          </a:lstStyle>
          <a:p>
            <a:fld id="{FA3F1C7D-ED70-4C95-8DA6-7CD90D21FEE1}" type="slidenum">
              <a:rPr lang="fr-FR"/>
              <a:pPr/>
              <a:t>‹N°›</a:t>
            </a:fld>
            <a:endParaRPr lang="fr-FR"/>
          </a:p>
        </p:txBody>
      </p:sp>
    </p:spTree>
    <p:extLst>
      <p:ext uri="{BB962C8B-B14F-4D97-AF65-F5344CB8AC3E}">
        <p14:creationId xmlns:p14="http://schemas.microsoft.com/office/powerpoint/2010/main" val="276346108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Modifiez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fr-FR" smtClean="0"/>
              <a:t>Modifiez le style des sous-titres du masque</a:t>
            </a:r>
            <a:endParaRPr lang="fr-FR"/>
          </a:p>
        </p:txBody>
      </p:sp>
      <p:sp>
        <p:nvSpPr>
          <p:cNvPr id="4" name="Espace réservé de la date 3"/>
          <p:cNvSpPr>
            <a:spLocks noGrp="1"/>
          </p:cNvSpPr>
          <p:nvPr>
            <p:ph type="dt" sz="half" idx="10"/>
          </p:nvPr>
        </p:nvSpPr>
        <p:spPr/>
        <p:txBody>
          <a:bodyPr/>
          <a:lstStyle>
            <a:lvl1pPr>
              <a:defRPr/>
            </a:lvl1pPr>
          </a:lstStyle>
          <a:p>
            <a:fld id="{C25A25D4-A314-4644-8FAB-112ACCF9D422}" type="datetime1">
              <a:rPr lang="fr-FR"/>
              <a:pPr/>
              <a:t>20/03/2012</a:t>
            </a:fld>
            <a:endParaRPr lang="fr-FR"/>
          </a:p>
        </p:txBody>
      </p:sp>
      <p:sp>
        <p:nvSpPr>
          <p:cNvPr id="5" name="Espace réservé du pied de page 4"/>
          <p:cNvSpPr>
            <a:spLocks noGrp="1"/>
          </p:cNvSpPr>
          <p:nvPr>
            <p:ph type="ftr" sz="quarter" idx="11"/>
          </p:nvPr>
        </p:nvSpPr>
        <p:spPr/>
        <p:txBody>
          <a:bodyPr/>
          <a:lstStyle>
            <a:lvl1pPr>
              <a:defRPr/>
            </a:lvl1pPr>
          </a:lstStyle>
          <a:p>
            <a:endParaRPr lang="fr-FR"/>
          </a:p>
        </p:txBody>
      </p:sp>
      <p:sp>
        <p:nvSpPr>
          <p:cNvPr id="6" name="Espace réservé du numéro de diapositive 5"/>
          <p:cNvSpPr>
            <a:spLocks noGrp="1"/>
          </p:cNvSpPr>
          <p:nvPr>
            <p:ph type="sldNum" sz="quarter" idx="12"/>
          </p:nvPr>
        </p:nvSpPr>
        <p:spPr/>
        <p:txBody>
          <a:bodyPr/>
          <a:lstStyle>
            <a:lvl1pPr>
              <a:defRPr/>
            </a:lvl1pPr>
          </a:lstStyle>
          <a:p>
            <a:fld id="{BA95F451-36D0-4BC1-8372-66704CDF3F7D}" type="slidenum">
              <a:rPr lang="fr-FR"/>
              <a:pPr/>
              <a:t>‹N°›</a:t>
            </a:fld>
            <a:endParaRPr lang="fr-FR"/>
          </a:p>
        </p:txBody>
      </p:sp>
    </p:spTree>
    <p:extLst>
      <p:ext uri="{BB962C8B-B14F-4D97-AF65-F5344CB8AC3E}">
        <p14:creationId xmlns:p14="http://schemas.microsoft.com/office/powerpoint/2010/main" val="217529833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idx="1"/>
          </p:nvPr>
        </p:nvSpPr>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lvl1pPr>
              <a:defRPr/>
            </a:lvl1pPr>
          </a:lstStyle>
          <a:p>
            <a:fld id="{2E68677D-D582-4EE1-9631-1E2F4A20FD60}" type="datetime1">
              <a:rPr lang="fr-FR"/>
              <a:pPr/>
              <a:t>20/03/2012</a:t>
            </a:fld>
            <a:endParaRPr lang="fr-FR"/>
          </a:p>
        </p:txBody>
      </p:sp>
      <p:sp>
        <p:nvSpPr>
          <p:cNvPr id="5" name="Espace réservé du pied de page 4"/>
          <p:cNvSpPr>
            <a:spLocks noGrp="1"/>
          </p:cNvSpPr>
          <p:nvPr>
            <p:ph type="ftr" sz="quarter" idx="11"/>
          </p:nvPr>
        </p:nvSpPr>
        <p:spPr/>
        <p:txBody>
          <a:bodyPr/>
          <a:lstStyle>
            <a:lvl1pPr>
              <a:defRPr/>
            </a:lvl1pPr>
          </a:lstStyle>
          <a:p>
            <a:endParaRPr lang="fr-FR"/>
          </a:p>
        </p:txBody>
      </p:sp>
      <p:sp>
        <p:nvSpPr>
          <p:cNvPr id="6" name="Espace réservé du numéro de diapositive 5"/>
          <p:cNvSpPr>
            <a:spLocks noGrp="1"/>
          </p:cNvSpPr>
          <p:nvPr>
            <p:ph type="sldNum" sz="quarter" idx="12"/>
          </p:nvPr>
        </p:nvSpPr>
        <p:spPr/>
        <p:txBody>
          <a:bodyPr/>
          <a:lstStyle>
            <a:lvl1pPr>
              <a:defRPr/>
            </a:lvl1pPr>
          </a:lstStyle>
          <a:p>
            <a:fld id="{6ABBB6F4-A7C5-40D3-9C73-D5D0A0BCF243}" type="slidenum">
              <a:rPr lang="fr-FR"/>
              <a:pPr/>
              <a:t>‹N°›</a:t>
            </a:fld>
            <a:endParaRPr lang="fr-FR"/>
          </a:p>
        </p:txBody>
      </p:sp>
    </p:spTree>
    <p:extLst>
      <p:ext uri="{BB962C8B-B14F-4D97-AF65-F5344CB8AC3E}">
        <p14:creationId xmlns:p14="http://schemas.microsoft.com/office/powerpoint/2010/main" val="8812928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Modifiez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fr-FR" smtClean="0"/>
              <a:t>Modifiez les styles du texte du masque</a:t>
            </a:r>
          </a:p>
        </p:txBody>
      </p:sp>
      <p:sp>
        <p:nvSpPr>
          <p:cNvPr id="4" name="Espace réservé de la date 3"/>
          <p:cNvSpPr>
            <a:spLocks noGrp="1"/>
          </p:cNvSpPr>
          <p:nvPr>
            <p:ph type="dt" sz="half" idx="10"/>
          </p:nvPr>
        </p:nvSpPr>
        <p:spPr/>
        <p:txBody>
          <a:bodyPr/>
          <a:lstStyle>
            <a:lvl1pPr>
              <a:defRPr/>
            </a:lvl1pPr>
          </a:lstStyle>
          <a:p>
            <a:fld id="{C984410B-6268-4F40-AB04-EA2FC2A938E1}" type="datetime1">
              <a:rPr lang="fr-FR"/>
              <a:pPr/>
              <a:t>20/03/2012</a:t>
            </a:fld>
            <a:endParaRPr lang="fr-FR"/>
          </a:p>
        </p:txBody>
      </p:sp>
      <p:sp>
        <p:nvSpPr>
          <p:cNvPr id="5" name="Espace réservé du pied de page 4"/>
          <p:cNvSpPr>
            <a:spLocks noGrp="1"/>
          </p:cNvSpPr>
          <p:nvPr>
            <p:ph type="ftr" sz="quarter" idx="11"/>
          </p:nvPr>
        </p:nvSpPr>
        <p:spPr/>
        <p:txBody>
          <a:bodyPr/>
          <a:lstStyle>
            <a:lvl1pPr>
              <a:defRPr/>
            </a:lvl1pPr>
          </a:lstStyle>
          <a:p>
            <a:endParaRPr lang="fr-FR"/>
          </a:p>
        </p:txBody>
      </p:sp>
      <p:sp>
        <p:nvSpPr>
          <p:cNvPr id="6" name="Espace réservé du numéro de diapositive 5"/>
          <p:cNvSpPr>
            <a:spLocks noGrp="1"/>
          </p:cNvSpPr>
          <p:nvPr>
            <p:ph type="sldNum" sz="quarter" idx="12"/>
          </p:nvPr>
        </p:nvSpPr>
        <p:spPr/>
        <p:txBody>
          <a:bodyPr/>
          <a:lstStyle>
            <a:lvl1pPr>
              <a:defRPr/>
            </a:lvl1pPr>
          </a:lstStyle>
          <a:p>
            <a:fld id="{47678799-989B-4A90-B291-6E1D3549DAE5}" type="slidenum">
              <a:rPr lang="fr-FR"/>
              <a:pPr/>
              <a:t>‹N°›</a:t>
            </a:fld>
            <a:endParaRPr lang="fr-FR"/>
          </a:p>
        </p:txBody>
      </p:sp>
    </p:spTree>
    <p:extLst>
      <p:ext uri="{BB962C8B-B14F-4D97-AF65-F5344CB8AC3E}">
        <p14:creationId xmlns:p14="http://schemas.microsoft.com/office/powerpoint/2010/main" val="69696780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lvl1pPr>
              <a:defRPr/>
            </a:lvl1pPr>
          </a:lstStyle>
          <a:p>
            <a:fld id="{E4552779-3765-49A8-995C-E931B16F810B}" type="datetime1">
              <a:rPr lang="fr-FR"/>
              <a:pPr/>
              <a:t>20/03/2012</a:t>
            </a:fld>
            <a:endParaRPr lang="fr-FR"/>
          </a:p>
        </p:txBody>
      </p:sp>
      <p:sp>
        <p:nvSpPr>
          <p:cNvPr id="6" name="Espace réservé du pied de page 5"/>
          <p:cNvSpPr>
            <a:spLocks noGrp="1"/>
          </p:cNvSpPr>
          <p:nvPr>
            <p:ph type="ftr" sz="quarter" idx="11"/>
          </p:nvPr>
        </p:nvSpPr>
        <p:spPr/>
        <p:txBody>
          <a:bodyPr/>
          <a:lstStyle>
            <a:lvl1pPr>
              <a:defRPr/>
            </a:lvl1pPr>
          </a:lstStyle>
          <a:p>
            <a:endParaRPr lang="fr-FR"/>
          </a:p>
        </p:txBody>
      </p:sp>
      <p:sp>
        <p:nvSpPr>
          <p:cNvPr id="7" name="Espace réservé du numéro de diapositive 6"/>
          <p:cNvSpPr>
            <a:spLocks noGrp="1"/>
          </p:cNvSpPr>
          <p:nvPr>
            <p:ph type="sldNum" sz="quarter" idx="12"/>
          </p:nvPr>
        </p:nvSpPr>
        <p:spPr/>
        <p:txBody>
          <a:bodyPr/>
          <a:lstStyle>
            <a:lvl1pPr>
              <a:defRPr/>
            </a:lvl1pPr>
          </a:lstStyle>
          <a:p>
            <a:fld id="{F038DD08-7904-46B6-A219-A63B87D9EB58}" type="slidenum">
              <a:rPr lang="fr-FR"/>
              <a:pPr/>
              <a:t>‹N°›</a:t>
            </a:fld>
            <a:endParaRPr lang="fr-FR"/>
          </a:p>
        </p:txBody>
      </p:sp>
    </p:spTree>
    <p:extLst>
      <p:ext uri="{BB962C8B-B14F-4D97-AF65-F5344CB8AC3E}">
        <p14:creationId xmlns:p14="http://schemas.microsoft.com/office/powerpoint/2010/main" val="248635195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Modifiez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lvl1pPr>
              <a:defRPr/>
            </a:lvl1pPr>
          </a:lstStyle>
          <a:p>
            <a:fld id="{CF6AF439-4481-47A3-8EB6-A836F028DECB}" type="datetime1">
              <a:rPr lang="fr-FR"/>
              <a:pPr/>
              <a:t>20/03/2012</a:t>
            </a:fld>
            <a:endParaRPr lang="fr-FR"/>
          </a:p>
        </p:txBody>
      </p:sp>
      <p:sp>
        <p:nvSpPr>
          <p:cNvPr id="8" name="Espace réservé du pied de page 7"/>
          <p:cNvSpPr>
            <a:spLocks noGrp="1"/>
          </p:cNvSpPr>
          <p:nvPr>
            <p:ph type="ftr" sz="quarter" idx="11"/>
          </p:nvPr>
        </p:nvSpPr>
        <p:spPr/>
        <p:txBody>
          <a:bodyPr/>
          <a:lstStyle>
            <a:lvl1pPr>
              <a:defRPr/>
            </a:lvl1pPr>
          </a:lstStyle>
          <a:p>
            <a:endParaRPr lang="fr-FR"/>
          </a:p>
        </p:txBody>
      </p:sp>
      <p:sp>
        <p:nvSpPr>
          <p:cNvPr id="9" name="Espace réservé du numéro de diapositive 8"/>
          <p:cNvSpPr>
            <a:spLocks noGrp="1"/>
          </p:cNvSpPr>
          <p:nvPr>
            <p:ph type="sldNum" sz="quarter" idx="12"/>
          </p:nvPr>
        </p:nvSpPr>
        <p:spPr/>
        <p:txBody>
          <a:bodyPr/>
          <a:lstStyle>
            <a:lvl1pPr>
              <a:defRPr/>
            </a:lvl1pPr>
          </a:lstStyle>
          <a:p>
            <a:fld id="{8E27C7D3-95EC-441B-AA3F-1682C1500513}" type="slidenum">
              <a:rPr lang="fr-FR"/>
              <a:pPr/>
              <a:t>‹N°›</a:t>
            </a:fld>
            <a:endParaRPr lang="fr-FR"/>
          </a:p>
        </p:txBody>
      </p:sp>
    </p:spTree>
    <p:extLst>
      <p:ext uri="{BB962C8B-B14F-4D97-AF65-F5344CB8AC3E}">
        <p14:creationId xmlns:p14="http://schemas.microsoft.com/office/powerpoint/2010/main" val="160278611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e la date 2"/>
          <p:cNvSpPr>
            <a:spLocks noGrp="1"/>
          </p:cNvSpPr>
          <p:nvPr>
            <p:ph type="dt" sz="half" idx="10"/>
          </p:nvPr>
        </p:nvSpPr>
        <p:spPr/>
        <p:txBody>
          <a:bodyPr/>
          <a:lstStyle>
            <a:lvl1pPr>
              <a:defRPr/>
            </a:lvl1pPr>
          </a:lstStyle>
          <a:p>
            <a:fld id="{C58FE9EC-7B2D-4083-BD13-D2C661C4CD25}" type="datetime1">
              <a:rPr lang="fr-FR"/>
              <a:pPr/>
              <a:t>20/03/2012</a:t>
            </a:fld>
            <a:endParaRPr lang="fr-FR"/>
          </a:p>
        </p:txBody>
      </p:sp>
      <p:sp>
        <p:nvSpPr>
          <p:cNvPr id="4" name="Espace réservé du pied de page 3"/>
          <p:cNvSpPr>
            <a:spLocks noGrp="1"/>
          </p:cNvSpPr>
          <p:nvPr>
            <p:ph type="ftr" sz="quarter" idx="11"/>
          </p:nvPr>
        </p:nvSpPr>
        <p:spPr/>
        <p:txBody>
          <a:bodyPr/>
          <a:lstStyle>
            <a:lvl1pPr>
              <a:defRPr/>
            </a:lvl1pPr>
          </a:lstStyle>
          <a:p>
            <a:endParaRPr lang="fr-FR"/>
          </a:p>
        </p:txBody>
      </p:sp>
      <p:sp>
        <p:nvSpPr>
          <p:cNvPr id="5" name="Espace réservé du numéro de diapositive 4"/>
          <p:cNvSpPr>
            <a:spLocks noGrp="1"/>
          </p:cNvSpPr>
          <p:nvPr>
            <p:ph type="sldNum" sz="quarter" idx="12"/>
          </p:nvPr>
        </p:nvSpPr>
        <p:spPr/>
        <p:txBody>
          <a:bodyPr/>
          <a:lstStyle>
            <a:lvl1pPr>
              <a:defRPr/>
            </a:lvl1pPr>
          </a:lstStyle>
          <a:p>
            <a:fld id="{F8BB9702-47B2-4799-99D8-589FD8B5DDCE}" type="slidenum">
              <a:rPr lang="fr-FR"/>
              <a:pPr/>
              <a:t>‹N°›</a:t>
            </a:fld>
            <a:endParaRPr lang="fr-FR"/>
          </a:p>
        </p:txBody>
      </p:sp>
    </p:spTree>
    <p:extLst>
      <p:ext uri="{BB962C8B-B14F-4D97-AF65-F5344CB8AC3E}">
        <p14:creationId xmlns:p14="http://schemas.microsoft.com/office/powerpoint/2010/main" val="1983603946"/>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lvl1pPr>
              <a:defRPr/>
            </a:lvl1pPr>
          </a:lstStyle>
          <a:p>
            <a:fld id="{36979276-2565-486A-94B8-6D8EE5C693D1}" type="datetime1">
              <a:rPr lang="fr-FR"/>
              <a:pPr/>
              <a:t>20/03/2012</a:t>
            </a:fld>
            <a:endParaRPr lang="fr-FR"/>
          </a:p>
        </p:txBody>
      </p:sp>
      <p:sp>
        <p:nvSpPr>
          <p:cNvPr id="3" name="Espace réservé du pied de page 2"/>
          <p:cNvSpPr>
            <a:spLocks noGrp="1"/>
          </p:cNvSpPr>
          <p:nvPr>
            <p:ph type="ftr" sz="quarter" idx="11"/>
          </p:nvPr>
        </p:nvSpPr>
        <p:spPr/>
        <p:txBody>
          <a:bodyPr/>
          <a:lstStyle>
            <a:lvl1pPr>
              <a:defRPr/>
            </a:lvl1pPr>
          </a:lstStyle>
          <a:p>
            <a:endParaRPr lang="fr-FR"/>
          </a:p>
        </p:txBody>
      </p:sp>
      <p:sp>
        <p:nvSpPr>
          <p:cNvPr id="4" name="Espace réservé du numéro de diapositive 3"/>
          <p:cNvSpPr>
            <a:spLocks noGrp="1"/>
          </p:cNvSpPr>
          <p:nvPr>
            <p:ph type="sldNum" sz="quarter" idx="12"/>
          </p:nvPr>
        </p:nvSpPr>
        <p:spPr/>
        <p:txBody>
          <a:bodyPr/>
          <a:lstStyle>
            <a:lvl1pPr>
              <a:defRPr/>
            </a:lvl1pPr>
          </a:lstStyle>
          <a:p>
            <a:fld id="{2225AD5C-4B99-4385-B6C2-A92DAB445C20}" type="slidenum">
              <a:rPr lang="fr-FR"/>
              <a:pPr/>
              <a:t>‹N°›</a:t>
            </a:fld>
            <a:endParaRPr lang="fr-FR"/>
          </a:p>
        </p:txBody>
      </p:sp>
    </p:spTree>
    <p:extLst>
      <p:ext uri="{BB962C8B-B14F-4D97-AF65-F5344CB8AC3E}">
        <p14:creationId xmlns:p14="http://schemas.microsoft.com/office/powerpoint/2010/main" val="8742110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idx="1"/>
          </p:nvPr>
        </p:nvSpPr>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numéro de diapositive 3"/>
          <p:cNvSpPr>
            <a:spLocks noGrp="1"/>
          </p:cNvSpPr>
          <p:nvPr>
            <p:ph type="sldNum" sz="quarter" idx="10"/>
          </p:nvPr>
        </p:nvSpPr>
        <p:spPr/>
        <p:txBody>
          <a:bodyPr/>
          <a:lstStyle>
            <a:lvl1pPr>
              <a:defRPr/>
            </a:lvl1pPr>
          </a:lstStyle>
          <a:p>
            <a:fld id="{00E807AD-8319-47EE-9DD0-17D5E75F0CFB}" type="slidenum">
              <a:rPr lang="fr-FR"/>
              <a:pPr/>
              <a:t>‹N°›</a:t>
            </a:fld>
            <a:endParaRPr lang="fr-FR"/>
          </a:p>
        </p:txBody>
      </p:sp>
    </p:spTree>
    <p:extLst>
      <p:ext uri="{BB962C8B-B14F-4D97-AF65-F5344CB8AC3E}">
        <p14:creationId xmlns:p14="http://schemas.microsoft.com/office/powerpoint/2010/main" val="2101368583"/>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Modifiez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lvl1pPr>
              <a:defRPr/>
            </a:lvl1pPr>
          </a:lstStyle>
          <a:p>
            <a:fld id="{D736A93A-98C6-440C-9A31-F6B0825316B3}" type="datetime1">
              <a:rPr lang="fr-FR"/>
              <a:pPr/>
              <a:t>20/03/2012</a:t>
            </a:fld>
            <a:endParaRPr lang="fr-FR"/>
          </a:p>
        </p:txBody>
      </p:sp>
      <p:sp>
        <p:nvSpPr>
          <p:cNvPr id="6" name="Espace réservé du pied de page 5"/>
          <p:cNvSpPr>
            <a:spLocks noGrp="1"/>
          </p:cNvSpPr>
          <p:nvPr>
            <p:ph type="ftr" sz="quarter" idx="11"/>
          </p:nvPr>
        </p:nvSpPr>
        <p:spPr/>
        <p:txBody>
          <a:bodyPr/>
          <a:lstStyle>
            <a:lvl1pPr>
              <a:defRPr/>
            </a:lvl1pPr>
          </a:lstStyle>
          <a:p>
            <a:endParaRPr lang="fr-FR"/>
          </a:p>
        </p:txBody>
      </p:sp>
      <p:sp>
        <p:nvSpPr>
          <p:cNvPr id="7" name="Espace réservé du numéro de diapositive 6"/>
          <p:cNvSpPr>
            <a:spLocks noGrp="1"/>
          </p:cNvSpPr>
          <p:nvPr>
            <p:ph type="sldNum" sz="quarter" idx="12"/>
          </p:nvPr>
        </p:nvSpPr>
        <p:spPr/>
        <p:txBody>
          <a:bodyPr/>
          <a:lstStyle>
            <a:lvl1pPr>
              <a:defRPr/>
            </a:lvl1pPr>
          </a:lstStyle>
          <a:p>
            <a:fld id="{78A0F95D-E4C9-4D56-8D0D-2B0E3255D3D8}" type="slidenum">
              <a:rPr lang="fr-FR"/>
              <a:pPr/>
              <a:t>‹N°›</a:t>
            </a:fld>
            <a:endParaRPr lang="fr-FR"/>
          </a:p>
        </p:txBody>
      </p:sp>
    </p:spTree>
    <p:extLst>
      <p:ext uri="{BB962C8B-B14F-4D97-AF65-F5344CB8AC3E}">
        <p14:creationId xmlns:p14="http://schemas.microsoft.com/office/powerpoint/2010/main" val="3251098874"/>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Modifiez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lvl1pPr>
              <a:defRPr/>
            </a:lvl1pPr>
          </a:lstStyle>
          <a:p>
            <a:fld id="{9FA0435C-9551-41AD-B9EC-A6429A1F7DAE}" type="datetime1">
              <a:rPr lang="fr-FR"/>
              <a:pPr/>
              <a:t>20/03/2012</a:t>
            </a:fld>
            <a:endParaRPr lang="fr-FR"/>
          </a:p>
        </p:txBody>
      </p:sp>
      <p:sp>
        <p:nvSpPr>
          <p:cNvPr id="6" name="Espace réservé du pied de page 5"/>
          <p:cNvSpPr>
            <a:spLocks noGrp="1"/>
          </p:cNvSpPr>
          <p:nvPr>
            <p:ph type="ftr" sz="quarter" idx="11"/>
          </p:nvPr>
        </p:nvSpPr>
        <p:spPr/>
        <p:txBody>
          <a:bodyPr/>
          <a:lstStyle>
            <a:lvl1pPr>
              <a:defRPr/>
            </a:lvl1pPr>
          </a:lstStyle>
          <a:p>
            <a:endParaRPr lang="fr-FR"/>
          </a:p>
        </p:txBody>
      </p:sp>
      <p:sp>
        <p:nvSpPr>
          <p:cNvPr id="7" name="Espace réservé du numéro de diapositive 6"/>
          <p:cNvSpPr>
            <a:spLocks noGrp="1"/>
          </p:cNvSpPr>
          <p:nvPr>
            <p:ph type="sldNum" sz="quarter" idx="12"/>
          </p:nvPr>
        </p:nvSpPr>
        <p:spPr/>
        <p:txBody>
          <a:bodyPr/>
          <a:lstStyle>
            <a:lvl1pPr>
              <a:defRPr/>
            </a:lvl1pPr>
          </a:lstStyle>
          <a:p>
            <a:fld id="{06A9F1EB-F00F-410E-B48F-2762FF2093FA}" type="slidenum">
              <a:rPr lang="fr-FR"/>
              <a:pPr/>
              <a:t>‹N°›</a:t>
            </a:fld>
            <a:endParaRPr lang="fr-FR"/>
          </a:p>
        </p:txBody>
      </p:sp>
    </p:spTree>
    <p:extLst>
      <p:ext uri="{BB962C8B-B14F-4D97-AF65-F5344CB8AC3E}">
        <p14:creationId xmlns:p14="http://schemas.microsoft.com/office/powerpoint/2010/main" val="36376518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lvl1pPr>
              <a:defRPr/>
            </a:lvl1pPr>
          </a:lstStyle>
          <a:p>
            <a:fld id="{D640981B-B365-440E-9062-4659CBB89C0E}" type="datetime1">
              <a:rPr lang="fr-FR"/>
              <a:pPr/>
              <a:t>20/03/2012</a:t>
            </a:fld>
            <a:endParaRPr lang="fr-FR"/>
          </a:p>
        </p:txBody>
      </p:sp>
      <p:sp>
        <p:nvSpPr>
          <p:cNvPr id="5" name="Espace réservé du pied de page 4"/>
          <p:cNvSpPr>
            <a:spLocks noGrp="1"/>
          </p:cNvSpPr>
          <p:nvPr>
            <p:ph type="ftr" sz="quarter" idx="11"/>
          </p:nvPr>
        </p:nvSpPr>
        <p:spPr/>
        <p:txBody>
          <a:bodyPr/>
          <a:lstStyle>
            <a:lvl1pPr>
              <a:defRPr/>
            </a:lvl1pPr>
          </a:lstStyle>
          <a:p>
            <a:endParaRPr lang="fr-FR"/>
          </a:p>
        </p:txBody>
      </p:sp>
      <p:sp>
        <p:nvSpPr>
          <p:cNvPr id="6" name="Espace réservé du numéro de diapositive 5"/>
          <p:cNvSpPr>
            <a:spLocks noGrp="1"/>
          </p:cNvSpPr>
          <p:nvPr>
            <p:ph type="sldNum" sz="quarter" idx="12"/>
          </p:nvPr>
        </p:nvSpPr>
        <p:spPr/>
        <p:txBody>
          <a:bodyPr/>
          <a:lstStyle>
            <a:lvl1pPr>
              <a:defRPr/>
            </a:lvl1pPr>
          </a:lstStyle>
          <a:p>
            <a:fld id="{3207CD29-A59B-4AC3-93A7-75D125B52BEF}" type="slidenum">
              <a:rPr lang="fr-FR"/>
              <a:pPr/>
              <a:t>‹N°›</a:t>
            </a:fld>
            <a:endParaRPr lang="fr-FR"/>
          </a:p>
        </p:txBody>
      </p:sp>
    </p:spTree>
    <p:extLst>
      <p:ext uri="{BB962C8B-B14F-4D97-AF65-F5344CB8AC3E}">
        <p14:creationId xmlns:p14="http://schemas.microsoft.com/office/powerpoint/2010/main" val="4090117296"/>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Modifiez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lvl1pPr>
              <a:defRPr/>
            </a:lvl1pPr>
          </a:lstStyle>
          <a:p>
            <a:fld id="{01B7FD79-508F-4DC6-A6A9-E3FDDCF8964B}" type="datetime1">
              <a:rPr lang="fr-FR"/>
              <a:pPr/>
              <a:t>20/03/2012</a:t>
            </a:fld>
            <a:endParaRPr lang="fr-FR"/>
          </a:p>
        </p:txBody>
      </p:sp>
      <p:sp>
        <p:nvSpPr>
          <p:cNvPr id="5" name="Espace réservé du pied de page 4"/>
          <p:cNvSpPr>
            <a:spLocks noGrp="1"/>
          </p:cNvSpPr>
          <p:nvPr>
            <p:ph type="ftr" sz="quarter" idx="11"/>
          </p:nvPr>
        </p:nvSpPr>
        <p:spPr/>
        <p:txBody>
          <a:bodyPr/>
          <a:lstStyle>
            <a:lvl1pPr>
              <a:defRPr/>
            </a:lvl1pPr>
          </a:lstStyle>
          <a:p>
            <a:endParaRPr lang="fr-FR"/>
          </a:p>
        </p:txBody>
      </p:sp>
      <p:sp>
        <p:nvSpPr>
          <p:cNvPr id="6" name="Espace réservé du numéro de diapositive 5"/>
          <p:cNvSpPr>
            <a:spLocks noGrp="1"/>
          </p:cNvSpPr>
          <p:nvPr>
            <p:ph type="sldNum" sz="quarter" idx="12"/>
          </p:nvPr>
        </p:nvSpPr>
        <p:spPr/>
        <p:txBody>
          <a:bodyPr/>
          <a:lstStyle>
            <a:lvl1pPr>
              <a:defRPr/>
            </a:lvl1pPr>
          </a:lstStyle>
          <a:p>
            <a:fld id="{C937E292-AABA-42C9-B273-CFB6E1066D24}" type="slidenum">
              <a:rPr lang="fr-FR"/>
              <a:pPr/>
              <a:t>‹N°›</a:t>
            </a:fld>
            <a:endParaRPr lang="fr-FR"/>
          </a:p>
        </p:txBody>
      </p:sp>
    </p:spTree>
    <p:extLst>
      <p:ext uri="{BB962C8B-B14F-4D97-AF65-F5344CB8AC3E}">
        <p14:creationId xmlns:p14="http://schemas.microsoft.com/office/powerpoint/2010/main" val="25929334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Modifiez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fr-FR" smtClean="0"/>
              <a:t>Modifiez les styles du texte du masque</a:t>
            </a:r>
          </a:p>
        </p:txBody>
      </p:sp>
      <p:sp>
        <p:nvSpPr>
          <p:cNvPr id="4" name="Espace réservé du numéro de diapositive 3"/>
          <p:cNvSpPr>
            <a:spLocks noGrp="1"/>
          </p:cNvSpPr>
          <p:nvPr>
            <p:ph type="sldNum" sz="quarter" idx="10"/>
          </p:nvPr>
        </p:nvSpPr>
        <p:spPr/>
        <p:txBody>
          <a:bodyPr/>
          <a:lstStyle>
            <a:lvl1pPr>
              <a:defRPr/>
            </a:lvl1pPr>
          </a:lstStyle>
          <a:p>
            <a:fld id="{F9C033C0-6246-4757-86D0-F7082F961F56}" type="slidenum">
              <a:rPr lang="fr-FR"/>
              <a:pPr/>
              <a:t>‹N°›</a:t>
            </a:fld>
            <a:endParaRPr lang="fr-FR"/>
          </a:p>
        </p:txBody>
      </p:sp>
    </p:spTree>
    <p:extLst>
      <p:ext uri="{BB962C8B-B14F-4D97-AF65-F5344CB8AC3E}">
        <p14:creationId xmlns:p14="http://schemas.microsoft.com/office/powerpoint/2010/main" val="39065081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sz="half" idx="1"/>
          </p:nvPr>
        </p:nvSpPr>
        <p:spPr>
          <a:xfrm>
            <a:off x="468313" y="1484313"/>
            <a:ext cx="4098925" cy="460851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719638" y="1484313"/>
            <a:ext cx="4100512" cy="460851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numéro de diapositive 4"/>
          <p:cNvSpPr>
            <a:spLocks noGrp="1"/>
          </p:cNvSpPr>
          <p:nvPr>
            <p:ph type="sldNum" sz="quarter" idx="10"/>
          </p:nvPr>
        </p:nvSpPr>
        <p:spPr/>
        <p:txBody>
          <a:bodyPr/>
          <a:lstStyle>
            <a:lvl1pPr>
              <a:defRPr/>
            </a:lvl1pPr>
          </a:lstStyle>
          <a:p>
            <a:fld id="{E5C54859-B020-4C16-B8C8-C54C9FFD6FF7}" type="slidenum">
              <a:rPr lang="fr-FR"/>
              <a:pPr/>
              <a:t>‹N°›</a:t>
            </a:fld>
            <a:endParaRPr lang="fr-FR"/>
          </a:p>
        </p:txBody>
      </p:sp>
    </p:spTree>
    <p:extLst>
      <p:ext uri="{BB962C8B-B14F-4D97-AF65-F5344CB8AC3E}">
        <p14:creationId xmlns:p14="http://schemas.microsoft.com/office/powerpoint/2010/main" val="16103330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1143000"/>
          </a:xfrm>
        </p:spPr>
        <p:txBody>
          <a:bodyPr/>
          <a:lstStyle>
            <a:lvl1pPr>
              <a:defRPr/>
            </a:lvl1pPr>
          </a:lstStyle>
          <a:p>
            <a:r>
              <a:rPr lang="fr-FR" smtClean="0"/>
              <a:t>Modifiez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u numéro de diapositive 6"/>
          <p:cNvSpPr>
            <a:spLocks noGrp="1"/>
          </p:cNvSpPr>
          <p:nvPr>
            <p:ph type="sldNum" sz="quarter" idx="10"/>
          </p:nvPr>
        </p:nvSpPr>
        <p:spPr/>
        <p:txBody>
          <a:bodyPr/>
          <a:lstStyle>
            <a:lvl1pPr>
              <a:defRPr/>
            </a:lvl1pPr>
          </a:lstStyle>
          <a:p>
            <a:fld id="{24105FB9-D655-461A-AA4D-9553B98FC65D}" type="slidenum">
              <a:rPr lang="fr-FR"/>
              <a:pPr/>
              <a:t>‹N°›</a:t>
            </a:fld>
            <a:endParaRPr lang="fr-FR"/>
          </a:p>
        </p:txBody>
      </p:sp>
    </p:spTree>
    <p:extLst>
      <p:ext uri="{BB962C8B-B14F-4D97-AF65-F5344CB8AC3E}">
        <p14:creationId xmlns:p14="http://schemas.microsoft.com/office/powerpoint/2010/main" val="231037428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numéro de diapositive 2"/>
          <p:cNvSpPr>
            <a:spLocks noGrp="1"/>
          </p:cNvSpPr>
          <p:nvPr>
            <p:ph type="sldNum" sz="quarter" idx="10"/>
          </p:nvPr>
        </p:nvSpPr>
        <p:spPr/>
        <p:txBody>
          <a:bodyPr/>
          <a:lstStyle>
            <a:lvl1pPr>
              <a:defRPr/>
            </a:lvl1pPr>
          </a:lstStyle>
          <a:p>
            <a:fld id="{3997E370-68CB-4949-832B-5457D5C0DCE0}" type="slidenum">
              <a:rPr lang="fr-FR"/>
              <a:pPr/>
              <a:t>‹N°›</a:t>
            </a:fld>
            <a:endParaRPr lang="fr-FR"/>
          </a:p>
        </p:txBody>
      </p:sp>
    </p:spTree>
    <p:extLst>
      <p:ext uri="{BB962C8B-B14F-4D97-AF65-F5344CB8AC3E}">
        <p14:creationId xmlns:p14="http://schemas.microsoft.com/office/powerpoint/2010/main" val="360139137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u numéro de diapositive 1"/>
          <p:cNvSpPr>
            <a:spLocks noGrp="1"/>
          </p:cNvSpPr>
          <p:nvPr>
            <p:ph type="sldNum" sz="quarter" idx="10"/>
          </p:nvPr>
        </p:nvSpPr>
        <p:spPr/>
        <p:txBody>
          <a:bodyPr/>
          <a:lstStyle>
            <a:lvl1pPr>
              <a:defRPr/>
            </a:lvl1pPr>
          </a:lstStyle>
          <a:p>
            <a:fld id="{3058BE81-6ADE-4A86-90E2-9358BA1D8936}" type="slidenum">
              <a:rPr lang="fr-FR"/>
              <a:pPr/>
              <a:t>‹N°›</a:t>
            </a:fld>
            <a:endParaRPr lang="fr-FR"/>
          </a:p>
        </p:txBody>
      </p:sp>
    </p:spTree>
    <p:extLst>
      <p:ext uri="{BB962C8B-B14F-4D97-AF65-F5344CB8AC3E}">
        <p14:creationId xmlns:p14="http://schemas.microsoft.com/office/powerpoint/2010/main" val="376330096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Modifiez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Espace réservé du numéro de diapositive 4"/>
          <p:cNvSpPr>
            <a:spLocks noGrp="1"/>
          </p:cNvSpPr>
          <p:nvPr>
            <p:ph type="sldNum" sz="quarter" idx="10"/>
          </p:nvPr>
        </p:nvSpPr>
        <p:spPr/>
        <p:txBody>
          <a:bodyPr/>
          <a:lstStyle>
            <a:lvl1pPr>
              <a:defRPr/>
            </a:lvl1pPr>
          </a:lstStyle>
          <a:p>
            <a:fld id="{A8319F38-FDC4-438F-84C1-971B53FAA476}" type="slidenum">
              <a:rPr lang="fr-FR"/>
              <a:pPr/>
              <a:t>‹N°›</a:t>
            </a:fld>
            <a:endParaRPr lang="fr-FR"/>
          </a:p>
        </p:txBody>
      </p:sp>
    </p:spTree>
    <p:extLst>
      <p:ext uri="{BB962C8B-B14F-4D97-AF65-F5344CB8AC3E}">
        <p14:creationId xmlns:p14="http://schemas.microsoft.com/office/powerpoint/2010/main" val="363752401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Modifiez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Espace réservé du numéro de diapositive 4"/>
          <p:cNvSpPr>
            <a:spLocks noGrp="1"/>
          </p:cNvSpPr>
          <p:nvPr>
            <p:ph type="sldNum" sz="quarter" idx="10"/>
          </p:nvPr>
        </p:nvSpPr>
        <p:spPr/>
        <p:txBody>
          <a:bodyPr/>
          <a:lstStyle>
            <a:lvl1pPr>
              <a:defRPr/>
            </a:lvl1pPr>
          </a:lstStyle>
          <a:p>
            <a:fld id="{D3678260-58D3-40C7-BC12-8DF95DD420A0}" type="slidenum">
              <a:rPr lang="fr-FR"/>
              <a:pPr/>
              <a:t>‹N°›</a:t>
            </a:fld>
            <a:endParaRPr lang="fr-FR"/>
          </a:p>
        </p:txBody>
      </p:sp>
    </p:spTree>
    <p:extLst>
      <p:ext uri="{BB962C8B-B14F-4D97-AF65-F5344CB8AC3E}">
        <p14:creationId xmlns:p14="http://schemas.microsoft.com/office/powerpoint/2010/main" val="285224609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emf"/><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theme" Target="../theme/theme2.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1051" name="Group 27"/>
          <p:cNvGrpSpPr>
            <a:grpSpLocks/>
          </p:cNvGrpSpPr>
          <p:nvPr/>
        </p:nvGrpSpPr>
        <p:grpSpPr bwMode="auto">
          <a:xfrm>
            <a:off x="0" y="-26988"/>
            <a:ext cx="9145588" cy="6859588"/>
            <a:chOff x="0" y="0"/>
            <a:chExt cx="5761" cy="4321"/>
          </a:xfrm>
        </p:grpSpPr>
        <p:pic>
          <p:nvPicPr>
            <p:cNvPr id="1048" name="Picture 24" descr="Mtge_INTERFORGE_PPT_v11T1"/>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0" y="0"/>
              <a:ext cx="5761" cy="4321"/>
            </a:xfrm>
            <a:prstGeom prst="rect">
              <a:avLst/>
            </a:prstGeom>
            <a:noFill/>
            <a:extLst>
              <a:ext uri="{909E8E84-426E-40DD-AFC4-6F175D3DCCD1}">
                <a14:hiddenFill xmlns:a14="http://schemas.microsoft.com/office/drawing/2010/main">
                  <a:solidFill>
                    <a:srgbClr val="FFFFFF"/>
                  </a:solidFill>
                </a14:hiddenFill>
              </a:ext>
            </a:extLst>
          </p:spPr>
        </p:pic>
        <p:sp>
          <p:nvSpPr>
            <p:cNvPr id="1050" name="Rectangle 26"/>
            <p:cNvSpPr>
              <a:spLocks noChangeArrowheads="1"/>
            </p:cNvSpPr>
            <p:nvPr userDrawn="1"/>
          </p:nvSpPr>
          <p:spPr bwMode="auto">
            <a:xfrm>
              <a:off x="0" y="3974"/>
              <a:ext cx="113" cy="346"/>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fr-FR"/>
            </a:p>
          </p:txBody>
        </p:sp>
      </p:grpSp>
      <p:sp>
        <p:nvSpPr>
          <p:cNvPr id="1027" name="Rectangle 3"/>
          <p:cNvSpPr>
            <a:spLocks noGrp="1" noChangeArrowheads="1"/>
          </p:cNvSpPr>
          <p:nvPr>
            <p:ph type="body" idx="1"/>
          </p:nvPr>
        </p:nvSpPr>
        <p:spPr bwMode="auto">
          <a:xfrm>
            <a:off x="468313" y="1484313"/>
            <a:ext cx="8351837" cy="46085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p>
        </p:txBody>
      </p:sp>
      <p:sp>
        <p:nvSpPr>
          <p:cNvPr id="1026" name="Rectangle 2"/>
          <p:cNvSpPr>
            <a:spLocks noGrp="1" noChangeArrowheads="1"/>
          </p:cNvSpPr>
          <p:nvPr>
            <p:ph type="title"/>
          </p:nvPr>
        </p:nvSpPr>
        <p:spPr bwMode="auto">
          <a:xfrm>
            <a:off x="2700338" y="333375"/>
            <a:ext cx="6284912" cy="5095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fr-FR" smtClean="0"/>
              <a:t>Cliquez et modifiez le titre</a:t>
            </a:r>
          </a:p>
        </p:txBody>
      </p:sp>
      <p:sp>
        <p:nvSpPr>
          <p:cNvPr id="1053" name="Text Box 29"/>
          <p:cNvSpPr txBox="1">
            <a:spLocks noChangeArrowheads="1"/>
          </p:cNvSpPr>
          <p:nvPr userDrawn="1"/>
        </p:nvSpPr>
        <p:spPr bwMode="auto">
          <a:xfrm>
            <a:off x="0" y="6524625"/>
            <a:ext cx="4356100" cy="244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fr-FR" sz="1000"/>
              <a:t>CONFIDENTIEL – 08/02/2012</a:t>
            </a:r>
          </a:p>
        </p:txBody>
      </p:sp>
      <p:sp>
        <p:nvSpPr>
          <p:cNvPr id="1054" name="Text Box 30"/>
          <p:cNvSpPr txBox="1">
            <a:spLocks noChangeArrowheads="1"/>
          </p:cNvSpPr>
          <p:nvPr userDrawn="1"/>
        </p:nvSpPr>
        <p:spPr bwMode="auto">
          <a:xfrm>
            <a:off x="3492500" y="6381750"/>
            <a:ext cx="1800225"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endParaRPr lang="en-GB"/>
          </a:p>
        </p:txBody>
      </p:sp>
      <p:sp>
        <p:nvSpPr>
          <p:cNvPr id="1055" name="Rectangle 31"/>
          <p:cNvSpPr>
            <a:spLocks noGrp="1" noChangeArrowheads="1"/>
          </p:cNvSpPr>
          <p:nvPr>
            <p:ph type="sldNum" sz="quarter" idx="4"/>
          </p:nvPr>
        </p:nvSpPr>
        <p:spPr bwMode="auto">
          <a:xfrm>
            <a:off x="6156325" y="65246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lvl1pPr>
          </a:lstStyle>
          <a:p>
            <a:fld id="{0DA93711-C602-482E-BE20-EEAC22EB14FA}" type="slidenum">
              <a:rPr lang="fr-FR"/>
              <a:pPr/>
              <a:t>‹N°›</a:t>
            </a:fld>
            <a:endParaRPr lang="fr-FR"/>
          </a:p>
        </p:txBody>
      </p:sp>
      <p:pic>
        <p:nvPicPr>
          <p:cNvPr id="1067" name="Picture 43"/>
          <p:cNvPicPr>
            <a:picLocks noChangeAspect="1" noChangeArrowheads="1"/>
          </p:cNvPicPr>
          <p:nvPr userDrawn="1"/>
        </p:nvPicPr>
        <p:blipFill>
          <a:blip r:embed="rId15" cstate="print">
            <a:extLst>
              <a:ext uri="{28A0092B-C50C-407E-A947-70E740481C1C}">
                <a14:useLocalDpi xmlns:a14="http://schemas.microsoft.com/office/drawing/2010/main" val="0"/>
              </a:ext>
            </a:extLst>
          </a:blip>
          <a:srcRect/>
          <a:stretch>
            <a:fillRect/>
          </a:stretch>
        </p:blipFill>
        <p:spPr bwMode="auto">
          <a:xfrm>
            <a:off x="0" y="-26988"/>
            <a:ext cx="2555875" cy="1295401"/>
          </a:xfrm>
          <a:prstGeom prst="rect">
            <a:avLst/>
          </a:prstGeom>
          <a:solidFill>
            <a:schemeClr val="bg1"/>
          </a:solidFill>
        </p:spPr>
      </p:pic>
      <p:grpSp>
        <p:nvGrpSpPr>
          <p:cNvPr id="1057" name="Group 33"/>
          <p:cNvGrpSpPr>
            <a:grpSpLocks/>
          </p:cNvGrpSpPr>
          <p:nvPr userDrawn="1"/>
        </p:nvGrpSpPr>
        <p:grpSpPr bwMode="auto">
          <a:xfrm rot="944328">
            <a:off x="31750" y="1052513"/>
            <a:ext cx="1371600" cy="360362"/>
            <a:chOff x="2160" y="3744"/>
            <a:chExt cx="2160" cy="568"/>
          </a:xfrm>
        </p:grpSpPr>
        <p:sp>
          <p:nvSpPr>
            <p:cNvPr id="1058" name="Oval 34"/>
            <p:cNvSpPr>
              <a:spLocks noChangeArrowheads="1"/>
            </p:cNvSpPr>
            <p:nvPr/>
          </p:nvSpPr>
          <p:spPr bwMode="auto">
            <a:xfrm rot="-23437094">
              <a:off x="2160" y="3744"/>
              <a:ext cx="2160" cy="568"/>
            </a:xfrm>
            <a:prstGeom prst="ellipse">
              <a:avLst/>
            </a:prstGeom>
            <a:solidFill>
              <a:srgbClr val="FFFFFF"/>
            </a:solidFill>
            <a:ln w="28575">
              <a:solidFill>
                <a:srgbClr val="FF0000"/>
              </a:solidFill>
              <a:round/>
              <a:headEnd/>
              <a:tailEnd/>
            </a:ln>
          </p:spPr>
          <p:txBody>
            <a:bodyPr/>
            <a:lstStyle/>
            <a:p>
              <a:endParaRPr lang="en-GB"/>
            </a:p>
          </p:txBody>
        </p:sp>
        <p:sp>
          <p:nvSpPr>
            <p:cNvPr id="1059" name="WordArt 35"/>
            <p:cNvSpPr>
              <a:spLocks noChangeArrowheads="1" noChangeShapeType="1" noTextEdit="1"/>
            </p:cNvSpPr>
            <p:nvPr/>
          </p:nvSpPr>
          <p:spPr bwMode="auto">
            <a:xfrm rot="-1168463">
              <a:off x="2592" y="3744"/>
              <a:ext cx="1272" cy="529"/>
            </a:xfrm>
            <a:prstGeom prst="rect">
              <a:avLst/>
            </a:prstGeom>
            <a:extLst>
              <a:ext uri="{AF507438-7753-43E0-B8FC-AC1667EBCBE1}">
                <a14:hiddenEffects xmlns:a14="http://schemas.microsoft.com/office/drawing/2010/main">
                  <a:effectLst/>
                </a14:hiddenEffects>
              </a:ext>
            </a:extLst>
          </p:spPr>
          <p:txBody>
            <a:bodyPr wrap="none" fromWordArt="1">
              <a:prstTxWarp prst="textSlantUp">
                <a:avLst>
                  <a:gd name="adj" fmla="val 55556"/>
                </a:avLst>
              </a:prstTxWarp>
            </a:bodyPr>
            <a:lstStyle/>
            <a:p>
              <a:pPr algn="ctr"/>
              <a:r>
                <a:rPr lang="fr-FR" sz="1200" b="1" kern="10">
                  <a:ln w="9525">
                    <a:solidFill>
                      <a:srgbClr val="FF0000"/>
                    </a:solidFill>
                    <a:round/>
                    <a:headEnd/>
                    <a:tailEnd/>
                  </a:ln>
                  <a:solidFill>
                    <a:srgbClr val="000000"/>
                  </a:solidFill>
                  <a:latin typeface="Arial"/>
                  <a:cs typeface="Arial"/>
                </a:rPr>
                <a:t>Confidentiel</a:t>
              </a:r>
            </a:p>
          </p:txBody>
        </p:sp>
      </p:grpSp>
    </p:spTree>
  </p:cSld>
  <p:clrMap bg1="lt1" tx1="dk1" bg2="lt2" tx2="dk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 id="2147483672" r:id="rId12"/>
  </p:sldLayoutIdLst>
  <p:timing>
    <p:tnLst>
      <p:par>
        <p:cTn id="1" dur="indefinite" restart="never" nodeType="tmRoot"/>
      </p:par>
    </p:tnLst>
  </p:timing>
  <p:hf hdr="0" ftr="0" dt="0"/>
  <p:txStyles>
    <p:titleStyle>
      <a:lvl1pPr algn="ctr" rtl="0" fontAlgn="base">
        <a:spcBef>
          <a:spcPct val="0"/>
        </a:spcBef>
        <a:spcAft>
          <a:spcPct val="0"/>
        </a:spcAft>
        <a:defRPr sz="2000" b="1">
          <a:solidFill>
            <a:schemeClr val="tx1"/>
          </a:solidFill>
          <a:latin typeface="+mj-lt"/>
          <a:ea typeface="+mj-ea"/>
          <a:cs typeface="+mj-cs"/>
        </a:defRPr>
      </a:lvl1pPr>
      <a:lvl2pPr algn="ctr" rtl="0" fontAlgn="base">
        <a:spcBef>
          <a:spcPct val="0"/>
        </a:spcBef>
        <a:spcAft>
          <a:spcPct val="0"/>
        </a:spcAft>
        <a:defRPr sz="2000" b="1">
          <a:solidFill>
            <a:schemeClr val="tx1"/>
          </a:solidFill>
          <a:latin typeface="Verdana" pitchFamily="34" charset="0"/>
        </a:defRPr>
      </a:lvl2pPr>
      <a:lvl3pPr algn="ctr" rtl="0" fontAlgn="base">
        <a:spcBef>
          <a:spcPct val="0"/>
        </a:spcBef>
        <a:spcAft>
          <a:spcPct val="0"/>
        </a:spcAft>
        <a:defRPr sz="2000" b="1">
          <a:solidFill>
            <a:schemeClr val="tx1"/>
          </a:solidFill>
          <a:latin typeface="Verdana" pitchFamily="34" charset="0"/>
        </a:defRPr>
      </a:lvl3pPr>
      <a:lvl4pPr algn="ctr" rtl="0" fontAlgn="base">
        <a:spcBef>
          <a:spcPct val="0"/>
        </a:spcBef>
        <a:spcAft>
          <a:spcPct val="0"/>
        </a:spcAft>
        <a:defRPr sz="2000" b="1">
          <a:solidFill>
            <a:schemeClr val="tx1"/>
          </a:solidFill>
          <a:latin typeface="Verdana" pitchFamily="34" charset="0"/>
        </a:defRPr>
      </a:lvl4pPr>
      <a:lvl5pPr algn="ctr" rtl="0" fontAlgn="base">
        <a:spcBef>
          <a:spcPct val="0"/>
        </a:spcBef>
        <a:spcAft>
          <a:spcPct val="0"/>
        </a:spcAft>
        <a:defRPr sz="2000" b="1">
          <a:solidFill>
            <a:schemeClr val="tx1"/>
          </a:solidFill>
          <a:latin typeface="Verdana" pitchFamily="34" charset="0"/>
        </a:defRPr>
      </a:lvl5pPr>
      <a:lvl6pPr marL="457200" algn="ctr" rtl="0" fontAlgn="base">
        <a:spcBef>
          <a:spcPct val="0"/>
        </a:spcBef>
        <a:spcAft>
          <a:spcPct val="0"/>
        </a:spcAft>
        <a:defRPr sz="2000" b="1">
          <a:solidFill>
            <a:schemeClr val="tx1"/>
          </a:solidFill>
          <a:latin typeface="Verdana" pitchFamily="34" charset="0"/>
        </a:defRPr>
      </a:lvl6pPr>
      <a:lvl7pPr marL="914400" algn="ctr" rtl="0" fontAlgn="base">
        <a:spcBef>
          <a:spcPct val="0"/>
        </a:spcBef>
        <a:spcAft>
          <a:spcPct val="0"/>
        </a:spcAft>
        <a:defRPr sz="2000" b="1">
          <a:solidFill>
            <a:schemeClr val="tx1"/>
          </a:solidFill>
          <a:latin typeface="Verdana" pitchFamily="34" charset="0"/>
        </a:defRPr>
      </a:lvl7pPr>
      <a:lvl8pPr marL="1371600" algn="ctr" rtl="0" fontAlgn="base">
        <a:spcBef>
          <a:spcPct val="0"/>
        </a:spcBef>
        <a:spcAft>
          <a:spcPct val="0"/>
        </a:spcAft>
        <a:defRPr sz="2000" b="1">
          <a:solidFill>
            <a:schemeClr val="tx1"/>
          </a:solidFill>
          <a:latin typeface="Verdana" pitchFamily="34" charset="0"/>
        </a:defRPr>
      </a:lvl8pPr>
      <a:lvl9pPr marL="1828800" algn="ctr" rtl="0" fontAlgn="base">
        <a:spcBef>
          <a:spcPct val="0"/>
        </a:spcBef>
        <a:spcAft>
          <a:spcPct val="0"/>
        </a:spcAft>
        <a:defRPr sz="2000" b="1">
          <a:solidFill>
            <a:schemeClr val="tx1"/>
          </a:solidFill>
          <a:latin typeface="Verdana" pitchFamily="34" charset="0"/>
        </a:defRPr>
      </a:lvl9pPr>
    </p:titleStyle>
    <p:bodyStyle>
      <a:lvl1pPr marL="190500" indent="-190500" algn="l" rtl="0" fontAlgn="base">
        <a:spcBef>
          <a:spcPct val="20000"/>
        </a:spcBef>
        <a:spcAft>
          <a:spcPct val="0"/>
        </a:spcAft>
        <a:buChar char="•"/>
        <a:defRPr sz="2400">
          <a:solidFill>
            <a:schemeClr val="tx1"/>
          </a:solidFill>
          <a:latin typeface="+mn-lt"/>
          <a:ea typeface="+mn-ea"/>
          <a:cs typeface="+mn-cs"/>
        </a:defRPr>
      </a:lvl1pPr>
      <a:lvl2pPr marL="673100" indent="-190500" algn="l" rtl="0" fontAlgn="base">
        <a:spcBef>
          <a:spcPct val="20000"/>
        </a:spcBef>
        <a:spcAft>
          <a:spcPct val="0"/>
        </a:spcAft>
        <a:buChar char="–"/>
        <a:defRPr sz="2000">
          <a:solidFill>
            <a:schemeClr val="tx1"/>
          </a:solidFill>
          <a:latin typeface="+mn-lt"/>
        </a:defRPr>
      </a:lvl2pPr>
      <a:lvl3pPr marL="1143000" indent="-184150" algn="l" rtl="0" fontAlgn="base">
        <a:spcBef>
          <a:spcPct val="20000"/>
        </a:spcBef>
        <a:spcAft>
          <a:spcPct val="0"/>
        </a:spcAft>
        <a:buChar char="•"/>
        <a:defRPr>
          <a:solidFill>
            <a:schemeClr val="tx1"/>
          </a:solidFill>
          <a:latin typeface="+mn-lt"/>
        </a:defRPr>
      </a:lvl3pPr>
      <a:lvl4pPr marL="1606550" indent="-171450" algn="l" rtl="0" fontAlgn="base">
        <a:spcBef>
          <a:spcPct val="20000"/>
        </a:spcBef>
        <a:spcAft>
          <a:spcPct val="0"/>
        </a:spcAft>
        <a:buChar char="–"/>
        <a:defRPr sz="1400">
          <a:solidFill>
            <a:schemeClr val="tx1"/>
          </a:solidFill>
          <a:latin typeface="+mn-lt"/>
        </a:defRPr>
      </a:lvl4pPr>
      <a:lvl5pPr marL="2006600" algn="l" rtl="0" fontAlgn="base">
        <a:spcBef>
          <a:spcPct val="20000"/>
        </a:spcBef>
        <a:spcAft>
          <a:spcPct val="0"/>
        </a:spcAft>
        <a:defRPr sz="1200">
          <a:solidFill>
            <a:schemeClr val="tx1"/>
          </a:solidFill>
          <a:latin typeface="+mn-lt"/>
        </a:defRPr>
      </a:lvl5pPr>
      <a:lvl6pPr marL="2463800" algn="l" rtl="0" fontAlgn="base">
        <a:spcBef>
          <a:spcPct val="20000"/>
        </a:spcBef>
        <a:spcAft>
          <a:spcPct val="0"/>
        </a:spcAft>
        <a:defRPr sz="1200">
          <a:solidFill>
            <a:schemeClr val="tx1"/>
          </a:solidFill>
          <a:latin typeface="+mn-lt"/>
        </a:defRPr>
      </a:lvl6pPr>
      <a:lvl7pPr marL="2921000" algn="l" rtl="0" fontAlgn="base">
        <a:spcBef>
          <a:spcPct val="20000"/>
        </a:spcBef>
        <a:spcAft>
          <a:spcPct val="0"/>
        </a:spcAft>
        <a:defRPr sz="1200">
          <a:solidFill>
            <a:schemeClr val="tx1"/>
          </a:solidFill>
          <a:latin typeface="+mn-lt"/>
        </a:defRPr>
      </a:lvl7pPr>
      <a:lvl8pPr marL="3378200" algn="l" rtl="0" fontAlgn="base">
        <a:spcBef>
          <a:spcPct val="20000"/>
        </a:spcBef>
        <a:spcAft>
          <a:spcPct val="0"/>
        </a:spcAft>
        <a:defRPr sz="1200">
          <a:solidFill>
            <a:schemeClr val="tx1"/>
          </a:solidFill>
          <a:latin typeface="+mn-lt"/>
        </a:defRPr>
      </a:lvl8pPr>
      <a:lvl9pPr marL="3835400" algn="l" rtl="0" fontAlgn="base">
        <a:spcBef>
          <a:spcPct val="20000"/>
        </a:spcBef>
        <a:spcAft>
          <a:spcPct val="0"/>
        </a:spcAft>
        <a:defRPr sz="1200">
          <a:solidFill>
            <a:schemeClr val="tx1"/>
          </a:solidFill>
          <a:latin typeface="+mn-lt"/>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71682" name="Rectangle 2"/>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fr-FR" smtClean="0"/>
              <a:t>Cliquez pour modifier le style du titre</a:t>
            </a:r>
          </a:p>
        </p:txBody>
      </p:sp>
      <p:sp>
        <p:nvSpPr>
          <p:cNvPr id="71683" name="Rectangle 3"/>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p>
        </p:txBody>
      </p:sp>
      <p:sp>
        <p:nvSpPr>
          <p:cNvPr id="71684"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lvl1pPr>
          </a:lstStyle>
          <a:p>
            <a:fld id="{496574BB-733C-437F-87C4-665A56C5C05E}" type="datetime1">
              <a:rPr lang="fr-FR"/>
              <a:pPr/>
              <a:t>20/03/2012</a:t>
            </a:fld>
            <a:endParaRPr lang="fr-FR"/>
          </a:p>
        </p:txBody>
      </p:sp>
      <p:sp>
        <p:nvSpPr>
          <p:cNvPr id="71685"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lvl1pPr>
          </a:lstStyle>
          <a:p>
            <a:endParaRPr lang="fr-FR"/>
          </a:p>
        </p:txBody>
      </p:sp>
      <p:sp>
        <p:nvSpPr>
          <p:cNvPr id="71686"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lvl1pPr>
          </a:lstStyle>
          <a:p>
            <a:fld id="{B70D4181-D71C-4FFD-A084-DD2A0C102959}" type="slidenum">
              <a:rPr lang="fr-FR"/>
              <a:pPr/>
              <a:t>‹N°›</a:t>
            </a:fld>
            <a:endParaRPr lang="fr-FR"/>
          </a:p>
        </p:txBody>
      </p:sp>
      <p:sp>
        <p:nvSpPr>
          <p:cNvPr id="71687" name="Text Box 7"/>
          <p:cNvSpPr txBox="1">
            <a:spLocks noChangeArrowheads="1"/>
          </p:cNvSpPr>
          <p:nvPr userDrawn="1"/>
        </p:nvSpPr>
        <p:spPr bwMode="auto">
          <a:xfrm>
            <a:off x="0" y="6524625"/>
            <a:ext cx="3708400" cy="244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fr-FR" sz="1000"/>
              <a:t>CONFIDENTIEL – 27/01/2012</a:t>
            </a: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ctr" rtl="0" fontAlgn="base">
        <a:spcBef>
          <a:spcPct val="0"/>
        </a:spcBef>
        <a:spcAft>
          <a:spcPct val="0"/>
        </a:spcAft>
        <a:defRPr sz="4400">
          <a:solidFill>
            <a:schemeClr val="tx2"/>
          </a:solidFill>
          <a:latin typeface="+mj-lt"/>
          <a:ea typeface="+mj-ea"/>
          <a:cs typeface="+mj-cs"/>
        </a:defRPr>
      </a:lvl1pPr>
      <a:lvl2pPr algn="ctr" rtl="0" fontAlgn="base">
        <a:spcBef>
          <a:spcPct val="0"/>
        </a:spcBef>
        <a:spcAft>
          <a:spcPct val="0"/>
        </a:spcAft>
        <a:defRPr sz="4400">
          <a:solidFill>
            <a:schemeClr val="tx2"/>
          </a:solidFill>
          <a:latin typeface="Arial" pitchFamily="34" charset="0"/>
        </a:defRPr>
      </a:lvl2pPr>
      <a:lvl3pPr algn="ctr" rtl="0" fontAlgn="base">
        <a:spcBef>
          <a:spcPct val="0"/>
        </a:spcBef>
        <a:spcAft>
          <a:spcPct val="0"/>
        </a:spcAft>
        <a:defRPr sz="4400">
          <a:solidFill>
            <a:schemeClr val="tx2"/>
          </a:solidFill>
          <a:latin typeface="Arial" pitchFamily="34" charset="0"/>
        </a:defRPr>
      </a:lvl3pPr>
      <a:lvl4pPr algn="ctr" rtl="0" fontAlgn="base">
        <a:spcBef>
          <a:spcPct val="0"/>
        </a:spcBef>
        <a:spcAft>
          <a:spcPct val="0"/>
        </a:spcAft>
        <a:defRPr sz="4400">
          <a:solidFill>
            <a:schemeClr val="tx2"/>
          </a:solidFill>
          <a:latin typeface="Arial" pitchFamily="34" charset="0"/>
        </a:defRPr>
      </a:lvl4pPr>
      <a:lvl5pPr algn="ctr" rtl="0" fontAlgn="base">
        <a:spcBef>
          <a:spcPct val="0"/>
        </a:spcBef>
        <a:spcAft>
          <a:spcPct val="0"/>
        </a:spcAft>
        <a:defRPr sz="4400">
          <a:solidFill>
            <a:schemeClr val="tx2"/>
          </a:solidFill>
          <a:latin typeface="Arial" pitchFamily="34" charset="0"/>
        </a:defRPr>
      </a:lvl5pPr>
      <a:lvl6pPr marL="457200" algn="ctr" rtl="0" fontAlgn="base">
        <a:spcBef>
          <a:spcPct val="0"/>
        </a:spcBef>
        <a:spcAft>
          <a:spcPct val="0"/>
        </a:spcAft>
        <a:defRPr sz="4400">
          <a:solidFill>
            <a:schemeClr val="tx2"/>
          </a:solidFill>
          <a:latin typeface="Arial" pitchFamily="34" charset="0"/>
        </a:defRPr>
      </a:lvl6pPr>
      <a:lvl7pPr marL="914400" algn="ctr" rtl="0" fontAlgn="base">
        <a:spcBef>
          <a:spcPct val="0"/>
        </a:spcBef>
        <a:spcAft>
          <a:spcPct val="0"/>
        </a:spcAft>
        <a:defRPr sz="4400">
          <a:solidFill>
            <a:schemeClr val="tx2"/>
          </a:solidFill>
          <a:latin typeface="Arial" pitchFamily="34" charset="0"/>
        </a:defRPr>
      </a:lvl7pPr>
      <a:lvl8pPr marL="1371600" algn="ctr" rtl="0" fontAlgn="base">
        <a:spcBef>
          <a:spcPct val="0"/>
        </a:spcBef>
        <a:spcAft>
          <a:spcPct val="0"/>
        </a:spcAft>
        <a:defRPr sz="4400">
          <a:solidFill>
            <a:schemeClr val="tx2"/>
          </a:solidFill>
          <a:latin typeface="Arial" pitchFamily="34" charset="0"/>
        </a:defRPr>
      </a:lvl8pPr>
      <a:lvl9pPr marL="1828800" algn="ctr" rtl="0" fontAlgn="base">
        <a:spcBef>
          <a:spcPct val="0"/>
        </a:spcBef>
        <a:spcAft>
          <a:spcPct val="0"/>
        </a:spcAft>
        <a:defRPr sz="4400">
          <a:solidFill>
            <a:schemeClr val="tx2"/>
          </a:solidFill>
          <a:latin typeface="Arial" pitchFamily="34" charset="0"/>
        </a:defRPr>
      </a:lvl9pPr>
    </p:titleStyle>
    <p:bodyStyle>
      <a:lvl1pPr marL="342900" indent="-342900" algn="l" rtl="0" fontAlgn="base">
        <a:spcBef>
          <a:spcPct val="20000"/>
        </a:spcBef>
        <a:spcAft>
          <a:spcPct val="0"/>
        </a:spcAft>
        <a:buChar char="•"/>
        <a:defRPr sz="3200">
          <a:solidFill>
            <a:schemeClr val="tx1"/>
          </a:solidFill>
          <a:latin typeface="+mn-lt"/>
          <a:ea typeface="+mn-ea"/>
          <a:cs typeface="+mn-cs"/>
        </a:defRPr>
      </a:lvl1pPr>
      <a:lvl2pPr marL="742950" indent="-285750" algn="l" rtl="0" fontAlgn="base">
        <a:spcBef>
          <a:spcPct val="20000"/>
        </a:spcBef>
        <a:spcAft>
          <a:spcPct val="0"/>
        </a:spcAft>
        <a:buChar char="–"/>
        <a:defRPr sz="2800">
          <a:solidFill>
            <a:schemeClr val="tx1"/>
          </a:solidFill>
          <a:latin typeface="+mn-lt"/>
        </a:defRPr>
      </a:lvl2pPr>
      <a:lvl3pPr marL="1143000" indent="-228600" algn="l" rtl="0" fontAlgn="base">
        <a:spcBef>
          <a:spcPct val="20000"/>
        </a:spcBef>
        <a:spcAft>
          <a:spcPct val="0"/>
        </a:spcAft>
        <a:buChar char="•"/>
        <a:defRPr sz="2400">
          <a:solidFill>
            <a:schemeClr val="tx1"/>
          </a:solidFill>
          <a:latin typeface="+mn-lt"/>
        </a:defRPr>
      </a:lvl3pPr>
      <a:lvl4pPr marL="1600200" indent="-228600" algn="l" rtl="0" fontAlgn="base">
        <a:spcBef>
          <a:spcPct val="20000"/>
        </a:spcBef>
        <a:spcAft>
          <a:spcPct val="0"/>
        </a:spcAft>
        <a:buChar char="–"/>
        <a:defRPr sz="2000">
          <a:solidFill>
            <a:schemeClr val="tx1"/>
          </a:solidFill>
          <a:latin typeface="+mn-lt"/>
        </a:defRPr>
      </a:lvl4pPr>
      <a:lvl5pPr marL="2057400" indent="-228600" algn="l" rtl="0" fontAlgn="base">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png"/><Relationship Id="rId13" Type="http://schemas.openxmlformats.org/officeDocument/2006/relationships/image" Target="../media/image13.png"/><Relationship Id="rId3" Type="http://schemas.openxmlformats.org/officeDocument/2006/relationships/image" Target="../media/image3.jpeg"/><Relationship Id="rId7" Type="http://schemas.openxmlformats.org/officeDocument/2006/relationships/image" Target="../media/image7.png"/><Relationship Id="rId12" Type="http://schemas.openxmlformats.org/officeDocument/2006/relationships/image" Target="../media/image12.png"/><Relationship Id="rId17" Type="http://schemas.openxmlformats.org/officeDocument/2006/relationships/image" Target="../media/image16.png"/><Relationship Id="rId2" Type="http://schemas.openxmlformats.org/officeDocument/2006/relationships/notesSlide" Target="../notesSlides/notesSlide1.xml"/><Relationship Id="rId16" Type="http://schemas.openxmlformats.org/officeDocument/2006/relationships/image" Target="../media/image2.emf"/><Relationship Id="rId1" Type="http://schemas.openxmlformats.org/officeDocument/2006/relationships/slideLayout" Target="../slideLayouts/slideLayout2.xml"/><Relationship Id="rId6" Type="http://schemas.openxmlformats.org/officeDocument/2006/relationships/image" Target="../media/image6.png"/><Relationship Id="rId11" Type="http://schemas.openxmlformats.org/officeDocument/2006/relationships/image" Target="../media/image11.png"/><Relationship Id="rId5" Type="http://schemas.openxmlformats.org/officeDocument/2006/relationships/image" Target="../media/image5.png"/><Relationship Id="rId15" Type="http://schemas.openxmlformats.org/officeDocument/2006/relationships/image" Target="../media/image15.emf"/><Relationship Id="rId10" Type="http://schemas.openxmlformats.org/officeDocument/2006/relationships/image" Target="../media/image10.jpeg"/><Relationship Id="rId4" Type="http://schemas.openxmlformats.org/officeDocument/2006/relationships/image" Target="../media/image4.png"/><Relationship Id="rId9" Type="http://schemas.openxmlformats.org/officeDocument/2006/relationships/image" Target="../media/image9.png"/><Relationship Id="rId14" Type="http://schemas.openxmlformats.org/officeDocument/2006/relationships/image" Target="../media/image14.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8.emf"/><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4" name="Espace réservé du numéro de diapositive 3"/>
          <p:cNvSpPr>
            <a:spLocks noGrp="1"/>
          </p:cNvSpPr>
          <p:nvPr>
            <p:ph type="sldNum" sz="quarter" idx="10"/>
          </p:nvPr>
        </p:nvSpPr>
        <p:spPr/>
        <p:txBody>
          <a:bodyPr/>
          <a:lstStyle/>
          <a:p>
            <a:fld id="{8F3BBE8B-6350-4734-A6D2-BED363F3E095}" type="slidenum">
              <a:rPr lang="fr-FR"/>
              <a:pPr/>
              <a:t>1</a:t>
            </a:fld>
            <a:endParaRPr lang="fr-FR"/>
          </a:p>
        </p:txBody>
      </p:sp>
      <p:grpSp>
        <p:nvGrpSpPr>
          <p:cNvPr id="8207" name="Group 15"/>
          <p:cNvGrpSpPr>
            <a:grpSpLocks/>
          </p:cNvGrpSpPr>
          <p:nvPr/>
        </p:nvGrpSpPr>
        <p:grpSpPr bwMode="auto">
          <a:xfrm>
            <a:off x="0" y="0"/>
            <a:ext cx="9155113" cy="6858000"/>
            <a:chOff x="-3" y="-3"/>
            <a:chExt cx="5767" cy="4327"/>
          </a:xfrm>
        </p:grpSpPr>
        <p:pic>
          <p:nvPicPr>
            <p:cNvPr id="8208" name="Picture 16" descr="101473_ecran7"/>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 y="-3"/>
              <a:ext cx="5767" cy="4327"/>
            </a:xfrm>
            <a:prstGeom prst="rect">
              <a:avLst/>
            </a:prstGeom>
            <a:noFill/>
            <a:extLst>
              <a:ext uri="{909E8E84-426E-40DD-AFC4-6F175D3DCCD1}">
                <a14:hiddenFill xmlns:a14="http://schemas.microsoft.com/office/drawing/2010/main">
                  <a:solidFill>
                    <a:srgbClr val="FFFFFF"/>
                  </a:solidFill>
                </a14:hiddenFill>
              </a:ext>
            </a:extLst>
          </p:spPr>
        </p:pic>
        <p:pic>
          <p:nvPicPr>
            <p:cNvPr id="8209" name="Picture 17" descr="LOGO_AD2_RVB_PPT"/>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40" y="0"/>
              <a:ext cx="1372" cy="682"/>
            </a:xfrm>
            <a:prstGeom prst="rect">
              <a:avLst/>
            </a:prstGeom>
            <a:noFill/>
            <a:extLst>
              <a:ext uri="{909E8E84-426E-40DD-AFC4-6F175D3DCCD1}">
                <a14:hiddenFill xmlns:a14="http://schemas.microsoft.com/office/drawing/2010/main">
                  <a:solidFill>
                    <a:srgbClr val="FFFFFF"/>
                  </a:solidFill>
                </a14:hiddenFill>
              </a:ext>
            </a:extLst>
          </p:spPr>
        </p:pic>
      </p:grpSp>
      <p:sp>
        <p:nvSpPr>
          <p:cNvPr id="8195" name="Rectangle 3"/>
          <p:cNvSpPr>
            <a:spLocks noGrp="1" noChangeArrowheads="1"/>
          </p:cNvSpPr>
          <p:nvPr>
            <p:ph type="body" idx="1"/>
          </p:nvPr>
        </p:nvSpPr>
        <p:spPr>
          <a:xfrm>
            <a:off x="468313" y="1268413"/>
            <a:ext cx="8351837" cy="3240087"/>
          </a:xfrm>
          <a:extLst>
            <a:ext uri="{AF507438-7753-43E0-B8FC-AC1667EBCBE1}">
              <a14:hiddenEffects xmlns:a14="http://schemas.microsoft.com/office/drawing/2010/main">
                <a:effectLst>
                  <a:outerShdw blurRad="101600" dist="35921" dir="2700000" algn="ctr" rotWithShape="0">
                    <a:schemeClr val="bg2"/>
                  </a:outerShdw>
                </a:effectLst>
              </a14:hiddenEffects>
            </a:ext>
          </a:extLst>
        </p:spPr>
        <p:txBody>
          <a:bodyPr anchor="ctr"/>
          <a:lstStyle/>
          <a:p>
            <a:pPr algn="ctr">
              <a:buFontTx/>
              <a:buNone/>
            </a:pPr>
            <a:endParaRPr lang="fr-FR" sz="2000" b="1" i="1" dirty="0">
              <a:ea typeface="Times New Roman" pitchFamily="18" charset="0"/>
              <a:cs typeface="Arial" pitchFamily="34" charset="0"/>
            </a:endParaRPr>
          </a:p>
        </p:txBody>
      </p:sp>
      <p:sp>
        <p:nvSpPr>
          <p:cNvPr id="8211" name="Rectangle 19"/>
          <p:cNvSpPr>
            <a:spLocks noChangeArrowheads="1"/>
          </p:cNvSpPr>
          <p:nvPr/>
        </p:nvSpPr>
        <p:spPr bwMode="auto">
          <a:xfrm>
            <a:off x="0" y="6381750"/>
            <a:ext cx="179388" cy="476250"/>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fr-FR"/>
          </a:p>
        </p:txBody>
      </p:sp>
      <p:sp>
        <p:nvSpPr>
          <p:cNvPr id="8216" name="Text Box 24"/>
          <p:cNvSpPr txBox="1">
            <a:spLocks noChangeArrowheads="1"/>
          </p:cNvSpPr>
          <p:nvPr/>
        </p:nvSpPr>
        <p:spPr bwMode="auto">
          <a:xfrm>
            <a:off x="539750" y="4791075"/>
            <a:ext cx="3240088"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fr-FR"/>
              <a:t>Partenaires :</a:t>
            </a:r>
          </a:p>
        </p:txBody>
      </p:sp>
      <p:pic>
        <p:nvPicPr>
          <p:cNvPr id="8217" name="Picture 2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11188" y="5291138"/>
            <a:ext cx="595312" cy="658812"/>
          </a:xfrm>
          <a:prstGeom prst="rect">
            <a:avLst/>
          </a:prstGeom>
          <a:noFill/>
          <a:extLst>
            <a:ext uri="{909E8E84-426E-40DD-AFC4-6F175D3DCCD1}">
              <a14:hiddenFill xmlns:a14="http://schemas.microsoft.com/office/drawing/2010/main">
                <a:solidFill>
                  <a:srgbClr val="FFFFFF"/>
                </a:solidFill>
              </a14:hiddenFill>
            </a:ext>
          </a:extLst>
        </p:spPr>
      </p:pic>
      <p:pic>
        <p:nvPicPr>
          <p:cNvPr id="8218" name="Picture 26"/>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2763838" y="5470525"/>
            <a:ext cx="800100" cy="406400"/>
          </a:xfrm>
          <a:prstGeom prst="rect">
            <a:avLst/>
          </a:prstGeom>
          <a:noFill/>
          <a:extLst>
            <a:ext uri="{909E8E84-426E-40DD-AFC4-6F175D3DCCD1}">
              <a14:hiddenFill xmlns:a14="http://schemas.microsoft.com/office/drawing/2010/main">
                <a:solidFill>
                  <a:srgbClr val="FFFFFF"/>
                </a:solidFill>
              </a14:hiddenFill>
            </a:ext>
          </a:extLst>
        </p:spPr>
      </p:pic>
      <p:pic>
        <p:nvPicPr>
          <p:cNvPr id="8219" name="Picture 27"/>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3851275" y="5429250"/>
            <a:ext cx="571500" cy="447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220" name="Picture 28"/>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5037138" y="5483225"/>
            <a:ext cx="542925" cy="466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221" name="Picture 29"/>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6145213" y="5673725"/>
            <a:ext cx="1019175"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222" name="Picture 30" descr="ANd9GcT7GQXX9LLlCpmwXjsDn6iGKkqpNsTnDVNYkXyL866ZZ8GrTtw2Z02yyKUe"/>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7605713" y="5754688"/>
            <a:ext cx="1143000" cy="266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223" name="Picture 31"/>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539750" y="6067425"/>
            <a:ext cx="17049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224" name="Picture 32"/>
          <p:cNvPicPr>
            <a:picLocks noChangeAspect="1" noChangeArrowheads="1"/>
          </p:cNvPicPr>
          <p:nvPr/>
        </p:nvPicPr>
        <p:blipFill>
          <a:blip r:embed="rId12" cstate="print">
            <a:extLst>
              <a:ext uri="{28A0092B-C50C-407E-A947-70E740481C1C}">
                <a14:useLocalDpi xmlns:a14="http://schemas.microsoft.com/office/drawing/2010/main" val="0"/>
              </a:ext>
            </a:extLst>
          </a:blip>
          <a:srcRect/>
          <a:stretch>
            <a:fillRect/>
          </a:stretch>
        </p:blipFill>
        <p:spPr bwMode="auto">
          <a:xfrm>
            <a:off x="2874963" y="6067425"/>
            <a:ext cx="9048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225" name="Picture 33"/>
          <p:cNvPicPr>
            <a:picLocks noChangeAspect="1" noChangeArrowheads="1"/>
          </p:cNvPicPr>
          <p:nvPr/>
        </p:nvPicPr>
        <p:blipFill>
          <a:blip r:embed="rId13" cstate="print">
            <a:extLst>
              <a:ext uri="{28A0092B-C50C-407E-A947-70E740481C1C}">
                <a14:useLocalDpi xmlns:a14="http://schemas.microsoft.com/office/drawing/2010/main" val="0"/>
              </a:ext>
            </a:extLst>
          </a:blip>
          <a:srcRect/>
          <a:stretch>
            <a:fillRect/>
          </a:stretch>
        </p:blipFill>
        <p:spPr bwMode="auto">
          <a:xfrm>
            <a:off x="4270375" y="6200775"/>
            <a:ext cx="1238250" cy="323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226" name="Picture 34"/>
          <p:cNvPicPr>
            <a:picLocks noChangeAspect="1" noChangeArrowheads="1"/>
          </p:cNvPicPr>
          <p:nvPr/>
        </p:nvPicPr>
        <p:blipFill>
          <a:blip r:embed="rId14" cstate="print">
            <a:extLst>
              <a:ext uri="{28A0092B-C50C-407E-A947-70E740481C1C}">
                <a14:useLocalDpi xmlns:a14="http://schemas.microsoft.com/office/drawing/2010/main" val="0"/>
              </a:ext>
            </a:extLst>
          </a:blip>
          <a:srcRect/>
          <a:stretch>
            <a:fillRect/>
          </a:stretch>
        </p:blipFill>
        <p:spPr bwMode="auto">
          <a:xfrm>
            <a:off x="6299200" y="6153150"/>
            <a:ext cx="1152525" cy="371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227" name="Picture 35"/>
          <p:cNvPicPr>
            <a:picLocks noChangeAspect="1" noChangeArrowheads="1"/>
          </p:cNvPicPr>
          <p:nvPr/>
        </p:nvPicPr>
        <p:blipFill>
          <a:blip r:embed="rId15" cstate="print">
            <a:extLst>
              <a:ext uri="{28A0092B-C50C-407E-A947-70E740481C1C}">
                <a14:useLocalDpi xmlns:a14="http://schemas.microsoft.com/office/drawing/2010/main" val="0"/>
              </a:ext>
            </a:extLst>
          </a:blip>
          <a:srcRect/>
          <a:stretch>
            <a:fillRect/>
          </a:stretch>
        </p:blipFill>
        <p:spPr bwMode="auto">
          <a:xfrm>
            <a:off x="3276600" y="4105275"/>
            <a:ext cx="2855913" cy="7635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229" name="Picture 37"/>
          <p:cNvPicPr>
            <a:picLocks noChangeAspect="1" noChangeArrowheads="1"/>
          </p:cNvPicPr>
          <p:nvPr/>
        </p:nvPicPr>
        <p:blipFill>
          <a:blip r:embed="rId16" cstate="print">
            <a:extLst>
              <a:ext uri="{28A0092B-C50C-407E-A947-70E740481C1C}">
                <a14:useLocalDpi xmlns:a14="http://schemas.microsoft.com/office/drawing/2010/main" val="0"/>
              </a:ext>
            </a:extLst>
          </a:blip>
          <a:srcRect/>
          <a:stretch>
            <a:fillRect/>
          </a:stretch>
        </p:blipFill>
        <p:spPr bwMode="auto">
          <a:xfrm>
            <a:off x="0" y="-26988"/>
            <a:ext cx="2555875" cy="1295401"/>
          </a:xfrm>
          <a:prstGeom prst="rect">
            <a:avLst/>
          </a:prstGeom>
          <a:solidFill>
            <a:schemeClr val="bg1"/>
          </a:solidFill>
        </p:spPr>
      </p:pic>
      <p:grpSp>
        <p:nvGrpSpPr>
          <p:cNvPr id="8213" name="Group 21"/>
          <p:cNvGrpSpPr>
            <a:grpSpLocks/>
          </p:cNvGrpSpPr>
          <p:nvPr/>
        </p:nvGrpSpPr>
        <p:grpSpPr bwMode="auto">
          <a:xfrm rot="813341">
            <a:off x="104775" y="1123950"/>
            <a:ext cx="1371600" cy="360363"/>
            <a:chOff x="2160" y="3744"/>
            <a:chExt cx="2160" cy="568"/>
          </a:xfrm>
        </p:grpSpPr>
        <p:sp>
          <p:nvSpPr>
            <p:cNvPr id="8214" name="Oval 22"/>
            <p:cNvSpPr>
              <a:spLocks noChangeArrowheads="1"/>
            </p:cNvSpPr>
            <p:nvPr/>
          </p:nvSpPr>
          <p:spPr bwMode="auto">
            <a:xfrm rot="-23437094">
              <a:off x="2160" y="3744"/>
              <a:ext cx="2160" cy="568"/>
            </a:xfrm>
            <a:prstGeom prst="ellipse">
              <a:avLst/>
            </a:prstGeom>
            <a:solidFill>
              <a:srgbClr val="FFFFFF"/>
            </a:solidFill>
            <a:ln w="28575">
              <a:solidFill>
                <a:srgbClr val="FF0000"/>
              </a:solidFill>
              <a:round/>
              <a:headEnd/>
              <a:tailEnd/>
            </a:ln>
          </p:spPr>
          <p:txBody>
            <a:bodyPr/>
            <a:lstStyle/>
            <a:p>
              <a:endParaRPr lang="en-GB"/>
            </a:p>
          </p:txBody>
        </p:sp>
        <p:sp>
          <p:nvSpPr>
            <p:cNvPr id="8215" name="WordArt 23"/>
            <p:cNvSpPr>
              <a:spLocks noChangeArrowheads="1" noChangeShapeType="1" noTextEdit="1"/>
            </p:cNvSpPr>
            <p:nvPr/>
          </p:nvSpPr>
          <p:spPr bwMode="auto">
            <a:xfrm rot="-1168463">
              <a:off x="2592" y="3744"/>
              <a:ext cx="1272" cy="529"/>
            </a:xfrm>
            <a:prstGeom prst="rect">
              <a:avLst/>
            </a:prstGeom>
            <a:extLst>
              <a:ext uri="{AF507438-7753-43E0-B8FC-AC1667EBCBE1}">
                <a14:hiddenEffects xmlns:a14="http://schemas.microsoft.com/office/drawing/2010/main">
                  <a:effectLst/>
                </a14:hiddenEffects>
              </a:ext>
            </a:extLst>
          </p:spPr>
          <p:txBody>
            <a:bodyPr wrap="none" fromWordArt="1">
              <a:prstTxWarp prst="textSlantUp">
                <a:avLst>
                  <a:gd name="adj" fmla="val 55556"/>
                </a:avLst>
              </a:prstTxWarp>
            </a:bodyPr>
            <a:lstStyle/>
            <a:p>
              <a:pPr algn="ctr"/>
              <a:r>
                <a:rPr lang="fr-FR" sz="1200" b="1" kern="10">
                  <a:ln w="9525">
                    <a:solidFill>
                      <a:srgbClr val="FF0000"/>
                    </a:solidFill>
                    <a:round/>
                    <a:headEnd/>
                    <a:tailEnd/>
                  </a:ln>
                  <a:solidFill>
                    <a:srgbClr val="000000"/>
                  </a:solidFill>
                  <a:latin typeface="Arial"/>
                  <a:cs typeface="Arial"/>
                </a:rPr>
                <a:t>Confidentiel</a:t>
              </a:r>
            </a:p>
          </p:txBody>
        </p:sp>
      </p:grpSp>
      <p:pic>
        <p:nvPicPr>
          <p:cNvPr id="8230" name="Picture 38"/>
          <p:cNvPicPr>
            <a:picLocks noChangeAspect="1" noChangeArrowheads="1"/>
          </p:cNvPicPr>
          <p:nvPr/>
        </p:nvPicPr>
        <p:blipFill>
          <a:blip r:embed="rId17">
            <a:extLst>
              <a:ext uri="{28A0092B-C50C-407E-A947-70E740481C1C}">
                <a14:useLocalDpi xmlns:a14="http://schemas.microsoft.com/office/drawing/2010/main" val="0"/>
              </a:ext>
            </a:extLst>
          </a:blip>
          <a:srcRect l="87708" r="2133" b="60576"/>
          <a:stretch>
            <a:fillRect/>
          </a:stretch>
        </p:blipFill>
        <p:spPr bwMode="auto">
          <a:xfrm>
            <a:off x="1619250" y="5229225"/>
            <a:ext cx="722313" cy="6540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numéro de diapositive 3"/>
          <p:cNvSpPr>
            <a:spLocks noGrp="1"/>
          </p:cNvSpPr>
          <p:nvPr>
            <p:ph type="sldNum" sz="quarter" idx="10"/>
          </p:nvPr>
        </p:nvSpPr>
        <p:spPr/>
        <p:txBody>
          <a:bodyPr/>
          <a:lstStyle/>
          <a:p>
            <a:fld id="{31280731-3BA4-45AD-9CC7-4DECFD5957C9}" type="slidenum">
              <a:rPr lang="fr-FR"/>
              <a:pPr/>
              <a:t>10</a:t>
            </a:fld>
            <a:endParaRPr lang="fr-FR"/>
          </a:p>
        </p:txBody>
      </p:sp>
      <p:sp>
        <p:nvSpPr>
          <p:cNvPr id="259074" name="Rectangle 2"/>
          <p:cNvSpPr>
            <a:spLocks noGrp="1" noChangeArrowheads="1"/>
          </p:cNvSpPr>
          <p:nvPr>
            <p:ph type="title"/>
          </p:nvPr>
        </p:nvSpPr>
        <p:spPr/>
        <p:txBody>
          <a:bodyPr/>
          <a:lstStyle/>
          <a:p>
            <a:r>
              <a:rPr lang="fr-FR" sz="1800" dirty="0"/>
              <a:t>Qualité de l’innovation : </a:t>
            </a:r>
            <a:br>
              <a:rPr lang="fr-FR" sz="1800" dirty="0"/>
            </a:br>
            <a:r>
              <a:rPr lang="fr-FR" sz="1800" dirty="0"/>
              <a:t>nature des travaux de R&amp;D</a:t>
            </a:r>
          </a:p>
        </p:txBody>
      </p:sp>
      <p:sp>
        <p:nvSpPr>
          <p:cNvPr id="259075" name="Text Box 3"/>
          <p:cNvSpPr txBox="1">
            <a:spLocks noChangeArrowheads="1"/>
          </p:cNvSpPr>
          <p:nvPr/>
        </p:nvSpPr>
        <p:spPr bwMode="auto">
          <a:xfrm>
            <a:off x="323850" y="1196975"/>
            <a:ext cx="85693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fr-FR" sz="1200" i="1">
                <a:solidFill>
                  <a:srgbClr val="3333FF"/>
                </a:solidFill>
              </a:rPr>
              <a:t>Question 6 : Expliciter la nature des travaux de R&amp;D envisagés (type et nombre d’essais, au stade laboratoire, intermédiaire, démonstrateur industriel…)</a:t>
            </a:r>
          </a:p>
        </p:txBody>
      </p:sp>
      <p:sp>
        <p:nvSpPr>
          <p:cNvPr id="259076" name="Text Box 4"/>
          <p:cNvSpPr txBox="1">
            <a:spLocks noChangeArrowheads="1"/>
          </p:cNvSpPr>
          <p:nvPr/>
        </p:nvSpPr>
        <p:spPr bwMode="auto">
          <a:xfrm>
            <a:off x="179388" y="1700213"/>
            <a:ext cx="8713787" cy="467820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fr-FR" sz="1600" b="1" u="sng" dirty="0"/>
              <a:t>Points importants</a:t>
            </a:r>
            <a:r>
              <a:rPr lang="fr-FR" sz="1600" b="1" dirty="0"/>
              <a:t> :</a:t>
            </a:r>
          </a:p>
          <a:p>
            <a:pPr>
              <a:spcBef>
                <a:spcPct val="50000"/>
              </a:spcBef>
            </a:pPr>
            <a:r>
              <a:rPr lang="fr-FR" sz="1600" dirty="0"/>
              <a:t>   </a:t>
            </a:r>
            <a:r>
              <a:rPr lang="fr-FR" sz="1600" b="1" dirty="0"/>
              <a:t>1</a:t>
            </a:r>
            <a:r>
              <a:rPr lang="fr-FR" sz="1600" dirty="0"/>
              <a:t> – Etudier la fusion des charges (chutes massives ou copeaux) en fonction de la  morphologie des charges, pour adapter le pilotage</a:t>
            </a:r>
            <a:r>
              <a:rPr lang="fr-FR" dirty="0"/>
              <a:t> </a:t>
            </a:r>
            <a:r>
              <a:rPr lang="fr-FR" sz="1600" dirty="0"/>
              <a:t>de la fusion : essais technologiques dans </a:t>
            </a:r>
            <a:r>
              <a:rPr lang="fr-FR" sz="1600" dirty="0" smtClean="0"/>
              <a:t>les fours </a:t>
            </a:r>
            <a:r>
              <a:rPr lang="fr-FR" sz="1600" dirty="0"/>
              <a:t>de laboratoire, observations, définition des pièges à éviter, accumulation d’expérience, acquisition d’éléments pour la modélisation (ex: relation puissance-débit liquide)</a:t>
            </a:r>
          </a:p>
          <a:p>
            <a:pPr>
              <a:spcBef>
                <a:spcPct val="50000"/>
              </a:spcBef>
            </a:pPr>
            <a:r>
              <a:rPr lang="fr-FR" sz="1600" dirty="0"/>
              <a:t>  </a:t>
            </a:r>
            <a:r>
              <a:rPr lang="fr-FR" sz="1600" b="1" dirty="0"/>
              <a:t>2</a:t>
            </a:r>
            <a:r>
              <a:rPr lang="fr-FR" sz="1600" dirty="0"/>
              <a:t> – Etudier l’évolution de la chimie et </a:t>
            </a:r>
            <a:r>
              <a:rPr lang="fr-FR" sz="1600" dirty="0" smtClean="0"/>
              <a:t>de la propreté </a:t>
            </a:r>
            <a:r>
              <a:rPr lang="fr-FR" sz="1600" dirty="0"/>
              <a:t>: </a:t>
            </a:r>
          </a:p>
          <a:p>
            <a:pPr marL="742950" lvl="1" indent="-285750">
              <a:spcBef>
                <a:spcPct val="50000"/>
              </a:spcBef>
              <a:buFont typeface="Arial" pitchFamily="34" charset="0"/>
              <a:buChar char="•"/>
            </a:pPr>
            <a:r>
              <a:rPr lang="fr-FR" sz="1600" dirty="0" smtClean="0"/>
              <a:t>comportement </a:t>
            </a:r>
            <a:r>
              <a:rPr lang="fr-FR" sz="1600" dirty="0"/>
              <a:t>des oxydes et des corps étrangers. </a:t>
            </a:r>
            <a:r>
              <a:rPr lang="fr-FR" sz="1600" dirty="0" smtClean="0"/>
              <a:t>En particulier:</a:t>
            </a:r>
          </a:p>
          <a:p>
            <a:pPr marL="1200150" lvl="2" indent="-285750">
              <a:spcBef>
                <a:spcPct val="50000"/>
              </a:spcBef>
              <a:buFont typeface="Wingdings" pitchFamily="2" charset="2"/>
              <a:buChar char="Ø"/>
            </a:pPr>
            <a:r>
              <a:rPr lang="fr-FR" sz="1600" dirty="0" smtClean="0"/>
              <a:t>détermination des </a:t>
            </a:r>
            <a:r>
              <a:rPr lang="fr-FR" sz="1600" dirty="0"/>
              <a:t>quantités d’oxydes </a:t>
            </a:r>
            <a:r>
              <a:rPr lang="fr-FR" sz="1600" dirty="0" smtClean="0"/>
              <a:t>résiduels liées à l’apport des copeaux </a:t>
            </a:r>
            <a:r>
              <a:rPr lang="fr-FR" sz="1600" dirty="0"/>
              <a:t>d’écroutage des billettes, comportement de ces oxydes en EBCHR ou en PAMCHR</a:t>
            </a:r>
            <a:r>
              <a:rPr lang="fr-FR" sz="1600" dirty="0" smtClean="0"/>
              <a:t>.</a:t>
            </a:r>
          </a:p>
          <a:p>
            <a:pPr marL="1200150" lvl="2" indent="-285750">
              <a:spcBef>
                <a:spcPct val="50000"/>
              </a:spcBef>
              <a:buFont typeface="Wingdings" pitchFamily="2" charset="2"/>
              <a:buChar char="Ø"/>
            </a:pPr>
            <a:r>
              <a:rPr lang="fr-FR" sz="1600" dirty="0" smtClean="0"/>
              <a:t>Détermination des spécifications de préparation des charges d ’enfournement.</a:t>
            </a:r>
            <a:endParaRPr lang="fr-FR" sz="1600" dirty="0"/>
          </a:p>
          <a:p>
            <a:pPr marL="742950" lvl="1" indent="-285750">
              <a:spcBef>
                <a:spcPct val="50000"/>
              </a:spcBef>
              <a:buFont typeface="Arial" pitchFamily="34" charset="0"/>
              <a:buChar char="•"/>
            </a:pPr>
            <a:r>
              <a:rPr lang="fr-FR" sz="1600" dirty="0" smtClean="0"/>
              <a:t>gestion </a:t>
            </a:r>
            <a:r>
              <a:rPr lang="fr-FR" sz="1600" dirty="0"/>
              <a:t>de la quantité d’éponge et des teneurs en oxygène en fonction des charges.</a:t>
            </a:r>
          </a:p>
          <a:p>
            <a:pPr>
              <a:spcBef>
                <a:spcPct val="50000"/>
              </a:spcBef>
            </a:pPr>
            <a:r>
              <a:rPr lang="fr-FR" sz="1600" dirty="0" smtClean="0"/>
              <a:t>Les </a:t>
            </a:r>
            <a:r>
              <a:rPr lang="fr-FR" sz="1600" dirty="0"/>
              <a:t>programmes expérimentaux seront d’abord menés dans des fours de laboratoire, pour acquérir des savoir-faire en travaillant sur des petites quantités. Ce savoir-faire sera  </a:t>
            </a:r>
            <a:r>
              <a:rPr lang="fr-FR" sz="1600" dirty="0" smtClean="0"/>
              <a:t>transposé </a:t>
            </a:r>
            <a:r>
              <a:rPr lang="fr-FR" sz="1600" dirty="0"/>
              <a:t>dans le four industriel.</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numéro de diapositive 3"/>
          <p:cNvSpPr>
            <a:spLocks noGrp="1"/>
          </p:cNvSpPr>
          <p:nvPr>
            <p:ph type="sldNum" sz="quarter" idx="10"/>
          </p:nvPr>
        </p:nvSpPr>
        <p:spPr/>
        <p:txBody>
          <a:bodyPr/>
          <a:lstStyle/>
          <a:p>
            <a:fld id="{99F63541-644C-4DAB-A763-0672193E1C18}" type="slidenum">
              <a:rPr lang="fr-FR"/>
              <a:pPr/>
              <a:t>11</a:t>
            </a:fld>
            <a:endParaRPr lang="fr-FR"/>
          </a:p>
        </p:txBody>
      </p:sp>
      <p:sp>
        <p:nvSpPr>
          <p:cNvPr id="260098" name="Rectangle 2"/>
          <p:cNvSpPr>
            <a:spLocks noGrp="1" noChangeArrowheads="1"/>
          </p:cNvSpPr>
          <p:nvPr>
            <p:ph type="title"/>
          </p:nvPr>
        </p:nvSpPr>
        <p:spPr/>
        <p:txBody>
          <a:bodyPr/>
          <a:lstStyle/>
          <a:p>
            <a:r>
              <a:rPr lang="fr-FR" sz="1800"/>
              <a:t>Qualité de l’innovation : </a:t>
            </a:r>
            <a:br>
              <a:rPr lang="fr-FR" sz="1800"/>
            </a:br>
            <a:r>
              <a:rPr lang="fr-FR" sz="1800"/>
              <a:t>nature des travaux de R&amp;D</a:t>
            </a:r>
          </a:p>
        </p:txBody>
      </p:sp>
      <p:sp>
        <p:nvSpPr>
          <p:cNvPr id="260099" name="Text Box 3"/>
          <p:cNvSpPr txBox="1">
            <a:spLocks noChangeArrowheads="1"/>
          </p:cNvSpPr>
          <p:nvPr/>
        </p:nvSpPr>
        <p:spPr bwMode="auto">
          <a:xfrm>
            <a:off x="323850" y="1557338"/>
            <a:ext cx="8569325"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fr-FR" sz="1200" i="1">
                <a:solidFill>
                  <a:srgbClr val="3333FF"/>
                </a:solidFill>
              </a:rPr>
              <a:t>Question 7 : La partie R&amp;D prévue avec l'IJL de Nancy se déroulera suivant quel support (Thése, post doc, ...) ?</a:t>
            </a:r>
          </a:p>
        </p:txBody>
      </p:sp>
      <p:sp>
        <p:nvSpPr>
          <p:cNvPr id="260100" name="Text Box 4"/>
          <p:cNvSpPr txBox="1">
            <a:spLocks noChangeArrowheads="1"/>
          </p:cNvSpPr>
          <p:nvPr/>
        </p:nvSpPr>
        <p:spPr bwMode="auto">
          <a:xfrm>
            <a:off x="179388" y="2276475"/>
            <a:ext cx="8713787" cy="206210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fr-FR" sz="1600" b="1" u="sng" dirty="0"/>
              <a:t>Tous les supports seront utilisés, par exemple</a:t>
            </a:r>
            <a:r>
              <a:rPr lang="fr-FR" sz="1600" b="1" dirty="0"/>
              <a:t> </a:t>
            </a:r>
            <a:r>
              <a:rPr lang="fr-FR" sz="1600" b="1" dirty="0" smtClean="0"/>
              <a:t>:</a:t>
            </a:r>
          </a:p>
          <a:p>
            <a:pPr>
              <a:spcBef>
                <a:spcPct val="50000"/>
              </a:spcBef>
            </a:pPr>
            <a:endParaRPr lang="fr-FR" sz="1600" b="1" dirty="0"/>
          </a:p>
          <a:p>
            <a:pPr marL="742950" lvl="1" indent="-285750">
              <a:spcBef>
                <a:spcPct val="50000"/>
              </a:spcBef>
              <a:buFont typeface="Wingdings" pitchFamily="2" charset="2"/>
              <a:buChar char="v"/>
            </a:pPr>
            <a:r>
              <a:rPr lang="fr-FR" sz="1600" dirty="0" smtClean="0"/>
              <a:t>Thèse </a:t>
            </a:r>
            <a:r>
              <a:rPr lang="fr-FR" sz="1600" dirty="0"/>
              <a:t>pour la modélisation thermique globale, durée 3 ans</a:t>
            </a:r>
          </a:p>
          <a:p>
            <a:pPr marL="742950" lvl="1" indent="-285750">
              <a:spcBef>
                <a:spcPct val="50000"/>
              </a:spcBef>
              <a:buFont typeface="Wingdings" pitchFamily="2" charset="2"/>
              <a:buChar char="v"/>
            </a:pPr>
            <a:r>
              <a:rPr lang="fr-FR" sz="1600" dirty="0" smtClean="0"/>
              <a:t>Post-doc </a:t>
            </a:r>
            <a:r>
              <a:rPr lang="fr-FR" sz="1600" dirty="0"/>
              <a:t>pour l’adaptation de la modélisation de la solidification à partir de </a:t>
            </a:r>
            <a:r>
              <a:rPr lang="fr-FR" sz="1600" dirty="0" err="1"/>
              <a:t>Solar</a:t>
            </a:r>
            <a:r>
              <a:rPr lang="fr-FR" sz="1600" dirty="0"/>
              <a:t>.</a:t>
            </a:r>
          </a:p>
          <a:p>
            <a:pPr marL="742950" lvl="1" indent="-285750">
              <a:spcBef>
                <a:spcPct val="50000"/>
              </a:spcBef>
              <a:buFont typeface="Wingdings" pitchFamily="2" charset="2"/>
              <a:buChar char="v"/>
            </a:pPr>
            <a:r>
              <a:rPr lang="fr-FR" sz="1600" dirty="0" smtClean="0"/>
              <a:t>Contrats </a:t>
            </a:r>
            <a:r>
              <a:rPr lang="fr-FR" sz="1600" dirty="0"/>
              <a:t>ponctuels avec un Ingénieur de Recherche (et/ou Technicien) pour les programmes technologiques.</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numéro de diapositive 3"/>
          <p:cNvSpPr>
            <a:spLocks noGrp="1"/>
          </p:cNvSpPr>
          <p:nvPr>
            <p:ph type="sldNum" sz="quarter" idx="10"/>
          </p:nvPr>
        </p:nvSpPr>
        <p:spPr/>
        <p:txBody>
          <a:bodyPr/>
          <a:lstStyle/>
          <a:p>
            <a:fld id="{79612D90-6E6B-456F-909D-DCE7500A00F5}" type="slidenum">
              <a:rPr lang="fr-FR"/>
              <a:pPr/>
              <a:t>12</a:t>
            </a:fld>
            <a:endParaRPr lang="fr-FR"/>
          </a:p>
        </p:txBody>
      </p:sp>
      <p:sp>
        <p:nvSpPr>
          <p:cNvPr id="263170" name="Rectangle 2"/>
          <p:cNvSpPr>
            <a:spLocks noGrp="1" noChangeArrowheads="1"/>
          </p:cNvSpPr>
          <p:nvPr>
            <p:ph type="title"/>
          </p:nvPr>
        </p:nvSpPr>
        <p:spPr/>
        <p:txBody>
          <a:bodyPr/>
          <a:lstStyle/>
          <a:p>
            <a:r>
              <a:rPr lang="fr-FR" sz="1800"/>
              <a:t>Qualité de l’innovation : </a:t>
            </a:r>
            <a:br>
              <a:rPr lang="fr-FR" sz="1800"/>
            </a:br>
            <a:r>
              <a:rPr lang="fr-FR" sz="1800"/>
              <a:t>nature des travaux de R&amp;D</a:t>
            </a:r>
          </a:p>
        </p:txBody>
      </p:sp>
      <p:sp>
        <p:nvSpPr>
          <p:cNvPr id="263171" name="Text Box 3"/>
          <p:cNvSpPr txBox="1">
            <a:spLocks noChangeArrowheads="1"/>
          </p:cNvSpPr>
          <p:nvPr/>
        </p:nvSpPr>
        <p:spPr bwMode="auto">
          <a:xfrm>
            <a:off x="323850" y="1412776"/>
            <a:ext cx="8569325" cy="138499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fr-FR" sz="1200" i="1" dirty="0">
                <a:solidFill>
                  <a:srgbClr val="3333FF"/>
                </a:solidFill>
              </a:rPr>
              <a:t>Question 8 : Préciser les caractéristiques du four intermédiaire mentionné dans le dossier : Quelle capacité ? Quel lieu d’implantation ? Quel coût ? Ce four intermédiaire ou ses composants pourront-ils être valorisés en phase de production industrielle ? Dans quel délai sera-t-il opérationnel ?</a:t>
            </a:r>
          </a:p>
          <a:p>
            <a:pPr>
              <a:spcBef>
                <a:spcPct val="50000"/>
              </a:spcBef>
            </a:pPr>
            <a:r>
              <a:rPr lang="fr-FR" sz="1200" i="1" dirty="0">
                <a:solidFill>
                  <a:srgbClr val="3333FF"/>
                </a:solidFill>
              </a:rPr>
              <a:t>Question 9 : Le four pilote, de capacité intermédiaire, qui est évoqué, sera de quel type (et donc quand se fera le choix EB ou plasma), et où sera t'il situé géographiquement </a:t>
            </a:r>
            <a:r>
              <a:rPr lang="fr-FR" sz="1200" i="1" dirty="0" smtClean="0">
                <a:solidFill>
                  <a:srgbClr val="3333FF"/>
                </a:solidFill>
              </a:rPr>
              <a:t>?</a:t>
            </a:r>
          </a:p>
          <a:p>
            <a:pPr>
              <a:spcBef>
                <a:spcPct val="50000"/>
              </a:spcBef>
            </a:pPr>
            <a:r>
              <a:rPr lang="fr-FR" sz="1200" i="1" dirty="0" smtClean="0">
                <a:solidFill>
                  <a:srgbClr val="3333FF"/>
                </a:solidFill>
              </a:rPr>
              <a:t>Question 10 : Le four pilote de taille intermédiaire (lingot 200mm) pourra-t-il être valorisé pour de la production industrielle ?</a:t>
            </a:r>
          </a:p>
        </p:txBody>
      </p:sp>
      <p:sp>
        <p:nvSpPr>
          <p:cNvPr id="263172" name="Text Box 4"/>
          <p:cNvSpPr txBox="1">
            <a:spLocks noChangeArrowheads="1"/>
          </p:cNvSpPr>
          <p:nvPr/>
        </p:nvSpPr>
        <p:spPr bwMode="auto">
          <a:xfrm>
            <a:off x="107505" y="2852936"/>
            <a:ext cx="8928992" cy="36625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marL="285750" indent="-285750">
              <a:spcBef>
                <a:spcPct val="50000"/>
              </a:spcBef>
              <a:buFont typeface="Arial" pitchFamily="34" charset="0"/>
              <a:buChar char="•"/>
            </a:pPr>
            <a:r>
              <a:rPr lang="fr-FR" sz="1600" dirty="0" smtClean="0"/>
              <a:t>La </a:t>
            </a:r>
            <a:r>
              <a:rPr lang="fr-FR" sz="1600" dirty="0"/>
              <a:t>vocation de ce four sera la </a:t>
            </a:r>
            <a:r>
              <a:rPr lang="fr-FR" sz="1600" dirty="0" err="1"/>
              <a:t>refusion</a:t>
            </a:r>
            <a:r>
              <a:rPr lang="fr-FR" sz="1600" dirty="0"/>
              <a:t> de nuances nobles à très haute température de fusion.</a:t>
            </a:r>
          </a:p>
          <a:p>
            <a:pPr marL="285750" indent="-285750">
              <a:spcBef>
                <a:spcPct val="50000"/>
              </a:spcBef>
              <a:buFont typeface="Arial" pitchFamily="34" charset="0"/>
              <a:buChar char="•"/>
            </a:pPr>
            <a:r>
              <a:rPr lang="fr-FR" sz="1600" dirty="0" smtClean="0"/>
              <a:t>Ce </a:t>
            </a:r>
            <a:r>
              <a:rPr lang="fr-FR" sz="1600" dirty="0"/>
              <a:t>sera un four EB implanté dans les bâtiments d’</a:t>
            </a:r>
            <a:r>
              <a:rPr lang="fr-FR" sz="1600" dirty="0" err="1"/>
              <a:t>EcoTitanium</a:t>
            </a:r>
            <a:r>
              <a:rPr lang="fr-FR" sz="1600" dirty="0"/>
              <a:t>. </a:t>
            </a:r>
          </a:p>
          <a:p>
            <a:pPr marL="285750" indent="-285750">
              <a:spcBef>
                <a:spcPct val="50000"/>
              </a:spcBef>
              <a:buFont typeface="Arial" pitchFamily="34" charset="0"/>
              <a:buChar char="•"/>
            </a:pPr>
            <a:r>
              <a:rPr lang="fr-FR" sz="1600" dirty="0" smtClean="0"/>
              <a:t>Ce </a:t>
            </a:r>
            <a:r>
              <a:rPr lang="fr-FR" sz="1600" dirty="0"/>
              <a:t>four permettra d’élaborer des </a:t>
            </a:r>
            <a:r>
              <a:rPr lang="fr-FR" sz="1600" dirty="0" err="1"/>
              <a:t>lingotins</a:t>
            </a:r>
            <a:r>
              <a:rPr lang="fr-FR" sz="1600" dirty="0"/>
              <a:t> de </a:t>
            </a:r>
            <a:r>
              <a:rPr lang="fr-FR" sz="1600" dirty="0">
                <a:sym typeface="Symbol" pitchFamily="18" charset="2"/>
              </a:rPr>
              <a:t></a:t>
            </a:r>
            <a:r>
              <a:rPr lang="fr-FR" sz="1600" dirty="0"/>
              <a:t> 200 mm par 1200 mm de long. </a:t>
            </a:r>
          </a:p>
          <a:p>
            <a:pPr marL="285750" indent="-285750">
              <a:spcBef>
                <a:spcPct val="50000"/>
              </a:spcBef>
              <a:buFont typeface="Arial" pitchFamily="34" charset="0"/>
              <a:buChar char="•"/>
            </a:pPr>
            <a:r>
              <a:rPr lang="fr-FR" sz="1600" dirty="0" smtClean="0"/>
              <a:t>Ce </a:t>
            </a:r>
            <a:r>
              <a:rPr lang="fr-FR" sz="1600" dirty="0"/>
              <a:t>four </a:t>
            </a:r>
            <a:r>
              <a:rPr lang="fr-FR" sz="1600" dirty="0" smtClean="0"/>
              <a:t>pourra </a:t>
            </a:r>
            <a:r>
              <a:rPr lang="fr-FR" sz="1600" dirty="0"/>
              <a:t>être mis en service 12 </a:t>
            </a:r>
            <a:r>
              <a:rPr lang="fr-FR" sz="1600" dirty="0" smtClean="0"/>
              <a:t>à 18 mois </a:t>
            </a:r>
            <a:r>
              <a:rPr lang="fr-FR" sz="1600" dirty="0"/>
              <a:t>après la commande. Il </a:t>
            </a:r>
            <a:r>
              <a:rPr lang="fr-FR" sz="1600" dirty="0" smtClean="0"/>
              <a:t>sera </a:t>
            </a:r>
            <a:r>
              <a:rPr lang="fr-FR" sz="1600" dirty="0"/>
              <a:t>opérationnel rapidement après sa mise en service.</a:t>
            </a:r>
          </a:p>
          <a:p>
            <a:pPr marL="285750" indent="-285750">
              <a:spcBef>
                <a:spcPct val="50000"/>
              </a:spcBef>
              <a:buFont typeface="Arial" pitchFamily="34" charset="0"/>
              <a:buChar char="•"/>
            </a:pPr>
            <a:r>
              <a:rPr lang="fr-FR" sz="1600" dirty="0" smtClean="0"/>
              <a:t>Ce </a:t>
            </a:r>
            <a:r>
              <a:rPr lang="fr-FR" sz="1600" dirty="0"/>
              <a:t>four </a:t>
            </a:r>
            <a:r>
              <a:rPr lang="fr-FR" sz="1600" dirty="0" smtClean="0"/>
              <a:t>serait </a:t>
            </a:r>
            <a:r>
              <a:rPr lang="fr-FR" sz="1600" dirty="0"/>
              <a:t>financé par le CEA, qui nous en </a:t>
            </a:r>
            <a:r>
              <a:rPr lang="fr-FR" sz="1600" dirty="0" smtClean="0"/>
              <a:t>confierait </a:t>
            </a:r>
            <a:r>
              <a:rPr lang="fr-FR" sz="1600" dirty="0"/>
              <a:t>l’exploitation pour ses propres fabrications. </a:t>
            </a:r>
            <a:endParaRPr lang="fr-FR" sz="1600" dirty="0" smtClean="0"/>
          </a:p>
          <a:p>
            <a:pPr marL="285750" indent="-285750">
              <a:spcBef>
                <a:spcPct val="50000"/>
              </a:spcBef>
              <a:buFont typeface="Arial" pitchFamily="34" charset="0"/>
              <a:buChar char="•"/>
            </a:pPr>
            <a:r>
              <a:rPr lang="fr-FR" sz="1600" dirty="0" smtClean="0"/>
              <a:t>Ce </a:t>
            </a:r>
            <a:r>
              <a:rPr lang="fr-FR" sz="1600" dirty="0"/>
              <a:t>four </a:t>
            </a:r>
            <a:r>
              <a:rPr lang="fr-FR" sz="1600" dirty="0" smtClean="0"/>
              <a:t>sera </a:t>
            </a:r>
            <a:r>
              <a:rPr lang="fr-FR" sz="1600" dirty="0"/>
              <a:t>aussi disponible pour réaliser nos essais</a:t>
            </a:r>
            <a:r>
              <a:rPr lang="fr-FR" sz="1600" dirty="0" smtClean="0"/>
              <a:t>. Il pourra être utilisé sur des marchés de niches, afin d’affiner ou d’élaborer des nuances  nobles.</a:t>
            </a:r>
          </a:p>
          <a:p>
            <a:pPr marL="285750" indent="-285750">
              <a:spcBef>
                <a:spcPct val="50000"/>
              </a:spcBef>
              <a:buFont typeface="Arial" pitchFamily="34" charset="0"/>
              <a:buChar char="•"/>
            </a:pPr>
            <a:r>
              <a:rPr lang="fr-FR" sz="1600" dirty="0" smtClean="0"/>
              <a:t>Ce sera un four de production industrielle.</a:t>
            </a:r>
          </a:p>
          <a:p>
            <a:pPr marL="285750" indent="-285750">
              <a:spcBef>
                <a:spcPct val="50000"/>
              </a:spcBef>
              <a:buFont typeface="Arial" pitchFamily="34" charset="0"/>
              <a:buChar char="•"/>
            </a:pPr>
            <a:endParaRPr lang="fr-FR" sz="1600"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numéro de diapositive 3"/>
          <p:cNvSpPr>
            <a:spLocks noGrp="1"/>
          </p:cNvSpPr>
          <p:nvPr>
            <p:ph type="sldNum" sz="quarter" idx="10"/>
          </p:nvPr>
        </p:nvSpPr>
        <p:spPr/>
        <p:txBody>
          <a:bodyPr/>
          <a:lstStyle/>
          <a:p>
            <a:fld id="{D5F5E996-D313-4CFA-89FA-9082687728A9}" type="slidenum">
              <a:rPr lang="fr-FR"/>
              <a:pPr/>
              <a:t>13</a:t>
            </a:fld>
            <a:endParaRPr lang="fr-FR"/>
          </a:p>
        </p:txBody>
      </p:sp>
      <p:sp>
        <p:nvSpPr>
          <p:cNvPr id="237570" name="Rectangle 2"/>
          <p:cNvSpPr>
            <a:spLocks noGrp="1" noChangeArrowheads="1"/>
          </p:cNvSpPr>
          <p:nvPr>
            <p:ph type="title"/>
          </p:nvPr>
        </p:nvSpPr>
        <p:spPr/>
        <p:txBody>
          <a:bodyPr/>
          <a:lstStyle/>
          <a:p>
            <a:r>
              <a:rPr lang="fr-FR"/>
              <a:t>Bénéfices environnementaux</a:t>
            </a:r>
          </a:p>
        </p:txBody>
      </p:sp>
      <p:sp>
        <p:nvSpPr>
          <p:cNvPr id="237571" name="Text Box 3"/>
          <p:cNvSpPr txBox="1">
            <a:spLocks noChangeArrowheads="1"/>
          </p:cNvSpPr>
          <p:nvPr/>
        </p:nvSpPr>
        <p:spPr bwMode="auto">
          <a:xfrm>
            <a:off x="323850" y="1557338"/>
            <a:ext cx="85693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fr-FR" sz="1200" i="1">
                <a:solidFill>
                  <a:srgbClr val="3333FF"/>
                </a:solidFill>
              </a:rPr>
              <a:t>Question 11 : Quels risques environnementaux sont associés à l'emploi des fours EBCHR et PAMCHR  (risque d'explosion…) ?</a:t>
            </a:r>
          </a:p>
        </p:txBody>
      </p:sp>
      <p:sp>
        <p:nvSpPr>
          <p:cNvPr id="237572" name="Text Box 4"/>
          <p:cNvSpPr txBox="1">
            <a:spLocks noChangeArrowheads="1"/>
          </p:cNvSpPr>
          <p:nvPr/>
        </p:nvSpPr>
        <p:spPr bwMode="auto">
          <a:xfrm>
            <a:off x="179388" y="2276475"/>
            <a:ext cx="8713787" cy="41259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fr-FR" sz="1600" dirty="0"/>
              <a:t>Des études de dangers ont été menées en 2009 et en 2011 notamment sur nos fours à induction, fours VAR et ESR.</a:t>
            </a:r>
          </a:p>
          <a:p>
            <a:pPr>
              <a:spcBef>
                <a:spcPct val="50000"/>
              </a:spcBef>
            </a:pPr>
            <a:r>
              <a:rPr lang="fr-FR" sz="1600" dirty="0"/>
              <a:t>Les potentiels de danger sont liés :</a:t>
            </a:r>
          </a:p>
          <a:p>
            <a:pPr lvl="1">
              <a:spcBef>
                <a:spcPct val="50000"/>
              </a:spcBef>
              <a:buFontTx/>
              <a:buChar char="•"/>
            </a:pPr>
            <a:r>
              <a:rPr lang="fr-FR" sz="1600" dirty="0"/>
              <a:t> à la T°C du métal qui génère des flux thermiques importants et à l’électricité haute tension </a:t>
            </a:r>
            <a:r>
              <a:rPr lang="fr-FR" sz="1600" dirty="0" smtClean="0"/>
              <a:t>ou très haute intensité.</a:t>
            </a:r>
            <a:endParaRPr lang="fr-FR" sz="1600" dirty="0"/>
          </a:p>
          <a:p>
            <a:pPr lvl="1">
              <a:spcBef>
                <a:spcPct val="50000"/>
              </a:spcBef>
              <a:buFontTx/>
              <a:buChar char="•"/>
            </a:pPr>
            <a:r>
              <a:rPr lang="fr-FR" sz="1600" dirty="0"/>
              <a:t> aux manipulations de métal en fusion nécessitées par cette phase d’exploitation</a:t>
            </a:r>
          </a:p>
          <a:p>
            <a:pPr>
              <a:spcBef>
                <a:spcPct val="50000"/>
              </a:spcBef>
            </a:pPr>
            <a:r>
              <a:rPr lang="fr-FR" sz="1600" dirty="0"/>
              <a:t>Les principaux évènement redoutés en lien avec ces potentiels de dangers et susceptibles de conduire à un accident sont : </a:t>
            </a:r>
          </a:p>
          <a:p>
            <a:pPr lvl="1">
              <a:spcBef>
                <a:spcPct val="50000"/>
              </a:spcBef>
              <a:buFontTx/>
              <a:buChar char="•"/>
            </a:pPr>
            <a:r>
              <a:rPr lang="fr-FR" sz="1600" dirty="0"/>
              <a:t> la percée du creuset, d’une lingotière ou d’une poche, avec libération soudaine de leur contenu, s’accompagnant de projections de métal en fusion, notamment en cas de présence d’eau ;</a:t>
            </a:r>
          </a:p>
          <a:p>
            <a:pPr lvl="1">
              <a:spcBef>
                <a:spcPct val="50000"/>
              </a:spcBef>
              <a:buFontTx/>
              <a:buChar char="•"/>
            </a:pPr>
            <a:r>
              <a:rPr lang="fr-FR" sz="1600" dirty="0"/>
              <a:t> l’explosion interne à l’équipement en cas de présence d’eau.</a:t>
            </a:r>
          </a:p>
          <a:p>
            <a:pPr lvl="1">
              <a:spcBef>
                <a:spcPct val="50000"/>
              </a:spcBef>
              <a:buFontTx/>
              <a:buChar char="•"/>
            </a:pPr>
            <a:endParaRPr lang="fr-FR" sz="1600"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numéro de diapositive 3"/>
          <p:cNvSpPr>
            <a:spLocks noGrp="1"/>
          </p:cNvSpPr>
          <p:nvPr>
            <p:ph type="sldNum" sz="quarter" idx="10"/>
          </p:nvPr>
        </p:nvSpPr>
        <p:spPr/>
        <p:txBody>
          <a:bodyPr/>
          <a:lstStyle/>
          <a:p>
            <a:fld id="{1F761220-A18D-4207-BF78-D51434BE54DB}" type="slidenum">
              <a:rPr lang="fr-FR"/>
              <a:pPr/>
              <a:t>14</a:t>
            </a:fld>
            <a:endParaRPr lang="fr-FR"/>
          </a:p>
        </p:txBody>
      </p:sp>
      <p:sp>
        <p:nvSpPr>
          <p:cNvPr id="238594" name="Rectangle 2"/>
          <p:cNvSpPr>
            <a:spLocks noGrp="1" noChangeArrowheads="1"/>
          </p:cNvSpPr>
          <p:nvPr>
            <p:ph type="title"/>
          </p:nvPr>
        </p:nvSpPr>
        <p:spPr/>
        <p:txBody>
          <a:bodyPr/>
          <a:lstStyle/>
          <a:p>
            <a:r>
              <a:rPr lang="fr-FR"/>
              <a:t>Bénéfices environnementaux</a:t>
            </a:r>
          </a:p>
        </p:txBody>
      </p:sp>
      <p:sp>
        <p:nvSpPr>
          <p:cNvPr id="238595" name="Text Box 3"/>
          <p:cNvSpPr txBox="1">
            <a:spLocks noChangeArrowheads="1"/>
          </p:cNvSpPr>
          <p:nvPr/>
        </p:nvSpPr>
        <p:spPr bwMode="auto">
          <a:xfrm>
            <a:off x="323850" y="1557338"/>
            <a:ext cx="85693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fr-FR" sz="1200" i="1">
                <a:solidFill>
                  <a:srgbClr val="3333FF"/>
                </a:solidFill>
              </a:rPr>
              <a:t>Question 11 : Quels risques environnementaux sont associés à l'emploi des fours EBCHR et PAMCHR  (risque d'explosion…) ?</a:t>
            </a:r>
          </a:p>
        </p:txBody>
      </p:sp>
      <p:sp>
        <p:nvSpPr>
          <p:cNvPr id="238596" name="Text Box 4"/>
          <p:cNvSpPr txBox="1">
            <a:spLocks noChangeArrowheads="1"/>
          </p:cNvSpPr>
          <p:nvPr/>
        </p:nvSpPr>
        <p:spPr bwMode="auto">
          <a:xfrm>
            <a:off x="179388" y="2276475"/>
            <a:ext cx="8713787" cy="38195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fr-FR" sz="1600" dirty="0"/>
              <a:t>Ces études ont permis de montrer que :</a:t>
            </a:r>
          </a:p>
          <a:p>
            <a:endParaRPr lang="fr-FR" sz="1000" dirty="0"/>
          </a:p>
          <a:p>
            <a:pPr marL="285750" indent="-285750">
              <a:buFont typeface="Arial" pitchFamily="34" charset="0"/>
              <a:buChar char="•"/>
            </a:pPr>
            <a:r>
              <a:rPr lang="fr-FR" sz="1600" dirty="0" smtClean="0"/>
              <a:t>les </a:t>
            </a:r>
            <a:r>
              <a:rPr lang="fr-FR" sz="1600" dirty="0"/>
              <a:t>risques liés aux produits et aux installations ont bien été </a:t>
            </a:r>
            <a:r>
              <a:rPr lang="fr-FR" sz="1600" b="1" dirty="0"/>
              <a:t>pris en compte dans la définition et le dimensionnement des dispositifs de prévention et de protection mis en place ;</a:t>
            </a:r>
          </a:p>
          <a:p>
            <a:pPr marL="285750" indent="-285750">
              <a:buFont typeface="Arial" pitchFamily="34" charset="0"/>
              <a:buChar char="•"/>
            </a:pPr>
            <a:r>
              <a:rPr lang="fr-FR" sz="1600" dirty="0" smtClean="0"/>
              <a:t>compte </a:t>
            </a:r>
            <a:r>
              <a:rPr lang="fr-FR" sz="1600" dirty="0"/>
              <a:t>tenu de ces mesures de maîtrise des risques, </a:t>
            </a:r>
            <a:r>
              <a:rPr lang="fr-FR" sz="1600" b="1" dirty="0"/>
              <a:t>le risque résiduel est modéré.</a:t>
            </a:r>
          </a:p>
          <a:p>
            <a:endParaRPr lang="fr-FR" sz="1600" b="1" dirty="0"/>
          </a:p>
          <a:p>
            <a:r>
              <a:rPr lang="fr-FR" sz="1600" dirty="0"/>
              <a:t>Une évaluation des conséquences pour le personnel a également été menée sur la base de la même méthodologie. Elle a permis de mettre en évidence :</a:t>
            </a:r>
          </a:p>
          <a:p>
            <a:endParaRPr lang="fr-FR" sz="1000" dirty="0"/>
          </a:p>
          <a:p>
            <a:pPr marL="285750" indent="-285750">
              <a:buFont typeface="Arial" pitchFamily="34" charset="0"/>
              <a:buChar char="•"/>
            </a:pPr>
            <a:r>
              <a:rPr lang="fr-FR" sz="1600" dirty="0" smtClean="0"/>
              <a:t>que </a:t>
            </a:r>
            <a:r>
              <a:rPr lang="fr-FR" sz="1600" dirty="0"/>
              <a:t>les risques de contact eau/métal liquide sont </a:t>
            </a:r>
            <a:r>
              <a:rPr lang="fr-FR" sz="1600" b="1" dirty="0"/>
              <a:t>acceptables pour le personnel</a:t>
            </a:r>
            <a:r>
              <a:rPr lang="fr-FR" sz="1600" dirty="0"/>
              <a:t> du site d’Aubert &amp; Duval </a:t>
            </a:r>
          </a:p>
          <a:p>
            <a:pPr marL="285750" indent="-285750">
              <a:buFont typeface="Arial" pitchFamily="34" charset="0"/>
              <a:buChar char="•"/>
            </a:pPr>
            <a:r>
              <a:rPr lang="fr-FR" sz="1600" dirty="0" smtClean="0"/>
              <a:t>que </a:t>
            </a:r>
            <a:r>
              <a:rPr lang="fr-FR" sz="1600" dirty="0"/>
              <a:t>les </a:t>
            </a:r>
            <a:r>
              <a:rPr lang="fr-FR" sz="1600" b="1" dirty="0"/>
              <a:t>mesures de maîtrise des risques existantes sont adaptées</a:t>
            </a:r>
          </a:p>
          <a:p>
            <a:pPr marL="285750" indent="-285750">
              <a:buFont typeface="Arial" pitchFamily="34" charset="0"/>
              <a:buChar char="•"/>
            </a:pPr>
            <a:r>
              <a:rPr lang="fr-FR" sz="1600" b="1" dirty="0" smtClean="0"/>
              <a:t>des </a:t>
            </a:r>
            <a:r>
              <a:rPr lang="fr-FR" sz="1600" b="1" dirty="0"/>
              <a:t>mesures complémentaires de réduction des risques</a:t>
            </a:r>
            <a:r>
              <a:rPr lang="fr-FR" sz="1600" dirty="0"/>
              <a:t> grâce aux groupes de travail menés avec les équipes d’expert basés sur les retours d’expériences et les échanges de bonnes pratiques.</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numéro de diapositive 3"/>
          <p:cNvSpPr>
            <a:spLocks noGrp="1"/>
          </p:cNvSpPr>
          <p:nvPr>
            <p:ph type="sldNum" sz="quarter" idx="10"/>
          </p:nvPr>
        </p:nvSpPr>
        <p:spPr/>
        <p:txBody>
          <a:bodyPr/>
          <a:lstStyle/>
          <a:p>
            <a:fld id="{0E0E2974-4D7B-47E7-9DF8-4FE7E40AAAC6}" type="slidenum">
              <a:rPr lang="fr-FR"/>
              <a:pPr/>
              <a:t>15</a:t>
            </a:fld>
            <a:endParaRPr lang="fr-FR"/>
          </a:p>
        </p:txBody>
      </p:sp>
      <p:sp>
        <p:nvSpPr>
          <p:cNvPr id="239618" name="Rectangle 2"/>
          <p:cNvSpPr>
            <a:spLocks noGrp="1" noChangeArrowheads="1"/>
          </p:cNvSpPr>
          <p:nvPr>
            <p:ph type="title"/>
          </p:nvPr>
        </p:nvSpPr>
        <p:spPr/>
        <p:txBody>
          <a:bodyPr/>
          <a:lstStyle/>
          <a:p>
            <a:r>
              <a:rPr lang="fr-FR"/>
              <a:t>Bénéfices environnementaux</a:t>
            </a:r>
          </a:p>
        </p:txBody>
      </p:sp>
      <p:sp>
        <p:nvSpPr>
          <p:cNvPr id="239619" name="Text Box 3"/>
          <p:cNvSpPr txBox="1">
            <a:spLocks noChangeArrowheads="1"/>
          </p:cNvSpPr>
          <p:nvPr/>
        </p:nvSpPr>
        <p:spPr bwMode="auto">
          <a:xfrm>
            <a:off x="323850" y="1557338"/>
            <a:ext cx="85693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fr-FR" sz="1200" i="1">
                <a:solidFill>
                  <a:srgbClr val="3333FF"/>
                </a:solidFill>
              </a:rPr>
              <a:t>Question 11 : Quels risques environnementaux sont associés à l'emploi des fours EBCHR et PAMCHR  (risque d'explosion…) ?</a:t>
            </a:r>
          </a:p>
        </p:txBody>
      </p:sp>
      <p:sp>
        <p:nvSpPr>
          <p:cNvPr id="239620" name="Text Box 4"/>
          <p:cNvSpPr txBox="1">
            <a:spLocks noChangeArrowheads="1"/>
          </p:cNvSpPr>
          <p:nvPr/>
        </p:nvSpPr>
        <p:spPr bwMode="auto">
          <a:xfrm>
            <a:off x="179388" y="2276475"/>
            <a:ext cx="8713787" cy="29977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fr-FR" sz="1600" dirty="0"/>
              <a:t>L’étude de dangers à conduire portera également sur des risques généraux et des risques spécifiques au procédé. On peut citer notamment :</a:t>
            </a:r>
          </a:p>
          <a:p>
            <a:endParaRPr lang="fr-FR" sz="1600" dirty="0"/>
          </a:p>
          <a:p>
            <a:pPr marL="285750" indent="-285750">
              <a:lnSpc>
                <a:spcPct val="110000"/>
              </a:lnSpc>
              <a:buFont typeface="Arial" pitchFamily="34" charset="0"/>
              <a:buChar char="•"/>
            </a:pPr>
            <a:r>
              <a:rPr lang="fr-FR" sz="1600" dirty="0" smtClean="0"/>
              <a:t>les </a:t>
            </a:r>
            <a:r>
              <a:rPr lang="fr-FR" sz="1600" dirty="0"/>
              <a:t>risques naturels (inondation, foudre, séisme…)</a:t>
            </a:r>
          </a:p>
          <a:p>
            <a:pPr marL="285750" indent="-285750">
              <a:lnSpc>
                <a:spcPct val="110000"/>
              </a:lnSpc>
              <a:buFont typeface="Arial" pitchFamily="34" charset="0"/>
              <a:buChar char="•"/>
            </a:pPr>
            <a:r>
              <a:rPr lang="fr-FR" sz="1600" dirty="0" smtClean="0"/>
              <a:t>les </a:t>
            </a:r>
            <a:r>
              <a:rPr lang="fr-FR" sz="1600" dirty="0"/>
              <a:t>risques liés à une perte des </a:t>
            </a:r>
            <a:r>
              <a:rPr lang="fr-FR" sz="1600" dirty="0" smtClean="0"/>
              <a:t>utilités</a:t>
            </a:r>
          </a:p>
          <a:p>
            <a:pPr marL="285750" indent="-285750">
              <a:lnSpc>
                <a:spcPct val="110000"/>
              </a:lnSpc>
              <a:buFont typeface="Arial" pitchFamily="34" charset="0"/>
              <a:buChar char="•"/>
            </a:pPr>
            <a:r>
              <a:rPr lang="fr-FR" sz="1600" dirty="0" smtClean="0"/>
              <a:t>Les risques liés à une percée du creuset</a:t>
            </a:r>
            <a:endParaRPr lang="fr-FR" sz="1600" dirty="0"/>
          </a:p>
          <a:p>
            <a:pPr marL="285750" indent="-285750">
              <a:lnSpc>
                <a:spcPct val="110000"/>
              </a:lnSpc>
              <a:buFont typeface="Arial" pitchFamily="34" charset="0"/>
              <a:buChar char="•"/>
            </a:pPr>
            <a:r>
              <a:rPr lang="fr-FR" sz="1600" dirty="0" smtClean="0"/>
              <a:t>les </a:t>
            </a:r>
            <a:r>
              <a:rPr lang="fr-FR" sz="1600" dirty="0"/>
              <a:t>risques liés à l’inflammabilité du titane et sa réactivité par rapport aux potentiels évènements redoutés</a:t>
            </a:r>
          </a:p>
          <a:p>
            <a:pPr marL="285750" indent="-285750">
              <a:lnSpc>
                <a:spcPct val="110000"/>
              </a:lnSpc>
              <a:buFont typeface="Arial" pitchFamily="34" charset="0"/>
              <a:buChar char="•"/>
            </a:pPr>
            <a:r>
              <a:rPr lang="fr-FR" sz="1600" dirty="0" smtClean="0"/>
              <a:t>les </a:t>
            </a:r>
            <a:r>
              <a:rPr lang="fr-FR" sz="1600" dirty="0"/>
              <a:t>rayonnements ionisants pour le procédé EBCHR</a:t>
            </a:r>
          </a:p>
          <a:p>
            <a:pPr marL="285750" indent="-285750">
              <a:lnSpc>
                <a:spcPct val="110000"/>
              </a:lnSpc>
              <a:buFont typeface="Arial" pitchFamily="34" charset="0"/>
              <a:buChar char="•"/>
            </a:pPr>
            <a:r>
              <a:rPr lang="fr-FR" sz="1600" dirty="0" smtClean="0"/>
              <a:t>les </a:t>
            </a:r>
            <a:r>
              <a:rPr lang="fr-FR" sz="1600" dirty="0"/>
              <a:t>risques liés à une perte de confinement de la cuve de stockage d’hélium ou d’une rupture de canalisation pour le procédé PAMCHR</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Espace réservé du numéro de diapositive 3"/>
          <p:cNvSpPr>
            <a:spLocks noGrp="1"/>
          </p:cNvSpPr>
          <p:nvPr>
            <p:ph type="sldNum" sz="quarter" idx="10"/>
          </p:nvPr>
        </p:nvSpPr>
        <p:spPr/>
        <p:txBody>
          <a:bodyPr/>
          <a:lstStyle/>
          <a:p>
            <a:fld id="{97690C46-B8D7-4C14-A90F-5D7AD6D36903}" type="slidenum">
              <a:rPr lang="fr-FR"/>
              <a:pPr/>
              <a:t>16</a:t>
            </a:fld>
            <a:endParaRPr lang="fr-FR"/>
          </a:p>
        </p:txBody>
      </p:sp>
      <p:sp>
        <p:nvSpPr>
          <p:cNvPr id="240642" name="Rectangle 2"/>
          <p:cNvSpPr>
            <a:spLocks noGrp="1" noChangeArrowheads="1"/>
          </p:cNvSpPr>
          <p:nvPr>
            <p:ph type="title"/>
          </p:nvPr>
        </p:nvSpPr>
        <p:spPr/>
        <p:txBody>
          <a:bodyPr/>
          <a:lstStyle/>
          <a:p>
            <a:r>
              <a:rPr lang="fr-FR"/>
              <a:t>Bénéfices environnementaux</a:t>
            </a:r>
          </a:p>
        </p:txBody>
      </p:sp>
      <p:sp>
        <p:nvSpPr>
          <p:cNvPr id="240643" name="Text Box 3"/>
          <p:cNvSpPr txBox="1">
            <a:spLocks noChangeArrowheads="1"/>
          </p:cNvSpPr>
          <p:nvPr/>
        </p:nvSpPr>
        <p:spPr bwMode="auto">
          <a:xfrm>
            <a:off x="323850" y="1557338"/>
            <a:ext cx="8569325" cy="6397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fr-FR" sz="1200" i="1">
                <a:solidFill>
                  <a:srgbClr val="3333FF"/>
                </a:solidFill>
              </a:rPr>
              <a:t>Question 12 : Le bilan carbone présenté ne fait pas apparaître clairement les impacts liés aux différentes étapes du procédé. Le résultat, fortement lié à l'impact de l'énergie utilisée en France, ne permet pas un argumentaire sur l'intérêt environnemental du recyclage.</a:t>
            </a:r>
          </a:p>
        </p:txBody>
      </p:sp>
      <p:sp>
        <p:nvSpPr>
          <p:cNvPr id="240644" name="Text Box 4"/>
          <p:cNvSpPr txBox="1">
            <a:spLocks noChangeArrowheads="1"/>
          </p:cNvSpPr>
          <p:nvPr/>
        </p:nvSpPr>
        <p:spPr bwMode="auto">
          <a:xfrm>
            <a:off x="179388" y="2781300"/>
            <a:ext cx="4897437" cy="3797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nSpc>
                <a:spcPct val="95000"/>
              </a:lnSpc>
            </a:pPr>
            <a:r>
              <a:rPr lang="fr-FR" sz="1700"/>
              <a:t>Les étapes de la filière Minerai (Kazakhstan) :</a:t>
            </a:r>
          </a:p>
          <a:p>
            <a:pPr lvl="1">
              <a:lnSpc>
                <a:spcPct val="95000"/>
              </a:lnSpc>
              <a:buFontTx/>
              <a:buChar char="•"/>
            </a:pPr>
            <a:r>
              <a:rPr lang="fr-FR" sz="1700"/>
              <a:t> Extraction de l’ilménite</a:t>
            </a:r>
          </a:p>
          <a:p>
            <a:pPr lvl="1">
              <a:lnSpc>
                <a:spcPct val="95000"/>
              </a:lnSpc>
              <a:buFontTx/>
              <a:buChar char="•"/>
            </a:pPr>
            <a:r>
              <a:rPr lang="fr-FR" sz="1700"/>
              <a:t> Formation des éponges par procédé Kroll </a:t>
            </a:r>
          </a:p>
          <a:p>
            <a:pPr lvl="1">
              <a:lnSpc>
                <a:spcPct val="95000"/>
              </a:lnSpc>
              <a:buFontTx/>
              <a:buChar char="•"/>
            </a:pPr>
            <a:r>
              <a:rPr lang="fr-FR" sz="1700"/>
              <a:t> Compactage et double fusion VAR des éponges et des éléments d’alliages.</a:t>
            </a:r>
          </a:p>
          <a:p>
            <a:pPr lvl="1">
              <a:lnSpc>
                <a:spcPct val="90000"/>
              </a:lnSpc>
              <a:buFontTx/>
              <a:buChar char="-"/>
            </a:pPr>
            <a:endParaRPr lang="fr-FR" sz="1700"/>
          </a:p>
          <a:p>
            <a:pPr lvl="1">
              <a:lnSpc>
                <a:spcPct val="90000"/>
              </a:lnSpc>
              <a:buFontTx/>
              <a:buChar char="-"/>
            </a:pPr>
            <a:endParaRPr lang="fr-FR" sz="1700"/>
          </a:p>
          <a:p>
            <a:pPr>
              <a:spcBef>
                <a:spcPct val="50000"/>
              </a:spcBef>
            </a:pPr>
            <a:r>
              <a:rPr lang="fr-FR" sz="1700"/>
              <a:t>Les étapes de la filière Recyclage : </a:t>
            </a:r>
          </a:p>
          <a:p>
            <a:pPr lvl="1">
              <a:lnSpc>
                <a:spcPct val="95000"/>
              </a:lnSpc>
              <a:buFontTx/>
              <a:buChar char="•"/>
            </a:pPr>
            <a:r>
              <a:rPr lang="fr-FR" sz="1700"/>
              <a:t> Collecte de chute de titane et traitement.</a:t>
            </a:r>
          </a:p>
          <a:p>
            <a:pPr lvl="1">
              <a:lnSpc>
                <a:spcPct val="95000"/>
              </a:lnSpc>
              <a:buFontTx/>
              <a:buChar char="•"/>
            </a:pPr>
            <a:r>
              <a:rPr lang="fr-FR" sz="1700"/>
              <a:t> Approvisionnement d’éponges depuis le Kazakhstan </a:t>
            </a:r>
          </a:p>
          <a:p>
            <a:pPr lvl="1">
              <a:lnSpc>
                <a:spcPct val="95000"/>
              </a:lnSpc>
              <a:buFontTx/>
              <a:buChar char="•"/>
            </a:pPr>
            <a:r>
              <a:rPr lang="fr-FR" sz="1700"/>
              <a:t> Formation des lingots par le procédé EB-CHR et refusion VAR.</a:t>
            </a:r>
          </a:p>
          <a:p>
            <a:pPr>
              <a:spcBef>
                <a:spcPct val="50000"/>
              </a:spcBef>
            </a:pPr>
            <a:endParaRPr lang="fr-FR" sz="1700"/>
          </a:p>
        </p:txBody>
      </p:sp>
      <p:sp>
        <p:nvSpPr>
          <p:cNvPr id="240645" name="Text Box 5"/>
          <p:cNvSpPr txBox="1">
            <a:spLocks noChangeArrowheads="1"/>
          </p:cNvSpPr>
          <p:nvPr/>
        </p:nvSpPr>
        <p:spPr bwMode="auto">
          <a:xfrm>
            <a:off x="5724525" y="2708275"/>
            <a:ext cx="3024188" cy="33893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buFontTx/>
              <a:buChar char="-"/>
            </a:pPr>
            <a:r>
              <a:rPr lang="fr-FR" sz="1400"/>
              <a:t> Consommation d’énergie (électricité, fioul, gaz) </a:t>
            </a:r>
          </a:p>
          <a:p>
            <a:pPr>
              <a:spcBef>
                <a:spcPct val="50000"/>
              </a:spcBef>
              <a:buFontTx/>
              <a:buChar char="-"/>
            </a:pPr>
            <a:r>
              <a:rPr lang="fr-FR" sz="1400"/>
              <a:t> Émissions sur le site hors usage énergétique </a:t>
            </a:r>
          </a:p>
          <a:p>
            <a:pPr>
              <a:spcBef>
                <a:spcPct val="50000"/>
              </a:spcBef>
              <a:buFontTx/>
              <a:buChar char="-"/>
            </a:pPr>
            <a:r>
              <a:rPr lang="fr-FR" sz="1400"/>
              <a:t> Fabrication de matériaux consommés  extraction minerai titane pour vois classique, production des produits utilisés lors du process…)</a:t>
            </a:r>
          </a:p>
          <a:p>
            <a:pPr>
              <a:spcBef>
                <a:spcPct val="50000"/>
              </a:spcBef>
              <a:buFontTx/>
              <a:buChar char="-"/>
            </a:pPr>
            <a:r>
              <a:rPr lang="fr-FR" sz="1400"/>
              <a:t> Logistique amont et aval,</a:t>
            </a:r>
          </a:p>
          <a:p>
            <a:pPr>
              <a:spcBef>
                <a:spcPct val="50000"/>
              </a:spcBef>
              <a:buFontTx/>
              <a:buChar char="-"/>
            </a:pPr>
            <a:r>
              <a:rPr lang="fr-FR" sz="1400"/>
              <a:t> Traitement des déchets générés sur le site</a:t>
            </a:r>
          </a:p>
          <a:p>
            <a:pPr>
              <a:spcBef>
                <a:spcPct val="50000"/>
              </a:spcBef>
              <a:buFontTx/>
              <a:buChar char="-"/>
            </a:pPr>
            <a:r>
              <a:rPr lang="fr-FR" sz="1400"/>
              <a:t> Déplacement des personnes</a:t>
            </a:r>
          </a:p>
        </p:txBody>
      </p:sp>
      <p:sp>
        <p:nvSpPr>
          <p:cNvPr id="240646" name="Text Box 6"/>
          <p:cNvSpPr txBox="1">
            <a:spLocks noChangeArrowheads="1"/>
          </p:cNvSpPr>
          <p:nvPr/>
        </p:nvSpPr>
        <p:spPr bwMode="auto">
          <a:xfrm>
            <a:off x="5435600" y="2276475"/>
            <a:ext cx="3708400"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fr-FR" sz="1600"/>
              <a:t>Postes pris en compte pour le bilan : </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Espace réservé du numéro de diapositive 3"/>
          <p:cNvSpPr>
            <a:spLocks noGrp="1"/>
          </p:cNvSpPr>
          <p:nvPr>
            <p:ph type="sldNum" sz="quarter" idx="10"/>
          </p:nvPr>
        </p:nvSpPr>
        <p:spPr/>
        <p:txBody>
          <a:bodyPr/>
          <a:lstStyle/>
          <a:p>
            <a:fld id="{8773EC40-E626-479C-A24F-EE0D67FD2D42}" type="slidenum">
              <a:rPr lang="fr-FR">
                <a:solidFill>
                  <a:srgbClr val="000000"/>
                </a:solidFill>
              </a:rPr>
              <a:pPr/>
              <a:t>17</a:t>
            </a:fld>
            <a:endParaRPr lang="fr-FR">
              <a:solidFill>
                <a:srgbClr val="000000"/>
              </a:solidFill>
            </a:endParaRPr>
          </a:p>
        </p:txBody>
      </p:sp>
      <p:sp>
        <p:nvSpPr>
          <p:cNvPr id="240642" name="Rectangle 2"/>
          <p:cNvSpPr>
            <a:spLocks noGrp="1" noChangeArrowheads="1"/>
          </p:cNvSpPr>
          <p:nvPr>
            <p:ph type="title"/>
          </p:nvPr>
        </p:nvSpPr>
        <p:spPr/>
        <p:txBody>
          <a:bodyPr/>
          <a:lstStyle/>
          <a:p>
            <a:r>
              <a:rPr lang="fr-FR"/>
              <a:t>Bénéfices environnementaux</a:t>
            </a:r>
          </a:p>
        </p:txBody>
      </p:sp>
      <p:sp>
        <p:nvSpPr>
          <p:cNvPr id="240643" name="Text Box 3"/>
          <p:cNvSpPr txBox="1">
            <a:spLocks noChangeArrowheads="1"/>
          </p:cNvSpPr>
          <p:nvPr/>
        </p:nvSpPr>
        <p:spPr bwMode="auto">
          <a:xfrm>
            <a:off x="323850" y="1557338"/>
            <a:ext cx="8569325" cy="6397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fr-FR" sz="1200" i="1">
                <a:solidFill>
                  <a:srgbClr val="3333FF"/>
                </a:solidFill>
              </a:rPr>
              <a:t>Question 12 : Le bilan carbone présenté ne fait pas apparaître clairement les impacts liés aux différentes étapes du procédé. Le résultat, fortement lié à l'impact de l'énergie utilisée en France, ne permet pas un argumentaire sur l'intérêt environnemental du recyclage.</a:t>
            </a:r>
          </a:p>
        </p:txBody>
      </p:sp>
      <p:sp>
        <p:nvSpPr>
          <p:cNvPr id="240644" name="Text Box 4"/>
          <p:cNvSpPr txBox="1">
            <a:spLocks noChangeArrowheads="1"/>
          </p:cNvSpPr>
          <p:nvPr/>
        </p:nvSpPr>
        <p:spPr bwMode="auto">
          <a:xfrm>
            <a:off x="179388" y="2781300"/>
            <a:ext cx="8496300" cy="3508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endParaRPr lang="fr-FR" sz="1700">
              <a:solidFill>
                <a:srgbClr val="000000"/>
              </a:solidFill>
            </a:endParaRPr>
          </a:p>
        </p:txBody>
      </p:sp>
      <p:sp>
        <p:nvSpPr>
          <p:cNvPr id="240647" name="Text Box 7"/>
          <p:cNvSpPr txBox="1">
            <a:spLocks noChangeArrowheads="1"/>
          </p:cNvSpPr>
          <p:nvPr/>
        </p:nvSpPr>
        <p:spPr bwMode="auto">
          <a:xfrm>
            <a:off x="5508625" y="2205038"/>
            <a:ext cx="3563938" cy="2047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fr-FR" sz="1600" b="1">
                <a:solidFill>
                  <a:srgbClr val="000000"/>
                </a:solidFill>
              </a:rPr>
              <a:t>Filière minerai :</a:t>
            </a:r>
            <a:r>
              <a:rPr lang="fr-FR" sz="1600">
                <a:solidFill>
                  <a:srgbClr val="000000"/>
                </a:solidFill>
              </a:rPr>
              <a:t> </a:t>
            </a:r>
            <a:r>
              <a:rPr lang="fr-FR" sz="1600" b="1">
                <a:solidFill>
                  <a:srgbClr val="000000"/>
                </a:solidFill>
              </a:rPr>
              <a:t>34,5 </a:t>
            </a:r>
            <a:r>
              <a:rPr lang="fr-FR" sz="1600">
                <a:solidFill>
                  <a:srgbClr val="000000"/>
                </a:solidFill>
              </a:rPr>
              <a:t>teqCO2/T de lingots dont :</a:t>
            </a:r>
          </a:p>
          <a:p>
            <a:pPr>
              <a:buFontTx/>
              <a:buChar char="-"/>
            </a:pPr>
            <a:r>
              <a:rPr lang="fr-FR" sz="1600">
                <a:solidFill>
                  <a:srgbClr val="000000"/>
                </a:solidFill>
              </a:rPr>
              <a:t>95% = </a:t>
            </a:r>
            <a:r>
              <a:rPr lang="fr-FR" sz="1600" b="1">
                <a:solidFill>
                  <a:srgbClr val="000000"/>
                </a:solidFill>
              </a:rPr>
              <a:t>fabrication des éponges de titane </a:t>
            </a:r>
          </a:p>
          <a:p>
            <a:pPr>
              <a:buFontTx/>
              <a:buChar char="-"/>
            </a:pPr>
            <a:r>
              <a:rPr lang="fr-FR" sz="1600">
                <a:solidFill>
                  <a:srgbClr val="000000"/>
                </a:solidFill>
              </a:rPr>
              <a:t> 5% = consommation d’</a:t>
            </a:r>
            <a:r>
              <a:rPr lang="fr-FR" sz="1600" b="1">
                <a:solidFill>
                  <a:srgbClr val="000000"/>
                </a:solidFill>
              </a:rPr>
              <a:t>électricité pour la fusion des éponges</a:t>
            </a:r>
          </a:p>
          <a:p>
            <a:pPr lvl="1">
              <a:buFontTx/>
              <a:buChar char="-"/>
            </a:pPr>
            <a:r>
              <a:rPr lang="fr-FR" sz="1600">
                <a:solidFill>
                  <a:srgbClr val="FF0000"/>
                </a:solidFill>
              </a:rPr>
              <a:t>-&gt; 138 000teq CO2 pour 4000t lingots</a:t>
            </a:r>
          </a:p>
        </p:txBody>
      </p:sp>
      <p:sp>
        <p:nvSpPr>
          <p:cNvPr id="240648" name="Text Box 8"/>
          <p:cNvSpPr txBox="1">
            <a:spLocks noChangeArrowheads="1"/>
          </p:cNvSpPr>
          <p:nvPr/>
        </p:nvSpPr>
        <p:spPr bwMode="auto">
          <a:xfrm>
            <a:off x="5580063" y="4221163"/>
            <a:ext cx="3563937" cy="25368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fr-FR" sz="1600" b="1">
                <a:solidFill>
                  <a:srgbClr val="000000"/>
                </a:solidFill>
              </a:rPr>
              <a:t>Filière recyclage :</a:t>
            </a:r>
            <a:r>
              <a:rPr lang="fr-FR" sz="1600">
                <a:solidFill>
                  <a:srgbClr val="000000"/>
                </a:solidFill>
              </a:rPr>
              <a:t> </a:t>
            </a:r>
            <a:r>
              <a:rPr lang="fr-FR" sz="1600" b="1">
                <a:solidFill>
                  <a:srgbClr val="000000"/>
                </a:solidFill>
              </a:rPr>
              <a:t>9,5 </a:t>
            </a:r>
            <a:r>
              <a:rPr lang="fr-FR" sz="1600">
                <a:solidFill>
                  <a:srgbClr val="000000"/>
                </a:solidFill>
              </a:rPr>
              <a:t>teqCO2T de lingots dont :</a:t>
            </a:r>
          </a:p>
          <a:p>
            <a:r>
              <a:rPr lang="fr-FR" sz="1600">
                <a:solidFill>
                  <a:srgbClr val="000000"/>
                </a:solidFill>
              </a:rPr>
              <a:t>- 81% = </a:t>
            </a:r>
            <a:r>
              <a:rPr lang="fr-FR" sz="1600" b="1">
                <a:solidFill>
                  <a:srgbClr val="000000"/>
                </a:solidFill>
              </a:rPr>
              <a:t>fabrication des éponges de titanes</a:t>
            </a:r>
            <a:r>
              <a:rPr lang="fr-FR" sz="1600">
                <a:solidFill>
                  <a:srgbClr val="000000"/>
                </a:solidFill>
              </a:rPr>
              <a:t> (=20% de la masse des matériaux approvisionnés). </a:t>
            </a:r>
          </a:p>
          <a:p>
            <a:pPr>
              <a:buFontTx/>
              <a:buChar char="-"/>
            </a:pPr>
            <a:r>
              <a:rPr lang="fr-FR" sz="1600">
                <a:solidFill>
                  <a:srgbClr val="000000"/>
                </a:solidFill>
              </a:rPr>
              <a:t>4% = </a:t>
            </a:r>
            <a:r>
              <a:rPr lang="fr-FR" sz="1600" b="1">
                <a:solidFill>
                  <a:srgbClr val="000000"/>
                </a:solidFill>
              </a:rPr>
              <a:t>prétraitement des chutes de titane</a:t>
            </a:r>
          </a:p>
          <a:p>
            <a:pPr lvl="1">
              <a:buFontTx/>
              <a:buChar char="-"/>
            </a:pPr>
            <a:r>
              <a:rPr lang="fr-FR" sz="1600">
                <a:solidFill>
                  <a:srgbClr val="FF0000"/>
                </a:solidFill>
              </a:rPr>
              <a:t>-&gt; 38 000teq CO2 pour 4000t lingots</a:t>
            </a:r>
          </a:p>
          <a:p>
            <a:pPr>
              <a:buFontTx/>
              <a:buChar char="-"/>
            </a:pPr>
            <a:endParaRPr lang="fr-FR" sz="1600" b="1">
              <a:solidFill>
                <a:srgbClr val="000000"/>
              </a:solidFill>
            </a:endParaRPr>
          </a:p>
        </p:txBody>
      </p:sp>
      <p:pic>
        <p:nvPicPr>
          <p:cNvPr id="240654" name="Picture 1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2224088"/>
            <a:ext cx="5508625" cy="408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40655" name="AutoShape 15"/>
          <p:cNvSpPr>
            <a:spLocks noChangeArrowheads="1"/>
          </p:cNvSpPr>
          <p:nvPr/>
        </p:nvSpPr>
        <p:spPr bwMode="auto">
          <a:xfrm>
            <a:off x="1130300" y="3787775"/>
            <a:ext cx="1254125" cy="1512888"/>
          </a:xfrm>
          <a:prstGeom prst="roundRect">
            <a:avLst>
              <a:gd name="adj" fmla="val 16667"/>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fr-FR">
              <a:solidFill>
                <a:srgbClr val="000000"/>
              </a:solidFill>
            </a:endParaRPr>
          </a:p>
        </p:txBody>
      </p:sp>
      <p:sp>
        <p:nvSpPr>
          <p:cNvPr id="240656" name="AutoShape 16"/>
          <p:cNvSpPr>
            <a:spLocks noChangeArrowheads="1"/>
          </p:cNvSpPr>
          <p:nvPr/>
        </p:nvSpPr>
        <p:spPr bwMode="auto">
          <a:xfrm>
            <a:off x="2374900" y="3787775"/>
            <a:ext cx="1517650" cy="1512888"/>
          </a:xfrm>
          <a:prstGeom prst="roundRect">
            <a:avLst>
              <a:gd name="adj" fmla="val 16667"/>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fr-FR">
              <a:solidFill>
                <a:srgbClr val="000000"/>
              </a:solidFill>
            </a:endParaRPr>
          </a:p>
        </p:txBody>
      </p:sp>
      <p:sp>
        <p:nvSpPr>
          <p:cNvPr id="240657" name="AutoShape 17"/>
          <p:cNvSpPr>
            <a:spLocks noChangeArrowheads="1"/>
          </p:cNvSpPr>
          <p:nvPr/>
        </p:nvSpPr>
        <p:spPr bwMode="auto">
          <a:xfrm>
            <a:off x="3902075" y="2349500"/>
            <a:ext cx="1530350" cy="3167063"/>
          </a:xfrm>
          <a:prstGeom prst="roundRect">
            <a:avLst>
              <a:gd name="adj" fmla="val 16667"/>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fr-FR">
              <a:solidFill>
                <a:srgbClr val="000000"/>
              </a:solidFill>
            </a:endParaRPr>
          </a:p>
        </p:txBody>
      </p:sp>
    </p:spTree>
    <p:extLst>
      <p:ext uri="{BB962C8B-B14F-4D97-AF65-F5344CB8AC3E}">
        <p14:creationId xmlns:p14="http://schemas.microsoft.com/office/powerpoint/2010/main" val="969461368"/>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numéro de diapositive 3"/>
          <p:cNvSpPr>
            <a:spLocks noGrp="1"/>
          </p:cNvSpPr>
          <p:nvPr>
            <p:ph type="sldNum" sz="quarter" idx="10"/>
          </p:nvPr>
        </p:nvSpPr>
        <p:spPr/>
        <p:txBody>
          <a:bodyPr/>
          <a:lstStyle/>
          <a:p>
            <a:fld id="{BCAC1771-7AFF-4195-BA6E-8D6174E60BE0}" type="slidenum">
              <a:rPr lang="fr-FR"/>
              <a:pPr/>
              <a:t>18</a:t>
            </a:fld>
            <a:endParaRPr lang="fr-FR"/>
          </a:p>
        </p:txBody>
      </p:sp>
      <p:sp>
        <p:nvSpPr>
          <p:cNvPr id="242690" name="Rectangle 2"/>
          <p:cNvSpPr>
            <a:spLocks noGrp="1" noChangeArrowheads="1"/>
          </p:cNvSpPr>
          <p:nvPr>
            <p:ph type="title"/>
          </p:nvPr>
        </p:nvSpPr>
        <p:spPr/>
        <p:txBody>
          <a:bodyPr/>
          <a:lstStyle/>
          <a:p>
            <a:r>
              <a:rPr lang="fr-FR"/>
              <a:t>Bénéfices environnementaux</a:t>
            </a:r>
          </a:p>
        </p:txBody>
      </p:sp>
      <p:sp>
        <p:nvSpPr>
          <p:cNvPr id="242691" name="Text Box 3"/>
          <p:cNvSpPr txBox="1">
            <a:spLocks noChangeArrowheads="1"/>
          </p:cNvSpPr>
          <p:nvPr/>
        </p:nvSpPr>
        <p:spPr bwMode="auto">
          <a:xfrm>
            <a:off x="323850" y="1557338"/>
            <a:ext cx="85693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fr-FR" sz="1200" i="1">
                <a:solidFill>
                  <a:srgbClr val="3333FF"/>
                </a:solidFill>
              </a:rPr>
              <a:t>Question 13 : Le choix entre EBCHR et PAMCHR impacte-t-il le gain sur l'économie de rejet de CO2 dans des proportions comparables ?</a:t>
            </a:r>
          </a:p>
        </p:txBody>
      </p:sp>
      <p:sp>
        <p:nvSpPr>
          <p:cNvPr id="242692" name="Text Box 4"/>
          <p:cNvSpPr txBox="1">
            <a:spLocks noChangeArrowheads="1"/>
          </p:cNvSpPr>
          <p:nvPr/>
        </p:nvSpPr>
        <p:spPr bwMode="auto">
          <a:xfrm>
            <a:off x="323849" y="2010098"/>
            <a:ext cx="8713787" cy="415498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fr-FR" sz="1600" dirty="0"/>
              <a:t>Le choix du procédé impacte effectivement le gain sur l’économie de rejet de CO2. Le procédé EBCHR consomme moins d’électricité que le procédé PAMCHR (dans un rapport de 1,3 à 3 selon les données constructeurs qui restent à approfondir</a:t>
            </a:r>
            <a:r>
              <a:rPr lang="fr-FR" sz="1600" dirty="0" smtClean="0"/>
              <a:t>).</a:t>
            </a:r>
          </a:p>
          <a:p>
            <a:pPr>
              <a:spcBef>
                <a:spcPct val="50000"/>
              </a:spcBef>
            </a:pPr>
            <a:r>
              <a:rPr lang="fr-FR" sz="1600" dirty="0" smtClean="0"/>
              <a:t>Cependant</a:t>
            </a:r>
            <a:r>
              <a:rPr lang="fr-FR" sz="1600" dirty="0"/>
              <a:t>, les </a:t>
            </a:r>
            <a:r>
              <a:rPr lang="fr-FR" sz="1600" b="1" dirty="0"/>
              <a:t>émissions de CO2 lié à la consommation d’électricité représente 2%</a:t>
            </a:r>
            <a:r>
              <a:rPr lang="fr-FR" sz="1600" dirty="0"/>
              <a:t> des émissions totales de la filière Recyclage. </a:t>
            </a:r>
          </a:p>
          <a:p>
            <a:pPr marL="742950" lvl="1" indent="-285750">
              <a:spcBef>
                <a:spcPct val="50000"/>
              </a:spcBef>
              <a:buFont typeface="Wingdings" pitchFamily="2" charset="2"/>
              <a:buChar char="Ø"/>
            </a:pPr>
            <a:r>
              <a:rPr lang="fr-FR" sz="1600" b="1" dirty="0" smtClean="0"/>
              <a:t>l’impact </a:t>
            </a:r>
            <a:r>
              <a:rPr lang="fr-FR" sz="1600" b="1" dirty="0"/>
              <a:t>est donc marginal au regard de </a:t>
            </a:r>
            <a:r>
              <a:rPr lang="fr-FR" sz="1600" b="1" dirty="0" smtClean="0"/>
              <a:t>celui </a:t>
            </a:r>
            <a:r>
              <a:rPr lang="fr-FR" sz="1600" b="1" dirty="0"/>
              <a:t>lié à la fabrication </a:t>
            </a:r>
            <a:r>
              <a:rPr lang="fr-FR" sz="1600" b="1" dirty="0" smtClean="0"/>
              <a:t>des éponges de titane </a:t>
            </a:r>
            <a:r>
              <a:rPr lang="fr-FR" sz="1600" b="1" dirty="0"/>
              <a:t>(81% des émissions totales</a:t>
            </a:r>
            <a:r>
              <a:rPr lang="fr-FR" sz="1600" b="1" dirty="0" smtClean="0"/>
              <a:t>).</a:t>
            </a:r>
          </a:p>
          <a:p>
            <a:pPr>
              <a:spcBef>
                <a:spcPct val="50000"/>
              </a:spcBef>
            </a:pPr>
            <a:r>
              <a:rPr lang="fr-FR" sz="1600" dirty="0" smtClean="0"/>
              <a:t>L’évaluation du bilan carbone spécifique au procédé PAMCHR a été réalisée avec une consommation électrique doublée par rapport à l’EBCHR:</a:t>
            </a:r>
          </a:p>
          <a:p>
            <a:pPr marL="742950" lvl="1" indent="-285750">
              <a:spcBef>
                <a:spcPct val="50000"/>
              </a:spcBef>
              <a:buFont typeface="Wingdings" pitchFamily="2" charset="2"/>
              <a:buChar char="Ø"/>
            </a:pPr>
            <a:r>
              <a:rPr lang="fr-FR" sz="1600" dirty="0" smtClean="0"/>
              <a:t>EBCHR  + VAR : 	9,5 </a:t>
            </a:r>
            <a:r>
              <a:rPr lang="fr-FR" sz="1600" dirty="0" err="1" smtClean="0"/>
              <a:t>teq</a:t>
            </a:r>
            <a:r>
              <a:rPr lang="fr-FR" sz="1600" dirty="0" smtClean="0"/>
              <a:t> CO2 / tonne lingot</a:t>
            </a:r>
          </a:p>
          <a:p>
            <a:pPr marL="742950" lvl="1" indent="-285750">
              <a:spcBef>
                <a:spcPct val="50000"/>
              </a:spcBef>
              <a:buFont typeface="Wingdings" pitchFamily="2" charset="2"/>
              <a:buChar char="Ø"/>
            </a:pPr>
            <a:r>
              <a:rPr lang="fr-FR" sz="1600" dirty="0" smtClean="0"/>
              <a:t>PAMCHR + VAR : 	9,6 </a:t>
            </a:r>
            <a:r>
              <a:rPr lang="fr-FR" sz="1600" dirty="0" err="1" smtClean="0"/>
              <a:t>teq</a:t>
            </a:r>
            <a:r>
              <a:rPr lang="fr-FR" sz="1600" dirty="0" smtClean="0"/>
              <a:t> CO2 / tonne lingot</a:t>
            </a:r>
          </a:p>
          <a:p>
            <a:pPr>
              <a:spcBef>
                <a:spcPct val="50000"/>
              </a:spcBef>
            </a:pPr>
            <a:endParaRPr lang="fr-FR" sz="1600" dirty="0" smtClean="0"/>
          </a:p>
          <a:p>
            <a:pPr>
              <a:spcBef>
                <a:spcPct val="50000"/>
              </a:spcBef>
            </a:pPr>
            <a:endParaRPr lang="fr-FR" sz="1600" b="1"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Espace réservé du numéro de diapositive 3"/>
          <p:cNvSpPr>
            <a:spLocks noGrp="1"/>
          </p:cNvSpPr>
          <p:nvPr>
            <p:ph type="sldNum" sz="quarter" idx="10"/>
          </p:nvPr>
        </p:nvSpPr>
        <p:spPr/>
        <p:txBody>
          <a:bodyPr/>
          <a:lstStyle/>
          <a:p>
            <a:fld id="{F7D5EF98-E194-490E-9B08-4ECC9B16A671}" type="slidenum">
              <a:rPr lang="fr-FR"/>
              <a:pPr/>
              <a:t>19</a:t>
            </a:fld>
            <a:endParaRPr lang="fr-FR"/>
          </a:p>
        </p:txBody>
      </p:sp>
      <p:sp>
        <p:nvSpPr>
          <p:cNvPr id="243714" name="Rectangle 2"/>
          <p:cNvSpPr>
            <a:spLocks noGrp="1" noChangeArrowheads="1"/>
          </p:cNvSpPr>
          <p:nvPr>
            <p:ph type="title"/>
          </p:nvPr>
        </p:nvSpPr>
        <p:spPr/>
        <p:txBody>
          <a:bodyPr/>
          <a:lstStyle/>
          <a:p>
            <a:r>
              <a:rPr lang="fr-FR"/>
              <a:t>Bénéfices environnementaux</a:t>
            </a:r>
          </a:p>
        </p:txBody>
      </p:sp>
      <p:sp>
        <p:nvSpPr>
          <p:cNvPr id="243715" name="Text Box 3"/>
          <p:cNvSpPr txBox="1">
            <a:spLocks noChangeArrowheads="1"/>
          </p:cNvSpPr>
          <p:nvPr/>
        </p:nvSpPr>
        <p:spPr bwMode="auto">
          <a:xfrm>
            <a:off x="323850" y="1557338"/>
            <a:ext cx="85693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fr-FR" sz="1200" i="1">
                <a:solidFill>
                  <a:srgbClr val="3333FF"/>
                </a:solidFill>
              </a:rPr>
              <a:t>Question 14 : Le planning ne fait apparaître aucune phase de demande d'autorisation ; celle-ci a-t'elle déjà été obtenue ? Une étude d'impact a-t-elle été réalisée ? Quels sont les rejets, les émissions qui ont été pris en compte ?</a:t>
            </a:r>
          </a:p>
        </p:txBody>
      </p:sp>
      <p:sp>
        <p:nvSpPr>
          <p:cNvPr id="243716" name="Text Box 4"/>
          <p:cNvSpPr txBox="1">
            <a:spLocks noChangeArrowheads="1"/>
          </p:cNvSpPr>
          <p:nvPr/>
        </p:nvSpPr>
        <p:spPr bwMode="auto">
          <a:xfrm>
            <a:off x="179388" y="2060575"/>
            <a:ext cx="8713787" cy="4552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fr-FR" sz="1600" dirty="0"/>
              <a:t>Compte tenu de l’avancement du projet et du coût de l’étude, le DDAE sera élaboré dès que la décision de réalisation du projet sera prononcée (à priori à partir de mi-2012, pour instruction en vue d’une autorisation d’exploiter en 2014).</a:t>
            </a:r>
          </a:p>
          <a:p>
            <a:endParaRPr lang="fr-FR" sz="1000" dirty="0"/>
          </a:p>
          <a:p>
            <a:r>
              <a:rPr lang="fr-FR" sz="1600" dirty="0"/>
              <a:t>L’étude d’impact évaluera effectivement les conséquences du fonctionnement des installations en question sur l’environnement, en particulier :</a:t>
            </a:r>
          </a:p>
          <a:p>
            <a:endParaRPr lang="fr-FR" sz="800" dirty="0"/>
          </a:p>
          <a:p>
            <a:pPr marL="742950" lvl="1" indent="-285750">
              <a:buFont typeface="Arial" pitchFamily="34" charset="0"/>
              <a:buChar char="•"/>
            </a:pPr>
            <a:r>
              <a:rPr lang="fr-FR" sz="1600" dirty="0" smtClean="0"/>
              <a:t>elle </a:t>
            </a:r>
            <a:r>
              <a:rPr lang="fr-FR" sz="1600" dirty="0"/>
              <a:t>prendra en compte l’état initial du site et de son environnement.</a:t>
            </a:r>
          </a:p>
          <a:p>
            <a:pPr marL="742950" lvl="1" indent="-285750">
              <a:buFont typeface="Arial" pitchFamily="34" charset="0"/>
              <a:buChar char="•"/>
            </a:pPr>
            <a:r>
              <a:rPr lang="fr-FR" sz="1600" dirty="0" smtClean="0"/>
              <a:t>elle </a:t>
            </a:r>
            <a:r>
              <a:rPr lang="fr-FR" sz="1600" dirty="0"/>
              <a:t>évaluera les effets prévisibles du projet et précisera les dispositions mises en </a:t>
            </a:r>
            <a:r>
              <a:rPr lang="fr-FR" sz="1600" dirty="0" smtClean="0"/>
              <a:t>œuvre </a:t>
            </a:r>
            <a:r>
              <a:rPr lang="fr-FR" sz="1600" dirty="0"/>
              <a:t>pour éviter ses effets indésirables éventuels sur l’environnement.</a:t>
            </a:r>
          </a:p>
          <a:p>
            <a:pPr lvl="1"/>
            <a:endParaRPr lang="fr-FR" sz="1000" dirty="0"/>
          </a:p>
          <a:p>
            <a:r>
              <a:rPr lang="fr-FR" sz="1600" dirty="0"/>
              <a:t>Les thèmes suivants seront notamment traités :</a:t>
            </a:r>
          </a:p>
          <a:p>
            <a:endParaRPr lang="fr-FR" sz="800" dirty="0"/>
          </a:p>
          <a:p>
            <a:pPr lvl="1">
              <a:buFontTx/>
              <a:buChar char="•"/>
            </a:pPr>
            <a:r>
              <a:rPr lang="fr-FR" sz="1600" dirty="0"/>
              <a:t> consommation des ressources naturelles</a:t>
            </a:r>
          </a:p>
          <a:p>
            <a:pPr lvl="1">
              <a:buFontTx/>
              <a:buChar char="•"/>
            </a:pPr>
            <a:r>
              <a:rPr lang="fr-FR" sz="1600" dirty="0"/>
              <a:t> émissions dans l’air</a:t>
            </a:r>
          </a:p>
          <a:p>
            <a:pPr lvl="1">
              <a:buFontTx/>
              <a:buChar char="•"/>
            </a:pPr>
            <a:r>
              <a:rPr lang="fr-FR" sz="1600" dirty="0"/>
              <a:t> émissions dans l’eau</a:t>
            </a:r>
          </a:p>
          <a:p>
            <a:pPr lvl="1">
              <a:buFontTx/>
              <a:buChar char="•"/>
            </a:pPr>
            <a:r>
              <a:rPr lang="fr-FR" sz="1600" dirty="0"/>
              <a:t> impacts sur le sol et les eaux souterraines</a:t>
            </a:r>
          </a:p>
          <a:p>
            <a:pPr lvl="1">
              <a:buFontTx/>
              <a:buChar char="•"/>
            </a:pPr>
            <a:r>
              <a:rPr lang="fr-FR" sz="1600" dirty="0"/>
              <a:t> émissions sonores</a:t>
            </a:r>
          </a:p>
          <a:p>
            <a:pPr lvl="1">
              <a:buFontTx/>
              <a:buChar char="•"/>
            </a:pPr>
            <a:r>
              <a:rPr lang="fr-FR" sz="1600" dirty="0"/>
              <a:t> production de déchets</a:t>
            </a:r>
          </a:p>
          <a:p>
            <a:pPr lvl="1">
              <a:buFontTx/>
              <a:buChar char="•"/>
            </a:pPr>
            <a:endParaRPr lang="fr-FR" sz="1600" dirty="0"/>
          </a:p>
        </p:txBody>
      </p:sp>
      <p:sp>
        <p:nvSpPr>
          <p:cNvPr id="243717" name="Text Box 5"/>
          <p:cNvSpPr txBox="1">
            <a:spLocks noChangeArrowheads="1"/>
          </p:cNvSpPr>
          <p:nvPr/>
        </p:nvSpPr>
        <p:spPr bwMode="auto">
          <a:xfrm>
            <a:off x="5148263" y="4797425"/>
            <a:ext cx="2447925" cy="13144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buFontTx/>
              <a:buChar char="•"/>
            </a:pPr>
            <a:r>
              <a:rPr lang="fr-FR" sz="1600"/>
              <a:t> trafic routier</a:t>
            </a:r>
          </a:p>
          <a:p>
            <a:pPr>
              <a:buFontTx/>
              <a:buChar char="•"/>
            </a:pPr>
            <a:r>
              <a:rPr lang="fr-FR" sz="1600"/>
              <a:t> faune et flore</a:t>
            </a:r>
          </a:p>
          <a:p>
            <a:pPr>
              <a:buFontTx/>
              <a:buChar char="•"/>
            </a:pPr>
            <a:r>
              <a:rPr lang="fr-FR" sz="1600"/>
              <a:t> insertion paysagère</a:t>
            </a:r>
          </a:p>
          <a:p>
            <a:pPr>
              <a:buFontTx/>
              <a:buChar char="•"/>
            </a:pPr>
            <a:r>
              <a:rPr lang="fr-FR" sz="1600"/>
              <a:t> activité économique</a:t>
            </a:r>
          </a:p>
          <a:p>
            <a:pPr>
              <a:buFontTx/>
              <a:buChar char="•"/>
            </a:pPr>
            <a:r>
              <a:rPr lang="fr-FR" sz="1600"/>
              <a:t> patrimoine culturel</a:t>
            </a:r>
            <a:endParaRPr lang="fr-F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00E807AD-8319-47EE-9DD0-17D5E75F0CFB}" type="slidenum">
              <a:rPr lang="fr-FR" smtClean="0"/>
              <a:pPr/>
              <a:t>2</a:t>
            </a:fld>
            <a:endParaRPr lang="fr-F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92196" y="1700808"/>
            <a:ext cx="7752212" cy="479129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874264958"/>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numéro de diapositive 3"/>
          <p:cNvSpPr>
            <a:spLocks noGrp="1"/>
          </p:cNvSpPr>
          <p:nvPr>
            <p:ph type="sldNum" sz="quarter" idx="10"/>
          </p:nvPr>
        </p:nvSpPr>
        <p:spPr/>
        <p:txBody>
          <a:bodyPr/>
          <a:lstStyle/>
          <a:p>
            <a:fld id="{91DB987C-687C-4E03-85D7-2D02521C7558}" type="slidenum">
              <a:rPr lang="fr-FR"/>
              <a:pPr/>
              <a:t>20</a:t>
            </a:fld>
            <a:endParaRPr lang="fr-FR"/>
          </a:p>
        </p:txBody>
      </p:sp>
      <p:sp>
        <p:nvSpPr>
          <p:cNvPr id="265218" name="Rectangle 2"/>
          <p:cNvSpPr>
            <a:spLocks noGrp="1" noChangeArrowheads="1"/>
          </p:cNvSpPr>
          <p:nvPr>
            <p:ph type="title"/>
          </p:nvPr>
        </p:nvSpPr>
        <p:spPr/>
        <p:txBody>
          <a:bodyPr/>
          <a:lstStyle/>
          <a:p>
            <a:r>
              <a:rPr lang="fr-FR"/>
              <a:t>Bénéfices environnementaux</a:t>
            </a:r>
          </a:p>
        </p:txBody>
      </p:sp>
      <p:sp>
        <p:nvSpPr>
          <p:cNvPr id="265219" name="Text Box 3"/>
          <p:cNvSpPr txBox="1">
            <a:spLocks noChangeArrowheads="1"/>
          </p:cNvSpPr>
          <p:nvPr/>
        </p:nvSpPr>
        <p:spPr bwMode="auto">
          <a:xfrm>
            <a:off x="323850" y="1557338"/>
            <a:ext cx="8569325" cy="6397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fr-FR" sz="1200" i="1">
                <a:solidFill>
                  <a:srgbClr val="3333FF"/>
                </a:solidFill>
              </a:rPr>
              <a:t>Question 15 : Les entreprises de traitements de "déchets" de titane (copeaux ou blocs) utilisent souvent des produits de nettoyage et décapage plutôt problématiques pour l'environnement. Avez-vous prévu une action d'accompagnement pour tendre vers des solutions plus "propres" ?</a:t>
            </a:r>
          </a:p>
        </p:txBody>
      </p:sp>
      <p:sp>
        <p:nvSpPr>
          <p:cNvPr id="265220" name="Text Box 4"/>
          <p:cNvSpPr txBox="1">
            <a:spLocks noChangeArrowheads="1"/>
          </p:cNvSpPr>
          <p:nvPr/>
        </p:nvSpPr>
        <p:spPr bwMode="auto">
          <a:xfrm>
            <a:off x="179388" y="2276475"/>
            <a:ext cx="8713787" cy="43273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marL="285750" indent="-285750">
              <a:buFont typeface="Arial" pitchFamily="34" charset="0"/>
              <a:buChar char="•"/>
            </a:pPr>
            <a:r>
              <a:rPr lang="fr-FR" sz="1600" dirty="0" err="1" smtClean="0"/>
              <a:t>EcoTitanium</a:t>
            </a:r>
            <a:r>
              <a:rPr lang="fr-FR" sz="1600" dirty="0" smtClean="0"/>
              <a:t> </a:t>
            </a:r>
            <a:r>
              <a:rPr lang="fr-FR" sz="1600" dirty="0"/>
              <a:t>a pour objectif d’être certifié ISO 14001, et au travers de la politique environnementale du groupe, dans laquelle l’unité s’inscrira, </a:t>
            </a:r>
            <a:r>
              <a:rPr lang="fr-FR" sz="1600" dirty="0" err="1"/>
              <a:t>EcoTitanium</a:t>
            </a:r>
            <a:r>
              <a:rPr lang="fr-FR" sz="1600" dirty="0"/>
              <a:t> mettra en œuvre une démarche d’amélioration continue, aussi bien en interne qu’au niveau de ses sous-traitants.</a:t>
            </a:r>
          </a:p>
          <a:p>
            <a:pPr marL="285750" indent="-285750">
              <a:buFont typeface="Arial" pitchFamily="34" charset="0"/>
              <a:buChar char="•"/>
            </a:pPr>
            <a:endParaRPr lang="fr-FR" sz="1600" dirty="0"/>
          </a:p>
          <a:p>
            <a:pPr marL="285750" indent="-285750">
              <a:buFont typeface="Arial" pitchFamily="34" charset="0"/>
              <a:buChar char="•"/>
            </a:pPr>
            <a:r>
              <a:rPr lang="fr-FR" sz="1600" dirty="0" smtClean="0"/>
              <a:t>Actuellement </a:t>
            </a:r>
            <a:r>
              <a:rPr lang="fr-FR" sz="1600" dirty="0"/>
              <a:t>il existe 2 technologies de traitement des copeaux de titane :</a:t>
            </a:r>
          </a:p>
          <a:p>
            <a:pPr marL="742950" lvl="1" indent="-285750">
              <a:buFont typeface="Wingdings" pitchFamily="2" charset="2"/>
              <a:buChar char="Ø"/>
            </a:pPr>
            <a:r>
              <a:rPr lang="fr-FR" sz="1600" dirty="0" smtClean="0"/>
              <a:t>Le </a:t>
            </a:r>
            <a:r>
              <a:rPr lang="fr-FR" sz="1600" dirty="0"/>
              <a:t>dégraissage par voie </a:t>
            </a:r>
            <a:r>
              <a:rPr lang="fr-FR" sz="1600" dirty="0" err="1"/>
              <a:t>perchloréthylène</a:t>
            </a:r>
            <a:r>
              <a:rPr lang="fr-FR" sz="1600" dirty="0"/>
              <a:t>,</a:t>
            </a:r>
          </a:p>
          <a:p>
            <a:pPr marL="742950" lvl="1" indent="-285750">
              <a:buFont typeface="Wingdings" pitchFamily="2" charset="2"/>
              <a:buChar char="Ø"/>
            </a:pPr>
            <a:r>
              <a:rPr lang="fr-FR" sz="1600" dirty="0" smtClean="0"/>
              <a:t>Le </a:t>
            </a:r>
            <a:r>
              <a:rPr lang="fr-FR" sz="1600" dirty="0"/>
              <a:t>dégraissage par savons.</a:t>
            </a:r>
          </a:p>
          <a:p>
            <a:endParaRPr lang="fr-FR" sz="1600" dirty="0"/>
          </a:p>
          <a:p>
            <a:pPr marL="285750" indent="-285750">
              <a:buFont typeface="Arial" pitchFamily="34" charset="0"/>
              <a:buChar char="•"/>
            </a:pPr>
            <a:r>
              <a:rPr lang="fr-FR" sz="1600" dirty="0" smtClean="0"/>
              <a:t>Dans </a:t>
            </a:r>
            <a:r>
              <a:rPr lang="fr-FR" sz="1600" dirty="0"/>
              <a:t>les 2 cas, ces installations sont équipées de traitements des effluents :</a:t>
            </a:r>
          </a:p>
          <a:p>
            <a:pPr marL="742950" lvl="1" indent="-285750">
              <a:buFont typeface="Wingdings" pitchFamily="2" charset="2"/>
              <a:buChar char="Ø"/>
            </a:pPr>
            <a:r>
              <a:rPr lang="fr-FR" sz="1600" dirty="0" smtClean="0"/>
              <a:t>ELG  </a:t>
            </a:r>
            <a:r>
              <a:rPr lang="fr-FR" sz="1600" dirty="0"/>
              <a:t>qui utilise la technologie </a:t>
            </a:r>
            <a:r>
              <a:rPr lang="fr-FR" sz="1600" dirty="0" err="1"/>
              <a:t>perchloréthylène</a:t>
            </a:r>
            <a:r>
              <a:rPr lang="fr-FR" sz="1600" dirty="0"/>
              <a:t>, dispose d’un équipement de traitement des COV. (CRONIMET utilise aussi ce type de dégraissage pour les superalliages). </a:t>
            </a:r>
          </a:p>
          <a:p>
            <a:pPr marL="742950" lvl="1" indent="-285750">
              <a:buFont typeface="Wingdings" pitchFamily="2" charset="2"/>
              <a:buChar char="Ø"/>
            </a:pPr>
            <a:r>
              <a:rPr lang="fr-FR" sz="1600" dirty="0" smtClean="0"/>
              <a:t>UTICA </a:t>
            </a:r>
            <a:r>
              <a:rPr lang="fr-FR" sz="1600" dirty="0"/>
              <a:t>(filiale d’ELG aux USA), qui utilise la technologie des savons pour leur traitement des copeaux de titane, est équipé d’un traitement des bains de dégraissage.</a:t>
            </a:r>
          </a:p>
          <a:p>
            <a:pPr lvl="1">
              <a:spcBef>
                <a:spcPct val="20000"/>
              </a:spcBef>
              <a:buFontTx/>
              <a:buChar char="–"/>
            </a:pPr>
            <a:endParaRPr lang="fr-FR" sz="1600"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numéro de diapositive 3"/>
          <p:cNvSpPr>
            <a:spLocks noGrp="1"/>
          </p:cNvSpPr>
          <p:nvPr>
            <p:ph type="sldNum" sz="quarter" idx="10"/>
          </p:nvPr>
        </p:nvSpPr>
        <p:spPr/>
        <p:txBody>
          <a:bodyPr/>
          <a:lstStyle/>
          <a:p>
            <a:fld id="{0058823A-1315-494A-AFF3-496DCDF84014}" type="slidenum">
              <a:rPr lang="fr-FR"/>
              <a:pPr/>
              <a:t>21</a:t>
            </a:fld>
            <a:endParaRPr lang="fr-FR"/>
          </a:p>
        </p:txBody>
      </p:sp>
      <p:sp>
        <p:nvSpPr>
          <p:cNvPr id="266242" name="Rectangle 2"/>
          <p:cNvSpPr>
            <a:spLocks noGrp="1" noChangeArrowheads="1"/>
          </p:cNvSpPr>
          <p:nvPr>
            <p:ph type="title"/>
          </p:nvPr>
        </p:nvSpPr>
        <p:spPr/>
        <p:txBody>
          <a:bodyPr/>
          <a:lstStyle/>
          <a:p>
            <a:r>
              <a:rPr lang="fr-FR"/>
              <a:t>Bénéfices environnementaux</a:t>
            </a:r>
          </a:p>
        </p:txBody>
      </p:sp>
      <p:sp>
        <p:nvSpPr>
          <p:cNvPr id="266243" name="Text Box 3"/>
          <p:cNvSpPr txBox="1">
            <a:spLocks noChangeArrowheads="1"/>
          </p:cNvSpPr>
          <p:nvPr/>
        </p:nvSpPr>
        <p:spPr bwMode="auto">
          <a:xfrm>
            <a:off x="323850" y="1557338"/>
            <a:ext cx="8569325" cy="6397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fr-FR" sz="1200" i="1">
                <a:solidFill>
                  <a:srgbClr val="3333FF"/>
                </a:solidFill>
              </a:rPr>
              <a:t>Question 16 : Il serait intéressant de connaître le bilan matière global de la filière : au niveau du site Ecotitanium et des sites de prétraitement (FERINOX), y a-t-il des déchets générés ? Des effluents ? Avez-vous des exigences environnementales vis-à-vis de vos sous-traitants ?</a:t>
            </a:r>
          </a:p>
        </p:txBody>
      </p:sp>
      <p:sp>
        <p:nvSpPr>
          <p:cNvPr id="266244" name="Text Box 4"/>
          <p:cNvSpPr txBox="1">
            <a:spLocks noChangeArrowheads="1"/>
          </p:cNvSpPr>
          <p:nvPr/>
        </p:nvSpPr>
        <p:spPr bwMode="auto">
          <a:xfrm>
            <a:off x="179388" y="2276475"/>
            <a:ext cx="8713787" cy="444737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fr-FR" sz="1400" dirty="0"/>
              <a:t>A ce stade du projet, il n’est pas possible de faire un bilan matière global quantitatif et qualitatif de la filière. Le projet générera effectivement des effluents liquides, atmosphériques, ainsi que différents types de déchets (métalliques ou non, solides et liquides...). Dans le respect de la politique de Développement durable du groupe et de ses Chartes Ethique, Environnement, Santé et Sécurité, tous ces aspects sont </a:t>
            </a:r>
            <a:r>
              <a:rPr lang="fr-FR" sz="1400" dirty="0" smtClean="0"/>
              <a:t>intégrés </a:t>
            </a:r>
            <a:r>
              <a:rPr lang="fr-FR" sz="1400" dirty="0"/>
              <a:t>dès la phase de conception, en tenant compte des meilleures technologies disponibles. Tout sera donc mis en œuvre pour réduire l’empreinte environnementale des activités, en préservant les ressources naturelles et en protégeant la biodiversité. Un bilan matière global sera fait dans le cadre de l’étude d’impact. </a:t>
            </a:r>
          </a:p>
          <a:p>
            <a:pPr>
              <a:spcBef>
                <a:spcPct val="50000"/>
              </a:spcBef>
            </a:pPr>
            <a:r>
              <a:rPr lang="fr-FR" sz="1400" dirty="0"/>
              <a:t>A ce jour, il est possible de lister certains types de déchets et effluents :</a:t>
            </a:r>
          </a:p>
          <a:p>
            <a:pPr marL="285750" indent="-285750">
              <a:spcBef>
                <a:spcPct val="50000"/>
              </a:spcBef>
              <a:buFont typeface="Arial" pitchFamily="34" charset="0"/>
              <a:buChar char="•"/>
            </a:pPr>
            <a:r>
              <a:rPr lang="fr-FR" sz="1400" dirty="0" smtClean="0"/>
              <a:t>Sites </a:t>
            </a:r>
            <a:r>
              <a:rPr lang="fr-FR" sz="1400" dirty="0"/>
              <a:t>de prétraitement :</a:t>
            </a:r>
            <a:r>
              <a:rPr lang="fr-FR" sz="1600" dirty="0"/>
              <a:t> </a:t>
            </a:r>
          </a:p>
          <a:p>
            <a:pPr marL="1200150" lvl="2" indent="-285750">
              <a:spcBef>
                <a:spcPct val="50000"/>
              </a:spcBef>
              <a:buFont typeface="Wingdings" pitchFamily="2" charset="2"/>
              <a:buChar char="Ø"/>
            </a:pPr>
            <a:r>
              <a:rPr lang="fr-FR" sz="1400" dirty="0" smtClean="0"/>
              <a:t>Rebuts </a:t>
            </a:r>
            <a:r>
              <a:rPr lang="fr-FR" sz="1400" dirty="0"/>
              <a:t>de chutes massives et copeaux (pollution, défauts rédhibitoires…),</a:t>
            </a:r>
          </a:p>
          <a:p>
            <a:pPr marL="1200150" lvl="2" indent="-285750">
              <a:spcBef>
                <a:spcPct val="50000"/>
              </a:spcBef>
              <a:buFont typeface="Wingdings" pitchFamily="2" charset="2"/>
              <a:buChar char="Ø"/>
            </a:pPr>
            <a:r>
              <a:rPr lang="fr-FR" sz="1400" dirty="0" smtClean="0"/>
              <a:t>Sciures</a:t>
            </a:r>
            <a:r>
              <a:rPr lang="fr-FR" sz="1400" dirty="0"/>
              <a:t>, </a:t>
            </a:r>
            <a:r>
              <a:rPr lang="fr-FR" sz="1400" dirty="0" err="1"/>
              <a:t>meulures</a:t>
            </a:r>
            <a:r>
              <a:rPr lang="fr-FR" sz="1400" dirty="0"/>
              <a:t>, fines magnétiques et amagnétiques,</a:t>
            </a:r>
          </a:p>
          <a:p>
            <a:pPr marL="1200150" lvl="2" indent="-285750">
              <a:spcBef>
                <a:spcPct val="50000"/>
              </a:spcBef>
              <a:buFont typeface="Wingdings" pitchFamily="2" charset="2"/>
              <a:buChar char="Ø"/>
            </a:pPr>
            <a:r>
              <a:rPr lang="fr-FR" sz="1400" dirty="0" smtClean="0"/>
              <a:t>Poussières </a:t>
            </a:r>
            <a:r>
              <a:rPr lang="fr-FR" sz="1400" dirty="0"/>
              <a:t>de filtration</a:t>
            </a:r>
            <a:r>
              <a:rPr lang="fr-FR" sz="1200" dirty="0"/>
              <a:t>, déchets issus du traitement des COV et du traitement des bains </a:t>
            </a:r>
            <a:r>
              <a:rPr lang="fr-FR" sz="1200" dirty="0" smtClean="0"/>
              <a:t>savonneux.</a:t>
            </a:r>
          </a:p>
          <a:p>
            <a:pPr marL="285750" indent="-285750">
              <a:spcBef>
                <a:spcPct val="50000"/>
              </a:spcBef>
              <a:buFont typeface="Arial" pitchFamily="34" charset="0"/>
              <a:buChar char="•"/>
            </a:pPr>
            <a:r>
              <a:rPr lang="fr-FR" sz="1400" dirty="0" smtClean="0"/>
              <a:t>Unité </a:t>
            </a:r>
            <a:r>
              <a:rPr lang="fr-FR" sz="1400" dirty="0" err="1"/>
              <a:t>EcoTitanium</a:t>
            </a:r>
            <a:r>
              <a:rPr lang="fr-FR" sz="1400" dirty="0"/>
              <a:t> :</a:t>
            </a:r>
          </a:p>
          <a:p>
            <a:pPr marL="1200150" lvl="2" indent="-285750">
              <a:spcBef>
                <a:spcPct val="50000"/>
              </a:spcBef>
              <a:buFont typeface="Wingdings" pitchFamily="2" charset="2"/>
              <a:buChar char="Ø"/>
            </a:pPr>
            <a:r>
              <a:rPr lang="fr-FR" sz="1400" dirty="0" smtClean="0"/>
              <a:t>Rebuts </a:t>
            </a:r>
            <a:r>
              <a:rPr lang="fr-FR" sz="1400" dirty="0"/>
              <a:t>de </a:t>
            </a:r>
            <a:r>
              <a:rPr lang="fr-FR" sz="1400" dirty="0" err="1"/>
              <a:t>process</a:t>
            </a:r>
            <a:r>
              <a:rPr lang="fr-FR" sz="1400" dirty="0"/>
              <a:t> (lingots, galettes de </a:t>
            </a:r>
            <a:r>
              <a:rPr lang="fr-FR" sz="1400" dirty="0" err="1"/>
              <a:t>refusion</a:t>
            </a:r>
            <a:r>
              <a:rPr lang="fr-FR" sz="1400" dirty="0"/>
              <a:t>, </a:t>
            </a:r>
            <a:r>
              <a:rPr lang="fr-FR" sz="1400" dirty="0" err="1"/>
              <a:t>scraps</a:t>
            </a:r>
            <a:r>
              <a:rPr lang="fr-FR" sz="1400" dirty="0"/>
              <a:t> de nettoyage…),</a:t>
            </a:r>
          </a:p>
          <a:p>
            <a:pPr marL="1200150" lvl="2" indent="-285750">
              <a:spcBef>
                <a:spcPct val="50000"/>
              </a:spcBef>
              <a:buFont typeface="Wingdings" pitchFamily="2" charset="2"/>
              <a:buChar char="Ø"/>
            </a:pPr>
            <a:r>
              <a:rPr lang="fr-FR" sz="1400" dirty="0" smtClean="0"/>
              <a:t>Sciures </a:t>
            </a:r>
            <a:r>
              <a:rPr lang="fr-FR" sz="1400" dirty="0"/>
              <a:t>et poussières de filtration, battitures et effluents issus de l’aire de lavage des lingotières VAR</a:t>
            </a:r>
            <a:r>
              <a:rPr lang="fr-FR" sz="1200" dirty="0"/>
              <a:t>.</a:t>
            </a: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numéro de diapositive 3"/>
          <p:cNvSpPr>
            <a:spLocks noGrp="1"/>
          </p:cNvSpPr>
          <p:nvPr>
            <p:ph type="sldNum" sz="quarter" idx="10"/>
          </p:nvPr>
        </p:nvSpPr>
        <p:spPr/>
        <p:txBody>
          <a:bodyPr/>
          <a:lstStyle/>
          <a:p>
            <a:fld id="{7CE1F5C1-F022-403B-9C4E-7689B1766DFA}" type="slidenum">
              <a:rPr lang="fr-FR"/>
              <a:pPr/>
              <a:t>22</a:t>
            </a:fld>
            <a:endParaRPr lang="fr-FR"/>
          </a:p>
        </p:txBody>
      </p:sp>
      <p:sp>
        <p:nvSpPr>
          <p:cNvPr id="267266" name="Rectangle 2"/>
          <p:cNvSpPr>
            <a:spLocks noGrp="1" noChangeArrowheads="1"/>
          </p:cNvSpPr>
          <p:nvPr>
            <p:ph type="title"/>
          </p:nvPr>
        </p:nvSpPr>
        <p:spPr/>
        <p:txBody>
          <a:bodyPr/>
          <a:lstStyle/>
          <a:p>
            <a:r>
              <a:rPr lang="fr-FR"/>
              <a:t>Bénéfices environnementaux</a:t>
            </a:r>
          </a:p>
        </p:txBody>
      </p:sp>
      <p:sp>
        <p:nvSpPr>
          <p:cNvPr id="267267" name="Text Box 3"/>
          <p:cNvSpPr txBox="1">
            <a:spLocks noChangeArrowheads="1"/>
          </p:cNvSpPr>
          <p:nvPr/>
        </p:nvSpPr>
        <p:spPr bwMode="auto">
          <a:xfrm>
            <a:off x="323850" y="1557338"/>
            <a:ext cx="8569325" cy="6397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fr-FR" sz="1200" i="1">
                <a:solidFill>
                  <a:srgbClr val="3333FF"/>
                </a:solidFill>
              </a:rPr>
              <a:t>Question 16 : Il serait intéressant de connaître le bilan matière global de la filière : au niveau du site Ecotitanium et des sites de prétraitement (FERINOX), y a-t-il des déchets générés ? Des effluents ? Avez-vous des exigences environnementales vis-à-vis de vos sous-traitants ? </a:t>
            </a:r>
            <a:r>
              <a:rPr lang="fr-FR" sz="1200" b="1" i="1">
                <a:solidFill>
                  <a:srgbClr val="3333FF"/>
                </a:solidFill>
              </a:rPr>
              <a:t>SUITE</a:t>
            </a:r>
          </a:p>
        </p:txBody>
      </p:sp>
      <p:sp>
        <p:nvSpPr>
          <p:cNvPr id="267268" name="Text Box 4"/>
          <p:cNvSpPr txBox="1">
            <a:spLocks noChangeArrowheads="1"/>
          </p:cNvSpPr>
          <p:nvPr/>
        </p:nvSpPr>
        <p:spPr bwMode="auto">
          <a:xfrm>
            <a:off x="179388" y="2276475"/>
            <a:ext cx="8713787" cy="212365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ts val="600"/>
              </a:spcBef>
              <a:spcAft>
                <a:spcPts val="600"/>
              </a:spcAft>
            </a:pPr>
            <a:r>
              <a:rPr lang="fr-FR" sz="1400" dirty="0" smtClean="0"/>
              <a:t>Tel que précisé au point précédent, </a:t>
            </a:r>
            <a:r>
              <a:rPr lang="fr-FR" sz="1400" dirty="0"/>
              <a:t>une démarche de certification </a:t>
            </a:r>
            <a:r>
              <a:rPr lang="fr-FR" sz="1600" dirty="0"/>
              <a:t>ISO14001</a:t>
            </a:r>
            <a:r>
              <a:rPr lang="fr-FR" sz="1400" dirty="0"/>
              <a:t> sera mise en </a:t>
            </a:r>
            <a:r>
              <a:rPr lang="fr-FR" sz="1400" dirty="0" smtClean="0"/>
              <a:t>place dès le démarrage d’</a:t>
            </a:r>
            <a:r>
              <a:rPr lang="fr-FR" sz="1400" dirty="0" err="1" smtClean="0"/>
              <a:t>EcoTitanium</a:t>
            </a:r>
            <a:r>
              <a:rPr lang="fr-FR" sz="1400" dirty="0" smtClean="0"/>
              <a:t>. </a:t>
            </a:r>
          </a:p>
          <a:p>
            <a:pPr>
              <a:spcBef>
                <a:spcPts val="600"/>
              </a:spcBef>
              <a:spcAft>
                <a:spcPts val="600"/>
              </a:spcAft>
            </a:pPr>
            <a:r>
              <a:rPr lang="fr-FR" sz="1400" dirty="0" smtClean="0"/>
              <a:t>Le </a:t>
            </a:r>
            <a:r>
              <a:rPr lang="fr-FR" sz="1400" dirty="0"/>
              <a:t>personnel et les entreprises agissant pour le compte d’</a:t>
            </a:r>
            <a:r>
              <a:rPr lang="fr-FR" sz="1400" dirty="0" err="1"/>
              <a:t>EcoTitanium</a:t>
            </a:r>
            <a:r>
              <a:rPr lang="fr-FR" sz="1400" dirty="0"/>
              <a:t>, </a:t>
            </a:r>
            <a:r>
              <a:rPr lang="fr-FR" sz="1400" dirty="0" smtClean="0"/>
              <a:t>seront impliqués dans le principe d’amélioration continue, ainsi qu’ </a:t>
            </a:r>
            <a:r>
              <a:rPr lang="fr-FR" sz="1400" dirty="0"/>
              <a:t>aux respects des exigences HSSE d'</a:t>
            </a:r>
            <a:r>
              <a:rPr lang="fr-FR" sz="1400" dirty="0" err="1"/>
              <a:t>EcoTitanium</a:t>
            </a:r>
            <a:r>
              <a:rPr lang="fr-FR" sz="1400" dirty="0"/>
              <a:t>, afin que chacun exerce ses activités en préservant le milieu et les ressources naturelles.</a:t>
            </a:r>
          </a:p>
          <a:p>
            <a:pPr>
              <a:spcBef>
                <a:spcPct val="50000"/>
              </a:spcBef>
            </a:pPr>
            <a:endParaRPr lang="fr-FR" sz="1400" dirty="0"/>
          </a:p>
          <a:p>
            <a:pPr>
              <a:spcBef>
                <a:spcPct val="50000"/>
              </a:spcBef>
            </a:pPr>
            <a:endParaRPr lang="fr-FR" sz="1600"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numéro de diapositive 3"/>
          <p:cNvSpPr>
            <a:spLocks noGrp="1"/>
          </p:cNvSpPr>
          <p:nvPr>
            <p:ph type="sldNum" sz="quarter" idx="10"/>
          </p:nvPr>
        </p:nvSpPr>
        <p:spPr/>
        <p:txBody>
          <a:bodyPr/>
          <a:lstStyle/>
          <a:p>
            <a:fld id="{A52C06B3-C28B-40DA-AC0E-7FC756EBBF91}" type="slidenum">
              <a:rPr lang="fr-FR"/>
              <a:pPr/>
              <a:t>23</a:t>
            </a:fld>
            <a:endParaRPr lang="fr-FR"/>
          </a:p>
        </p:txBody>
      </p:sp>
      <p:sp>
        <p:nvSpPr>
          <p:cNvPr id="244738" name="Rectangle 2"/>
          <p:cNvSpPr>
            <a:spLocks noGrp="1" noChangeArrowheads="1"/>
          </p:cNvSpPr>
          <p:nvPr>
            <p:ph type="title"/>
          </p:nvPr>
        </p:nvSpPr>
        <p:spPr/>
        <p:txBody>
          <a:bodyPr/>
          <a:lstStyle/>
          <a:p>
            <a:r>
              <a:rPr lang="fr-FR"/>
              <a:t>Bénéfices environnementaux</a:t>
            </a:r>
          </a:p>
        </p:txBody>
      </p:sp>
      <p:sp>
        <p:nvSpPr>
          <p:cNvPr id="244739" name="Text Box 3"/>
          <p:cNvSpPr txBox="1">
            <a:spLocks noChangeArrowheads="1"/>
          </p:cNvSpPr>
          <p:nvPr/>
        </p:nvSpPr>
        <p:spPr bwMode="auto">
          <a:xfrm>
            <a:off x="323850" y="1557338"/>
            <a:ext cx="85693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fr-FR" sz="1200" i="1">
                <a:solidFill>
                  <a:srgbClr val="3333FF"/>
                </a:solidFill>
              </a:rPr>
              <a:t>Question 17 : Quels sont les moyens prévus pour quantifier et contrôler les impacts réels du procédé lors de sa mise en œuvre ? Il serait intéssant de prévoir les moyens de mesure pour produire les données nécessaires à une ACV du procédé</a:t>
            </a:r>
          </a:p>
        </p:txBody>
      </p:sp>
      <p:sp>
        <p:nvSpPr>
          <p:cNvPr id="244740" name="Text Box 4"/>
          <p:cNvSpPr txBox="1">
            <a:spLocks noChangeArrowheads="1"/>
          </p:cNvSpPr>
          <p:nvPr/>
        </p:nvSpPr>
        <p:spPr bwMode="auto">
          <a:xfrm>
            <a:off x="179388" y="2276475"/>
            <a:ext cx="8713787" cy="35394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fr-FR" sz="1600" dirty="0"/>
              <a:t>Les dispositions seront prises pour assurer une surveillance des installations au niveau des rejets dans l’air, dans l’eau, des émissions sonores…. </a:t>
            </a:r>
          </a:p>
          <a:p>
            <a:endParaRPr lang="fr-FR" sz="1600" dirty="0"/>
          </a:p>
          <a:p>
            <a:r>
              <a:rPr lang="fr-FR" sz="1600" dirty="0"/>
              <a:t>Sur les sites du groupe, des compteurs sont systématiquement installés afin de mesurer les consommations d’énergie, d’eau…. et ainsi définir et suivre des indicateurs de performance.</a:t>
            </a:r>
          </a:p>
          <a:p>
            <a:endParaRPr lang="fr-FR" sz="1600" dirty="0"/>
          </a:p>
          <a:p>
            <a:r>
              <a:rPr lang="fr-FR" sz="1600" dirty="0"/>
              <a:t>Habituellement, les ACV sont réalisées par les entreprises qui conçoivent le produit ou l’article car elles maîtrisent parfaitement ou ont plus facilement accès aux données d’activités amont et aval du produit/de l’article (de l’origine à l’élimination). </a:t>
            </a:r>
            <a:endParaRPr lang="fr-FR" sz="1600" dirty="0" smtClean="0"/>
          </a:p>
          <a:p>
            <a:pPr marL="285750" indent="-285750">
              <a:buFont typeface="Arial" pitchFamily="34" charset="0"/>
              <a:buChar char="•"/>
            </a:pPr>
            <a:r>
              <a:rPr lang="fr-FR" sz="1600" dirty="0" smtClean="0"/>
              <a:t>Nous </a:t>
            </a:r>
            <a:r>
              <a:rPr lang="fr-FR" sz="1600" dirty="0"/>
              <a:t>n’avons pas nécessairement connaissance de l’utilisation et de l’élimination finale du lingot que nous vendons. </a:t>
            </a:r>
          </a:p>
          <a:p>
            <a:pPr marL="285750" indent="-285750">
              <a:buFont typeface="Arial" pitchFamily="34" charset="0"/>
              <a:buChar char="•"/>
            </a:pPr>
            <a:r>
              <a:rPr lang="fr-FR" sz="1600" dirty="0" smtClean="0"/>
              <a:t>A terme</a:t>
            </a:r>
            <a:r>
              <a:rPr lang="fr-FR" sz="1600" dirty="0"/>
              <a:t>, il </a:t>
            </a:r>
            <a:r>
              <a:rPr lang="fr-FR" sz="1600" dirty="0" smtClean="0"/>
              <a:t>sera </a:t>
            </a:r>
            <a:r>
              <a:rPr lang="fr-FR" sz="1600" dirty="0"/>
              <a:t>éventuellement possible par </a:t>
            </a:r>
            <a:r>
              <a:rPr lang="fr-FR" sz="1600" dirty="0" smtClean="0"/>
              <a:t>le </a:t>
            </a:r>
            <a:r>
              <a:rPr lang="fr-FR" sz="1600" dirty="0"/>
              <a:t>biais </a:t>
            </a:r>
            <a:r>
              <a:rPr lang="fr-FR" sz="1600" dirty="0" smtClean="0"/>
              <a:t>d’enquêtes, </a:t>
            </a:r>
            <a:r>
              <a:rPr lang="fr-FR" sz="1600" dirty="0"/>
              <a:t>par exemple auprès de nos </a:t>
            </a:r>
            <a:r>
              <a:rPr lang="fr-FR" sz="1600" dirty="0" smtClean="0"/>
              <a:t>fournisseurs et sous-traitants, d’avoir </a:t>
            </a:r>
            <a:r>
              <a:rPr lang="fr-FR" sz="1600" dirty="0"/>
              <a:t>une vision concrète et plus complète de l’impact </a:t>
            </a:r>
            <a:r>
              <a:rPr lang="fr-FR" sz="1600" dirty="0" smtClean="0"/>
              <a:t>de la production des lingots élaborés </a:t>
            </a:r>
            <a:r>
              <a:rPr lang="fr-FR" sz="1600" dirty="0"/>
              <a:t>par </a:t>
            </a:r>
            <a:r>
              <a:rPr lang="fr-FR" sz="1600" dirty="0" err="1" smtClean="0"/>
              <a:t>Ecotitanium</a:t>
            </a:r>
            <a:r>
              <a:rPr lang="fr-FR" sz="1600" dirty="0" smtClean="0"/>
              <a:t>.</a:t>
            </a:r>
            <a:endParaRPr lang="fr-FR" sz="1600"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numéro de diapositive 3"/>
          <p:cNvSpPr>
            <a:spLocks noGrp="1"/>
          </p:cNvSpPr>
          <p:nvPr>
            <p:ph type="sldNum" sz="quarter" idx="10"/>
          </p:nvPr>
        </p:nvSpPr>
        <p:spPr/>
        <p:txBody>
          <a:bodyPr/>
          <a:lstStyle/>
          <a:p>
            <a:fld id="{0FB7F2C0-3F09-402D-8276-66C0BF7F86C0}" type="slidenum">
              <a:rPr lang="fr-FR"/>
              <a:pPr/>
              <a:t>24</a:t>
            </a:fld>
            <a:endParaRPr lang="fr-FR"/>
          </a:p>
        </p:txBody>
      </p:sp>
      <p:sp>
        <p:nvSpPr>
          <p:cNvPr id="268290" name="Rectangle 2"/>
          <p:cNvSpPr>
            <a:spLocks noGrp="1" noChangeArrowheads="1"/>
          </p:cNvSpPr>
          <p:nvPr>
            <p:ph type="title"/>
          </p:nvPr>
        </p:nvSpPr>
        <p:spPr/>
        <p:txBody>
          <a:bodyPr/>
          <a:lstStyle/>
          <a:p>
            <a:r>
              <a:rPr lang="fr-FR"/>
              <a:t>Bénéfices économiques</a:t>
            </a:r>
          </a:p>
        </p:txBody>
      </p:sp>
      <p:sp>
        <p:nvSpPr>
          <p:cNvPr id="268291" name="Text Box 3"/>
          <p:cNvSpPr txBox="1">
            <a:spLocks noChangeArrowheads="1"/>
          </p:cNvSpPr>
          <p:nvPr/>
        </p:nvSpPr>
        <p:spPr bwMode="auto">
          <a:xfrm>
            <a:off x="323850" y="1557338"/>
            <a:ext cx="8569325"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fr-FR" sz="1200" i="1">
                <a:solidFill>
                  <a:srgbClr val="3333FF"/>
                </a:solidFill>
              </a:rPr>
              <a:t>Question 18 : Le coût de la fusion EBCHR est-il comparable au coût de fusion PAMCHR ?</a:t>
            </a:r>
          </a:p>
        </p:txBody>
      </p:sp>
      <p:sp>
        <p:nvSpPr>
          <p:cNvPr id="268292" name="Text Box 4"/>
          <p:cNvSpPr txBox="1">
            <a:spLocks noChangeArrowheads="1"/>
          </p:cNvSpPr>
          <p:nvPr/>
        </p:nvSpPr>
        <p:spPr bwMode="auto">
          <a:xfrm>
            <a:off x="179388" y="2852738"/>
            <a:ext cx="8713787" cy="255454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fr-FR" sz="1600" dirty="0" smtClean="0"/>
              <a:t>Le </a:t>
            </a:r>
            <a:r>
              <a:rPr lang="fr-FR" sz="1600" dirty="0"/>
              <a:t>coût de la fusion PAMCHR est globalement identique au coût de la fusion EBCHR :</a:t>
            </a:r>
          </a:p>
          <a:p>
            <a:pPr marL="742950" lvl="1" indent="-285750">
              <a:buFont typeface="Wingdings" pitchFamily="2" charset="2"/>
              <a:buChar char="Ø"/>
            </a:pPr>
            <a:endParaRPr lang="fr-FR" sz="1600" dirty="0" smtClean="0"/>
          </a:p>
          <a:p>
            <a:pPr marL="742950" lvl="1" indent="-285750">
              <a:buFont typeface="Wingdings" pitchFamily="2" charset="2"/>
              <a:buChar char="Ø"/>
            </a:pPr>
            <a:r>
              <a:rPr lang="fr-FR" sz="1600" dirty="0" smtClean="0"/>
              <a:t>Le </a:t>
            </a:r>
            <a:r>
              <a:rPr lang="fr-FR" sz="1600" dirty="0"/>
              <a:t>PAMCHR est plus consommateur en énergie,</a:t>
            </a:r>
          </a:p>
          <a:p>
            <a:pPr marL="742950" lvl="1" indent="-285750">
              <a:buFont typeface="Wingdings" pitchFamily="2" charset="2"/>
              <a:buChar char="Ø"/>
            </a:pPr>
            <a:endParaRPr lang="fr-FR" sz="1600" dirty="0" smtClean="0"/>
          </a:p>
          <a:p>
            <a:pPr marL="742950" lvl="1" indent="-285750">
              <a:buFont typeface="Wingdings" pitchFamily="2" charset="2"/>
              <a:buChar char="Ø"/>
            </a:pPr>
            <a:r>
              <a:rPr lang="fr-FR" sz="1600" dirty="0" smtClean="0"/>
              <a:t>Les </a:t>
            </a:r>
            <a:r>
              <a:rPr lang="fr-FR" sz="1600" dirty="0"/>
              <a:t>rendements « matières » sont meilleurs pour le PAMCHR (absence d’évaporation).</a:t>
            </a:r>
          </a:p>
          <a:p>
            <a:pPr marL="742950" lvl="1" indent="-285750">
              <a:buFont typeface="Wingdings" pitchFamily="2" charset="2"/>
              <a:buChar char="Ø"/>
            </a:pPr>
            <a:endParaRPr lang="fr-FR" sz="1600" dirty="0" smtClean="0"/>
          </a:p>
          <a:p>
            <a:pPr marL="742950" lvl="1" indent="-285750">
              <a:buFont typeface="Wingdings" pitchFamily="2" charset="2"/>
              <a:buChar char="Ø"/>
            </a:pPr>
            <a:r>
              <a:rPr lang="fr-FR" sz="1600" dirty="0" smtClean="0"/>
              <a:t>Les </a:t>
            </a:r>
            <a:r>
              <a:rPr lang="fr-FR" sz="1600" dirty="0"/>
              <a:t>coûts de nettoyage des condensats sont plus réduits pour le PAMCHR.</a:t>
            </a:r>
          </a:p>
          <a:p>
            <a:pPr marL="742950" lvl="1" indent="-285750">
              <a:buFont typeface="Wingdings" pitchFamily="2" charset="2"/>
              <a:buChar char="Ø"/>
            </a:pPr>
            <a:endParaRPr lang="fr-FR" sz="1600" dirty="0" smtClean="0"/>
          </a:p>
          <a:p>
            <a:pPr marL="742950" lvl="1" indent="-285750">
              <a:buFont typeface="Wingdings" pitchFamily="2" charset="2"/>
              <a:buChar char="Ø"/>
            </a:pPr>
            <a:r>
              <a:rPr lang="fr-FR" sz="1600" dirty="0" smtClean="0"/>
              <a:t>… </a:t>
            </a:r>
            <a:endParaRPr lang="fr-FR" sz="1600"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numéro de diapositive 3"/>
          <p:cNvSpPr>
            <a:spLocks noGrp="1"/>
          </p:cNvSpPr>
          <p:nvPr>
            <p:ph type="sldNum" sz="quarter" idx="10"/>
          </p:nvPr>
        </p:nvSpPr>
        <p:spPr/>
        <p:txBody>
          <a:bodyPr/>
          <a:lstStyle/>
          <a:p>
            <a:fld id="{399CB630-5D67-44D9-8BE4-C848990F768E}" type="slidenum">
              <a:rPr lang="fr-FR"/>
              <a:pPr/>
              <a:t>25</a:t>
            </a:fld>
            <a:endParaRPr lang="fr-FR"/>
          </a:p>
        </p:txBody>
      </p:sp>
      <p:sp>
        <p:nvSpPr>
          <p:cNvPr id="269314" name="Rectangle 2"/>
          <p:cNvSpPr>
            <a:spLocks noGrp="1" noChangeArrowheads="1"/>
          </p:cNvSpPr>
          <p:nvPr>
            <p:ph type="title"/>
          </p:nvPr>
        </p:nvSpPr>
        <p:spPr/>
        <p:txBody>
          <a:bodyPr/>
          <a:lstStyle/>
          <a:p>
            <a:r>
              <a:rPr lang="fr-FR"/>
              <a:t>Bénéfices économiques</a:t>
            </a:r>
          </a:p>
        </p:txBody>
      </p:sp>
      <p:sp>
        <p:nvSpPr>
          <p:cNvPr id="269315" name="Text Box 3"/>
          <p:cNvSpPr txBox="1">
            <a:spLocks noChangeArrowheads="1"/>
          </p:cNvSpPr>
          <p:nvPr/>
        </p:nvSpPr>
        <p:spPr bwMode="auto">
          <a:xfrm>
            <a:off x="323850" y="1557338"/>
            <a:ext cx="85693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fr-FR" sz="1200" i="1">
                <a:solidFill>
                  <a:srgbClr val="3333FF"/>
                </a:solidFill>
              </a:rPr>
              <a:t>Question 19 : La capacité de retraitement de 4.000 t est calculée à partir de la capacité du four de fusion, mais qu'est ce qui a guidé le choix de cette capacité de four ?</a:t>
            </a:r>
          </a:p>
        </p:txBody>
      </p:sp>
      <p:sp>
        <p:nvSpPr>
          <p:cNvPr id="269316" name="Text Box 4"/>
          <p:cNvSpPr txBox="1">
            <a:spLocks noChangeArrowheads="1"/>
          </p:cNvSpPr>
          <p:nvPr/>
        </p:nvSpPr>
        <p:spPr bwMode="auto">
          <a:xfrm>
            <a:off x="179388" y="2997200"/>
            <a:ext cx="8713787" cy="15271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marL="285750" indent="-285750">
              <a:buFont typeface="Arial" pitchFamily="34" charset="0"/>
              <a:buChar char="•"/>
            </a:pPr>
            <a:r>
              <a:rPr lang="fr-FR" sz="1600" dirty="0" smtClean="0"/>
              <a:t>La </a:t>
            </a:r>
            <a:r>
              <a:rPr lang="fr-FR" sz="1600" dirty="0"/>
              <a:t>capacité annuelle des grands fours industriels existants sur le marché est de 4000 t.</a:t>
            </a:r>
          </a:p>
          <a:p>
            <a:pPr>
              <a:buFontTx/>
              <a:buChar char="•"/>
            </a:pPr>
            <a:endParaRPr lang="fr-FR" sz="1600" dirty="0"/>
          </a:p>
          <a:p>
            <a:pPr marL="285750" indent="-285750">
              <a:buFont typeface="Arial" pitchFamily="34" charset="0"/>
              <a:buChar char="•"/>
            </a:pPr>
            <a:r>
              <a:rPr lang="fr-FR" sz="1600" dirty="0" smtClean="0"/>
              <a:t>Dans </a:t>
            </a:r>
            <a:r>
              <a:rPr lang="fr-FR" sz="1600" dirty="0"/>
              <a:t>la mesure ou les quantités de chutes vont augmenter fortement dans les années à venir (montée en cadence des avions A350 et B787), nous avons cherché à optimiser la performance économique de l’unité.</a:t>
            </a:r>
          </a:p>
          <a:p>
            <a:pPr>
              <a:buFontTx/>
              <a:buChar char="•"/>
            </a:pPr>
            <a:endParaRPr lang="fr-FR" sz="1400" dirty="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numéro de diapositive 3"/>
          <p:cNvSpPr>
            <a:spLocks noGrp="1"/>
          </p:cNvSpPr>
          <p:nvPr>
            <p:ph type="sldNum" sz="quarter" idx="10"/>
          </p:nvPr>
        </p:nvSpPr>
        <p:spPr/>
        <p:txBody>
          <a:bodyPr/>
          <a:lstStyle/>
          <a:p>
            <a:fld id="{2A17C62F-32D2-4DDB-A2B9-34CBF31E7686}" type="slidenum">
              <a:rPr lang="fr-FR"/>
              <a:pPr/>
              <a:t>26</a:t>
            </a:fld>
            <a:endParaRPr lang="fr-FR"/>
          </a:p>
        </p:txBody>
      </p:sp>
      <p:sp>
        <p:nvSpPr>
          <p:cNvPr id="206850" name="Rectangle 2"/>
          <p:cNvSpPr>
            <a:spLocks noGrp="1" noChangeArrowheads="1"/>
          </p:cNvSpPr>
          <p:nvPr>
            <p:ph type="title"/>
          </p:nvPr>
        </p:nvSpPr>
        <p:spPr/>
        <p:txBody>
          <a:bodyPr/>
          <a:lstStyle/>
          <a:p>
            <a:r>
              <a:rPr lang="fr-FR"/>
              <a:t>Bénéfices économiques</a:t>
            </a:r>
          </a:p>
        </p:txBody>
      </p:sp>
      <p:sp>
        <p:nvSpPr>
          <p:cNvPr id="206851" name="Text Box 3"/>
          <p:cNvSpPr txBox="1">
            <a:spLocks noChangeArrowheads="1"/>
          </p:cNvSpPr>
          <p:nvPr/>
        </p:nvSpPr>
        <p:spPr bwMode="auto">
          <a:xfrm>
            <a:off x="323850" y="1557338"/>
            <a:ext cx="8569325"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fr-FR" sz="1200" i="1">
                <a:solidFill>
                  <a:srgbClr val="3333FF"/>
                </a:solidFill>
              </a:rPr>
              <a:t>Question 20 : Prix de l'éponge d'UKTMP : quel cours des matières premières sera utilisé pour l'indexation du prix ?</a:t>
            </a:r>
          </a:p>
        </p:txBody>
      </p:sp>
      <p:sp>
        <p:nvSpPr>
          <p:cNvPr id="206853" name="Text Box 5"/>
          <p:cNvSpPr txBox="1">
            <a:spLocks noChangeArrowheads="1"/>
          </p:cNvSpPr>
          <p:nvPr/>
        </p:nvSpPr>
        <p:spPr bwMode="auto">
          <a:xfrm>
            <a:off x="179388" y="2276475"/>
            <a:ext cx="8713787" cy="329320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endParaRPr lang="fr-FR" sz="1600" b="1" i="1" dirty="0">
              <a:solidFill>
                <a:srgbClr val="000000"/>
              </a:solidFill>
              <a:latin typeface="Helv"/>
            </a:endParaRPr>
          </a:p>
          <a:p>
            <a:r>
              <a:rPr lang="fr-FR" sz="1600" dirty="0">
                <a:solidFill>
                  <a:srgbClr val="000000"/>
                </a:solidFill>
                <a:latin typeface="Helv"/>
              </a:rPr>
              <a:t>Le cours de l'éponge de titane à 99,6 % de pureté peut être référencé à 2 indices, le REUTER, ou le Metalprice.com.</a:t>
            </a:r>
          </a:p>
          <a:p>
            <a:r>
              <a:rPr lang="fr-FR" sz="1600" dirty="0">
                <a:solidFill>
                  <a:srgbClr val="000000"/>
                </a:solidFill>
                <a:latin typeface="Helv"/>
              </a:rPr>
              <a:t>L'éponge de titane UKTMP est </a:t>
            </a:r>
            <a:r>
              <a:rPr lang="fr-FR" sz="1600" dirty="0" smtClean="0">
                <a:solidFill>
                  <a:srgbClr val="000000"/>
                </a:solidFill>
                <a:latin typeface="Helv"/>
              </a:rPr>
              <a:t>surcotée </a:t>
            </a:r>
            <a:r>
              <a:rPr lang="fr-FR" sz="1600" dirty="0">
                <a:solidFill>
                  <a:srgbClr val="000000"/>
                </a:solidFill>
                <a:latin typeface="Helv"/>
              </a:rPr>
              <a:t>du fait de sa plus grande pureté.</a:t>
            </a:r>
          </a:p>
          <a:p>
            <a:endParaRPr lang="fr-FR" sz="1600" dirty="0">
              <a:solidFill>
                <a:srgbClr val="000000"/>
              </a:solidFill>
              <a:latin typeface="Helv"/>
            </a:endParaRPr>
          </a:p>
          <a:p>
            <a:r>
              <a:rPr lang="fr-FR" sz="1600" dirty="0">
                <a:solidFill>
                  <a:srgbClr val="000000"/>
                </a:solidFill>
                <a:latin typeface="Helv"/>
              </a:rPr>
              <a:t>Les contrats d'achats avec UKTMP peuvent être formulés :</a:t>
            </a:r>
          </a:p>
          <a:p>
            <a:endParaRPr lang="fr-FR" sz="1600" dirty="0">
              <a:solidFill>
                <a:srgbClr val="000000"/>
              </a:solidFill>
              <a:latin typeface="Helv"/>
            </a:endParaRPr>
          </a:p>
          <a:p>
            <a:pPr marL="285750" indent="-285750">
              <a:buFont typeface="Arial" pitchFamily="34" charset="0"/>
              <a:buChar char="•"/>
            </a:pPr>
            <a:r>
              <a:rPr lang="fr-FR" sz="1600" dirty="0" smtClean="0">
                <a:solidFill>
                  <a:srgbClr val="000000"/>
                </a:solidFill>
                <a:latin typeface="Helv"/>
              </a:rPr>
              <a:t>Comme </a:t>
            </a:r>
            <a:r>
              <a:rPr lang="fr-FR" sz="1600" dirty="0">
                <a:solidFill>
                  <a:srgbClr val="000000"/>
                </a:solidFill>
                <a:latin typeface="Helv"/>
              </a:rPr>
              <a:t>le contrat Airbus avec un prix fixe, un engagement de volume et des clauses de sortie / révision formulées à partir d'un tunnel</a:t>
            </a:r>
          </a:p>
          <a:p>
            <a:pPr marL="285750" indent="-285750">
              <a:buFont typeface="Arial" pitchFamily="34" charset="0"/>
              <a:buChar char="•"/>
            </a:pPr>
            <a:endParaRPr lang="fr-FR" sz="1600" dirty="0" smtClean="0">
              <a:solidFill>
                <a:srgbClr val="000000"/>
              </a:solidFill>
              <a:latin typeface="Helv"/>
            </a:endParaRPr>
          </a:p>
          <a:p>
            <a:pPr marL="285750" indent="-285750">
              <a:buFont typeface="Arial" pitchFamily="34" charset="0"/>
              <a:buChar char="•"/>
            </a:pPr>
            <a:r>
              <a:rPr lang="fr-FR" sz="1600" dirty="0" smtClean="0">
                <a:solidFill>
                  <a:srgbClr val="000000"/>
                </a:solidFill>
                <a:latin typeface="Helv"/>
              </a:rPr>
              <a:t>Ou avec </a:t>
            </a:r>
            <a:r>
              <a:rPr lang="fr-FR" sz="1600" dirty="0">
                <a:solidFill>
                  <a:srgbClr val="000000"/>
                </a:solidFill>
                <a:latin typeface="Helv"/>
              </a:rPr>
              <a:t>une fourchette de volumes garantis pluri annuels, et un prix annuel révisable à l'année négocié sur la base d'un des 2  indices (mais non indexés</a:t>
            </a:r>
            <a:r>
              <a:rPr lang="fr-FR" sz="1600" dirty="0" smtClean="0">
                <a:solidFill>
                  <a:srgbClr val="000000"/>
                </a:solidFill>
                <a:latin typeface="Helv"/>
              </a:rPr>
              <a:t>).</a:t>
            </a:r>
            <a:endParaRPr lang="fr-FR" sz="1600" dirty="0">
              <a:solidFill>
                <a:srgbClr val="000000"/>
              </a:solidFill>
              <a:latin typeface="Helv"/>
            </a:endParaRPr>
          </a:p>
          <a:p>
            <a:endParaRPr lang="fr-FR" sz="1600" dirty="0">
              <a:solidFill>
                <a:srgbClr val="000000"/>
              </a:solidFill>
              <a:latin typeface="Helv"/>
            </a:endParaRP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numéro de diapositive 3"/>
          <p:cNvSpPr>
            <a:spLocks noGrp="1"/>
          </p:cNvSpPr>
          <p:nvPr>
            <p:ph type="sldNum" sz="quarter" idx="10"/>
          </p:nvPr>
        </p:nvSpPr>
        <p:spPr/>
        <p:txBody>
          <a:bodyPr/>
          <a:lstStyle/>
          <a:p>
            <a:fld id="{BC670629-B26F-4BA5-BE89-640B103752F5}" type="slidenum">
              <a:rPr lang="fr-FR"/>
              <a:pPr/>
              <a:t>27</a:t>
            </a:fld>
            <a:endParaRPr lang="fr-FR"/>
          </a:p>
        </p:txBody>
      </p:sp>
      <p:sp>
        <p:nvSpPr>
          <p:cNvPr id="207874" name="Rectangle 2"/>
          <p:cNvSpPr>
            <a:spLocks noGrp="1" noChangeArrowheads="1"/>
          </p:cNvSpPr>
          <p:nvPr>
            <p:ph type="title"/>
          </p:nvPr>
        </p:nvSpPr>
        <p:spPr/>
        <p:txBody>
          <a:bodyPr/>
          <a:lstStyle/>
          <a:p>
            <a:r>
              <a:rPr lang="fr-FR"/>
              <a:t>Bénéfices économiques</a:t>
            </a:r>
          </a:p>
        </p:txBody>
      </p:sp>
      <p:sp>
        <p:nvSpPr>
          <p:cNvPr id="207875" name="Text Box 3"/>
          <p:cNvSpPr txBox="1">
            <a:spLocks noChangeArrowheads="1"/>
          </p:cNvSpPr>
          <p:nvPr/>
        </p:nvSpPr>
        <p:spPr bwMode="auto">
          <a:xfrm>
            <a:off x="323850" y="1557338"/>
            <a:ext cx="85693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fr-FR" sz="1200" i="1">
                <a:solidFill>
                  <a:srgbClr val="3333FF"/>
                </a:solidFill>
              </a:rPr>
              <a:t>Question 21 : Le coût d'achat des chutes semble figé dans le temps à 1$/kg. N'est ce pas un peu réducteur compte tenu des variations importantes du prix des chutes ces dernières années ?</a:t>
            </a:r>
          </a:p>
        </p:txBody>
      </p:sp>
      <p:sp>
        <p:nvSpPr>
          <p:cNvPr id="207876" name="Text Box 4"/>
          <p:cNvSpPr txBox="1">
            <a:spLocks noChangeArrowheads="1"/>
          </p:cNvSpPr>
          <p:nvPr/>
        </p:nvSpPr>
        <p:spPr bwMode="auto">
          <a:xfrm>
            <a:off x="179388" y="2606675"/>
            <a:ext cx="8713787" cy="25368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marL="285750" indent="-285750">
              <a:spcBef>
                <a:spcPct val="50000"/>
              </a:spcBef>
              <a:buFont typeface="Arial" pitchFamily="34" charset="0"/>
              <a:buChar char="•"/>
            </a:pPr>
            <a:r>
              <a:rPr lang="fr-FR" sz="1600" dirty="0" smtClean="0"/>
              <a:t>Dans </a:t>
            </a:r>
            <a:r>
              <a:rPr lang="fr-FR" sz="1600" dirty="0"/>
              <a:t>le cadre de l’économie circulaire, le prix de chutes est fixé contractuellement entre le client et l’élaborateur : </a:t>
            </a:r>
          </a:p>
          <a:p>
            <a:pPr marL="742950" lvl="1" indent="-285750">
              <a:spcBef>
                <a:spcPct val="50000"/>
              </a:spcBef>
              <a:buFont typeface="Wingdings" pitchFamily="2" charset="2"/>
              <a:buChar char="Ø"/>
            </a:pPr>
            <a:r>
              <a:rPr lang="fr-FR" sz="1600" dirty="0" smtClean="0"/>
              <a:t>Plus </a:t>
            </a:r>
            <a:r>
              <a:rPr lang="fr-FR" sz="1600" dirty="0"/>
              <a:t>le prix des chutes est bas, plus le BFR à supporter par les 2 parties (Elaborateur et client) est faible.</a:t>
            </a:r>
          </a:p>
          <a:p>
            <a:pPr marL="742950" lvl="1" indent="-285750">
              <a:spcBef>
                <a:spcPct val="50000"/>
              </a:spcBef>
              <a:buFont typeface="Wingdings" pitchFamily="2" charset="2"/>
              <a:buChar char="Ø"/>
            </a:pPr>
            <a:r>
              <a:rPr lang="fr-FR" sz="1600" dirty="0" smtClean="0"/>
              <a:t>Plus </a:t>
            </a:r>
            <a:r>
              <a:rPr lang="fr-FR" sz="1600" dirty="0"/>
              <a:t>le prix des chutes est bas, plus le prix de vente du lingot est faible.</a:t>
            </a:r>
          </a:p>
          <a:p>
            <a:pPr lvl="1">
              <a:spcBef>
                <a:spcPct val="50000"/>
              </a:spcBef>
            </a:pPr>
            <a:endParaRPr lang="fr-FR" sz="1600" dirty="0"/>
          </a:p>
          <a:p>
            <a:pPr marL="285750" indent="-285750">
              <a:spcBef>
                <a:spcPct val="50000"/>
              </a:spcBef>
              <a:buFont typeface="Arial" pitchFamily="34" charset="0"/>
              <a:buChar char="•"/>
            </a:pPr>
            <a:r>
              <a:rPr lang="fr-FR" sz="1600" dirty="0" smtClean="0"/>
              <a:t>Certains </a:t>
            </a:r>
            <a:r>
              <a:rPr lang="fr-FR" sz="1600" dirty="0"/>
              <a:t>contrats chez des élaborateurs concurrents sont négociés avec des retours de chutes à valeur nulle.</a:t>
            </a: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numéro de diapositive 3"/>
          <p:cNvSpPr>
            <a:spLocks noGrp="1"/>
          </p:cNvSpPr>
          <p:nvPr>
            <p:ph type="sldNum" sz="quarter" idx="10"/>
          </p:nvPr>
        </p:nvSpPr>
        <p:spPr/>
        <p:txBody>
          <a:bodyPr/>
          <a:lstStyle/>
          <a:p>
            <a:fld id="{D7311ECC-6E2E-46FE-82E0-69FF0BA5CAB0}" type="slidenum">
              <a:rPr lang="fr-FR"/>
              <a:pPr/>
              <a:t>28</a:t>
            </a:fld>
            <a:endParaRPr lang="fr-FR"/>
          </a:p>
        </p:txBody>
      </p:sp>
      <p:sp>
        <p:nvSpPr>
          <p:cNvPr id="270338" name="Rectangle 2"/>
          <p:cNvSpPr>
            <a:spLocks noGrp="1" noChangeArrowheads="1"/>
          </p:cNvSpPr>
          <p:nvPr>
            <p:ph type="title"/>
          </p:nvPr>
        </p:nvSpPr>
        <p:spPr/>
        <p:txBody>
          <a:bodyPr/>
          <a:lstStyle/>
          <a:p>
            <a:r>
              <a:rPr lang="fr-FR"/>
              <a:t>Bénéfices sociaux et sociétaux</a:t>
            </a:r>
          </a:p>
        </p:txBody>
      </p:sp>
      <p:sp>
        <p:nvSpPr>
          <p:cNvPr id="270339" name="Text Box 3"/>
          <p:cNvSpPr txBox="1">
            <a:spLocks noChangeArrowheads="1"/>
          </p:cNvSpPr>
          <p:nvPr/>
        </p:nvSpPr>
        <p:spPr bwMode="auto">
          <a:xfrm>
            <a:off x="323850" y="1557338"/>
            <a:ext cx="8569325"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fr-FR" sz="1200" i="1">
                <a:solidFill>
                  <a:srgbClr val="3333FF"/>
                </a:solidFill>
              </a:rPr>
              <a:t>Question 22 : Quelles dispositions seront prises pour le stockage et l'utilisation de l'éponge de titane sur le site de fusion ?</a:t>
            </a:r>
          </a:p>
        </p:txBody>
      </p:sp>
      <p:sp>
        <p:nvSpPr>
          <p:cNvPr id="270340" name="Text Box 4"/>
          <p:cNvSpPr txBox="1">
            <a:spLocks noChangeArrowheads="1"/>
          </p:cNvSpPr>
          <p:nvPr/>
        </p:nvSpPr>
        <p:spPr bwMode="auto">
          <a:xfrm>
            <a:off x="179388" y="2276475"/>
            <a:ext cx="8713787" cy="378565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marL="285750" indent="-285750">
              <a:buFont typeface="Arial" pitchFamily="34" charset="0"/>
              <a:buChar char="•"/>
            </a:pPr>
            <a:r>
              <a:rPr lang="fr-FR" sz="1600" dirty="0" smtClean="0"/>
              <a:t>A </a:t>
            </a:r>
            <a:r>
              <a:rPr lang="fr-FR" sz="1600" dirty="0"/>
              <a:t>ce stade du projet, nous prévoyons de stocker les éponges de titane dans les fûts sous atmosphère inerte (conditionnement fournisseur). </a:t>
            </a:r>
            <a:endParaRPr lang="fr-FR" sz="1600" dirty="0" smtClean="0"/>
          </a:p>
          <a:p>
            <a:pPr>
              <a:buFontTx/>
              <a:buChar char="•"/>
            </a:pPr>
            <a:endParaRPr lang="fr-FR" sz="1600" dirty="0"/>
          </a:p>
          <a:p>
            <a:pPr marL="285750" indent="-285750">
              <a:buFont typeface="Arial" pitchFamily="34" charset="0"/>
              <a:buChar char="•"/>
            </a:pPr>
            <a:r>
              <a:rPr lang="fr-FR" sz="1600" dirty="0" smtClean="0"/>
              <a:t>Au </a:t>
            </a:r>
            <a:r>
              <a:rPr lang="fr-FR" sz="1600" dirty="0"/>
              <a:t>fur et à mesure des coulées, ces fûts seront transférés vers l’unité de pesage et de mélangeage et ouvert pour préparer les charges juste avant enfournement. C’est lors de ce transfert entre les fûts et les trémies qu’il faut être prudent vis-à-vis de la présence de fines dans les éponges qui pourraient s’enflammer.</a:t>
            </a:r>
          </a:p>
          <a:p>
            <a:pPr marL="285750" indent="-285750">
              <a:buFont typeface="Arial" pitchFamily="34" charset="0"/>
              <a:buChar char="•"/>
            </a:pPr>
            <a:endParaRPr lang="fr-FR" sz="1600" dirty="0"/>
          </a:p>
          <a:p>
            <a:pPr marL="285750" indent="-285750">
              <a:buFont typeface="Arial" pitchFamily="34" charset="0"/>
              <a:buChar char="•"/>
            </a:pPr>
            <a:r>
              <a:rPr lang="fr-FR" sz="1600" dirty="0" smtClean="0"/>
              <a:t>Dans </a:t>
            </a:r>
            <a:r>
              <a:rPr lang="fr-FR" sz="1600" dirty="0"/>
              <a:t>les projets d’implantation que nous avons élaborés, les éponges sont stockées dans un bâtiment parallèle au bâtiment Four et VAR. Ce bâtiment abrite aussi le stockage des chutes massives et copeaux, des </a:t>
            </a:r>
            <a:r>
              <a:rPr lang="fr-FR" sz="1600" dirty="0" err="1"/>
              <a:t>masteralloys</a:t>
            </a:r>
            <a:r>
              <a:rPr lang="fr-FR" sz="1600" dirty="0"/>
              <a:t> et l’unité de pesage et de mélangeage. Sur la base de ces implantations, nous menons avec l’école d’Ingénieurs SUPMECA Paris une première étude de flux. </a:t>
            </a:r>
          </a:p>
          <a:p>
            <a:pPr>
              <a:buFontTx/>
              <a:buChar char="•"/>
            </a:pPr>
            <a:endParaRPr lang="fr-FR" sz="1600" dirty="0"/>
          </a:p>
          <a:p>
            <a:pPr marL="285750" indent="-285750">
              <a:buFont typeface="Arial" pitchFamily="34" charset="0"/>
              <a:buChar char="•"/>
            </a:pPr>
            <a:r>
              <a:rPr lang="fr-FR" sz="1600" dirty="0" smtClean="0"/>
              <a:t>Le </a:t>
            </a:r>
            <a:r>
              <a:rPr lang="fr-FR" sz="1600" dirty="0"/>
              <a:t>cycle de production envisagé conduit à un stockage de 60 t maximum d’éponges.</a:t>
            </a: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numéro de diapositive 3"/>
          <p:cNvSpPr>
            <a:spLocks noGrp="1"/>
          </p:cNvSpPr>
          <p:nvPr>
            <p:ph type="sldNum" sz="quarter" idx="10"/>
          </p:nvPr>
        </p:nvSpPr>
        <p:spPr/>
        <p:txBody>
          <a:bodyPr/>
          <a:lstStyle/>
          <a:p>
            <a:fld id="{63F7BB52-6480-4A51-8DA8-1EC9F21288E4}" type="slidenum">
              <a:rPr lang="fr-FR"/>
              <a:pPr/>
              <a:t>29</a:t>
            </a:fld>
            <a:endParaRPr lang="fr-FR"/>
          </a:p>
        </p:txBody>
      </p:sp>
      <p:sp>
        <p:nvSpPr>
          <p:cNvPr id="271362" name="Rectangle 2"/>
          <p:cNvSpPr>
            <a:spLocks noGrp="1" noChangeArrowheads="1"/>
          </p:cNvSpPr>
          <p:nvPr>
            <p:ph type="title"/>
          </p:nvPr>
        </p:nvSpPr>
        <p:spPr/>
        <p:txBody>
          <a:bodyPr/>
          <a:lstStyle/>
          <a:p>
            <a:r>
              <a:rPr lang="fr-FR"/>
              <a:t>Bénéfices sociaux et sociétaux</a:t>
            </a:r>
          </a:p>
        </p:txBody>
      </p:sp>
      <p:sp>
        <p:nvSpPr>
          <p:cNvPr id="271363" name="Text Box 3"/>
          <p:cNvSpPr txBox="1">
            <a:spLocks noChangeArrowheads="1"/>
          </p:cNvSpPr>
          <p:nvPr/>
        </p:nvSpPr>
        <p:spPr bwMode="auto">
          <a:xfrm>
            <a:off x="323850" y="1557338"/>
            <a:ext cx="85693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fr-FR" sz="1200" i="1">
                <a:solidFill>
                  <a:srgbClr val="3333FF"/>
                </a:solidFill>
              </a:rPr>
              <a:t>Question 23 : Les emplois crées sont décrits comme "hautement qualifiés". Un plan de formation de ces personnels est-il prévu ?</a:t>
            </a:r>
          </a:p>
        </p:txBody>
      </p:sp>
      <p:sp>
        <p:nvSpPr>
          <p:cNvPr id="271364" name="Text Box 4"/>
          <p:cNvSpPr txBox="1">
            <a:spLocks noChangeArrowheads="1"/>
          </p:cNvSpPr>
          <p:nvPr/>
        </p:nvSpPr>
        <p:spPr bwMode="auto">
          <a:xfrm>
            <a:off x="179388" y="1844824"/>
            <a:ext cx="8713787" cy="44935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marL="285750" indent="-285750">
              <a:buFont typeface="Arial" pitchFamily="34" charset="0"/>
              <a:buChar char="•"/>
            </a:pPr>
            <a:r>
              <a:rPr lang="fr-FR" sz="1600" dirty="0" smtClean="0"/>
              <a:t>Comme </a:t>
            </a:r>
            <a:r>
              <a:rPr lang="fr-FR" sz="1600" dirty="0"/>
              <a:t>pour les nouvelles entités IV30 et UKAD, nous mettrons en place un plan de formation complet, dont les grandes lignes seront </a:t>
            </a:r>
            <a:r>
              <a:rPr lang="fr-FR" sz="1600" dirty="0" smtClean="0"/>
              <a:t>:</a:t>
            </a:r>
          </a:p>
          <a:p>
            <a:pPr marL="285750" indent="-285750">
              <a:buFont typeface="Arial" pitchFamily="34" charset="0"/>
              <a:buChar char="•"/>
            </a:pPr>
            <a:endParaRPr lang="fr-FR" sz="1600" dirty="0"/>
          </a:p>
          <a:p>
            <a:pPr marL="742950" lvl="1" indent="-285750">
              <a:buFont typeface="Wingdings" pitchFamily="2" charset="2"/>
              <a:buChar char="Ø"/>
            </a:pPr>
            <a:r>
              <a:rPr lang="fr-FR" sz="1600" dirty="0" smtClean="0"/>
              <a:t>Formation </a:t>
            </a:r>
            <a:r>
              <a:rPr lang="fr-FR" sz="1600" dirty="0"/>
              <a:t>à la métallurgie d’élaboration du titane, assuré par le fournisseur du four, les experts qui nous accompagneront, ainsi que nos spécialistes internes.</a:t>
            </a:r>
          </a:p>
          <a:p>
            <a:pPr marL="742950" lvl="1" indent="-285750">
              <a:buFont typeface="Wingdings" pitchFamily="2" charset="2"/>
              <a:buChar char="Ø"/>
            </a:pPr>
            <a:r>
              <a:rPr lang="fr-FR" sz="1600" dirty="0" smtClean="0"/>
              <a:t>Formation </a:t>
            </a:r>
            <a:r>
              <a:rPr lang="fr-FR" sz="1600" dirty="0"/>
              <a:t>au pilotage du four de fusion par le </a:t>
            </a:r>
            <a:r>
              <a:rPr lang="fr-FR" sz="1600" dirty="0" smtClean="0"/>
              <a:t>fournisseur. Cet </a:t>
            </a:r>
            <a:r>
              <a:rPr lang="fr-FR" sz="1600" dirty="0"/>
              <a:t>aspect fera partie du cahier des charges.</a:t>
            </a:r>
          </a:p>
          <a:p>
            <a:pPr marL="742950" lvl="1" indent="-285750">
              <a:buFont typeface="Wingdings" pitchFamily="2" charset="2"/>
              <a:buChar char="Ø"/>
            </a:pPr>
            <a:r>
              <a:rPr lang="fr-FR" sz="1600" dirty="0" smtClean="0"/>
              <a:t>Dès </a:t>
            </a:r>
            <a:r>
              <a:rPr lang="fr-FR" sz="1600" dirty="0"/>
              <a:t>le démarrage du projet industriel, un ingénieur sera affecté à l’acquisition de « savoirs » sur ce type de four de fusion, en suivant tout le projet, en assistant au montage (chez le fournisseur et sur le site), aux essais à froids et à chauds. Cet ingénieur sera ensuite le vecteur de formation interne qui accompagnera le personnel pendant la montée en régime d’</a:t>
            </a:r>
            <a:r>
              <a:rPr lang="fr-FR" sz="1600" dirty="0" err="1"/>
              <a:t>EcoTitanium</a:t>
            </a:r>
            <a:r>
              <a:rPr lang="fr-FR" sz="1600" dirty="0"/>
              <a:t>.</a:t>
            </a:r>
          </a:p>
          <a:p>
            <a:endParaRPr lang="fr-FR" sz="1400" dirty="0"/>
          </a:p>
          <a:p>
            <a:pPr marL="285750" indent="-285750">
              <a:buFont typeface="Arial" pitchFamily="34" charset="0"/>
              <a:buChar char="•"/>
            </a:pPr>
            <a:r>
              <a:rPr lang="fr-FR" sz="1600" dirty="0" smtClean="0"/>
              <a:t>La </a:t>
            </a:r>
            <a:r>
              <a:rPr lang="fr-FR" sz="1600" dirty="0"/>
              <a:t>technologie de </a:t>
            </a:r>
            <a:r>
              <a:rPr lang="fr-FR" sz="1600" dirty="0" err="1"/>
              <a:t>refusion</a:t>
            </a:r>
            <a:r>
              <a:rPr lang="fr-FR" sz="1600" dirty="0"/>
              <a:t> est exploitée aux </a:t>
            </a:r>
            <a:r>
              <a:rPr lang="fr-FR" sz="1600" dirty="0" err="1"/>
              <a:t>Ancizes</a:t>
            </a:r>
            <a:r>
              <a:rPr lang="fr-FR" sz="1600" dirty="0"/>
              <a:t> depuis plus de 40 ans.</a:t>
            </a:r>
          </a:p>
          <a:p>
            <a:endParaRPr lang="fr-FR" sz="1600" dirty="0"/>
          </a:p>
          <a:p>
            <a:pPr marL="285750" indent="-285750">
              <a:buFont typeface="Arial" pitchFamily="34" charset="0"/>
              <a:buChar char="•"/>
            </a:pPr>
            <a:r>
              <a:rPr lang="fr-FR" sz="1600" dirty="0" smtClean="0"/>
              <a:t>Enfin </a:t>
            </a:r>
            <a:r>
              <a:rPr lang="fr-FR" sz="1600" dirty="0"/>
              <a:t>nous pourrons nous appuyer sur les connaissances de notre partenaire UKTMP pour acquérir du savoir faire, au travers de leur expérience de la </a:t>
            </a:r>
            <a:r>
              <a:rPr lang="fr-FR" sz="1600" dirty="0" err="1"/>
              <a:t>refusion</a:t>
            </a:r>
            <a:r>
              <a:rPr lang="fr-FR" sz="1600" dirty="0"/>
              <a:t> VAR d’alliages de titane.</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numéro de diapositive 3"/>
          <p:cNvSpPr>
            <a:spLocks noGrp="1"/>
          </p:cNvSpPr>
          <p:nvPr>
            <p:ph type="sldNum" sz="quarter" idx="10"/>
          </p:nvPr>
        </p:nvSpPr>
        <p:spPr/>
        <p:txBody>
          <a:bodyPr/>
          <a:lstStyle/>
          <a:p>
            <a:fld id="{BEAF352B-B0C7-4CCC-85EF-2CD47337BB7C}" type="slidenum">
              <a:rPr lang="fr-FR"/>
              <a:pPr/>
              <a:t>3</a:t>
            </a:fld>
            <a:endParaRPr lang="fr-FR"/>
          </a:p>
        </p:txBody>
      </p:sp>
      <p:sp>
        <p:nvSpPr>
          <p:cNvPr id="254978" name="Rectangle 2"/>
          <p:cNvSpPr>
            <a:spLocks noGrp="1" noChangeArrowheads="1"/>
          </p:cNvSpPr>
          <p:nvPr>
            <p:ph type="title"/>
          </p:nvPr>
        </p:nvSpPr>
        <p:spPr/>
        <p:txBody>
          <a:bodyPr/>
          <a:lstStyle/>
          <a:p>
            <a:r>
              <a:rPr lang="fr-FR" sz="1800"/>
              <a:t>Qualité de l’innovation : </a:t>
            </a:r>
            <a:br>
              <a:rPr lang="fr-FR" sz="1800"/>
            </a:br>
            <a:r>
              <a:rPr lang="fr-FR" sz="1800"/>
              <a:t>choix de la technologie</a:t>
            </a:r>
          </a:p>
        </p:txBody>
      </p:sp>
      <p:sp>
        <p:nvSpPr>
          <p:cNvPr id="254979" name="Text Box 3"/>
          <p:cNvSpPr txBox="1">
            <a:spLocks noChangeArrowheads="1"/>
          </p:cNvSpPr>
          <p:nvPr/>
        </p:nvSpPr>
        <p:spPr bwMode="auto">
          <a:xfrm>
            <a:off x="358775" y="1412875"/>
            <a:ext cx="8785225" cy="1006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fr-FR" sz="1200" i="1" dirty="0">
                <a:solidFill>
                  <a:srgbClr val="3333FF"/>
                </a:solidFill>
              </a:rPr>
              <a:t>Question 1 : Les deux technologies de fusion (plasma ou faisceau d’électron) sont envisagées. Quels sont les éléments d’appréciation qui vont guider le choix définitif ?</a:t>
            </a:r>
          </a:p>
          <a:p>
            <a:pPr>
              <a:spcBef>
                <a:spcPct val="50000"/>
              </a:spcBef>
            </a:pPr>
            <a:r>
              <a:rPr lang="fr-FR" sz="1200" i="1" dirty="0">
                <a:solidFill>
                  <a:srgbClr val="3333FF"/>
                </a:solidFill>
              </a:rPr>
              <a:t>Quels sont, pour vous, les avantages et inconvénients potentiels de chaque solution de fusion (EB ou Plasma) ?</a:t>
            </a:r>
          </a:p>
          <a:p>
            <a:pPr>
              <a:spcBef>
                <a:spcPct val="50000"/>
              </a:spcBef>
            </a:pPr>
            <a:r>
              <a:rPr lang="fr-FR" sz="1200" i="1" dirty="0">
                <a:solidFill>
                  <a:srgbClr val="3333FF"/>
                </a:solidFill>
              </a:rPr>
              <a:t>TIMET est effectivement équipé de fours EB mais envisage un investissement d'un four plasma. Qu'en pensez vous ?</a:t>
            </a:r>
          </a:p>
        </p:txBody>
      </p:sp>
      <p:sp>
        <p:nvSpPr>
          <p:cNvPr id="254980" name="Text Box 4"/>
          <p:cNvSpPr txBox="1">
            <a:spLocks noChangeArrowheads="1"/>
          </p:cNvSpPr>
          <p:nvPr/>
        </p:nvSpPr>
        <p:spPr bwMode="auto">
          <a:xfrm>
            <a:off x="250825" y="2924175"/>
            <a:ext cx="8713788" cy="3505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fr-FR" sz="2400" b="1" u="sng" dirty="0"/>
              <a:t>Eléments d’Appréciation qui vont guider le Choix Définitif</a:t>
            </a:r>
          </a:p>
          <a:p>
            <a:pPr lvl="1">
              <a:spcBef>
                <a:spcPct val="50000"/>
              </a:spcBef>
              <a:buFont typeface="Wingdings" pitchFamily="2" charset="2"/>
              <a:buChar char="Ø"/>
            </a:pPr>
            <a:r>
              <a:rPr lang="fr-FR" sz="1600" dirty="0"/>
              <a:t> </a:t>
            </a:r>
            <a:r>
              <a:rPr lang="fr-FR" sz="2000" dirty="0"/>
              <a:t>Faisabilité industrielle en fonction des différents produits que l’on veut recycler principalement en alliage TA6V</a:t>
            </a:r>
          </a:p>
          <a:p>
            <a:pPr lvl="1">
              <a:spcBef>
                <a:spcPct val="50000"/>
              </a:spcBef>
              <a:buFont typeface="Wingdings" pitchFamily="2" charset="2"/>
              <a:buChar char="Ø"/>
            </a:pPr>
            <a:r>
              <a:rPr lang="fr-FR" sz="2000" dirty="0"/>
              <a:t> Engagement du fournisseur retenu</a:t>
            </a:r>
          </a:p>
          <a:p>
            <a:pPr lvl="1">
              <a:spcBef>
                <a:spcPct val="50000"/>
              </a:spcBef>
              <a:buFont typeface="Wingdings" pitchFamily="2" charset="2"/>
              <a:buChar char="Ø"/>
            </a:pPr>
            <a:r>
              <a:rPr lang="fr-FR" sz="2000" dirty="0"/>
              <a:t> Recommandations de nos experts (Alec Mitchell,…)</a:t>
            </a:r>
          </a:p>
          <a:p>
            <a:pPr lvl="1">
              <a:spcBef>
                <a:spcPct val="50000"/>
              </a:spcBef>
              <a:buFont typeface="Wingdings" pitchFamily="2" charset="2"/>
              <a:buNone/>
            </a:pPr>
            <a:endParaRPr lang="fr-FR" sz="2000" dirty="0"/>
          </a:p>
          <a:p>
            <a:pPr lvl="1">
              <a:spcBef>
                <a:spcPct val="50000"/>
              </a:spcBef>
              <a:buFont typeface="Wingdings" pitchFamily="2" charset="2"/>
              <a:buChar char="Ø"/>
            </a:pPr>
            <a:endParaRPr lang="fr-FR" sz="2000" dirty="0"/>
          </a:p>
          <a:p>
            <a:pPr lvl="1">
              <a:spcBef>
                <a:spcPct val="50000"/>
              </a:spcBef>
              <a:buFont typeface="Wingdings" pitchFamily="2" charset="2"/>
              <a:buChar char="Ø"/>
            </a:pPr>
            <a:endParaRPr lang="fr-FR" sz="2000" dirty="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numéro de diapositive 3"/>
          <p:cNvSpPr>
            <a:spLocks noGrp="1"/>
          </p:cNvSpPr>
          <p:nvPr>
            <p:ph type="sldNum" sz="quarter" idx="10"/>
          </p:nvPr>
        </p:nvSpPr>
        <p:spPr/>
        <p:txBody>
          <a:bodyPr/>
          <a:lstStyle/>
          <a:p>
            <a:fld id="{A7B733A7-080C-49BB-B008-ACCDEE1C6BFB}" type="slidenum">
              <a:rPr lang="fr-FR"/>
              <a:pPr/>
              <a:t>30</a:t>
            </a:fld>
            <a:endParaRPr lang="fr-FR"/>
          </a:p>
        </p:txBody>
      </p:sp>
      <p:sp>
        <p:nvSpPr>
          <p:cNvPr id="209922" name="Rectangle 2"/>
          <p:cNvSpPr>
            <a:spLocks noGrp="1" noChangeArrowheads="1"/>
          </p:cNvSpPr>
          <p:nvPr>
            <p:ph type="title"/>
          </p:nvPr>
        </p:nvSpPr>
        <p:spPr/>
        <p:txBody>
          <a:bodyPr/>
          <a:lstStyle/>
          <a:p>
            <a:r>
              <a:rPr lang="fr-FR"/>
              <a:t>Bénéfices sociaux et sociétaux</a:t>
            </a:r>
          </a:p>
        </p:txBody>
      </p:sp>
      <p:sp>
        <p:nvSpPr>
          <p:cNvPr id="209923" name="Text Box 3"/>
          <p:cNvSpPr txBox="1">
            <a:spLocks noChangeArrowheads="1"/>
          </p:cNvSpPr>
          <p:nvPr/>
        </p:nvSpPr>
        <p:spPr bwMode="auto">
          <a:xfrm>
            <a:off x="323850" y="1557338"/>
            <a:ext cx="8569325"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fr-FR" sz="1200" i="1">
                <a:solidFill>
                  <a:srgbClr val="3333FF"/>
                </a:solidFill>
              </a:rPr>
              <a:t>Question 24 : Les personnels d'EcoTitanium seront-ils tous recrutés ou certains seront-ils déplacés d'autres sites d' A&amp;D ?</a:t>
            </a:r>
          </a:p>
        </p:txBody>
      </p:sp>
      <p:sp>
        <p:nvSpPr>
          <p:cNvPr id="209924" name="Text Box 4"/>
          <p:cNvSpPr txBox="1">
            <a:spLocks noChangeArrowheads="1"/>
          </p:cNvSpPr>
          <p:nvPr/>
        </p:nvSpPr>
        <p:spPr bwMode="auto">
          <a:xfrm>
            <a:off x="179388" y="2276475"/>
            <a:ext cx="8713787" cy="230832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marL="285750" indent="-285750">
              <a:spcBef>
                <a:spcPct val="50000"/>
              </a:spcBef>
              <a:buFont typeface="Arial" pitchFamily="34" charset="0"/>
              <a:buChar char="•"/>
            </a:pPr>
            <a:r>
              <a:rPr lang="fr-FR" sz="1600" dirty="0" smtClean="0"/>
              <a:t>Les </a:t>
            </a:r>
            <a:r>
              <a:rPr lang="fr-FR" sz="1600" dirty="0"/>
              <a:t>personnels salariés d’</a:t>
            </a:r>
            <a:r>
              <a:rPr lang="fr-FR" sz="1600" dirty="0" err="1"/>
              <a:t>EcoTitanium</a:t>
            </a:r>
            <a:r>
              <a:rPr lang="fr-FR" sz="1600" dirty="0"/>
              <a:t> correspondent à des créations d’emplois.</a:t>
            </a:r>
          </a:p>
          <a:p>
            <a:pPr>
              <a:spcBef>
                <a:spcPct val="50000"/>
              </a:spcBef>
              <a:buFontTx/>
              <a:buChar char="•"/>
            </a:pPr>
            <a:endParaRPr lang="fr-FR" sz="1600" dirty="0"/>
          </a:p>
          <a:p>
            <a:pPr marL="285750" indent="-285750">
              <a:spcBef>
                <a:spcPct val="50000"/>
              </a:spcBef>
              <a:buFont typeface="Arial" pitchFamily="34" charset="0"/>
              <a:buChar char="•"/>
            </a:pPr>
            <a:r>
              <a:rPr lang="fr-FR" sz="1600" dirty="0" smtClean="0"/>
              <a:t>Ils </a:t>
            </a:r>
            <a:r>
              <a:rPr lang="fr-FR" sz="1600" dirty="0"/>
              <a:t>seront recrutés par </a:t>
            </a:r>
            <a:r>
              <a:rPr lang="fr-FR" sz="1600" dirty="0" err="1"/>
              <a:t>EcoTitanium</a:t>
            </a:r>
            <a:r>
              <a:rPr lang="fr-FR" sz="1600" dirty="0"/>
              <a:t> et formés par Aubert et Duval pour la majorité d’entre eux.</a:t>
            </a:r>
          </a:p>
          <a:p>
            <a:pPr>
              <a:spcBef>
                <a:spcPct val="50000"/>
              </a:spcBef>
              <a:buFontTx/>
              <a:buChar char="•"/>
            </a:pPr>
            <a:endParaRPr lang="fr-FR" sz="1600" dirty="0"/>
          </a:p>
          <a:p>
            <a:pPr marL="285750" indent="-285750">
              <a:spcBef>
                <a:spcPct val="50000"/>
              </a:spcBef>
              <a:buFont typeface="Arial" pitchFamily="34" charset="0"/>
              <a:buChar char="•"/>
            </a:pPr>
            <a:r>
              <a:rPr lang="fr-FR" sz="1600" dirty="0" smtClean="0"/>
              <a:t>Certaines </a:t>
            </a:r>
            <a:r>
              <a:rPr lang="fr-FR" sz="1600" dirty="0"/>
              <a:t>compétences pointues pourront être issues des personnels R&amp;D d’Aubert et Duval. Ils seront dans ce cas remplacés dans les équipes d’</a:t>
            </a:r>
            <a:r>
              <a:rPr lang="fr-FR" sz="1600" dirty="0" err="1"/>
              <a:t>Aubet</a:t>
            </a:r>
            <a:r>
              <a:rPr lang="fr-FR" sz="1600" dirty="0"/>
              <a:t> et Duval.</a:t>
            </a: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numéro de diapositive 3"/>
          <p:cNvSpPr>
            <a:spLocks noGrp="1"/>
          </p:cNvSpPr>
          <p:nvPr>
            <p:ph type="sldNum" sz="quarter" idx="10"/>
          </p:nvPr>
        </p:nvSpPr>
        <p:spPr/>
        <p:txBody>
          <a:bodyPr/>
          <a:lstStyle/>
          <a:p>
            <a:fld id="{134B86FA-F850-49D8-BE44-991A206EB8CB}" type="slidenum">
              <a:rPr lang="fr-FR"/>
              <a:pPr/>
              <a:t>31</a:t>
            </a:fld>
            <a:endParaRPr lang="fr-FR"/>
          </a:p>
        </p:txBody>
      </p:sp>
      <p:sp>
        <p:nvSpPr>
          <p:cNvPr id="210946" name="Rectangle 2"/>
          <p:cNvSpPr>
            <a:spLocks noGrp="1" noChangeArrowheads="1"/>
          </p:cNvSpPr>
          <p:nvPr>
            <p:ph type="title"/>
          </p:nvPr>
        </p:nvSpPr>
        <p:spPr/>
        <p:txBody>
          <a:bodyPr/>
          <a:lstStyle/>
          <a:p>
            <a:r>
              <a:rPr lang="fr-FR"/>
              <a:t>Organisation du consortium</a:t>
            </a:r>
          </a:p>
        </p:txBody>
      </p:sp>
      <p:sp>
        <p:nvSpPr>
          <p:cNvPr id="210947" name="Text Box 3"/>
          <p:cNvSpPr txBox="1">
            <a:spLocks noChangeArrowheads="1"/>
          </p:cNvSpPr>
          <p:nvPr/>
        </p:nvSpPr>
        <p:spPr bwMode="auto">
          <a:xfrm>
            <a:off x="323850" y="1557338"/>
            <a:ext cx="85693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fr-FR" sz="1200" i="1">
                <a:solidFill>
                  <a:srgbClr val="3333FF"/>
                </a:solidFill>
              </a:rPr>
              <a:t>Question 25 : Pourquoi le projet n'est-il pas collaboratif ? Un partenariat avec l'entreprise de collecte Praxi et le traiteur de déchet Férinox ne permettrait-il pas de consolider le projet ?</a:t>
            </a:r>
          </a:p>
        </p:txBody>
      </p:sp>
      <p:sp>
        <p:nvSpPr>
          <p:cNvPr id="210948" name="Text Box 4"/>
          <p:cNvSpPr txBox="1">
            <a:spLocks noChangeArrowheads="1"/>
          </p:cNvSpPr>
          <p:nvPr/>
        </p:nvSpPr>
        <p:spPr bwMode="auto">
          <a:xfrm>
            <a:off x="179388" y="2348880"/>
            <a:ext cx="8713787" cy="3514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marL="285750" indent="-285750">
              <a:spcBef>
                <a:spcPct val="50000"/>
              </a:spcBef>
              <a:buFont typeface="Arial" pitchFamily="34" charset="0"/>
              <a:buChar char="•"/>
            </a:pPr>
            <a:r>
              <a:rPr lang="fr-FR" sz="1600" dirty="0" smtClean="0"/>
              <a:t>Nous </a:t>
            </a:r>
            <a:r>
              <a:rPr lang="fr-FR" sz="1600" dirty="0"/>
              <a:t>avons un engagement de partenariat avec PRAXY.</a:t>
            </a:r>
          </a:p>
          <a:p>
            <a:pPr marL="285750" indent="-285750">
              <a:spcBef>
                <a:spcPct val="50000"/>
              </a:spcBef>
              <a:buFont typeface="Arial" pitchFamily="34" charset="0"/>
              <a:buChar char="•"/>
            </a:pPr>
            <a:r>
              <a:rPr lang="fr-FR" sz="1600" dirty="0" smtClean="0"/>
              <a:t>Nous </a:t>
            </a:r>
            <a:r>
              <a:rPr lang="fr-FR" sz="1600" dirty="0"/>
              <a:t>avons signé fin 2011 un contrat de 10 ans pour le traitement des copeaux de superalliages avec FERINOX qui investira dans une installation qui sera opérationnelle en 2013 :</a:t>
            </a:r>
          </a:p>
          <a:p>
            <a:pPr marL="742950" lvl="1" indent="-285750">
              <a:spcBef>
                <a:spcPct val="50000"/>
              </a:spcBef>
              <a:buFont typeface="Wingdings" pitchFamily="2" charset="2"/>
              <a:buChar char="Ø"/>
            </a:pPr>
            <a:r>
              <a:rPr lang="fr-FR" sz="1600" dirty="0" smtClean="0"/>
              <a:t>Un </a:t>
            </a:r>
            <a:r>
              <a:rPr lang="fr-FR" sz="1600" dirty="0"/>
              <a:t>contrat du même type pour le traitement des copeaux de titane est prévu si le </a:t>
            </a:r>
            <a:r>
              <a:rPr lang="fr-FR" sz="1600" dirty="0" smtClean="0"/>
              <a:t>projet </a:t>
            </a:r>
            <a:r>
              <a:rPr lang="fr-FR" sz="1600" dirty="0" err="1"/>
              <a:t>EcoTitanium</a:t>
            </a:r>
            <a:r>
              <a:rPr lang="fr-FR" sz="1600" dirty="0"/>
              <a:t> se concrétise.</a:t>
            </a:r>
          </a:p>
          <a:p>
            <a:pPr>
              <a:spcBef>
                <a:spcPct val="50000"/>
              </a:spcBef>
              <a:buFontTx/>
              <a:buChar char="•"/>
            </a:pPr>
            <a:endParaRPr lang="fr-FR" sz="1600" dirty="0"/>
          </a:p>
          <a:p>
            <a:pPr marL="285750" indent="-285750">
              <a:spcBef>
                <a:spcPct val="50000"/>
              </a:spcBef>
              <a:buFont typeface="Arial" pitchFamily="34" charset="0"/>
              <a:buChar char="•"/>
            </a:pPr>
            <a:r>
              <a:rPr lang="fr-FR" sz="1600" dirty="0" smtClean="0"/>
              <a:t>La </a:t>
            </a:r>
            <a:r>
              <a:rPr lang="fr-FR" sz="1600" dirty="0"/>
              <a:t>collecte et le traitement des chutes sont des savoir-faire maitrisés respectivement par PRAXY et FERINOX, qui réaliseront les investissements nécessaires.</a:t>
            </a:r>
          </a:p>
          <a:p>
            <a:pPr marL="285750" indent="-285750">
              <a:spcBef>
                <a:spcPct val="50000"/>
              </a:spcBef>
              <a:buFont typeface="Arial" pitchFamily="34" charset="0"/>
              <a:buChar char="•"/>
            </a:pPr>
            <a:endParaRPr lang="fr-FR" sz="1600" dirty="0"/>
          </a:p>
          <a:p>
            <a:pPr marL="285750" indent="-285750">
              <a:spcBef>
                <a:spcPct val="50000"/>
              </a:spcBef>
              <a:buFont typeface="Arial" pitchFamily="34" charset="0"/>
              <a:buChar char="•"/>
            </a:pPr>
            <a:r>
              <a:rPr lang="fr-FR" sz="1600" dirty="0" smtClean="0"/>
              <a:t>UKAD </a:t>
            </a:r>
            <a:r>
              <a:rPr lang="fr-FR" sz="1600" dirty="0"/>
              <a:t>ne souhaite pas partager les savoir-faire métallurgiques avec ces deux sociétés.</a:t>
            </a:r>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numéro de diapositive 3"/>
          <p:cNvSpPr>
            <a:spLocks noGrp="1"/>
          </p:cNvSpPr>
          <p:nvPr>
            <p:ph type="sldNum" sz="quarter" idx="10"/>
          </p:nvPr>
        </p:nvSpPr>
        <p:spPr/>
        <p:txBody>
          <a:bodyPr/>
          <a:lstStyle/>
          <a:p>
            <a:fld id="{AE0C7BEC-DF49-4C04-AF4F-827066DBE715}" type="slidenum">
              <a:rPr lang="fr-FR"/>
              <a:pPr/>
              <a:t>32</a:t>
            </a:fld>
            <a:endParaRPr lang="fr-FR"/>
          </a:p>
        </p:txBody>
      </p:sp>
      <p:sp>
        <p:nvSpPr>
          <p:cNvPr id="211970" name="Rectangle 2"/>
          <p:cNvSpPr>
            <a:spLocks noGrp="1" noChangeArrowheads="1"/>
          </p:cNvSpPr>
          <p:nvPr>
            <p:ph type="title"/>
          </p:nvPr>
        </p:nvSpPr>
        <p:spPr/>
        <p:txBody>
          <a:bodyPr/>
          <a:lstStyle/>
          <a:p>
            <a:r>
              <a:rPr lang="fr-FR"/>
              <a:t>Organisation du consortium</a:t>
            </a:r>
          </a:p>
        </p:txBody>
      </p:sp>
      <p:sp>
        <p:nvSpPr>
          <p:cNvPr id="211971" name="Text Box 3"/>
          <p:cNvSpPr txBox="1">
            <a:spLocks noChangeArrowheads="1"/>
          </p:cNvSpPr>
          <p:nvPr/>
        </p:nvSpPr>
        <p:spPr bwMode="auto">
          <a:xfrm>
            <a:off x="323850" y="1557338"/>
            <a:ext cx="85693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fr-FR" sz="1200" i="1">
                <a:solidFill>
                  <a:srgbClr val="3333FF"/>
                </a:solidFill>
              </a:rPr>
              <a:t>Question 26 : L'engagement d' AIRBUS, acteur incontournable de la réussite du projet, semble très informel. Que pensez vous des "garanties" que vous pouvez en attendre ?</a:t>
            </a:r>
          </a:p>
        </p:txBody>
      </p:sp>
      <p:sp>
        <p:nvSpPr>
          <p:cNvPr id="211972" name="Text Box 4"/>
          <p:cNvSpPr txBox="1">
            <a:spLocks noChangeArrowheads="1"/>
          </p:cNvSpPr>
          <p:nvPr/>
        </p:nvSpPr>
        <p:spPr bwMode="auto">
          <a:xfrm>
            <a:off x="179388" y="2205038"/>
            <a:ext cx="8713787" cy="329320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marL="285750" indent="-285750">
              <a:spcBef>
                <a:spcPct val="50000"/>
              </a:spcBef>
              <a:buFont typeface="Arial" pitchFamily="34" charset="0"/>
              <a:buChar char="•"/>
            </a:pPr>
            <a:r>
              <a:rPr lang="fr-FR" sz="1600" dirty="0" smtClean="0"/>
              <a:t>Airbus </a:t>
            </a:r>
            <a:r>
              <a:rPr lang="fr-FR" sz="1600" dirty="0"/>
              <a:t>propose d’analyser l’acquisition du contrôle des flux de chutes à l’horizon 2016 :</a:t>
            </a:r>
          </a:p>
          <a:p>
            <a:pPr>
              <a:spcBef>
                <a:spcPct val="50000"/>
              </a:spcBef>
              <a:buFontTx/>
              <a:buChar char="•"/>
            </a:pPr>
            <a:endParaRPr lang="fr-FR" sz="1600" dirty="0"/>
          </a:p>
          <a:p>
            <a:pPr marL="742950" lvl="1" indent="-285750">
              <a:spcBef>
                <a:spcPct val="50000"/>
              </a:spcBef>
              <a:buFont typeface="Wingdings" pitchFamily="2" charset="2"/>
              <a:buChar char="Ø"/>
            </a:pPr>
            <a:r>
              <a:rPr lang="fr-FR" sz="1600" dirty="0" smtClean="0"/>
              <a:t>Cette </a:t>
            </a:r>
            <a:r>
              <a:rPr lang="fr-FR" sz="1600" dirty="0"/>
              <a:t>analyse démarrera avec Aubert et Duval en 2012.</a:t>
            </a:r>
          </a:p>
          <a:p>
            <a:pPr marL="742950" lvl="1" indent="-285750">
              <a:spcBef>
                <a:spcPct val="50000"/>
              </a:spcBef>
              <a:buFont typeface="Wingdings" pitchFamily="2" charset="2"/>
              <a:buChar char="Ø"/>
            </a:pPr>
            <a:r>
              <a:rPr lang="fr-FR" sz="1600" dirty="0" smtClean="0"/>
              <a:t>Nous </a:t>
            </a:r>
            <a:r>
              <a:rPr lang="fr-FR" sz="1600" dirty="0"/>
              <a:t>considérons cette position d’Airbus comme une évolution majeure par </a:t>
            </a:r>
            <a:r>
              <a:rPr lang="fr-FR" sz="1600" dirty="0" smtClean="0"/>
              <a:t>rapport </a:t>
            </a:r>
            <a:r>
              <a:rPr lang="fr-FR" sz="1600" dirty="0"/>
              <a:t>à la situation actuelle.</a:t>
            </a:r>
          </a:p>
          <a:p>
            <a:pPr marL="742950" lvl="1" indent="-285750">
              <a:spcBef>
                <a:spcPct val="50000"/>
              </a:spcBef>
              <a:buFont typeface="Wingdings" pitchFamily="2" charset="2"/>
              <a:buChar char="Ø"/>
            </a:pPr>
            <a:r>
              <a:rPr lang="fr-FR" sz="1600" dirty="0" smtClean="0"/>
              <a:t>Ce </a:t>
            </a:r>
            <a:r>
              <a:rPr lang="fr-FR" sz="1600" dirty="0"/>
              <a:t>que nous pouvons en attendre, se concrétisera au fil des réunions, en sachant </a:t>
            </a:r>
            <a:r>
              <a:rPr lang="fr-FR" sz="1600" dirty="0" smtClean="0"/>
              <a:t>que </a:t>
            </a:r>
            <a:r>
              <a:rPr lang="fr-FR" sz="1600" dirty="0"/>
              <a:t>nous avons plus de 4 ans pour la préparation de l’alimentation en chutes </a:t>
            </a:r>
            <a:r>
              <a:rPr lang="fr-FR" sz="1600" dirty="0" smtClean="0"/>
              <a:t>par Airbus </a:t>
            </a:r>
            <a:r>
              <a:rPr lang="fr-FR" sz="1600" dirty="0"/>
              <a:t>: cette période permettra à Airbus de renégocier les contrats avec ses </a:t>
            </a:r>
            <a:r>
              <a:rPr lang="fr-FR" sz="1600" dirty="0" smtClean="0"/>
              <a:t>fournisseurs</a:t>
            </a:r>
            <a:r>
              <a:rPr lang="fr-FR" sz="1600" dirty="0"/>
              <a:t>.</a:t>
            </a:r>
          </a:p>
          <a:p>
            <a:pPr>
              <a:spcBef>
                <a:spcPct val="50000"/>
              </a:spcBef>
              <a:buFontTx/>
              <a:buChar char="•"/>
            </a:pPr>
            <a:endParaRPr lang="fr-FR" sz="1600" dirty="0"/>
          </a:p>
          <a:p>
            <a:pPr marL="285750" indent="-285750">
              <a:spcBef>
                <a:spcPct val="50000"/>
              </a:spcBef>
              <a:buFont typeface="Arial" pitchFamily="34" charset="0"/>
              <a:buChar char="•"/>
            </a:pPr>
            <a:r>
              <a:rPr lang="fr-FR" sz="1600" dirty="0" smtClean="0"/>
              <a:t>Boeing </a:t>
            </a:r>
            <a:r>
              <a:rPr lang="fr-FR" sz="1600" dirty="0"/>
              <a:t>a acquis la maîtrise de ses chutes depuis plusieurs années.</a:t>
            </a: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numéro de diapositive 3"/>
          <p:cNvSpPr>
            <a:spLocks noGrp="1"/>
          </p:cNvSpPr>
          <p:nvPr>
            <p:ph type="sldNum" sz="quarter" idx="10"/>
          </p:nvPr>
        </p:nvSpPr>
        <p:spPr/>
        <p:txBody>
          <a:bodyPr/>
          <a:lstStyle/>
          <a:p>
            <a:fld id="{7549BFC1-1359-4B6E-A3C7-245A60EF96DA}" type="slidenum">
              <a:rPr lang="fr-FR"/>
              <a:pPr/>
              <a:t>33</a:t>
            </a:fld>
            <a:endParaRPr lang="fr-FR"/>
          </a:p>
        </p:txBody>
      </p:sp>
      <p:sp>
        <p:nvSpPr>
          <p:cNvPr id="212994" name="Rectangle 2"/>
          <p:cNvSpPr>
            <a:spLocks noGrp="1" noChangeArrowheads="1"/>
          </p:cNvSpPr>
          <p:nvPr>
            <p:ph type="title"/>
          </p:nvPr>
        </p:nvSpPr>
        <p:spPr/>
        <p:txBody>
          <a:bodyPr/>
          <a:lstStyle/>
          <a:p>
            <a:r>
              <a:rPr lang="fr-FR"/>
              <a:t>Organisation du consortium</a:t>
            </a:r>
          </a:p>
        </p:txBody>
      </p:sp>
      <p:sp>
        <p:nvSpPr>
          <p:cNvPr id="212995" name="Text Box 3"/>
          <p:cNvSpPr txBox="1">
            <a:spLocks noChangeArrowheads="1"/>
          </p:cNvSpPr>
          <p:nvPr/>
        </p:nvSpPr>
        <p:spPr bwMode="auto">
          <a:xfrm>
            <a:off x="323850" y="1557338"/>
            <a:ext cx="8569325" cy="6397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fr-FR" sz="1200" i="1">
                <a:solidFill>
                  <a:srgbClr val="3333FF"/>
                </a:solidFill>
              </a:rPr>
              <a:t>Question 27 : Le dossier indique que la construction par la société FERINOX d’une unité de traitement dédiée pour le prétraitement des copeaux sera nécessaire. Cette société s’est-elle engagée pour la construction de cette unité ? Quels sont les délais de construction ?</a:t>
            </a:r>
          </a:p>
        </p:txBody>
      </p:sp>
      <p:sp>
        <p:nvSpPr>
          <p:cNvPr id="212996" name="Text Box 4"/>
          <p:cNvSpPr txBox="1">
            <a:spLocks noChangeArrowheads="1"/>
          </p:cNvSpPr>
          <p:nvPr/>
        </p:nvSpPr>
        <p:spPr bwMode="auto">
          <a:xfrm>
            <a:off x="179388" y="3309938"/>
            <a:ext cx="8713787" cy="15589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marL="285750" indent="-285750">
              <a:spcBef>
                <a:spcPct val="50000"/>
              </a:spcBef>
              <a:buFont typeface="Arial" pitchFamily="34" charset="0"/>
              <a:buChar char="•"/>
            </a:pPr>
            <a:r>
              <a:rPr lang="fr-FR" sz="1600" dirty="0" smtClean="0"/>
              <a:t>La </a:t>
            </a:r>
            <a:r>
              <a:rPr lang="fr-FR" sz="1600" dirty="0"/>
              <a:t>société FERINOX s’engagera , à partir du moment où nous pourrons lui garantir un volume annuel minimum pour exploiter son installation.</a:t>
            </a:r>
          </a:p>
          <a:p>
            <a:pPr>
              <a:spcBef>
                <a:spcPct val="50000"/>
              </a:spcBef>
              <a:buFontTx/>
              <a:buChar char="•"/>
            </a:pPr>
            <a:endParaRPr lang="fr-FR" sz="1600" dirty="0"/>
          </a:p>
          <a:p>
            <a:pPr marL="285750" indent="-285750">
              <a:spcBef>
                <a:spcPct val="50000"/>
              </a:spcBef>
              <a:buFont typeface="Arial" pitchFamily="34" charset="0"/>
              <a:buChar char="•"/>
            </a:pPr>
            <a:r>
              <a:rPr lang="fr-FR" sz="1600" dirty="0" smtClean="0"/>
              <a:t>Les </a:t>
            </a:r>
            <a:r>
              <a:rPr lang="fr-FR" sz="1600" dirty="0"/>
              <a:t>délais de construction et de qualification de ce type d’unité peuvent être estimés à </a:t>
            </a:r>
            <a:br>
              <a:rPr lang="fr-FR" sz="1600" dirty="0"/>
            </a:br>
            <a:r>
              <a:rPr lang="fr-FR" sz="1600" dirty="0"/>
              <a:t>18 mois.</a:t>
            </a:r>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numéro de diapositive 3"/>
          <p:cNvSpPr>
            <a:spLocks noGrp="1"/>
          </p:cNvSpPr>
          <p:nvPr>
            <p:ph type="sldNum" sz="quarter" idx="10"/>
          </p:nvPr>
        </p:nvSpPr>
        <p:spPr/>
        <p:txBody>
          <a:bodyPr/>
          <a:lstStyle/>
          <a:p>
            <a:fld id="{AD6C3A3B-7070-4357-B62E-3138EF04387A}" type="slidenum">
              <a:rPr lang="fr-FR"/>
              <a:pPr/>
              <a:t>34</a:t>
            </a:fld>
            <a:endParaRPr lang="fr-FR"/>
          </a:p>
        </p:txBody>
      </p:sp>
      <p:sp>
        <p:nvSpPr>
          <p:cNvPr id="272386" name="Rectangle 2"/>
          <p:cNvSpPr>
            <a:spLocks noGrp="1" noChangeArrowheads="1"/>
          </p:cNvSpPr>
          <p:nvPr>
            <p:ph type="title"/>
          </p:nvPr>
        </p:nvSpPr>
        <p:spPr/>
        <p:txBody>
          <a:bodyPr/>
          <a:lstStyle/>
          <a:p>
            <a:r>
              <a:rPr lang="fr-FR"/>
              <a:t>Organisation du consortium</a:t>
            </a:r>
          </a:p>
        </p:txBody>
      </p:sp>
      <p:sp>
        <p:nvSpPr>
          <p:cNvPr id="272387" name="Text Box 3"/>
          <p:cNvSpPr txBox="1">
            <a:spLocks noChangeArrowheads="1"/>
          </p:cNvSpPr>
          <p:nvPr/>
        </p:nvSpPr>
        <p:spPr bwMode="auto">
          <a:xfrm>
            <a:off x="323850" y="1557338"/>
            <a:ext cx="8569325" cy="6397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fr-FR" sz="1200" i="1">
                <a:solidFill>
                  <a:srgbClr val="3333FF"/>
                </a:solidFill>
              </a:rPr>
              <a:t>Question 28 : Comment et par qui sera financé la construction de l'unité de traitement des déchets de titane dans la société Férinox ? Si cet investissement n'est pas réalisé, le traitement dans l'usine allemande du groupe ELG/Haniel est-il envisageable ? Quel impact sur le coût de traitement ?</a:t>
            </a:r>
          </a:p>
        </p:txBody>
      </p:sp>
      <p:sp>
        <p:nvSpPr>
          <p:cNvPr id="272388" name="Text Box 4"/>
          <p:cNvSpPr txBox="1">
            <a:spLocks noChangeArrowheads="1"/>
          </p:cNvSpPr>
          <p:nvPr/>
        </p:nvSpPr>
        <p:spPr bwMode="auto">
          <a:xfrm>
            <a:off x="179388" y="2409850"/>
            <a:ext cx="8713787" cy="35394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marL="285750" indent="-285750">
              <a:buFont typeface="Arial" pitchFamily="34" charset="0"/>
              <a:buChar char="•"/>
            </a:pPr>
            <a:r>
              <a:rPr lang="fr-FR" sz="1600" dirty="0" smtClean="0"/>
              <a:t>Les </a:t>
            </a:r>
            <a:r>
              <a:rPr lang="fr-FR" sz="1600" dirty="0"/>
              <a:t>discussions que nous avons menées avec la société ELG, et sa filiale </a:t>
            </a:r>
            <a:r>
              <a:rPr lang="fr-FR" sz="1600" dirty="0" err="1"/>
              <a:t>Férinox</a:t>
            </a:r>
            <a:r>
              <a:rPr lang="fr-FR" sz="1600" dirty="0"/>
              <a:t>, sont basées sur la mise en place d’un contrat long terme pour la sous-traitance du traitement des copeaux de titane. Dans le cadre de ce contrat, c’est </a:t>
            </a:r>
            <a:r>
              <a:rPr lang="fr-FR" sz="1600" dirty="0" err="1"/>
              <a:t>Férinox</a:t>
            </a:r>
            <a:r>
              <a:rPr lang="fr-FR" sz="1600" dirty="0"/>
              <a:t> qui investira dans une nouvelle unité de traitement des copeaux, située sur leur site de Saint Romain en Gal, proche de Lyon. </a:t>
            </a:r>
            <a:endParaRPr lang="fr-FR" sz="1600" dirty="0" smtClean="0"/>
          </a:p>
          <a:p>
            <a:pPr marL="285750" indent="-285750">
              <a:buFont typeface="Arial" pitchFamily="34" charset="0"/>
              <a:buChar char="•"/>
            </a:pPr>
            <a:endParaRPr lang="fr-FR" sz="1600" dirty="0"/>
          </a:p>
          <a:p>
            <a:pPr marL="285750" indent="-285750">
              <a:buFont typeface="Arial" pitchFamily="34" charset="0"/>
              <a:buChar char="•"/>
            </a:pPr>
            <a:r>
              <a:rPr lang="fr-FR" sz="1600" dirty="0"/>
              <a:t>Nous avons aussi discuté sur la possibilité de faire ce traitement sur leur site Allemand de Duisburg. Dans ce cas, ELG construira une nouvelle ligne de traitement car leur ligne actuelle est pratiquement saturée.</a:t>
            </a:r>
          </a:p>
          <a:p>
            <a:pPr marL="285750" indent="-285750">
              <a:buFont typeface="Arial" pitchFamily="34" charset="0"/>
              <a:buChar char="•"/>
            </a:pPr>
            <a:endParaRPr lang="fr-FR" sz="1600" dirty="0"/>
          </a:p>
          <a:p>
            <a:pPr marL="285750" indent="-285750">
              <a:buFont typeface="Arial" pitchFamily="34" charset="0"/>
              <a:buChar char="•"/>
            </a:pPr>
            <a:r>
              <a:rPr lang="fr-FR" sz="1600" dirty="0" smtClean="0"/>
              <a:t>Dans </a:t>
            </a:r>
            <a:r>
              <a:rPr lang="fr-FR" sz="1600" dirty="0"/>
              <a:t>le modèle économique, nous avons fait l’hypothèse que l’unité de traitement se situait à une distance de 1250 km d’</a:t>
            </a:r>
            <a:r>
              <a:rPr lang="fr-FR" sz="1600" dirty="0" err="1"/>
              <a:t>EcoTitanium</a:t>
            </a:r>
            <a:r>
              <a:rPr lang="fr-FR" sz="1600" dirty="0"/>
              <a:t>. Le coût du traitement prend déjà en compte le coût de transport associé. Si l’unité de traitement se fait sur Lyon, le coût du traitement sera diminué.</a:t>
            </a:r>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numéro de diapositive 3"/>
          <p:cNvSpPr>
            <a:spLocks noGrp="1"/>
          </p:cNvSpPr>
          <p:nvPr>
            <p:ph type="sldNum" sz="quarter" idx="10"/>
          </p:nvPr>
        </p:nvSpPr>
        <p:spPr/>
        <p:txBody>
          <a:bodyPr/>
          <a:lstStyle/>
          <a:p>
            <a:fld id="{6379801F-3B51-493F-8B35-8407021FE661}" type="slidenum">
              <a:rPr lang="fr-FR"/>
              <a:pPr/>
              <a:t>35</a:t>
            </a:fld>
            <a:endParaRPr lang="fr-FR"/>
          </a:p>
        </p:txBody>
      </p:sp>
      <p:sp>
        <p:nvSpPr>
          <p:cNvPr id="273410" name="Rectangle 2"/>
          <p:cNvSpPr>
            <a:spLocks noGrp="1" noChangeArrowheads="1"/>
          </p:cNvSpPr>
          <p:nvPr>
            <p:ph type="title"/>
          </p:nvPr>
        </p:nvSpPr>
        <p:spPr/>
        <p:txBody>
          <a:bodyPr/>
          <a:lstStyle/>
          <a:p>
            <a:r>
              <a:rPr lang="fr-FR"/>
              <a:t>Organisation du consortium</a:t>
            </a:r>
          </a:p>
        </p:txBody>
      </p:sp>
      <p:sp>
        <p:nvSpPr>
          <p:cNvPr id="273411" name="Text Box 3"/>
          <p:cNvSpPr txBox="1">
            <a:spLocks noChangeArrowheads="1"/>
          </p:cNvSpPr>
          <p:nvPr/>
        </p:nvSpPr>
        <p:spPr bwMode="auto">
          <a:xfrm>
            <a:off x="323850" y="1557338"/>
            <a:ext cx="85693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fr-FR" sz="1200" i="1">
                <a:solidFill>
                  <a:srgbClr val="3333FF"/>
                </a:solidFill>
              </a:rPr>
              <a:t>Question 29 : Le traitement des chutes et copeaux est envisagé avec ELG ou CRONIMET mais apparemment pas finalisé. Quel niveau de confiance avez-vous sur un potentiel accord ? En cas d'échec, existe-t-il un plan B ?</a:t>
            </a:r>
          </a:p>
        </p:txBody>
      </p:sp>
      <p:sp>
        <p:nvSpPr>
          <p:cNvPr id="273412" name="Text Box 4"/>
          <p:cNvSpPr txBox="1">
            <a:spLocks noChangeArrowheads="1"/>
          </p:cNvSpPr>
          <p:nvPr/>
        </p:nvSpPr>
        <p:spPr bwMode="auto">
          <a:xfrm>
            <a:off x="179388" y="2132856"/>
            <a:ext cx="8713787" cy="455509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marL="285750" indent="-285750">
              <a:buFont typeface="Arial" pitchFamily="34" charset="0"/>
              <a:buChar char="•"/>
            </a:pPr>
            <a:r>
              <a:rPr lang="fr-FR" sz="1600" dirty="0" smtClean="0"/>
              <a:t>Nous </a:t>
            </a:r>
            <a:r>
              <a:rPr lang="fr-FR" sz="1600" dirty="0"/>
              <a:t>avons rencontré 2 fois chaque société, au niveau de leur direction respective, sur ce sujet de traitement de nos chutes massives et copeaux. A chaque fois, ces 2 fournisseurs se sont clairement déclarés intéressés par notre projet </a:t>
            </a:r>
            <a:r>
              <a:rPr lang="fr-FR" sz="1600" dirty="0" smtClean="0"/>
              <a:t>:</a:t>
            </a:r>
          </a:p>
          <a:p>
            <a:pPr marL="285750" indent="-285750">
              <a:buFont typeface="Arial" pitchFamily="34" charset="0"/>
              <a:buChar char="•"/>
            </a:pPr>
            <a:endParaRPr lang="fr-FR" sz="1600" dirty="0"/>
          </a:p>
          <a:p>
            <a:pPr marL="742950" lvl="1" indent="-285750">
              <a:buFont typeface="Wingdings" pitchFamily="2" charset="2"/>
              <a:buChar char="Ø"/>
            </a:pPr>
            <a:r>
              <a:rPr lang="fr-FR" sz="1400" dirty="0" smtClean="0"/>
              <a:t>ELG </a:t>
            </a:r>
            <a:r>
              <a:rPr lang="fr-FR" sz="1400" dirty="0"/>
              <a:t>maîtrise sur son site de Duisburg le traitement des massifs et des copeaux de titane. Sa filiale </a:t>
            </a:r>
            <a:r>
              <a:rPr lang="fr-FR" sz="1400" dirty="0" err="1"/>
              <a:t>Férinox</a:t>
            </a:r>
            <a:r>
              <a:rPr lang="fr-FR" sz="1400" dirty="0"/>
              <a:t> dispose sur son site de Lyon d’une unité de traitement des massifs de titane. ELG / </a:t>
            </a:r>
            <a:r>
              <a:rPr lang="fr-FR" sz="1400" dirty="0" err="1"/>
              <a:t>Férinox</a:t>
            </a:r>
            <a:r>
              <a:rPr lang="fr-FR" sz="1400" dirty="0"/>
              <a:t> sont prêts à mettre en œuvre une installation de traitement de nos chutes</a:t>
            </a:r>
            <a:r>
              <a:rPr lang="fr-FR" sz="1400" dirty="0" smtClean="0"/>
              <a:t>.</a:t>
            </a:r>
          </a:p>
          <a:p>
            <a:pPr marL="742950" lvl="1" indent="-285750">
              <a:buFont typeface="Wingdings" pitchFamily="2" charset="2"/>
              <a:buChar char="Ø"/>
            </a:pPr>
            <a:endParaRPr lang="fr-FR" sz="1400" dirty="0"/>
          </a:p>
          <a:p>
            <a:pPr marL="742950" lvl="1" indent="-285750">
              <a:buFont typeface="Wingdings" pitchFamily="2" charset="2"/>
              <a:buChar char="Ø"/>
            </a:pPr>
            <a:r>
              <a:rPr lang="fr-FR" sz="1400" dirty="0" smtClean="0"/>
              <a:t>CRONIMET </a:t>
            </a:r>
            <a:r>
              <a:rPr lang="fr-FR" sz="1400" dirty="0"/>
              <a:t>réalise sur son site de Karlsruhe le traitement de massifs de titane. CRONIMET dispose d’une ligne de traitement des copeaux aux USA. CRONIMET se dit très intéressé pour nous accompagner dans ce projet, et se dit prêt à investir dans une ligne de traitement des copeaux sur leur site de Karlsruhe.</a:t>
            </a:r>
          </a:p>
          <a:p>
            <a:endParaRPr lang="fr-FR" sz="1400" dirty="0"/>
          </a:p>
          <a:p>
            <a:pPr marL="285750" indent="-285750">
              <a:buFont typeface="Arial" pitchFamily="34" charset="0"/>
              <a:buChar char="•"/>
            </a:pPr>
            <a:r>
              <a:rPr lang="fr-FR" sz="1600" dirty="0" smtClean="0"/>
              <a:t>Nous </a:t>
            </a:r>
            <a:r>
              <a:rPr lang="fr-FR" sz="1600" dirty="0"/>
              <a:t>pensons que nous serons en mesure de signer un accord, soit avec l’un des 2 fournisseurs, soit avec les 2.</a:t>
            </a:r>
          </a:p>
          <a:p>
            <a:pPr>
              <a:buFontTx/>
              <a:buChar char="•"/>
            </a:pPr>
            <a:endParaRPr lang="fr-FR" sz="1600" dirty="0"/>
          </a:p>
          <a:p>
            <a:pPr marL="285750" indent="-285750">
              <a:buFont typeface="Arial" pitchFamily="34" charset="0"/>
              <a:buChar char="•"/>
            </a:pPr>
            <a:r>
              <a:rPr lang="fr-FR" sz="1600" dirty="0" smtClean="0"/>
              <a:t>En </a:t>
            </a:r>
            <a:r>
              <a:rPr lang="fr-FR" sz="1600" dirty="0"/>
              <a:t>cas d’échec des négociations avec ces deux fournisseurs potentiels, UKAD pourrait réaliser cet investissement : le volume à traiter correspond à la saturation d’une ligne de traitement.</a:t>
            </a:r>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Espace réservé du numéro de diapositive 1"/>
          <p:cNvSpPr>
            <a:spLocks noGrp="1"/>
          </p:cNvSpPr>
          <p:nvPr>
            <p:ph type="sldNum" sz="quarter" idx="10"/>
          </p:nvPr>
        </p:nvSpPr>
        <p:spPr/>
        <p:txBody>
          <a:bodyPr/>
          <a:lstStyle/>
          <a:p>
            <a:fld id="{23C655A1-0A62-4E1A-B2A7-74E1181F37BE}" type="slidenum">
              <a:rPr lang="fr-FR"/>
              <a:pPr/>
              <a:t>36</a:t>
            </a:fld>
            <a:endParaRPr lang="fr-FR"/>
          </a:p>
        </p:txBody>
      </p:sp>
      <p:sp>
        <p:nvSpPr>
          <p:cNvPr id="246786" name="Espace réservé du numéro de diapositive 3"/>
          <p:cNvSpPr txBox="1">
            <a:spLocks noGrp="1"/>
          </p:cNvSpPr>
          <p:nvPr/>
        </p:nvSpPr>
        <p:spPr bwMode="auto">
          <a:xfrm>
            <a:off x="6156325" y="65246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a:solidFill>
                  <a:schemeClr val="tx1"/>
                </a:solidFill>
                <a:latin typeface="Arial" pitchFamily="34" charset="0"/>
              </a:defRPr>
            </a:lvl1pPr>
            <a:lvl2pPr marL="742950" indent="-285750">
              <a:defRPr>
                <a:solidFill>
                  <a:schemeClr val="tx1"/>
                </a:solidFill>
                <a:latin typeface="Arial" pitchFamily="34" charset="0"/>
              </a:defRPr>
            </a:lvl2pPr>
            <a:lvl3pPr marL="1143000" indent="-228600">
              <a:defRPr>
                <a:solidFill>
                  <a:schemeClr val="tx1"/>
                </a:solidFill>
                <a:latin typeface="Arial" pitchFamily="34" charset="0"/>
              </a:defRPr>
            </a:lvl3pPr>
            <a:lvl4pPr marL="1600200" indent="-228600">
              <a:defRPr>
                <a:solidFill>
                  <a:schemeClr val="tx1"/>
                </a:solidFill>
                <a:latin typeface="Arial" pitchFamily="34" charset="0"/>
              </a:defRPr>
            </a:lvl4pPr>
            <a:lvl5pPr marL="2057400" indent="-228600">
              <a:defRPr>
                <a:solidFill>
                  <a:schemeClr val="tx1"/>
                </a:solidFill>
                <a:latin typeface="Arial" pitchFamily="34" charset="0"/>
              </a:defRPr>
            </a:lvl5pPr>
            <a:lvl6pPr marL="2514600" indent="-228600" fontAlgn="base">
              <a:spcBef>
                <a:spcPct val="0"/>
              </a:spcBef>
              <a:spcAft>
                <a:spcPct val="0"/>
              </a:spcAft>
              <a:defRPr>
                <a:solidFill>
                  <a:schemeClr val="tx1"/>
                </a:solidFill>
                <a:latin typeface="Arial" pitchFamily="34" charset="0"/>
              </a:defRPr>
            </a:lvl6pPr>
            <a:lvl7pPr marL="2971800" indent="-228600" fontAlgn="base">
              <a:spcBef>
                <a:spcPct val="0"/>
              </a:spcBef>
              <a:spcAft>
                <a:spcPct val="0"/>
              </a:spcAft>
              <a:defRPr>
                <a:solidFill>
                  <a:schemeClr val="tx1"/>
                </a:solidFill>
                <a:latin typeface="Arial" pitchFamily="34" charset="0"/>
              </a:defRPr>
            </a:lvl7pPr>
            <a:lvl8pPr marL="3429000" indent="-228600" fontAlgn="base">
              <a:spcBef>
                <a:spcPct val="0"/>
              </a:spcBef>
              <a:spcAft>
                <a:spcPct val="0"/>
              </a:spcAft>
              <a:defRPr>
                <a:solidFill>
                  <a:schemeClr val="tx1"/>
                </a:solidFill>
                <a:latin typeface="Arial" pitchFamily="34" charset="0"/>
              </a:defRPr>
            </a:lvl8pPr>
            <a:lvl9pPr marL="3886200" indent="-228600" fontAlgn="base">
              <a:spcBef>
                <a:spcPct val="0"/>
              </a:spcBef>
              <a:spcAft>
                <a:spcPct val="0"/>
              </a:spcAft>
              <a:defRPr>
                <a:solidFill>
                  <a:schemeClr val="tx1"/>
                </a:solidFill>
                <a:latin typeface="Arial" pitchFamily="34" charset="0"/>
              </a:defRPr>
            </a:lvl9pPr>
          </a:lstStyle>
          <a:p>
            <a:pPr algn="r"/>
            <a:fld id="{00049583-99DB-446E-B87A-54C7AFED486F}" type="slidenum">
              <a:rPr lang="fr-FR" sz="1400"/>
              <a:pPr algn="r"/>
              <a:t>36</a:t>
            </a:fld>
            <a:endParaRPr lang="fr-FR" sz="1400"/>
          </a:p>
        </p:txBody>
      </p:sp>
      <p:sp>
        <p:nvSpPr>
          <p:cNvPr id="246787" name="Rectangle 2"/>
          <p:cNvSpPr>
            <a:spLocks noGrp="1" noChangeArrowheads="1"/>
          </p:cNvSpPr>
          <p:nvPr>
            <p:ph type="title" idx="4294967295"/>
          </p:nvPr>
        </p:nvSpPr>
        <p:spPr/>
        <p:txBody>
          <a:bodyPr/>
          <a:lstStyle/>
          <a:p>
            <a:r>
              <a:rPr lang="fr-FR"/>
              <a:t>Organisation du consortium</a:t>
            </a:r>
          </a:p>
        </p:txBody>
      </p:sp>
      <p:sp>
        <p:nvSpPr>
          <p:cNvPr id="246788" name="Text Box 3"/>
          <p:cNvSpPr txBox="1">
            <a:spLocks noChangeArrowheads="1"/>
          </p:cNvSpPr>
          <p:nvPr/>
        </p:nvSpPr>
        <p:spPr bwMode="auto">
          <a:xfrm>
            <a:off x="323850" y="1557338"/>
            <a:ext cx="85693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itchFamily="34" charset="0"/>
              </a:defRPr>
            </a:lvl1pPr>
            <a:lvl2pPr marL="742950" indent="-285750">
              <a:defRPr>
                <a:solidFill>
                  <a:schemeClr val="tx1"/>
                </a:solidFill>
                <a:latin typeface="Arial" pitchFamily="34" charset="0"/>
              </a:defRPr>
            </a:lvl2pPr>
            <a:lvl3pPr marL="1143000" indent="-228600">
              <a:defRPr>
                <a:solidFill>
                  <a:schemeClr val="tx1"/>
                </a:solidFill>
                <a:latin typeface="Arial" pitchFamily="34" charset="0"/>
              </a:defRPr>
            </a:lvl3pPr>
            <a:lvl4pPr marL="1600200" indent="-228600">
              <a:defRPr>
                <a:solidFill>
                  <a:schemeClr val="tx1"/>
                </a:solidFill>
                <a:latin typeface="Arial" pitchFamily="34" charset="0"/>
              </a:defRPr>
            </a:lvl4pPr>
            <a:lvl5pPr marL="2057400" indent="-228600">
              <a:defRPr>
                <a:solidFill>
                  <a:schemeClr val="tx1"/>
                </a:solidFill>
                <a:latin typeface="Arial" pitchFamily="34" charset="0"/>
              </a:defRPr>
            </a:lvl5pPr>
            <a:lvl6pPr marL="2514600" indent="-228600" fontAlgn="base">
              <a:spcBef>
                <a:spcPct val="0"/>
              </a:spcBef>
              <a:spcAft>
                <a:spcPct val="0"/>
              </a:spcAft>
              <a:defRPr>
                <a:solidFill>
                  <a:schemeClr val="tx1"/>
                </a:solidFill>
                <a:latin typeface="Arial" pitchFamily="34" charset="0"/>
              </a:defRPr>
            </a:lvl6pPr>
            <a:lvl7pPr marL="2971800" indent="-228600" fontAlgn="base">
              <a:spcBef>
                <a:spcPct val="0"/>
              </a:spcBef>
              <a:spcAft>
                <a:spcPct val="0"/>
              </a:spcAft>
              <a:defRPr>
                <a:solidFill>
                  <a:schemeClr val="tx1"/>
                </a:solidFill>
                <a:latin typeface="Arial" pitchFamily="34" charset="0"/>
              </a:defRPr>
            </a:lvl7pPr>
            <a:lvl8pPr marL="3429000" indent="-228600" fontAlgn="base">
              <a:spcBef>
                <a:spcPct val="0"/>
              </a:spcBef>
              <a:spcAft>
                <a:spcPct val="0"/>
              </a:spcAft>
              <a:defRPr>
                <a:solidFill>
                  <a:schemeClr val="tx1"/>
                </a:solidFill>
                <a:latin typeface="Arial" pitchFamily="34" charset="0"/>
              </a:defRPr>
            </a:lvl8pPr>
            <a:lvl9pPr marL="3886200" indent="-228600" fontAlgn="base">
              <a:spcBef>
                <a:spcPct val="0"/>
              </a:spcBef>
              <a:spcAft>
                <a:spcPct val="0"/>
              </a:spcAft>
              <a:defRPr>
                <a:solidFill>
                  <a:schemeClr val="tx1"/>
                </a:solidFill>
                <a:latin typeface="Arial" pitchFamily="34" charset="0"/>
              </a:defRPr>
            </a:lvl9pPr>
          </a:lstStyle>
          <a:p>
            <a:pPr>
              <a:spcBef>
                <a:spcPct val="50000"/>
              </a:spcBef>
            </a:pPr>
            <a:r>
              <a:rPr lang="fr-FR" sz="1200" i="1">
                <a:solidFill>
                  <a:srgbClr val="3333FF"/>
                </a:solidFill>
              </a:rPr>
              <a:t>Question 30 : Les partenaires envisagés pour la collecte des chutes et copeaux ont-ils une expérience des titanes ? Si non, envisage t’on de les former au contexte titane ?</a:t>
            </a:r>
          </a:p>
        </p:txBody>
      </p:sp>
      <p:sp>
        <p:nvSpPr>
          <p:cNvPr id="246789" name="Text Box 4"/>
          <p:cNvSpPr txBox="1">
            <a:spLocks noChangeArrowheads="1"/>
          </p:cNvSpPr>
          <p:nvPr/>
        </p:nvSpPr>
        <p:spPr bwMode="auto">
          <a:xfrm>
            <a:off x="179388" y="2276475"/>
            <a:ext cx="8713787" cy="3025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itchFamily="34" charset="0"/>
              </a:defRPr>
            </a:lvl1pPr>
            <a:lvl2pPr marL="742950" indent="-285750">
              <a:defRPr>
                <a:solidFill>
                  <a:schemeClr val="tx1"/>
                </a:solidFill>
                <a:latin typeface="Arial" pitchFamily="34" charset="0"/>
              </a:defRPr>
            </a:lvl2pPr>
            <a:lvl3pPr marL="1143000" indent="-228600">
              <a:defRPr>
                <a:solidFill>
                  <a:schemeClr val="tx1"/>
                </a:solidFill>
                <a:latin typeface="Arial" pitchFamily="34" charset="0"/>
              </a:defRPr>
            </a:lvl3pPr>
            <a:lvl4pPr marL="1600200" indent="-228600">
              <a:defRPr>
                <a:solidFill>
                  <a:schemeClr val="tx1"/>
                </a:solidFill>
                <a:latin typeface="Arial" pitchFamily="34" charset="0"/>
              </a:defRPr>
            </a:lvl4pPr>
            <a:lvl5pPr marL="2057400" indent="-228600">
              <a:defRPr>
                <a:solidFill>
                  <a:schemeClr val="tx1"/>
                </a:solidFill>
                <a:latin typeface="Arial" pitchFamily="34" charset="0"/>
              </a:defRPr>
            </a:lvl5pPr>
            <a:lvl6pPr marL="2514600" indent="-228600" fontAlgn="base">
              <a:spcBef>
                <a:spcPct val="0"/>
              </a:spcBef>
              <a:spcAft>
                <a:spcPct val="0"/>
              </a:spcAft>
              <a:defRPr>
                <a:solidFill>
                  <a:schemeClr val="tx1"/>
                </a:solidFill>
                <a:latin typeface="Arial" pitchFamily="34" charset="0"/>
              </a:defRPr>
            </a:lvl6pPr>
            <a:lvl7pPr marL="2971800" indent="-228600" fontAlgn="base">
              <a:spcBef>
                <a:spcPct val="0"/>
              </a:spcBef>
              <a:spcAft>
                <a:spcPct val="0"/>
              </a:spcAft>
              <a:defRPr>
                <a:solidFill>
                  <a:schemeClr val="tx1"/>
                </a:solidFill>
                <a:latin typeface="Arial" pitchFamily="34" charset="0"/>
              </a:defRPr>
            </a:lvl7pPr>
            <a:lvl8pPr marL="3429000" indent="-228600" fontAlgn="base">
              <a:spcBef>
                <a:spcPct val="0"/>
              </a:spcBef>
              <a:spcAft>
                <a:spcPct val="0"/>
              </a:spcAft>
              <a:defRPr>
                <a:solidFill>
                  <a:schemeClr val="tx1"/>
                </a:solidFill>
                <a:latin typeface="Arial" pitchFamily="34" charset="0"/>
              </a:defRPr>
            </a:lvl8pPr>
            <a:lvl9pPr marL="3886200" indent="-228600" fontAlgn="base">
              <a:spcBef>
                <a:spcPct val="0"/>
              </a:spcBef>
              <a:spcAft>
                <a:spcPct val="0"/>
              </a:spcAft>
              <a:defRPr>
                <a:solidFill>
                  <a:schemeClr val="tx1"/>
                </a:solidFill>
                <a:latin typeface="Arial" pitchFamily="34" charset="0"/>
              </a:defRPr>
            </a:lvl9pPr>
          </a:lstStyle>
          <a:p>
            <a:pPr marL="285750" indent="-285750">
              <a:spcBef>
                <a:spcPct val="50000"/>
              </a:spcBef>
              <a:buFont typeface="Arial" pitchFamily="34" charset="0"/>
              <a:buChar char="•"/>
            </a:pPr>
            <a:r>
              <a:rPr lang="fr-FR" sz="1600" dirty="0"/>
              <a:t>PRAXY est déjà collecteur de chutes de Titane à hauteur de quelques centaines de tonnes par an.</a:t>
            </a:r>
          </a:p>
          <a:p>
            <a:pPr marL="285750" indent="-285750">
              <a:spcBef>
                <a:spcPct val="50000"/>
              </a:spcBef>
              <a:buFont typeface="Arial" pitchFamily="34" charset="0"/>
              <a:buChar char="•"/>
            </a:pPr>
            <a:r>
              <a:rPr lang="fr-FR" sz="1600" dirty="0"/>
              <a:t>De même FERINOX est lui-même collecteur de chutes de titane et appartient au groupe ELG qui traite les chutes de titane pour Deutsche Titan.</a:t>
            </a:r>
          </a:p>
          <a:p>
            <a:pPr marL="285750" indent="-285750">
              <a:spcBef>
                <a:spcPct val="50000"/>
              </a:spcBef>
              <a:buFont typeface="Arial" pitchFamily="34" charset="0"/>
              <a:buChar char="•"/>
            </a:pPr>
            <a:r>
              <a:rPr lang="fr-FR" sz="1600" dirty="0"/>
              <a:t>Nous travaillons déjà avec ces 2 entreprises pour d’autres métaux nobles et elles ont démontré leur capacité à gérer la collecte de matériaux sensibles.</a:t>
            </a:r>
          </a:p>
          <a:p>
            <a:pPr marL="285750" indent="-285750">
              <a:spcBef>
                <a:spcPct val="50000"/>
              </a:spcBef>
              <a:buFont typeface="Arial" pitchFamily="34" charset="0"/>
              <a:buChar char="•"/>
            </a:pPr>
            <a:r>
              <a:rPr lang="fr-FR" sz="1600" dirty="0"/>
              <a:t>Des spécifications d’approvisionnement cohérentes avec le </a:t>
            </a:r>
            <a:r>
              <a:rPr lang="fr-FR" sz="1600" dirty="0" err="1"/>
              <a:t>process</a:t>
            </a:r>
            <a:r>
              <a:rPr lang="fr-FR" sz="1600" dirty="0"/>
              <a:t> qualifié seront établies, comme c’est le cas dans la profession.  </a:t>
            </a:r>
          </a:p>
          <a:p>
            <a:pPr marL="285750" indent="-285750">
              <a:spcBef>
                <a:spcPct val="50000"/>
              </a:spcBef>
              <a:buFont typeface="Arial" pitchFamily="34" charset="0"/>
              <a:buChar char="•"/>
            </a:pPr>
            <a:r>
              <a:rPr lang="fr-FR" sz="1600" dirty="0"/>
              <a:t>Elles donneront lieu à un accompagnement lors de leur mise en place ainsi qu’à un suivi dans le cadre des processus qualité. </a:t>
            </a:r>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numéro de diapositive 3"/>
          <p:cNvSpPr>
            <a:spLocks noGrp="1"/>
          </p:cNvSpPr>
          <p:nvPr>
            <p:ph type="sldNum" sz="quarter" idx="10"/>
          </p:nvPr>
        </p:nvSpPr>
        <p:spPr/>
        <p:txBody>
          <a:bodyPr/>
          <a:lstStyle/>
          <a:p>
            <a:fld id="{A97A77D1-D1B8-480F-91A6-D78871532E99}" type="slidenum">
              <a:rPr lang="fr-FR"/>
              <a:pPr/>
              <a:t>37</a:t>
            </a:fld>
            <a:endParaRPr lang="fr-FR"/>
          </a:p>
        </p:txBody>
      </p:sp>
      <p:sp>
        <p:nvSpPr>
          <p:cNvPr id="217090" name="Rectangle 2"/>
          <p:cNvSpPr>
            <a:spLocks noGrp="1" noChangeArrowheads="1"/>
          </p:cNvSpPr>
          <p:nvPr>
            <p:ph type="title"/>
          </p:nvPr>
        </p:nvSpPr>
        <p:spPr/>
        <p:txBody>
          <a:bodyPr/>
          <a:lstStyle/>
          <a:p>
            <a:r>
              <a:rPr lang="fr-FR"/>
              <a:t>Organisation du consortium</a:t>
            </a:r>
          </a:p>
        </p:txBody>
      </p:sp>
      <p:sp>
        <p:nvSpPr>
          <p:cNvPr id="217091" name="Text Box 3"/>
          <p:cNvSpPr txBox="1">
            <a:spLocks noChangeArrowheads="1"/>
          </p:cNvSpPr>
          <p:nvPr/>
        </p:nvSpPr>
        <p:spPr bwMode="auto">
          <a:xfrm>
            <a:off x="323850" y="1557338"/>
            <a:ext cx="8569325"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fr-FR" sz="1200" i="1">
                <a:solidFill>
                  <a:srgbClr val="3333FF"/>
                </a:solidFill>
              </a:rPr>
              <a:t>Question 31 : Quel est le partenaire externe qui apporte 10M€ ?</a:t>
            </a:r>
          </a:p>
        </p:txBody>
      </p:sp>
      <p:sp>
        <p:nvSpPr>
          <p:cNvPr id="217092" name="Text Box 4"/>
          <p:cNvSpPr txBox="1">
            <a:spLocks noChangeArrowheads="1"/>
          </p:cNvSpPr>
          <p:nvPr/>
        </p:nvSpPr>
        <p:spPr bwMode="auto">
          <a:xfrm>
            <a:off x="179388" y="2690813"/>
            <a:ext cx="8713787" cy="13144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marL="285750" indent="-285750">
              <a:spcBef>
                <a:spcPct val="50000"/>
              </a:spcBef>
              <a:buFont typeface="Arial" pitchFamily="34" charset="0"/>
              <a:buChar char="•"/>
            </a:pPr>
            <a:r>
              <a:rPr lang="fr-FR" sz="1600" dirty="0"/>
              <a:t>Nous négocions avec ACE Management qui gère les fonds </a:t>
            </a:r>
            <a:r>
              <a:rPr lang="fr-FR" sz="1600" dirty="0" err="1"/>
              <a:t>Aerofund</a:t>
            </a:r>
            <a:r>
              <a:rPr lang="fr-FR" sz="1600" dirty="0"/>
              <a:t> 1 et </a:t>
            </a:r>
            <a:r>
              <a:rPr lang="fr-FR" sz="1600" dirty="0" err="1"/>
              <a:t>Aerofund</a:t>
            </a:r>
            <a:r>
              <a:rPr lang="fr-FR" sz="1600" dirty="0"/>
              <a:t> 2.</a:t>
            </a:r>
          </a:p>
          <a:p>
            <a:pPr marL="285750" indent="-285750">
              <a:spcBef>
                <a:spcPct val="50000"/>
              </a:spcBef>
              <a:buFont typeface="Arial" pitchFamily="34" charset="0"/>
              <a:buChar char="•"/>
            </a:pPr>
            <a:endParaRPr lang="fr-FR" sz="1600" dirty="0"/>
          </a:p>
          <a:p>
            <a:pPr marL="285750" indent="-285750">
              <a:spcBef>
                <a:spcPct val="50000"/>
              </a:spcBef>
              <a:buFont typeface="Arial" pitchFamily="34" charset="0"/>
              <a:buChar char="•"/>
            </a:pPr>
            <a:r>
              <a:rPr lang="fr-FR" sz="1600" dirty="0"/>
              <a:t>Nous sommes en cours d’instruction du dossier avec ACE Management qui se montre très intéressé.</a:t>
            </a:r>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Espace réservé du numéro de diapositive 1"/>
          <p:cNvSpPr>
            <a:spLocks noGrp="1"/>
          </p:cNvSpPr>
          <p:nvPr>
            <p:ph type="sldNum" sz="quarter" idx="10"/>
          </p:nvPr>
        </p:nvSpPr>
        <p:spPr/>
        <p:txBody>
          <a:bodyPr/>
          <a:lstStyle/>
          <a:p>
            <a:fld id="{3BFBEEF0-8199-4368-9888-AEFEEFAB16AE}" type="slidenum">
              <a:rPr lang="fr-FR"/>
              <a:pPr/>
              <a:t>38</a:t>
            </a:fld>
            <a:endParaRPr lang="fr-FR"/>
          </a:p>
        </p:txBody>
      </p:sp>
      <p:sp>
        <p:nvSpPr>
          <p:cNvPr id="247810" name="Espace réservé du numéro de diapositive 3"/>
          <p:cNvSpPr txBox="1">
            <a:spLocks noGrp="1"/>
          </p:cNvSpPr>
          <p:nvPr/>
        </p:nvSpPr>
        <p:spPr bwMode="auto">
          <a:xfrm>
            <a:off x="6156325" y="65246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a:solidFill>
                  <a:schemeClr val="tx1"/>
                </a:solidFill>
                <a:latin typeface="Arial" pitchFamily="34" charset="0"/>
              </a:defRPr>
            </a:lvl1pPr>
            <a:lvl2pPr marL="742950" indent="-285750">
              <a:defRPr>
                <a:solidFill>
                  <a:schemeClr val="tx1"/>
                </a:solidFill>
                <a:latin typeface="Arial" pitchFamily="34" charset="0"/>
              </a:defRPr>
            </a:lvl2pPr>
            <a:lvl3pPr marL="1143000" indent="-228600">
              <a:defRPr>
                <a:solidFill>
                  <a:schemeClr val="tx1"/>
                </a:solidFill>
                <a:latin typeface="Arial" pitchFamily="34" charset="0"/>
              </a:defRPr>
            </a:lvl3pPr>
            <a:lvl4pPr marL="1600200" indent="-228600">
              <a:defRPr>
                <a:solidFill>
                  <a:schemeClr val="tx1"/>
                </a:solidFill>
                <a:latin typeface="Arial" pitchFamily="34" charset="0"/>
              </a:defRPr>
            </a:lvl4pPr>
            <a:lvl5pPr marL="2057400" indent="-228600">
              <a:defRPr>
                <a:solidFill>
                  <a:schemeClr val="tx1"/>
                </a:solidFill>
                <a:latin typeface="Arial" pitchFamily="34" charset="0"/>
              </a:defRPr>
            </a:lvl5pPr>
            <a:lvl6pPr marL="2514600" indent="-228600" fontAlgn="base">
              <a:spcBef>
                <a:spcPct val="0"/>
              </a:spcBef>
              <a:spcAft>
                <a:spcPct val="0"/>
              </a:spcAft>
              <a:defRPr>
                <a:solidFill>
                  <a:schemeClr val="tx1"/>
                </a:solidFill>
                <a:latin typeface="Arial" pitchFamily="34" charset="0"/>
              </a:defRPr>
            </a:lvl6pPr>
            <a:lvl7pPr marL="2971800" indent="-228600" fontAlgn="base">
              <a:spcBef>
                <a:spcPct val="0"/>
              </a:spcBef>
              <a:spcAft>
                <a:spcPct val="0"/>
              </a:spcAft>
              <a:defRPr>
                <a:solidFill>
                  <a:schemeClr val="tx1"/>
                </a:solidFill>
                <a:latin typeface="Arial" pitchFamily="34" charset="0"/>
              </a:defRPr>
            </a:lvl7pPr>
            <a:lvl8pPr marL="3429000" indent="-228600" fontAlgn="base">
              <a:spcBef>
                <a:spcPct val="0"/>
              </a:spcBef>
              <a:spcAft>
                <a:spcPct val="0"/>
              </a:spcAft>
              <a:defRPr>
                <a:solidFill>
                  <a:schemeClr val="tx1"/>
                </a:solidFill>
                <a:latin typeface="Arial" pitchFamily="34" charset="0"/>
              </a:defRPr>
            </a:lvl8pPr>
            <a:lvl9pPr marL="3886200" indent="-228600" fontAlgn="base">
              <a:spcBef>
                <a:spcPct val="0"/>
              </a:spcBef>
              <a:spcAft>
                <a:spcPct val="0"/>
              </a:spcAft>
              <a:defRPr>
                <a:solidFill>
                  <a:schemeClr val="tx1"/>
                </a:solidFill>
                <a:latin typeface="Arial" pitchFamily="34" charset="0"/>
              </a:defRPr>
            </a:lvl9pPr>
          </a:lstStyle>
          <a:p>
            <a:pPr algn="r"/>
            <a:fld id="{F682230E-FD58-4D65-BF12-92CA20042FA2}" type="slidenum">
              <a:rPr lang="fr-FR" sz="1400"/>
              <a:pPr algn="r"/>
              <a:t>38</a:t>
            </a:fld>
            <a:endParaRPr lang="fr-FR" sz="1400"/>
          </a:p>
        </p:txBody>
      </p:sp>
      <p:sp>
        <p:nvSpPr>
          <p:cNvPr id="247811" name="Rectangle 2"/>
          <p:cNvSpPr>
            <a:spLocks noGrp="1" noChangeArrowheads="1"/>
          </p:cNvSpPr>
          <p:nvPr>
            <p:ph type="title" idx="4294967295"/>
          </p:nvPr>
        </p:nvSpPr>
        <p:spPr/>
        <p:txBody>
          <a:bodyPr/>
          <a:lstStyle/>
          <a:p>
            <a:r>
              <a:rPr lang="fr-FR"/>
              <a:t>Risques économiques et commerciaux</a:t>
            </a:r>
          </a:p>
        </p:txBody>
      </p:sp>
      <p:sp>
        <p:nvSpPr>
          <p:cNvPr id="247812" name="Text Box 3"/>
          <p:cNvSpPr txBox="1">
            <a:spLocks noChangeArrowheads="1"/>
          </p:cNvSpPr>
          <p:nvPr/>
        </p:nvSpPr>
        <p:spPr bwMode="auto">
          <a:xfrm>
            <a:off x="323850" y="1557338"/>
            <a:ext cx="85693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itchFamily="34" charset="0"/>
              </a:defRPr>
            </a:lvl1pPr>
            <a:lvl2pPr marL="742950" indent="-285750">
              <a:defRPr>
                <a:solidFill>
                  <a:schemeClr val="tx1"/>
                </a:solidFill>
                <a:latin typeface="Arial" pitchFamily="34" charset="0"/>
              </a:defRPr>
            </a:lvl2pPr>
            <a:lvl3pPr marL="1143000" indent="-228600">
              <a:defRPr>
                <a:solidFill>
                  <a:schemeClr val="tx1"/>
                </a:solidFill>
                <a:latin typeface="Arial" pitchFamily="34" charset="0"/>
              </a:defRPr>
            </a:lvl3pPr>
            <a:lvl4pPr marL="1600200" indent="-228600">
              <a:defRPr>
                <a:solidFill>
                  <a:schemeClr val="tx1"/>
                </a:solidFill>
                <a:latin typeface="Arial" pitchFamily="34" charset="0"/>
              </a:defRPr>
            </a:lvl4pPr>
            <a:lvl5pPr marL="2057400" indent="-228600">
              <a:defRPr>
                <a:solidFill>
                  <a:schemeClr val="tx1"/>
                </a:solidFill>
                <a:latin typeface="Arial" pitchFamily="34" charset="0"/>
              </a:defRPr>
            </a:lvl5pPr>
            <a:lvl6pPr marL="2514600" indent="-228600" fontAlgn="base">
              <a:spcBef>
                <a:spcPct val="0"/>
              </a:spcBef>
              <a:spcAft>
                <a:spcPct val="0"/>
              </a:spcAft>
              <a:defRPr>
                <a:solidFill>
                  <a:schemeClr val="tx1"/>
                </a:solidFill>
                <a:latin typeface="Arial" pitchFamily="34" charset="0"/>
              </a:defRPr>
            </a:lvl6pPr>
            <a:lvl7pPr marL="2971800" indent="-228600" fontAlgn="base">
              <a:spcBef>
                <a:spcPct val="0"/>
              </a:spcBef>
              <a:spcAft>
                <a:spcPct val="0"/>
              </a:spcAft>
              <a:defRPr>
                <a:solidFill>
                  <a:schemeClr val="tx1"/>
                </a:solidFill>
                <a:latin typeface="Arial" pitchFamily="34" charset="0"/>
              </a:defRPr>
            </a:lvl7pPr>
            <a:lvl8pPr marL="3429000" indent="-228600" fontAlgn="base">
              <a:spcBef>
                <a:spcPct val="0"/>
              </a:spcBef>
              <a:spcAft>
                <a:spcPct val="0"/>
              </a:spcAft>
              <a:defRPr>
                <a:solidFill>
                  <a:schemeClr val="tx1"/>
                </a:solidFill>
                <a:latin typeface="Arial" pitchFamily="34" charset="0"/>
              </a:defRPr>
            </a:lvl8pPr>
            <a:lvl9pPr marL="3886200" indent="-228600" fontAlgn="base">
              <a:spcBef>
                <a:spcPct val="0"/>
              </a:spcBef>
              <a:spcAft>
                <a:spcPct val="0"/>
              </a:spcAft>
              <a:defRPr>
                <a:solidFill>
                  <a:schemeClr val="tx1"/>
                </a:solidFill>
                <a:latin typeface="Arial" pitchFamily="34" charset="0"/>
              </a:defRPr>
            </a:lvl9pPr>
          </a:lstStyle>
          <a:p>
            <a:pPr>
              <a:spcBef>
                <a:spcPct val="50000"/>
              </a:spcBef>
            </a:pPr>
            <a:r>
              <a:rPr lang="fr-FR" sz="1200" i="1">
                <a:solidFill>
                  <a:srgbClr val="3333FF"/>
                </a:solidFill>
              </a:rPr>
              <a:t>Question 32 : Prix de revente du lingot issu de la filière: quel est le risque industriel réel puisque les lingots sont revendus en interne au groupe A&amp;D ?</a:t>
            </a:r>
          </a:p>
        </p:txBody>
      </p:sp>
      <p:sp>
        <p:nvSpPr>
          <p:cNvPr id="247813" name="Text Box 4"/>
          <p:cNvSpPr txBox="1">
            <a:spLocks noChangeArrowheads="1"/>
          </p:cNvSpPr>
          <p:nvPr/>
        </p:nvSpPr>
        <p:spPr bwMode="auto">
          <a:xfrm>
            <a:off x="179388" y="2276475"/>
            <a:ext cx="8713787" cy="29238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itchFamily="34" charset="0"/>
              </a:defRPr>
            </a:lvl1pPr>
            <a:lvl2pPr marL="742950" indent="-285750">
              <a:defRPr>
                <a:solidFill>
                  <a:schemeClr val="tx1"/>
                </a:solidFill>
                <a:latin typeface="Arial" pitchFamily="34" charset="0"/>
              </a:defRPr>
            </a:lvl2pPr>
            <a:lvl3pPr marL="1143000" indent="-228600">
              <a:defRPr>
                <a:solidFill>
                  <a:schemeClr val="tx1"/>
                </a:solidFill>
                <a:latin typeface="Arial" pitchFamily="34" charset="0"/>
              </a:defRPr>
            </a:lvl3pPr>
            <a:lvl4pPr marL="1600200" indent="-228600">
              <a:defRPr>
                <a:solidFill>
                  <a:schemeClr val="tx1"/>
                </a:solidFill>
                <a:latin typeface="Arial" pitchFamily="34" charset="0"/>
              </a:defRPr>
            </a:lvl4pPr>
            <a:lvl5pPr marL="2057400" indent="-228600">
              <a:defRPr>
                <a:solidFill>
                  <a:schemeClr val="tx1"/>
                </a:solidFill>
                <a:latin typeface="Arial" pitchFamily="34" charset="0"/>
              </a:defRPr>
            </a:lvl5pPr>
            <a:lvl6pPr marL="2514600" indent="-228600" fontAlgn="base">
              <a:spcBef>
                <a:spcPct val="0"/>
              </a:spcBef>
              <a:spcAft>
                <a:spcPct val="0"/>
              </a:spcAft>
              <a:defRPr>
                <a:solidFill>
                  <a:schemeClr val="tx1"/>
                </a:solidFill>
                <a:latin typeface="Arial" pitchFamily="34" charset="0"/>
              </a:defRPr>
            </a:lvl6pPr>
            <a:lvl7pPr marL="2971800" indent="-228600" fontAlgn="base">
              <a:spcBef>
                <a:spcPct val="0"/>
              </a:spcBef>
              <a:spcAft>
                <a:spcPct val="0"/>
              </a:spcAft>
              <a:defRPr>
                <a:solidFill>
                  <a:schemeClr val="tx1"/>
                </a:solidFill>
                <a:latin typeface="Arial" pitchFamily="34" charset="0"/>
              </a:defRPr>
            </a:lvl7pPr>
            <a:lvl8pPr marL="3429000" indent="-228600" fontAlgn="base">
              <a:spcBef>
                <a:spcPct val="0"/>
              </a:spcBef>
              <a:spcAft>
                <a:spcPct val="0"/>
              </a:spcAft>
              <a:defRPr>
                <a:solidFill>
                  <a:schemeClr val="tx1"/>
                </a:solidFill>
                <a:latin typeface="Arial" pitchFamily="34" charset="0"/>
              </a:defRPr>
            </a:lvl8pPr>
            <a:lvl9pPr marL="3886200" indent="-228600" fontAlgn="base">
              <a:spcBef>
                <a:spcPct val="0"/>
              </a:spcBef>
              <a:spcAft>
                <a:spcPct val="0"/>
              </a:spcAft>
              <a:defRPr>
                <a:solidFill>
                  <a:schemeClr val="tx1"/>
                </a:solidFill>
                <a:latin typeface="Arial" pitchFamily="34" charset="0"/>
              </a:defRPr>
            </a:lvl9pPr>
          </a:lstStyle>
          <a:p>
            <a:pPr marL="285750" indent="-285750">
              <a:spcBef>
                <a:spcPct val="50000"/>
              </a:spcBef>
              <a:buFont typeface="Arial" pitchFamily="34" charset="0"/>
              <a:buChar char="•"/>
            </a:pPr>
            <a:r>
              <a:rPr lang="fr-FR" sz="1600" dirty="0"/>
              <a:t>Tous les lingots sont vendus à UKAD qui est le client unique de l’entité de recyclage</a:t>
            </a:r>
            <a:r>
              <a:rPr lang="fr-FR" sz="1600" dirty="0" smtClean="0"/>
              <a:t>.</a:t>
            </a:r>
          </a:p>
          <a:p>
            <a:pPr marL="285750" indent="-285750">
              <a:spcBef>
                <a:spcPct val="50000"/>
              </a:spcBef>
              <a:buFont typeface="Arial" pitchFamily="34" charset="0"/>
              <a:buChar char="•"/>
            </a:pPr>
            <a:endParaRPr lang="fr-FR" sz="1600" dirty="0"/>
          </a:p>
          <a:p>
            <a:pPr marL="285750" indent="-285750">
              <a:spcBef>
                <a:spcPct val="50000"/>
              </a:spcBef>
              <a:buFont typeface="Arial" pitchFamily="34" charset="0"/>
              <a:buChar char="•"/>
            </a:pPr>
            <a:r>
              <a:rPr lang="fr-FR" sz="1600" dirty="0"/>
              <a:t>Pour les marchés en économie circulaire, il n’y a pas de risque industriel car </a:t>
            </a:r>
            <a:r>
              <a:rPr lang="fr-FR" sz="1600" dirty="0" smtClean="0"/>
              <a:t>les </a:t>
            </a:r>
            <a:r>
              <a:rPr lang="fr-FR" sz="1600" dirty="0"/>
              <a:t>prix de vente des lingots et d’achat des chutes sont fixés par contrat.</a:t>
            </a:r>
          </a:p>
          <a:p>
            <a:pPr marL="285750" indent="-285750">
              <a:spcBef>
                <a:spcPct val="50000"/>
              </a:spcBef>
              <a:buFont typeface="Arial" pitchFamily="34" charset="0"/>
              <a:buChar char="•"/>
            </a:pPr>
            <a:endParaRPr lang="fr-FR" sz="1600" dirty="0"/>
          </a:p>
          <a:p>
            <a:pPr marL="285750" indent="-285750">
              <a:spcBef>
                <a:spcPct val="50000"/>
              </a:spcBef>
              <a:buFont typeface="Arial" pitchFamily="34" charset="0"/>
              <a:buChar char="•"/>
            </a:pPr>
            <a:r>
              <a:rPr lang="fr-FR" sz="1600" dirty="0"/>
              <a:t>Pour les marchés spots, comme la corrosion, le médical,…, nous devons être </a:t>
            </a:r>
            <a:r>
              <a:rPr lang="fr-FR" sz="1600" dirty="0" smtClean="0"/>
              <a:t>compétitifs, pour permettre à UKAD de se positionner sur ces marchés, </a:t>
            </a:r>
            <a:r>
              <a:rPr lang="fr-FR" sz="1600" dirty="0"/>
              <a:t>tout en en garantissant la rentabilité de l’entité. C’est la raison d’être de notre projet.</a:t>
            </a:r>
          </a:p>
          <a:p>
            <a:pPr>
              <a:spcBef>
                <a:spcPct val="50000"/>
              </a:spcBef>
            </a:pPr>
            <a:endParaRPr lang="fr-FR" sz="1600" dirty="0"/>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Espace réservé du numéro de diapositive 1"/>
          <p:cNvSpPr>
            <a:spLocks noGrp="1"/>
          </p:cNvSpPr>
          <p:nvPr>
            <p:ph type="sldNum" sz="quarter" idx="10"/>
          </p:nvPr>
        </p:nvSpPr>
        <p:spPr/>
        <p:txBody>
          <a:bodyPr/>
          <a:lstStyle/>
          <a:p>
            <a:fld id="{30EA4AF3-D685-45AE-A5BE-D78C7013EE60}" type="slidenum">
              <a:rPr lang="fr-FR"/>
              <a:pPr/>
              <a:t>39</a:t>
            </a:fld>
            <a:endParaRPr lang="fr-FR"/>
          </a:p>
        </p:txBody>
      </p:sp>
      <p:sp>
        <p:nvSpPr>
          <p:cNvPr id="248834" name="Espace réservé du numéro de diapositive 3"/>
          <p:cNvSpPr txBox="1">
            <a:spLocks noGrp="1"/>
          </p:cNvSpPr>
          <p:nvPr/>
        </p:nvSpPr>
        <p:spPr bwMode="auto">
          <a:xfrm>
            <a:off x="6156325" y="65246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a:solidFill>
                  <a:schemeClr val="tx1"/>
                </a:solidFill>
                <a:latin typeface="Arial" pitchFamily="34" charset="0"/>
              </a:defRPr>
            </a:lvl1pPr>
            <a:lvl2pPr marL="742950" indent="-285750">
              <a:defRPr>
                <a:solidFill>
                  <a:schemeClr val="tx1"/>
                </a:solidFill>
                <a:latin typeface="Arial" pitchFamily="34" charset="0"/>
              </a:defRPr>
            </a:lvl2pPr>
            <a:lvl3pPr marL="1143000" indent="-228600">
              <a:defRPr>
                <a:solidFill>
                  <a:schemeClr val="tx1"/>
                </a:solidFill>
                <a:latin typeface="Arial" pitchFamily="34" charset="0"/>
              </a:defRPr>
            </a:lvl3pPr>
            <a:lvl4pPr marL="1600200" indent="-228600">
              <a:defRPr>
                <a:solidFill>
                  <a:schemeClr val="tx1"/>
                </a:solidFill>
                <a:latin typeface="Arial" pitchFamily="34" charset="0"/>
              </a:defRPr>
            </a:lvl4pPr>
            <a:lvl5pPr marL="2057400" indent="-228600">
              <a:defRPr>
                <a:solidFill>
                  <a:schemeClr val="tx1"/>
                </a:solidFill>
                <a:latin typeface="Arial" pitchFamily="34" charset="0"/>
              </a:defRPr>
            </a:lvl5pPr>
            <a:lvl6pPr marL="2514600" indent="-228600" fontAlgn="base">
              <a:spcBef>
                <a:spcPct val="0"/>
              </a:spcBef>
              <a:spcAft>
                <a:spcPct val="0"/>
              </a:spcAft>
              <a:defRPr>
                <a:solidFill>
                  <a:schemeClr val="tx1"/>
                </a:solidFill>
                <a:latin typeface="Arial" pitchFamily="34" charset="0"/>
              </a:defRPr>
            </a:lvl6pPr>
            <a:lvl7pPr marL="2971800" indent="-228600" fontAlgn="base">
              <a:spcBef>
                <a:spcPct val="0"/>
              </a:spcBef>
              <a:spcAft>
                <a:spcPct val="0"/>
              </a:spcAft>
              <a:defRPr>
                <a:solidFill>
                  <a:schemeClr val="tx1"/>
                </a:solidFill>
                <a:latin typeface="Arial" pitchFamily="34" charset="0"/>
              </a:defRPr>
            </a:lvl7pPr>
            <a:lvl8pPr marL="3429000" indent="-228600" fontAlgn="base">
              <a:spcBef>
                <a:spcPct val="0"/>
              </a:spcBef>
              <a:spcAft>
                <a:spcPct val="0"/>
              </a:spcAft>
              <a:defRPr>
                <a:solidFill>
                  <a:schemeClr val="tx1"/>
                </a:solidFill>
                <a:latin typeface="Arial" pitchFamily="34" charset="0"/>
              </a:defRPr>
            </a:lvl8pPr>
            <a:lvl9pPr marL="3886200" indent="-228600" fontAlgn="base">
              <a:spcBef>
                <a:spcPct val="0"/>
              </a:spcBef>
              <a:spcAft>
                <a:spcPct val="0"/>
              </a:spcAft>
              <a:defRPr>
                <a:solidFill>
                  <a:schemeClr val="tx1"/>
                </a:solidFill>
                <a:latin typeface="Arial" pitchFamily="34" charset="0"/>
              </a:defRPr>
            </a:lvl9pPr>
          </a:lstStyle>
          <a:p>
            <a:pPr algn="r"/>
            <a:fld id="{DC7BDB5B-2D6D-463A-8CF9-783D40565FDD}" type="slidenum">
              <a:rPr lang="fr-FR" sz="1400"/>
              <a:pPr algn="r"/>
              <a:t>39</a:t>
            </a:fld>
            <a:endParaRPr lang="fr-FR" sz="1400"/>
          </a:p>
        </p:txBody>
      </p:sp>
      <p:sp>
        <p:nvSpPr>
          <p:cNvPr id="248835" name="Rectangle 2"/>
          <p:cNvSpPr>
            <a:spLocks noGrp="1" noChangeArrowheads="1"/>
          </p:cNvSpPr>
          <p:nvPr>
            <p:ph type="title" idx="4294967295"/>
          </p:nvPr>
        </p:nvSpPr>
        <p:spPr/>
        <p:txBody>
          <a:bodyPr/>
          <a:lstStyle/>
          <a:p>
            <a:r>
              <a:rPr lang="fr-FR"/>
              <a:t>Risques économiques et commerciaux</a:t>
            </a:r>
          </a:p>
        </p:txBody>
      </p:sp>
      <p:sp>
        <p:nvSpPr>
          <p:cNvPr id="248836" name="Text Box 3"/>
          <p:cNvSpPr txBox="1">
            <a:spLocks noChangeArrowheads="1"/>
          </p:cNvSpPr>
          <p:nvPr/>
        </p:nvSpPr>
        <p:spPr bwMode="auto">
          <a:xfrm>
            <a:off x="323850" y="1557338"/>
            <a:ext cx="8569325"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itchFamily="34" charset="0"/>
              </a:defRPr>
            </a:lvl1pPr>
            <a:lvl2pPr marL="742950" indent="-285750">
              <a:defRPr>
                <a:solidFill>
                  <a:schemeClr val="tx1"/>
                </a:solidFill>
                <a:latin typeface="Arial" pitchFamily="34" charset="0"/>
              </a:defRPr>
            </a:lvl2pPr>
            <a:lvl3pPr marL="1143000" indent="-228600">
              <a:defRPr>
                <a:solidFill>
                  <a:schemeClr val="tx1"/>
                </a:solidFill>
                <a:latin typeface="Arial" pitchFamily="34" charset="0"/>
              </a:defRPr>
            </a:lvl3pPr>
            <a:lvl4pPr marL="1600200" indent="-228600">
              <a:defRPr>
                <a:solidFill>
                  <a:schemeClr val="tx1"/>
                </a:solidFill>
                <a:latin typeface="Arial" pitchFamily="34" charset="0"/>
              </a:defRPr>
            </a:lvl4pPr>
            <a:lvl5pPr marL="2057400" indent="-228600">
              <a:defRPr>
                <a:solidFill>
                  <a:schemeClr val="tx1"/>
                </a:solidFill>
                <a:latin typeface="Arial" pitchFamily="34" charset="0"/>
              </a:defRPr>
            </a:lvl5pPr>
            <a:lvl6pPr marL="2514600" indent="-228600" fontAlgn="base">
              <a:spcBef>
                <a:spcPct val="0"/>
              </a:spcBef>
              <a:spcAft>
                <a:spcPct val="0"/>
              </a:spcAft>
              <a:defRPr>
                <a:solidFill>
                  <a:schemeClr val="tx1"/>
                </a:solidFill>
                <a:latin typeface="Arial" pitchFamily="34" charset="0"/>
              </a:defRPr>
            </a:lvl6pPr>
            <a:lvl7pPr marL="2971800" indent="-228600" fontAlgn="base">
              <a:spcBef>
                <a:spcPct val="0"/>
              </a:spcBef>
              <a:spcAft>
                <a:spcPct val="0"/>
              </a:spcAft>
              <a:defRPr>
                <a:solidFill>
                  <a:schemeClr val="tx1"/>
                </a:solidFill>
                <a:latin typeface="Arial" pitchFamily="34" charset="0"/>
              </a:defRPr>
            </a:lvl7pPr>
            <a:lvl8pPr marL="3429000" indent="-228600" fontAlgn="base">
              <a:spcBef>
                <a:spcPct val="0"/>
              </a:spcBef>
              <a:spcAft>
                <a:spcPct val="0"/>
              </a:spcAft>
              <a:defRPr>
                <a:solidFill>
                  <a:schemeClr val="tx1"/>
                </a:solidFill>
                <a:latin typeface="Arial" pitchFamily="34" charset="0"/>
              </a:defRPr>
            </a:lvl8pPr>
            <a:lvl9pPr marL="3886200" indent="-228600" fontAlgn="base">
              <a:spcBef>
                <a:spcPct val="0"/>
              </a:spcBef>
              <a:spcAft>
                <a:spcPct val="0"/>
              </a:spcAft>
              <a:defRPr>
                <a:solidFill>
                  <a:schemeClr val="tx1"/>
                </a:solidFill>
                <a:latin typeface="Arial" pitchFamily="34" charset="0"/>
              </a:defRPr>
            </a:lvl9pPr>
          </a:lstStyle>
          <a:p>
            <a:pPr>
              <a:spcBef>
                <a:spcPct val="50000"/>
              </a:spcBef>
            </a:pPr>
            <a:r>
              <a:rPr lang="fr-FR" sz="1200" i="1">
                <a:solidFill>
                  <a:srgbClr val="3333FF"/>
                </a:solidFill>
              </a:rPr>
              <a:t>Question 33 : Que pensez vous du positionnement de la société Française TiTa Creuset ?</a:t>
            </a:r>
          </a:p>
        </p:txBody>
      </p:sp>
      <p:sp>
        <p:nvSpPr>
          <p:cNvPr id="248837" name="Text Box 4"/>
          <p:cNvSpPr txBox="1">
            <a:spLocks noChangeArrowheads="1"/>
          </p:cNvSpPr>
          <p:nvPr/>
        </p:nvSpPr>
        <p:spPr bwMode="auto">
          <a:xfrm>
            <a:off x="179388" y="2276475"/>
            <a:ext cx="8713787" cy="329320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itchFamily="34" charset="0"/>
              </a:defRPr>
            </a:lvl1pPr>
            <a:lvl2pPr marL="742950" indent="-285750">
              <a:defRPr>
                <a:solidFill>
                  <a:schemeClr val="tx1"/>
                </a:solidFill>
                <a:latin typeface="Arial" pitchFamily="34" charset="0"/>
              </a:defRPr>
            </a:lvl2pPr>
            <a:lvl3pPr marL="1143000" indent="-228600">
              <a:defRPr>
                <a:solidFill>
                  <a:schemeClr val="tx1"/>
                </a:solidFill>
                <a:latin typeface="Arial" pitchFamily="34" charset="0"/>
              </a:defRPr>
            </a:lvl3pPr>
            <a:lvl4pPr marL="1600200" indent="-228600">
              <a:defRPr>
                <a:solidFill>
                  <a:schemeClr val="tx1"/>
                </a:solidFill>
                <a:latin typeface="Arial" pitchFamily="34" charset="0"/>
              </a:defRPr>
            </a:lvl4pPr>
            <a:lvl5pPr marL="2057400" indent="-228600">
              <a:defRPr>
                <a:solidFill>
                  <a:schemeClr val="tx1"/>
                </a:solidFill>
                <a:latin typeface="Arial" pitchFamily="34" charset="0"/>
              </a:defRPr>
            </a:lvl5pPr>
            <a:lvl6pPr marL="2514600" indent="-228600" fontAlgn="base">
              <a:spcBef>
                <a:spcPct val="0"/>
              </a:spcBef>
              <a:spcAft>
                <a:spcPct val="0"/>
              </a:spcAft>
              <a:defRPr>
                <a:solidFill>
                  <a:schemeClr val="tx1"/>
                </a:solidFill>
                <a:latin typeface="Arial" pitchFamily="34" charset="0"/>
              </a:defRPr>
            </a:lvl6pPr>
            <a:lvl7pPr marL="2971800" indent="-228600" fontAlgn="base">
              <a:spcBef>
                <a:spcPct val="0"/>
              </a:spcBef>
              <a:spcAft>
                <a:spcPct val="0"/>
              </a:spcAft>
              <a:defRPr>
                <a:solidFill>
                  <a:schemeClr val="tx1"/>
                </a:solidFill>
                <a:latin typeface="Arial" pitchFamily="34" charset="0"/>
              </a:defRPr>
            </a:lvl7pPr>
            <a:lvl8pPr marL="3429000" indent="-228600" fontAlgn="base">
              <a:spcBef>
                <a:spcPct val="0"/>
              </a:spcBef>
              <a:spcAft>
                <a:spcPct val="0"/>
              </a:spcAft>
              <a:defRPr>
                <a:solidFill>
                  <a:schemeClr val="tx1"/>
                </a:solidFill>
                <a:latin typeface="Arial" pitchFamily="34" charset="0"/>
              </a:defRPr>
            </a:lvl8pPr>
            <a:lvl9pPr marL="3886200" indent="-228600" fontAlgn="base">
              <a:spcBef>
                <a:spcPct val="0"/>
              </a:spcBef>
              <a:spcAft>
                <a:spcPct val="0"/>
              </a:spcAft>
              <a:defRPr>
                <a:solidFill>
                  <a:schemeClr val="tx1"/>
                </a:solidFill>
                <a:latin typeface="Arial" pitchFamily="34" charset="0"/>
              </a:defRPr>
            </a:lvl9pPr>
          </a:lstStyle>
          <a:p>
            <a:pPr marL="285750" indent="-285750">
              <a:spcBef>
                <a:spcPct val="50000"/>
              </a:spcBef>
              <a:buFont typeface="Arial" pitchFamily="34" charset="0"/>
              <a:buChar char="•"/>
            </a:pPr>
            <a:r>
              <a:rPr lang="fr-FR" sz="1600" dirty="0" err="1"/>
              <a:t>Tita</a:t>
            </a:r>
            <a:r>
              <a:rPr lang="fr-FR" sz="1600" dirty="0"/>
              <a:t> Creuset utilise une approche technique différente de fusion par induction en creuset froid. La phase d'affinage équivalente aux technologies EBCHR et PAMCHR n'existe </a:t>
            </a:r>
            <a:r>
              <a:rPr lang="fr-FR" sz="1600" dirty="0" smtClean="0"/>
              <a:t>pas.</a:t>
            </a:r>
          </a:p>
          <a:p>
            <a:pPr marL="285750" indent="-285750">
              <a:spcBef>
                <a:spcPct val="50000"/>
              </a:spcBef>
              <a:buFont typeface="Arial" pitchFamily="34" charset="0"/>
              <a:buChar char="•"/>
            </a:pPr>
            <a:r>
              <a:rPr lang="fr-FR" sz="1600" dirty="0" smtClean="0"/>
              <a:t>Cette </a:t>
            </a:r>
            <a:r>
              <a:rPr lang="fr-FR" sz="1600" dirty="0"/>
              <a:t>technologie ne permet pas de garantir l'absence d'inclusions HDI, ni de vaporiser les inclusions </a:t>
            </a:r>
            <a:r>
              <a:rPr lang="fr-FR" sz="1600" dirty="0" smtClean="0"/>
              <a:t>légères. </a:t>
            </a:r>
          </a:p>
          <a:p>
            <a:pPr marL="285750" indent="-285750">
              <a:spcBef>
                <a:spcPct val="50000"/>
              </a:spcBef>
              <a:buFont typeface="Arial" pitchFamily="34" charset="0"/>
              <a:buChar char="•"/>
            </a:pPr>
            <a:r>
              <a:rPr lang="fr-FR" sz="1600" dirty="0" smtClean="0"/>
              <a:t>D’autre </a:t>
            </a:r>
            <a:r>
              <a:rPr lang="fr-FR" sz="1600" dirty="0"/>
              <a:t>part cette technique ne permet pas de produire les volumes et tailles de lingot nécessaires pour le marché aéronautique </a:t>
            </a:r>
            <a:r>
              <a:rPr lang="fr-FR" sz="1600" dirty="0" smtClean="0"/>
              <a:t>que nous visons.</a:t>
            </a:r>
          </a:p>
          <a:p>
            <a:pPr marL="1028700" lvl="1">
              <a:spcBef>
                <a:spcPct val="50000"/>
              </a:spcBef>
              <a:buFont typeface="Wingdings" pitchFamily="2" charset="2"/>
              <a:buChar char="Ø"/>
            </a:pPr>
            <a:r>
              <a:rPr lang="fr-FR" sz="1600" dirty="0" err="1" smtClean="0"/>
              <a:t>TitaCreuset</a:t>
            </a:r>
            <a:r>
              <a:rPr lang="fr-FR" sz="1600" dirty="0" smtClean="0"/>
              <a:t> : 	</a:t>
            </a:r>
            <a:r>
              <a:rPr lang="ru-RU" sz="1600" dirty="0" smtClean="0">
                <a:cs typeface="Arial" pitchFamily="34" charset="0"/>
              </a:rPr>
              <a:t>Ф</a:t>
            </a:r>
            <a:r>
              <a:rPr lang="fr-FR" sz="1600" dirty="0" smtClean="0">
                <a:cs typeface="Arial" pitchFamily="34" charset="0"/>
              </a:rPr>
              <a:t> </a:t>
            </a:r>
            <a:r>
              <a:rPr lang="fr-FR" sz="1600" dirty="0">
                <a:cs typeface="Arial" pitchFamily="34" charset="0"/>
              </a:rPr>
              <a:t>maxi 100 mm, 1500 mm de long </a:t>
            </a:r>
            <a:endParaRPr lang="fr-FR" sz="1600" dirty="0" smtClean="0">
              <a:cs typeface="Arial" pitchFamily="34" charset="0"/>
            </a:endParaRPr>
          </a:p>
          <a:p>
            <a:pPr marL="1028700" lvl="1">
              <a:spcBef>
                <a:spcPct val="50000"/>
              </a:spcBef>
              <a:buFont typeface="Wingdings" pitchFamily="2" charset="2"/>
              <a:buChar char="Ø"/>
            </a:pPr>
            <a:r>
              <a:rPr lang="fr-FR" sz="1600" dirty="0" err="1" smtClean="0"/>
              <a:t>EcoTitanium</a:t>
            </a:r>
            <a:r>
              <a:rPr lang="fr-FR" sz="1600" dirty="0" smtClean="0"/>
              <a:t> :	</a:t>
            </a:r>
            <a:r>
              <a:rPr lang="ru-RU" sz="1600" dirty="0" smtClean="0"/>
              <a:t>Ф</a:t>
            </a:r>
            <a:r>
              <a:rPr lang="fr-FR" sz="1600" dirty="0" smtClean="0"/>
              <a:t> </a:t>
            </a:r>
            <a:r>
              <a:rPr lang="fr-FR" sz="1600" dirty="0"/>
              <a:t>830 mm et 3700 mm de </a:t>
            </a:r>
            <a:r>
              <a:rPr lang="fr-FR" sz="1600" dirty="0" smtClean="0"/>
              <a:t>long</a:t>
            </a:r>
            <a:endParaRPr lang="fr-FR" sz="1600" dirty="0" smtClean="0">
              <a:cs typeface="Arial" pitchFamily="34" charset="0"/>
            </a:endParaRPr>
          </a:p>
          <a:p>
            <a:pPr marL="285750" indent="-285750">
              <a:spcBef>
                <a:spcPct val="50000"/>
              </a:spcBef>
              <a:buFont typeface="Arial" pitchFamily="34" charset="0"/>
              <a:buChar char="•"/>
            </a:pPr>
            <a:endParaRPr lang="fr-FR" sz="1600" dirty="0" smtClean="0"/>
          </a:p>
          <a:p>
            <a:pPr marL="285750" indent="-285750">
              <a:spcBef>
                <a:spcPct val="50000"/>
              </a:spcBef>
              <a:buFont typeface="Arial" pitchFamily="34" charset="0"/>
              <a:buChar char="•"/>
            </a:pPr>
            <a:r>
              <a:rPr lang="fr-FR" sz="1600" dirty="0" smtClean="0"/>
              <a:t>Nous </a:t>
            </a:r>
            <a:r>
              <a:rPr lang="fr-FR" sz="1600" dirty="0"/>
              <a:t>ne visons pas les mêmes débouchés.</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 name="Espace réservé du numéro de diapositive 3"/>
          <p:cNvSpPr>
            <a:spLocks noGrp="1"/>
          </p:cNvSpPr>
          <p:nvPr>
            <p:ph type="sldNum" sz="quarter" idx="10"/>
          </p:nvPr>
        </p:nvSpPr>
        <p:spPr/>
        <p:txBody>
          <a:bodyPr/>
          <a:lstStyle/>
          <a:p>
            <a:fld id="{B835CB0B-723D-45ED-8748-EF96CEA504AA}" type="slidenum">
              <a:rPr lang="fr-FR"/>
              <a:pPr/>
              <a:t>4</a:t>
            </a:fld>
            <a:endParaRPr lang="fr-FR"/>
          </a:p>
        </p:txBody>
      </p:sp>
      <p:sp>
        <p:nvSpPr>
          <p:cNvPr id="256002" name="Rectangle 2"/>
          <p:cNvSpPr>
            <a:spLocks noGrp="1" noChangeArrowheads="1"/>
          </p:cNvSpPr>
          <p:nvPr>
            <p:ph type="title"/>
          </p:nvPr>
        </p:nvSpPr>
        <p:spPr/>
        <p:txBody>
          <a:bodyPr/>
          <a:lstStyle/>
          <a:p>
            <a:r>
              <a:rPr lang="fr-FR" sz="1800"/>
              <a:t>Qualité de l’innovation : </a:t>
            </a:r>
            <a:br>
              <a:rPr lang="fr-FR" sz="1800"/>
            </a:br>
            <a:r>
              <a:rPr lang="fr-FR" sz="1800"/>
              <a:t>choix de la technologie</a:t>
            </a:r>
          </a:p>
        </p:txBody>
      </p:sp>
      <p:sp>
        <p:nvSpPr>
          <p:cNvPr id="256003" name="Text Box 3"/>
          <p:cNvSpPr txBox="1">
            <a:spLocks noChangeArrowheads="1"/>
          </p:cNvSpPr>
          <p:nvPr/>
        </p:nvSpPr>
        <p:spPr bwMode="auto">
          <a:xfrm>
            <a:off x="1187450" y="1125538"/>
            <a:ext cx="72009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fr-FR" sz="2000" b="1" u="sng"/>
              <a:t>Avantages / Inconvénients EB vs PLASMA</a:t>
            </a:r>
          </a:p>
        </p:txBody>
      </p:sp>
      <p:graphicFrame>
        <p:nvGraphicFramePr>
          <p:cNvPr id="256024" name="Group 24"/>
          <p:cNvGraphicFramePr>
            <a:graphicFrameLocks noGrp="1"/>
          </p:cNvGraphicFramePr>
          <p:nvPr>
            <p:ph idx="1"/>
            <p:extLst>
              <p:ext uri="{D42A27DB-BD31-4B8C-83A1-F6EECF244321}">
                <p14:modId xmlns:p14="http://schemas.microsoft.com/office/powerpoint/2010/main" val="2513138755"/>
              </p:ext>
            </p:extLst>
          </p:nvPr>
        </p:nvGraphicFramePr>
        <p:xfrm>
          <a:off x="250825" y="1557338"/>
          <a:ext cx="8569325" cy="3889058"/>
        </p:xfrm>
        <a:graphic>
          <a:graphicData uri="http://schemas.openxmlformats.org/drawingml/2006/table">
            <a:tbl>
              <a:tblPr/>
              <a:tblGrid>
                <a:gridCol w="2016125"/>
                <a:gridCol w="3024188"/>
                <a:gridCol w="3529012"/>
              </a:tblGrid>
              <a:tr h="71913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GB" sz="2000" b="0" i="0" u="none" strike="noStrike" cap="none" normalizeH="0" baseline="0" dirty="0" smtClean="0">
                        <a:ln>
                          <a:noFill/>
                        </a:ln>
                        <a:solidFill>
                          <a:schemeClr val="tx1"/>
                        </a:solidFill>
                        <a:effectLst/>
                        <a:latin typeface="Verdana"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2000" b="0" i="0" u="none" strike="noStrike" cap="none" normalizeH="0" baseline="0" smtClean="0">
                          <a:ln>
                            <a:noFill/>
                          </a:ln>
                          <a:solidFill>
                            <a:schemeClr val="tx1"/>
                          </a:solidFill>
                          <a:effectLst/>
                          <a:latin typeface="Verdana" pitchFamily="34" charset="0"/>
                        </a:rPr>
                        <a:t>EB</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2000" b="0" i="0" u="none" strike="noStrike" cap="none" normalizeH="0" baseline="0" smtClean="0">
                          <a:ln>
                            <a:noFill/>
                          </a:ln>
                          <a:solidFill>
                            <a:schemeClr val="tx1"/>
                          </a:solidFill>
                          <a:effectLst/>
                          <a:latin typeface="Verdana" pitchFamily="34" charset="0"/>
                        </a:rPr>
                        <a:t>PLASMA</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006475">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2000" b="0" i="0" u="none" strike="noStrike" cap="none" normalizeH="0" baseline="0" smtClean="0">
                          <a:ln>
                            <a:noFill/>
                          </a:ln>
                          <a:solidFill>
                            <a:srgbClr val="3333FF"/>
                          </a:solidFill>
                          <a:effectLst/>
                          <a:latin typeface="Verdana" pitchFamily="34" charset="0"/>
                        </a:rPr>
                        <a:t>Avantages</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Char char="•"/>
                        <a:tabLst/>
                      </a:pPr>
                      <a:r>
                        <a:rPr kumimoji="0" lang="fr-FR" sz="1400" b="0" i="0" u="none" strike="noStrike" cap="none" normalizeH="0" baseline="0" smtClean="0">
                          <a:ln>
                            <a:noFill/>
                          </a:ln>
                          <a:solidFill>
                            <a:schemeClr val="tx1"/>
                          </a:solidFill>
                          <a:effectLst/>
                          <a:latin typeface="Verdana" pitchFamily="34" charset="0"/>
                        </a:rPr>
                        <a:t> Technologie la plus utilisée</a:t>
                      </a:r>
                    </a:p>
                    <a:p>
                      <a:pPr marL="0" marR="0" lvl="0" indent="0" algn="l" defTabSz="914400" rtl="0" eaLnBrk="1" fontAlgn="base" latinLnBrk="0" hangingPunct="1">
                        <a:lnSpc>
                          <a:spcPct val="100000"/>
                        </a:lnSpc>
                        <a:spcBef>
                          <a:spcPct val="20000"/>
                        </a:spcBef>
                        <a:spcAft>
                          <a:spcPct val="0"/>
                        </a:spcAft>
                        <a:buClrTx/>
                        <a:buSzTx/>
                        <a:buFontTx/>
                        <a:buChar char="•"/>
                        <a:tabLst/>
                      </a:pPr>
                      <a:r>
                        <a:rPr kumimoji="0" lang="fr-FR" sz="1400" b="0" i="0" u="none" strike="noStrike" cap="none" normalizeH="0" baseline="0" smtClean="0">
                          <a:ln>
                            <a:noFill/>
                          </a:ln>
                          <a:solidFill>
                            <a:schemeClr val="tx1"/>
                          </a:solidFill>
                          <a:effectLst/>
                          <a:latin typeface="Verdana" pitchFamily="34" charset="0"/>
                        </a:rPr>
                        <a:t> Maitrise canons EB</a:t>
                      </a:r>
                    </a:p>
                    <a:p>
                      <a:pPr marL="0" marR="0" lvl="0" indent="0" algn="l" defTabSz="914400" rtl="0" eaLnBrk="1" fontAlgn="base" latinLnBrk="0" hangingPunct="1">
                        <a:lnSpc>
                          <a:spcPct val="100000"/>
                        </a:lnSpc>
                        <a:spcBef>
                          <a:spcPct val="20000"/>
                        </a:spcBef>
                        <a:spcAft>
                          <a:spcPct val="0"/>
                        </a:spcAft>
                        <a:buClrTx/>
                        <a:buSzTx/>
                        <a:buFontTx/>
                        <a:buChar char="•"/>
                        <a:tabLst/>
                      </a:pPr>
                      <a:r>
                        <a:rPr kumimoji="0" lang="fr-FR" sz="1400" b="0" i="0" u="none" strike="noStrike" cap="none" normalizeH="0" baseline="0" smtClean="0">
                          <a:ln>
                            <a:noFill/>
                          </a:ln>
                          <a:solidFill>
                            <a:schemeClr val="tx1"/>
                          </a:solidFill>
                          <a:effectLst/>
                          <a:latin typeface="Verdana" pitchFamily="34" charset="0"/>
                        </a:rPr>
                        <a:t> Idéal pour Ti CP</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Char char="•"/>
                        <a:tabLst/>
                      </a:pPr>
                      <a:r>
                        <a:rPr kumimoji="0" lang="fr-FR" sz="1400" b="0" i="0" u="none" strike="noStrike" cap="none" normalizeH="0" baseline="0" smtClean="0">
                          <a:ln>
                            <a:noFill/>
                          </a:ln>
                          <a:solidFill>
                            <a:schemeClr val="tx1"/>
                          </a:solidFill>
                          <a:effectLst/>
                          <a:latin typeface="Verdana" pitchFamily="34" charset="0"/>
                        </a:rPr>
                        <a:t> Pas d’évaporation</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fr-FR" sz="1400" b="0" i="0" u="none" strike="noStrike" cap="none" normalizeH="0" baseline="0" smtClean="0">
                          <a:ln>
                            <a:noFill/>
                          </a:ln>
                          <a:solidFill>
                            <a:schemeClr val="tx1"/>
                          </a:solidFill>
                          <a:effectLst/>
                          <a:latin typeface="Verdana" pitchFamily="34" charset="0"/>
                        </a:rPr>
                        <a:t>Convient à tous les alliages contenant des éléments volatiles (dont le TA6V)</a:t>
                      </a:r>
                    </a:p>
                    <a:p>
                      <a:pPr marL="0" marR="0" lvl="0" indent="0" algn="l" defTabSz="914400" rtl="0" eaLnBrk="1" fontAlgn="base" latinLnBrk="0" hangingPunct="1">
                        <a:lnSpc>
                          <a:spcPct val="100000"/>
                        </a:lnSpc>
                        <a:spcBef>
                          <a:spcPct val="20000"/>
                        </a:spcBef>
                        <a:spcAft>
                          <a:spcPct val="0"/>
                        </a:spcAft>
                        <a:buClrTx/>
                        <a:buSzTx/>
                        <a:buFontTx/>
                        <a:buChar char="•"/>
                        <a:tabLst/>
                      </a:pPr>
                      <a:r>
                        <a:rPr kumimoji="0" lang="fr-FR" sz="1400" b="0" i="0" u="none" strike="noStrike" cap="none" normalizeH="0" baseline="0" smtClean="0">
                          <a:ln>
                            <a:noFill/>
                          </a:ln>
                          <a:solidFill>
                            <a:schemeClr val="tx1"/>
                          </a:solidFill>
                          <a:effectLst/>
                          <a:latin typeface="Verdana" pitchFamily="34" charset="0"/>
                        </a:rPr>
                        <a:t> Accepte les variations de charge</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535113">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FR" sz="2000" b="0" i="0" u="none" strike="noStrike" cap="none" normalizeH="0" baseline="0" smtClean="0">
                          <a:ln>
                            <a:noFill/>
                          </a:ln>
                          <a:solidFill>
                            <a:srgbClr val="FF0000"/>
                          </a:solidFill>
                          <a:effectLst/>
                          <a:latin typeface="Verdana" pitchFamily="34" charset="0"/>
                        </a:rPr>
                        <a:t>Inconvénients</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Char char="•"/>
                        <a:tabLst/>
                      </a:pPr>
                      <a:r>
                        <a:rPr kumimoji="0" lang="fr-FR" sz="1400" b="0" i="0" u="none" strike="noStrike" cap="none" normalizeH="0" baseline="0" smtClean="0">
                          <a:ln>
                            <a:noFill/>
                          </a:ln>
                          <a:solidFill>
                            <a:schemeClr val="tx1"/>
                          </a:solidFill>
                          <a:effectLst/>
                          <a:latin typeface="Verdana" pitchFamily="34" charset="0"/>
                        </a:rPr>
                        <a:t> Difficulté pour maitriser l’évaporation d’Al (ou autres éléments volatiles) avec des charges non uniformes.</a:t>
                      </a:r>
                    </a:p>
                    <a:p>
                      <a:pPr marL="0" marR="0" lvl="0" indent="0" algn="l" defTabSz="914400" rtl="0" eaLnBrk="1" fontAlgn="base" latinLnBrk="0" hangingPunct="1">
                        <a:lnSpc>
                          <a:spcPct val="100000"/>
                        </a:lnSpc>
                        <a:spcBef>
                          <a:spcPct val="20000"/>
                        </a:spcBef>
                        <a:spcAft>
                          <a:spcPct val="0"/>
                        </a:spcAft>
                        <a:buClrTx/>
                        <a:buSzTx/>
                        <a:buFontTx/>
                        <a:buChar char="•"/>
                        <a:tabLst/>
                      </a:pPr>
                      <a:r>
                        <a:rPr kumimoji="0" lang="fr-FR" sz="1400" b="0" i="0" u="none" strike="noStrike" cap="none" normalizeH="0" baseline="0" smtClean="0">
                          <a:ln>
                            <a:noFill/>
                          </a:ln>
                          <a:solidFill>
                            <a:schemeClr val="tx1"/>
                          </a:solidFill>
                          <a:effectLst/>
                          <a:latin typeface="Verdana" pitchFamily="34" charset="0"/>
                        </a:rPr>
                        <a:t> Nettoyage des condensats qui pénalise le taux d’utilisation.</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Char char="•"/>
                        <a:tabLst/>
                      </a:pPr>
                      <a:r>
                        <a:rPr kumimoji="0" lang="fr-FR" sz="1400" b="0" i="0" u="none" strike="noStrike" cap="none" normalizeH="0" baseline="0" dirty="0" smtClean="0">
                          <a:ln>
                            <a:noFill/>
                          </a:ln>
                          <a:solidFill>
                            <a:schemeClr val="tx1"/>
                          </a:solidFill>
                          <a:effectLst/>
                          <a:latin typeface="Verdana" pitchFamily="34" charset="0"/>
                        </a:rPr>
                        <a:t> Mouvement 3D complexe des torches plasma</a:t>
                      </a:r>
                    </a:p>
                    <a:p>
                      <a:pPr marL="0" marR="0" lvl="0" indent="0" algn="l" defTabSz="914400" rtl="0" eaLnBrk="1" fontAlgn="base" latinLnBrk="0" hangingPunct="1">
                        <a:lnSpc>
                          <a:spcPct val="100000"/>
                        </a:lnSpc>
                        <a:spcBef>
                          <a:spcPct val="20000"/>
                        </a:spcBef>
                        <a:spcAft>
                          <a:spcPct val="0"/>
                        </a:spcAft>
                        <a:buClrTx/>
                        <a:buSzTx/>
                        <a:buFontTx/>
                        <a:buChar char="•"/>
                        <a:tabLst/>
                      </a:pPr>
                      <a:r>
                        <a:rPr kumimoji="0" lang="fr-FR" sz="1400" b="0" i="0" u="none" strike="noStrike" cap="none" normalizeH="0" baseline="0" dirty="0" smtClean="0">
                          <a:ln>
                            <a:noFill/>
                          </a:ln>
                          <a:solidFill>
                            <a:schemeClr val="tx1"/>
                          </a:solidFill>
                          <a:effectLst/>
                          <a:latin typeface="Verdana" pitchFamily="34" charset="0"/>
                        </a:rPr>
                        <a:t> Maintien d’une bonne qualité du gaz (recyclage Hélium)</a:t>
                      </a:r>
                    </a:p>
                    <a:p>
                      <a:pPr marL="0" marR="0" lvl="0" indent="0" algn="l" defTabSz="914400" rtl="0" eaLnBrk="1" fontAlgn="base" latinLnBrk="0" hangingPunct="1">
                        <a:lnSpc>
                          <a:spcPct val="100000"/>
                        </a:lnSpc>
                        <a:spcBef>
                          <a:spcPct val="20000"/>
                        </a:spcBef>
                        <a:spcAft>
                          <a:spcPct val="0"/>
                        </a:spcAft>
                        <a:buClrTx/>
                        <a:buSzTx/>
                        <a:buFontTx/>
                        <a:buChar char="•"/>
                        <a:tabLst/>
                      </a:pPr>
                      <a:r>
                        <a:rPr kumimoji="0" lang="fr-FR" sz="1400" b="0" i="0" u="none" strike="noStrike" cap="none" normalizeH="0" baseline="0" dirty="0" smtClean="0">
                          <a:ln>
                            <a:noFill/>
                          </a:ln>
                          <a:solidFill>
                            <a:schemeClr val="tx1"/>
                          </a:solidFill>
                          <a:effectLst/>
                          <a:latin typeface="Verdana" pitchFamily="34" charset="0"/>
                        </a:rPr>
                        <a:t> Technologie maîtrisée par un seul fournisseur</a:t>
                      </a:r>
                    </a:p>
                    <a:p>
                      <a:pPr marL="0" marR="0" lvl="0" indent="0" algn="l" defTabSz="914400" rtl="0" eaLnBrk="1" fontAlgn="base" latinLnBrk="0" hangingPunct="1">
                        <a:lnSpc>
                          <a:spcPct val="100000"/>
                        </a:lnSpc>
                        <a:spcBef>
                          <a:spcPct val="20000"/>
                        </a:spcBef>
                        <a:spcAft>
                          <a:spcPct val="0"/>
                        </a:spcAft>
                        <a:buClrTx/>
                        <a:buSzTx/>
                        <a:buFontTx/>
                        <a:buChar char="•"/>
                        <a:tabLst/>
                      </a:pPr>
                      <a:r>
                        <a:rPr kumimoji="0" lang="fr-FR" sz="1400" b="0" i="0" u="none" strike="noStrike" cap="none" normalizeH="0" baseline="0" dirty="0" smtClean="0">
                          <a:ln>
                            <a:noFill/>
                          </a:ln>
                          <a:solidFill>
                            <a:schemeClr val="tx1"/>
                          </a:solidFill>
                          <a:effectLst/>
                          <a:latin typeface="Verdana" pitchFamily="34" charset="0"/>
                        </a:rPr>
                        <a:t> Cathode W vs risque HDI (Essai cathode Cu non concluant)</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256022" name="Text Box 22"/>
          <p:cNvSpPr txBox="1">
            <a:spLocks noChangeArrowheads="1"/>
          </p:cNvSpPr>
          <p:nvPr/>
        </p:nvSpPr>
        <p:spPr bwMode="auto">
          <a:xfrm>
            <a:off x="430213" y="5445125"/>
            <a:ext cx="8713787" cy="11001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fr-FR" b="1" u="sng" dirty="0"/>
              <a:t>Four Plasma chez </a:t>
            </a:r>
            <a:r>
              <a:rPr lang="fr-FR" b="1" u="sng" dirty="0" err="1"/>
              <a:t>Timet</a:t>
            </a:r>
            <a:endParaRPr lang="fr-FR" b="1" u="sng" dirty="0"/>
          </a:p>
          <a:p>
            <a:pPr>
              <a:spcBef>
                <a:spcPct val="50000"/>
              </a:spcBef>
            </a:pPr>
            <a:r>
              <a:rPr lang="fr-FR" sz="1600" dirty="0"/>
              <a:t>Probablement afin d’élaborer des alliages contenant des éléments volatiles.</a:t>
            </a:r>
          </a:p>
          <a:p>
            <a:pPr>
              <a:spcBef>
                <a:spcPct val="50000"/>
              </a:spcBef>
            </a:pPr>
            <a:r>
              <a:rPr lang="fr-FR" sz="1600" dirty="0"/>
              <a:t>Cu, Al</a:t>
            </a:r>
            <a:r>
              <a:rPr lang="fr-FR" sz="1600" dirty="0" smtClean="0"/>
              <a:t>,  </a:t>
            </a:r>
            <a:r>
              <a:rPr lang="fr-FR" sz="1600" dirty="0"/>
              <a:t>… avec plus de souplesse dans la constitution de la charge.</a:t>
            </a:r>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Espace réservé du numéro de diapositive 1"/>
          <p:cNvSpPr>
            <a:spLocks noGrp="1"/>
          </p:cNvSpPr>
          <p:nvPr>
            <p:ph type="sldNum" sz="quarter" idx="10"/>
          </p:nvPr>
        </p:nvSpPr>
        <p:spPr/>
        <p:txBody>
          <a:bodyPr/>
          <a:lstStyle/>
          <a:p>
            <a:fld id="{FC293BD5-89DA-4A8F-8DDE-5FBC767AA997}" type="slidenum">
              <a:rPr lang="fr-FR"/>
              <a:pPr/>
              <a:t>40</a:t>
            </a:fld>
            <a:endParaRPr lang="fr-FR"/>
          </a:p>
        </p:txBody>
      </p:sp>
      <p:sp>
        <p:nvSpPr>
          <p:cNvPr id="249858" name="Espace réservé du numéro de diapositive 3"/>
          <p:cNvSpPr txBox="1">
            <a:spLocks noGrp="1"/>
          </p:cNvSpPr>
          <p:nvPr/>
        </p:nvSpPr>
        <p:spPr bwMode="auto">
          <a:xfrm>
            <a:off x="6156325" y="65246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a:solidFill>
                  <a:schemeClr val="tx1"/>
                </a:solidFill>
                <a:latin typeface="Arial" pitchFamily="34" charset="0"/>
              </a:defRPr>
            </a:lvl1pPr>
            <a:lvl2pPr marL="742950" indent="-285750">
              <a:defRPr>
                <a:solidFill>
                  <a:schemeClr val="tx1"/>
                </a:solidFill>
                <a:latin typeface="Arial" pitchFamily="34" charset="0"/>
              </a:defRPr>
            </a:lvl2pPr>
            <a:lvl3pPr marL="1143000" indent="-228600">
              <a:defRPr>
                <a:solidFill>
                  <a:schemeClr val="tx1"/>
                </a:solidFill>
                <a:latin typeface="Arial" pitchFamily="34" charset="0"/>
              </a:defRPr>
            </a:lvl3pPr>
            <a:lvl4pPr marL="1600200" indent="-228600">
              <a:defRPr>
                <a:solidFill>
                  <a:schemeClr val="tx1"/>
                </a:solidFill>
                <a:latin typeface="Arial" pitchFamily="34" charset="0"/>
              </a:defRPr>
            </a:lvl4pPr>
            <a:lvl5pPr marL="2057400" indent="-228600">
              <a:defRPr>
                <a:solidFill>
                  <a:schemeClr val="tx1"/>
                </a:solidFill>
                <a:latin typeface="Arial" pitchFamily="34" charset="0"/>
              </a:defRPr>
            </a:lvl5pPr>
            <a:lvl6pPr marL="2514600" indent="-228600" fontAlgn="base">
              <a:spcBef>
                <a:spcPct val="0"/>
              </a:spcBef>
              <a:spcAft>
                <a:spcPct val="0"/>
              </a:spcAft>
              <a:defRPr>
                <a:solidFill>
                  <a:schemeClr val="tx1"/>
                </a:solidFill>
                <a:latin typeface="Arial" pitchFamily="34" charset="0"/>
              </a:defRPr>
            </a:lvl6pPr>
            <a:lvl7pPr marL="2971800" indent="-228600" fontAlgn="base">
              <a:spcBef>
                <a:spcPct val="0"/>
              </a:spcBef>
              <a:spcAft>
                <a:spcPct val="0"/>
              </a:spcAft>
              <a:defRPr>
                <a:solidFill>
                  <a:schemeClr val="tx1"/>
                </a:solidFill>
                <a:latin typeface="Arial" pitchFamily="34" charset="0"/>
              </a:defRPr>
            </a:lvl7pPr>
            <a:lvl8pPr marL="3429000" indent="-228600" fontAlgn="base">
              <a:spcBef>
                <a:spcPct val="0"/>
              </a:spcBef>
              <a:spcAft>
                <a:spcPct val="0"/>
              </a:spcAft>
              <a:defRPr>
                <a:solidFill>
                  <a:schemeClr val="tx1"/>
                </a:solidFill>
                <a:latin typeface="Arial" pitchFamily="34" charset="0"/>
              </a:defRPr>
            </a:lvl8pPr>
            <a:lvl9pPr marL="3886200" indent="-228600" fontAlgn="base">
              <a:spcBef>
                <a:spcPct val="0"/>
              </a:spcBef>
              <a:spcAft>
                <a:spcPct val="0"/>
              </a:spcAft>
              <a:defRPr>
                <a:solidFill>
                  <a:schemeClr val="tx1"/>
                </a:solidFill>
                <a:latin typeface="Arial" pitchFamily="34" charset="0"/>
              </a:defRPr>
            </a:lvl9pPr>
          </a:lstStyle>
          <a:p>
            <a:pPr algn="r"/>
            <a:fld id="{9A538766-6728-4529-B0B2-E97F4250365B}" type="slidenum">
              <a:rPr lang="fr-FR" sz="1400"/>
              <a:pPr algn="r"/>
              <a:t>40</a:t>
            </a:fld>
            <a:endParaRPr lang="fr-FR" sz="1400"/>
          </a:p>
        </p:txBody>
      </p:sp>
      <p:sp>
        <p:nvSpPr>
          <p:cNvPr id="249859" name="Rectangle 2"/>
          <p:cNvSpPr>
            <a:spLocks noGrp="1" noChangeArrowheads="1"/>
          </p:cNvSpPr>
          <p:nvPr>
            <p:ph type="title" idx="4294967295"/>
          </p:nvPr>
        </p:nvSpPr>
        <p:spPr/>
        <p:txBody>
          <a:bodyPr/>
          <a:lstStyle/>
          <a:p>
            <a:r>
              <a:rPr lang="fr-FR"/>
              <a:t>Risques économiques et commerciaux</a:t>
            </a:r>
          </a:p>
        </p:txBody>
      </p:sp>
      <p:sp>
        <p:nvSpPr>
          <p:cNvPr id="249860" name="Text Box 3"/>
          <p:cNvSpPr txBox="1">
            <a:spLocks noChangeArrowheads="1"/>
          </p:cNvSpPr>
          <p:nvPr/>
        </p:nvSpPr>
        <p:spPr bwMode="auto">
          <a:xfrm>
            <a:off x="323850" y="1557338"/>
            <a:ext cx="85693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itchFamily="34" charset="0"/>
              </a:defRPr>
            </a:lvl1pPr>
            <a:lvl2pPr marL="742950" indent="-285750">
              <a:defRPr>
                <a:solidFill>
                  <a:schemeClr val="tx1"/>
                </a:solidFill>
                <a:latin typeface="Arial" pitchFamily="34" charset="0"/>
              </a:defRPr>
            </a:lvl2pPr>
            <a:lvl3pPr marL="1143000" indent="-228600">
              <a:defRPr>
                <a:solidFill>
                  <a:schemeClr val="tx1"/>
                </a:solidFill>
                <a:latin typeface="Arial" pitchFamily="34" charset="0"/>
              </a:defRPr>
            </a:lvl3pPr>
            <a:lvl4pPr marL="1600200" indent="-228600">
              <a:defRPr>
                <a:solidFill>
                  <a:schemeClr val="tx1"/>
                </a:solidFill>
                <a:latin typeface="Arial" pitchFamily="34" charset="0"/>
              </a:defRPr>
            </a:lvl4pPr>
            <a:lvl5pPr marL="2057400" indent="-228600">
              <a:defRPr>
                <a:solidFill>
                  <a:schemeClr val="tx1"/>
                </a:solidFill>
                <a:latin typeface="Arial" pitchFamily="34" charset="0"/>
              </a:defRPr>
            </a:lvl5pPr>
            <a:lvl6pPr marL="2514600" indent="-228600" fontAlgn="base">
              <a:spcBef>
                <a:spcPct val="0"/>
              </a:spcBef>
              <a:spcAft>
                <a:spcPct val="0"/>
              </a:spcAft>
              <a:defRPr>
                <a:solidFill>
                  <a:schemeClr val="tx1"/>
                </a:solidFill>
                <a:latin typeface="Arial" pitchFamily="34" charset="0"/>
              </a:defRPr>
            </a:lvl6pPr>
            <a:lvl7pPr marL="2971800" indent="-228600" fontAlgn="base">
              <a:spcBef>
                <a:spcPct val="0"/>
              </a:spcBef>
              <a:spcAft>
                <a:spcPct val="0"/>
              </a:spcAft>
              <a:defRPr>
                <a:solidFill>
                  <a:schemeClr val="tx1"/>
                </a:solidFill>
                <a:latin typeface="Arial" pitchFamily="34" charset="0"/>
              </a:defRPr>
            </a:lvl7pPr>
            <a:lvl8pPr marL="3429000" indent="-228600" fontAlgn="base">
              <a:spcBef>
                <a:spcPct val="0"/>
              </a:spcBef>
              <a:spcAft>
                <a:spcPct val="0"/>
              </a:spcAft>
              <a:defRPr>
                <a:solidFill>
                  <a:schemeClr val="tx1"/>
                </a:solidFill>
                <a:latin typeface="Arial" pitchFamily="34" charset="0"/>
              </a:defRPr>
            </a:lvl8pPr>
            <a:lvl9pPr marL="3886200" indent="-228600" fontAlgn="base">
              <a:spcBef>
                <a:spcPct val="0"/>
              </a:spcBef>
              <a:spcAft>
                <a:spcPct val="0"/>
              </a:spcAft>
              <a:defRPr>
                <a:solidFill>
                  <a:schemeClr val="tx1"/>
                </a:solidFill>
                <a:latin typeface="Arial" pitchFamily="34" charset="0"/>
              </a:defRPr>
            </a:lvl9pPr>
          </a:lstStyle>
          <a:p>
            <a:pPr>
              <a:spcBef>
                <a:spcPct val="50000"/>
              </a:spcBef>
            </a:pPr>
            <a:r>
              <a:rPr lang="fr-FR" sz="1200" i="1">
                <a:solidFill>
                  <a:srgbClr val="3333FF"/>
                </a:solidFill>
              </a:rPr>
              <a:t>Question 34 : La quantité de scrap disponible est directement lié au ratio "buy-to-fly". Quelles perspectives d'évolution de ce ratio ? A partir de quel seuil la filière de recyclage risque-t-elle de souffrir d'un manque de matière ?</a:t>
            </a:r>
          </a:p>
        </p:txBody>
      </p:sp>
      <p:sp>
        <p:nvSpPr>
          <p:cNvPr id="249861" name="Text Box 4"/>
          <p:cNvSpPr txBox="1">
            <a:spLocks noChangeArrowheads="1"/>
          </p:cNvSpPr>
          <p:nvPr/>
        </p:nvSpPr>
        <p:spPr bwMode="auto">
          <a:xfrm>
            <a:off x="179388" y="2182813"/>
            <a:ext cx="8713787" cy="329320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itchFamily="34" charset="0"/>
              </a:defRPr>
            </a:lvl1pPr>
            <a:lvl2pPr marL="742950" indent="-285750">
              <a:defRPr>
                <a:solidFill>
                  <a:schemeClr val="tx1"/>
                </a:solidFill>
                <a:latin typeface="Arial" pitchFamily="34" charset="0"/>
              </a:defRPr>
            </a:lvl2pPr>
            <a:lvl3pPr marL="1143000" indent="-228600">
              <a:defRPr>
                <a:solidFill>
                  <a:schemeClr val="tx1"/>
                </a:solidFill>
                <a:latin typeface="Arial" pitchFamily="34" charset="0"/>
              </a:defRPr>
            </a:lvl3pPr>
            <a:lvl4pPr marL="1600200" indent="-228600">
              <a:defRPr>
                <a:solidFill>
                  <a:schemeClr val="tx1"/>
                </a:solidFill>
                <a:latin typeface="Arial" pitchFamily="34" charset="0"/>
              </a:defRPr>
            </a:lvl4pPr>
            <a:lvl5pPr marL="2057400" indent="-228600">
              <a:defRPr>
                <a:solidFill>
                  <a:schemeClr val="tx1"/>
                </a:solidFill>
                <a:latin typeface="Arial" pitchFamily="34" charset="0"/>
              </a:defRPr>
            </a:lvl5pPr>
            <a:lvl6pPr marL="2514600" indent="-228600" fontAlgn="base">
              <a:spcBef>
                <a:spcPct val="0"/>
              </a:spcBef>
              <a:spcAft>
                <a:spcPct val="0"/>
              </a:spcAft>
              <a:defRPr>
                <a:solidFill>
                  <a:schemeClr val="tx1"/>
                </a:solidFill>
                <a:latin typeface="Arial" pitchFamily="34" charset="0"/>
              </a:defRPr>
            </a:lvl6pPr>
            <a:lvl7pPr marL="2971800" indent="-228600" fontAlgn="base">
              <a:spcBef>
                <a:spcPct val="0"/>
              </a:spcBef>
              <a:spcAft>
                <a:spcPct val="0"/>
              </a:spcAft>
              <a:defRPr>
                <a:solidFill>
                  <a:schemeClr val="tx1"/>
                </a:solidFill>
                <a:latin typeface="Arial" pitchFamily="34" charset="0"/>
              </a:defRPr>
            </a:lvl7pPr>
            <a:lvl8pPr marL="3429000" indent="-228600" fontAlgn="base">
              <a:spcBef>
                <a:spcPct val="0"/>
              </a:spcBef>
              <a:spcAft>
                <a:spcPct val="0"/>
              </a:spcAft>
              <a:defRPr>
                <a:solidFill>
                  <a:schemeClr val="tx1"/>
                </a:solidFill>
                <a:latin typeface="Arial" pitchFamily="34" charset="0"/>
              </a:defRPr>
            </a:lvl8pPr>
            <a:lvl9pPr marL="3886200" indent="-228600" fontAlgn="base">
              <a:spcBef>
                <a:spcPct val="0"/>
              </a:spcBef>
              <a:spcAft>
                <a:spcPct val="0"/>
              </a:spcAft>
              <a:defRPr>
                <a:solidFill>
                  <a:schemeClr val="tx1"/>
                </a:solidFill>
                <a:latin typeface="Arial" pitchFamily="34" charset="0"/>
              </a:defRPr>
            </a:lvl9pPr>
          </a:lstStyle>
          <a:p>
            <a:pPr marL="285750" indent="-285750">
              <a:spcBef>
                <a:spcPct val="50000"/>
              </a:spcBef>
              <a:buFont typeface="Arial" pitchFamily="34" charset="0"/>
              <a:buChar char="•"/>
            </a:pPr>
            <a:r>
              <a:rPr lang="fr-FR" sz="1600" dirty="0"/>
              <a:t>La part de chutes  apportée par AD et UKAD représente plus de 50% du volume de chutes nécessaires pour exploiter l’installation. L’utilisation des meilleures technologiques disponibles actuellement génère cette quantité de chutes dont l’évolution sera peu significative dans les années à venir.</a:t>
            </a:r>
          </a:p>
          <a:p>
            <a:pPr marL="285750" indent="-285750">
              <a:spcBef>
                <a:spcPct val="50000"/>
              </a:spcBef>
              <a:buFont typeface="Arial" pitchFamily="34" charset="0"/>
              <a:buChar char="•"/>
            </a:pPr>
            <a:r>
              <a:rPr lang="fr-FR" sz="1600" dirty="0"/>
              <a:t>L’évolution du ratio « </a:t>
            </a:r>
            <a:r>
              <a:rPr lang="fr-FR" sz="1600" dirty="0" err="1"/>
              <a:t>buy</a:t>
            </a:r>
            <a:r>
              <a:rPr lang="fr-FR" sz="1600" dirty="0"/>
              <a:t>-to-</a:t>
            </a:r>
            <a:r>
              <a:rPr lang="fr-FR" sz="1600" dirty="0" err="1"/>
              <a:t>fly</a:t>
            </a:r>
            <a:r>
              <a:rPr lang="fr-FR" sz="1600" dirty="0"/>
              <a:t> » sera liée à des ruptures technologiques dont la mise en œuvre s’étendra sur de longues périodes. </a:t>
            </a:r>
          </a:p>
          <a:p>
            <a:pPr marL="1028700" lvl="1">
              <a:spcBef>
                <a:spcPct val="50000"/>
              </a:spcBef>
              <a:buFont typeface="Wingdings" pitchFamily="2" charset="2"/>
              <a:buChar char="Ø"/>
            </a:pPr>
            <a:r>
              <a:rPr lang="fr-FR" sz="1600" dirty="0" smtClean="0"/>
              <a:t>Si </a:t>
            </a:r>
            <a:r>
              <a:rPr lang="fr-FR" sz="1600" dirty="0"/>
              <a:t>l'on considère 100 t de titane consommé par A350, avec un ratio moyen « </a:t>
            </a:r>
            <a:r>
              <a:rPr lang="fr-FR" sz="1600" dirty="0" err="1"/>
              <a:t>buy</a:t>
            </a:r>
            <a:r>
              <a:rPr lang="fr-FR" sz="1600" dirty="0"/>
              <a:t>-to-</a:t>
            </a:r>
            <a:r>
              <a:rPr lang="fr-FR" sz="1600" dirty="0" err="1"/>
              <a:t>fly</a:t>
            </a:r>
            <a:r>
              <a:rPr lang="fr-FR" sz="1600" dirty="0"/>
              <a:t> » de 8, 87 t de chutes sont générées par avion.</a:t>
            </a:r>
          </a:p>
          <a:p>
            <a:pPr marL="1028700" lvl="1">
              <a:spcBef>
                <a:spcPct val="50000"/>
              </a:spcBef>
              <a:buFont typeface="Wingdings" pitchFamily="2" charset="2"/>
              <a:buChar char="Ø"/>
            </a:pPr>
            <a:r>
              <a:rPr lang="fr-FR" sz="1600" dirty="0"/>
              <a:t>Avec un ratio « </a:t>
            </a:r>
            <a:r>
              <a:rPr lang="fr-FR" sz="1600" dirty="0" err="1"/>
              <a:t>buy</a:t>
            </a:r>
            <a:r>
              <a:rPr lang="fr-FR" sz="1600" dirty="0"/>
              <a:t>-to-</a:t>
            </a:r>
            <a:r>
              <a:rPr lang="fr-FR" sz="1600" dirty="0" err="1"/>
              <a:t>fly</a:t>
            </a:r>
            <a:r>
              <a:rPr lang="fr-FR" sz="1600" dirty="0"/>
              <a:t> » divisé par 2, 4000 à 6000 t de chutes seront générées par an pour ce seul avion.</a:t>
            </a:r>
          </a:p>
          <a:p>
            <a:pPr marL="285750" indent="-285750">
              <a:spcBef>
                <a:spcPct val="50000"/>
              </a:spcBef>
              <a:buFont typeface="Arial" pitchFamily="34" charset="0"/>
              <a:buChar char="•"/>
            </a:pPr>
            <a:r>
              <a:rPr lang="fr-FR" sz="1600" dirty="0"/>
              <a:t>Dans ce contexte capter 1500 t de chutes, nous </a:t>
            </a:r>
            <a:r>
              <a:rPr lang="fr-FR" sz="1600" dirty="0" smtClean="0"/>
              <a:t>paraît </a:t>
            </a:r>
            <a:r>
              <a:rPr lang="fr-FR" sz="1600" dirty="0"/>
              <a:t>accessible.</a:t>
            </a:r>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numéro de diapositive 3"/>
          <p:cNvSpPr>
            <a:spLocks noGrp="1"/>
          </p:cNvSpPr>
          <p:nvPr>
            <p:ph type="sldNum" sz="quarter" idx="10"/>
          </p:nvPr>
        </p:nvSpPr>
        <p:spPr/>
        <p:txBody>
          <a:bodyPr/>
          <a:lstStyle/>
          <a:p>
            <a:fld id="{29AAE176-1930-461D-BCC3-238D2BD0DEEA}" type="slidenum">
              <a:rPr lang="fr-FR"/>
              <a:pPr/>
              <a:t>41</a:t>
            </a:fld>
            <a:endParaRPr lang="fr-FR"/>
          </a:p>
        </p:txBody>
      </p:sp>
      <p:sp>
        <p:nvSpPr>
          <p:cNvPr id="274434" name="Rectangle 2"/>
          <p:cNvSpPr>
            <a:spLocks noGrp="1" noChangeArrowheads="1"/>
          </p:cNvSpPr>
          <p:nvPr>
            <p:ph type="title"/>
          </p:nvPr>
        </p:nvSpPr>
        <p:spPr/>
        <p:txBody>
          <a:bodyPr/>
          <a:lstStyle/>
          <a:p>
            <a:r>
              <a:rPr lang="fr-FR"/>
              <a:t>Risques économiques et commerciaux</a:t>
            </a:r>
          </a:p>
        </p:txBody>
      </p:sp>
      <p:sp>
        <p:nvSpPr>
          <p:cNvPr id="274435" name="Text Box 3"/>
          <p:cNvSpPr txBox="1">
            <a:spLocks noChangeArrowheads="1"/>
          </p:cNvSpPr>
          <p:nvPr/>
        </p:nvSpPr>
        <p:spPr bwMode="auto">
          <a:xfrm>
            <a:off x="323851" y="1557338"/>
            <a:ext cx="2952005" cy="10156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spcBef>
                <a:spcPct val="50000"/>
              </a:spcBef>
            </a:pPr>
            <a:r>
              <a:rPr lang="fr-FR" sz="1200" i="1">
                <a:solidFill>
                  <a:srgbClr val="3333FF"/>
                </a:solidFill>
              </a:rPr>
              <a:t>Question 35 : Comment la filière s'organisera-t-elle pour assurer la disponibilité nécessaire en matière première? Mettra-t-elle en place une politique de stockage ?</a:t>
            </a:r>
          </a:p>
        </p:txBody>
      </p:sp>
      <p:sp>
        <p:nvSpPr>
          <p:cNvPr id="274436" name="Text Box 4"/>
          <p:cNvSpPr txBox="1">
            <a:spLocks noChangeArrowheads="1"/>
          </p:cNvSpPr>
          <p:nvPr/>
        </p:nvSpPr>
        <p:spPr bwMode="auto">
          <a:xfrm>
            <a:off x="179389" y="4869160"/>
            <a:ext cx="3096468" cy="954107"/>
          </a:xfrm>
          <a:prstGeom prst="rect">
            <a:avLst/>
          </a:prstGeom>
          <a:noFill/>
          <a:ln w="19050">
            <a:solidFill>
              <a:srgbClr val="0070C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r>
              <a:rPr lang="fr-FR" sz="1400" dirty="0" smtClean="0"/>
              <a:t>Compte </a:t>
            </a:r>
            <a:r>
              <a:rPr lang="fr-FR" sz="1400" dirty="0"/>
              <a:t>tenu de la volatilité du prix des chutes, Il n’y aura pas de stockage hors volume prévu dans le flux d’exploitation.</a:t>
            </a:r>
          </a:p>
        </p:txBody>
      </p:sp>
      <p:grpSp>
        <p:nvGrpSpPr>
          <p:cNvPr id="27" name="Groupe 26"/>
          <p:cNvGrpSpPr/>
          <p:nvPr/>
        </p:nvGrpSpPr>
        <p:grpSpPr>
          <a:xfrm>
            <a:off x="3419873" y="1148040"/>
            <a:ext cx="5472607" cy="5080998"/>
            <a:chOff x="1029856" y="1196975"/>
            <a:chExt cx="8458034" cy="5534890"/>
          </a:xfrm>
        </p:grpSpPr>
        <p:sp>
          <p:nvSpPr>
            <p:cNvPr id="28" name="Text Box 3"/>
            <p:cNvSpPr txBox="1">
              <a:spLocks noChangeArrowheads="1"/>
            </p:cNvSpPr>
            <p:nvPr/>
          </p:nvSpPr>
          <p:spPr bwMode="auto">
            <a:xfrm>
              <a:off x="1403350" y="1196975"/>
              <a:ext cx="4032249" cy="268216"/>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fr-FR" sz="1000" b="1" dirty="0">
                  <a:solidFill>
                    <a:srgbClr val="FF0000"/>
                  </a:solidFill>
                </a:rPr>
                <a:t>4000</a:t>
              </a:r>
              <a:r>
                <a:rPr lang="fr-FR" sz="1000" b="1" dirty="0"/>
                <a:t> T</a:t>
              </a:r>
              <a:r>
                <a:rPr lang="fr-FR" sz="1000" dirty="0"/>
                <a:t> de lingots refondus VAR</a:t>
              </a:r>
            </a:p>
          </p:txBody>
        </p:sp>
        <p:sp>
          <p:nvSpPr>
            <p:cNvPr id="29" name="Text Box 4"/>
            <p:cNvSpPr txBox="1">
              <a:spLocks noChangeArrowheads="1"/>
            </p:cNvSpPr>
            <p:nvPr/>
          </p:nvSpPr>
          <p:spPr bwMode="auto">
            <a:xfrm>
              <a:off x="1403350" y="1628775"/>
              <a:ext cx="4032249" cy="268216"/>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fr-FR" sz="1000" dirty="0"/>
                <a:t>4200 T d’électrodes EBCHR</a:t>
              </a:r>
            </a:p>
          </p:txBody>
        </p:sp>
        <p:sp>
          <p:nvSpPr>
            <p:cNvPr id="30" name="Text Box 5"/>
            <p:cNvSpPr txBox="1">
              <a:spLocks noChangeArrowheads="1"/>
            </p:cNvSpPr>
            <p:nvPr/>
          </p:nvSpPr>
          <p:spPr bwMode="auto">
            <a:xfrm>
              <a:off x="1403350" y="2060575"/>
              <a:ext cx="4032249" cy="268216"/>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fr-FR" sz="1000" b="1" dirty="0">
                  <a:solidFill>
                    <a:schemeClr val="accent2"/>
                  </a:solidFill>
                </a:rPr>
                <a:t>4400 T</a:t>
              </a:r>
              <a:r>
                <a:rPr lang="fr-FR" sz="1000" dirty="0"/>
                <a:t> à enfourner</a:t>
              </a:r>
            </a:p>
          </p:txBody>
        </p:sp>
        <p:sp>
          <p:nvSpPr>
            <p:cNvPr id="31" name="Text Box 6"/>
            <p:cNvSpPr txBox="1">
              <a:spLocks noChangeArrowheads="1"/>
            </p:cNvSpPr>
            <p:nvPr/>
          </p:nvSpPr>
          <p:spPr bwMode="auto">
            <a:xfrm>
              <a:off x="1029856" y="2492375"/>
              <a:ext cx="1597458" cy="268216"/>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a:spcBef>
                  <a:spcPct val="50000"/>
                </a:spcBef>
              </a:pPr>
              <a:r>
                <a:rPr lang="fr-FR" sz="700" b="1" dirty="0">
                  <a:solidFill>
                    <a:schemeClr val="folHlink"/>
                  </a:solidFill>
                </a:rPr>
                <a:t>900 T</a:t>
              </a:r>
              <a:r>
                <a:rPr lang="fr-FR" sz="700" dirty="0"/>
                <a:t> </a:t>
              </a:r>
              <a:r>
                <a:rPr lang="fr-FR" sz="1000" dirty="0"/>
                <a:t>d’éponges</a:t>
              </a:r>
            </a:p>
          </p:txBody>
        </p:sp>
        <p:sp>
          <p:nvSpPr>
            <p:cNvPr id="32" name="Text Box 7"/>
            <p:cNvSpPr txBox="1">
              <a:spLocks noChangeArrowheads="1"/>
            </p:cNvSpPr>
            <p:nvPr/>
          </p:nvSpPr>
          <p:spPr bwMode="auto">
            <a:xfrm>
              <a:off x="2810494" y="2492375"/>
              <a:ext cx="4451597" cy="268216"/>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a:spcBef>
                  <a:spcPct val="50000"/>
                </a:spcBef>
              </a:pPr>
              <a:r>
                <a:rPr lang="fr-FR" sz="1000" b="1"/>
                <a:t>3500 T</a:t>
              </a:r>
              <a:r>
                <a:rPr lang="fr-FR" sz="1000"/>
                <a:t> de chutes massives et copeaux traités</a:t>
              </a:r>
            </a:p>
          </p:txBody>
        </p:sp>
        <p:sp>
          <p:nvSpPr>
            <p:cNvPr id="33" name="Text Box 8"/>
            <p:cNvSpPr txBox="1">
              <a:spLocks noChangeArrowheads="1"/>
            </p:cNvSpPr>
            <p:nvPr/>
          </p:nvSpPr>
          <p:spPr bwMode="auto">
            <a:xfrm>
              <a:off x="2266950" y="2924175"/>
              <a:ext cx="4392614" cy="771122"/>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a:spcBef>
                  <a:spcPct val="50000"/>
                </a:spcBef>
              </a:pPr>
              <a:r>
                <a:rPr lang="fr-FR" sz="1000" dirty="0"/>
                <a:t>UKAD et AD génèrent </a:t>
              </a:r>
              <a:r>
                <a:rPr lang="fr-FR" sz="1000" b="1" dirty="0"/>
                <a:t>1900 T</a:t>
              </a:r>
              <a:r>
                <a:rPr lang="fr-FR" sz="1000" dirty="0"/>
                <a:t> </a:t>
              </a:r>
              <a:r>
                <a:rPr lang="fr-FR" sz="800" dirty="0"/>
                <a:t>(après traitement)</a:t>
              </a:r>
              <a:r>
                <a:rPr lang="fr-FR" sz="1000" dirty="0"/>
                <a:t> :</a:t>
              </a:r>
            </a:p>
            <a:p>
              <a:pPr>
                <a:spcBef>
                  <a:spcPct val="50000"/>
                </a:spcBef>
              </a:pPr>
              <a:r>
                <a:rPr lang="fr-FR" sz="1000" dirty="0"/>
                <a:t>         </a:t>
              </a:r>
              <a:r>
                <a:rPr lang="fr-FR" sz="1000" dirty="0">
                  <a:sym typeface="Wingdings" pitchFamily="2" charset="2"/>
                </a:rPr>
                <a:t> </a:t>
              </a:r>
              <a:r>
                <a:rPr lang="fr-FR" sz="1000" dirty="0"/>
                <a:t>1500 T de chutes massives, </a:t>
              </a:r>
            </a:p>
            <a:p>
              <a:pPr>
                <a:spcBef>
                  <a:spcPct val="50000"/>
                </a:spcBef>
              </a:pPr>
              <a:r>
                <a:rPr lang="fr-FR" sz="1000" dirty="0"/>
                <a:t>         </a:t>
              </a:r>
              <a:r>
                <a:rPr lang="fr-FR" sz="1000" dirty="0">
                  <a:sym typeface="Wingdings" pitchFamily="2" charset="2"/>
                </a:rPr>
                <a:t> </a:t>
              </a:r>
              <a:r>
                <a:rPr lang="fr-FR" sz="1000" dirty="0"/>
                <a:t>400 T copeaux.</a:t>
              </a:r>
            </a:p>
          </p:txBody>
        </p:sp>
        <p:sp>
          <p:nvSpPr>
            <p:cNvPr id="34" name="Text Box 9"/>
            <p:cNvSpPr txBox="1">
              <a:spLocks noChangeArrowheads="1"/>
            </p:cNvSpPr>
            <p:nvPr/>
          </p:nvSpPr>
          <p:spPr bwMode="auto">
            <a:xfrm>
              <a:off x="1586304" y="3806825"/>
              <a:ext cx="5480153" cy="771122"/>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a:spcBef>
                  <a:spcPct val="50000"/>
                </a:spcBef>
              </a:pPr>
              <a:r>
                <a:rPr lang="fr-FR" sz="1000" dirty="0"/>
                <a:t>Soit </a:t>
              </a:r>
              <a:r>
                <a:rPr lang="fr-FR" sz="1000" b="1" dirty="0"/>
                <a:t>1600 T</a:t>
              </a:r>
              <a:r>
                <a:rPr lang="fr-FR" sz="1000" dirty="0"/>
                <a:t> de </a:t>
              </a:r>
              <a:r>
                <a:rPr lang="fr-FR" sz="1000" dirty="0" smtClean="0"/>
                <a:t>massifs </a:t>
              </a:r>
              <a:r>
                <a:rPr lang="fr-FR" sz="1000" dirty="0"/>
                <a:t>et copeaux </a:t>
              </a:r>
              <a:r>
                <a:rPr lang="fr-FR" sz="1000" u="sng" dirty="0"/>
                <a:t>traités</a:t>
              </a:r>
              <a:r>
                <a:rPr lang="fr-FR" sz="1000" dirty="0"/>
                <a:t> à approvisionner :</a:t>
              </a:r>
            </a:p>
            <a:p>
              <a:pPr>
                <a:spcBef>
                  <a:spcPct val="50000"/>
                </a:spcBef>
              </a:pPr>
              <a:r>
                <a:rPr lang="fr-FR" sz="1000" dirty="0"/>
                <a:t>                </a:t>
              </a:r>
              <a:r>
                <a:rPr lang="fr-FR" sz="1000" dirty="0">
                  <a:sym typeface="Wingdings" pitchFamily="2" charset="2"/>
                </a:rPr>
                <a:t> 710</a:t>
              </a:r>
              <a:r>
                <a:rPr lang="fr-FR" sz="1000" dirty="0"/>
                <a:t> T de chutes massives</a:t>
              </a:r>
            </a:p>
            <a:p>
              <a:pPr>
                <a:spcBef>
                  <a:spcPct val="50000"/>
                </a:spcBef>
              </a:pPr>
              <a:r>
                <a:rPr lang="fr-FR" sz="1000" dirty="0"/>
                <a:t>                </a:t>
              </a:r>
              <a:r>
                <a:rPr lang="fr-FR" sz="1000" dirty="0">
                  <a:sym typeface="Wingdings" pitchFamily="2" charset="2"/>
                </a:rPr>
                <a:t> </a:t>
              </a:r>
              <a:r>
                <a:rPr lang="fr-FR" sz="1000" dirty="0"/>
                <a:t>890 T de copeaux.</a:t>
              </a:r>
            </a:p>
          </p:txBody>
        </p:sp>
        <p:sp>
          <p:nvSpPr>
            <p:cNvPr id="35" name="Text Box 10"/>
            <p:cNvSpPr txBox="1">
              <a:spLocks noChangeArrowheads="1"/>
            </p:cNvSpPr>
            <p:nvPr/>
          </p:nvSpPr>
          <p:spPr bwMode="auto">
            <a:xfrm>
              <a:off x="1403350" y="4724400"/>
              <a:ext cx="5747451" cy="1022576"/>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marL="342900" indent="-342900">
                <a:defRPr>
                  <a:solidFill>
                    <a:schemeClr val="tx1"/>
                  </a:solidFill>
                  <a:latin typeface="Arial" pitchFamily="34" charset="0"/>
                </a:defRPr>
              </a:lvl1pPr>
              <a:lvl2pPr marL="800100" indent="-342900">
                <a:defRPr>
                  <a:solidFill>
                    <a:schemeClr val="tx1"/>
                  </a:solidFill>
                  <a:latin typeface="Arial" pitchFamily="34" charset="0"/>
                </a:defRPr>
              </a:lvl2pPr>
              <a:lvl3pPr marL="1257300" indent="-342900">
                <a:defRPr>
                  <a:solidFill>
                    <a:schemeClr val="tx1"/>
                  </a:solidFill>
                  <a:latin typeface="Arial" pitchFamily="34" charset="0"/>
                </a:defRPr>
              </a:lvl3pPr>
              <a:lvl4pPr marL="1714500" indent="-342900">
                <a:defRPr>
                  <a:solidFill>
                    <a:schemeClr val="tx1"/>
                  </a:solidFill>
                  <a:latin typeface="Arial" pitchFamily="34" charset="0"/>
                </a:defRPr>
              </a:lvl4pPr>
              <a:lvl5pPr marL="2171700" indent="-342900">
                <a:defRPr>
                  <a:solidFill>
                    <a:schemeClr val="tx1"/>
                  </a:solidFill>
                  <a:latin typeface="Arial" pitchFamily="34" charset="0"/>
                </a:defRPr>
              </a:lvl5pPr>
              <a:lvl6pPr marL="2628900" indent="-342900" fontAlgn="base">
                <a:spcBef>
                  <a:spcPct val="0"/>
                </a:spcBef>
                <a:spcAft>
                  <a:spcPct val="0"/>
                </a:spcAft>
                <a:defRPr>
                  <a:solidFill>
                    <a:schemeClr val="tx1"/>
                  </a:solidFill>
                  <a:latin typeface="Arial" pitchFamily="34" charset="0"/>
                </a:defRPr>
              </a:lvl6pPr>
              <a:lvl7pPr marL="3086100" indent="-342900" fontAlgn="base">
                <a:spcBef>
                  <a:spcPct val="0"/>
                </a:spcBef>
                <a:spcAft>
                  <a:spcPct val="0"/>
                </a:spcAft>
                <a:defRPr>
                  <a:solidFill>
                    <a:schemeClr val="tx1"/>
                  </a:solidFill>
                  <a:latin typeface="Arial" pitchFamily="34" charset="0"/>
                </a:defRPr>
              </a:lvl7pPr>
              <a:lvl8pPr marL="3543300" indent="-342900" fontAlgn="base">
                <a:spcBef>
                  <a:spcPct val="0"/>
                </a:spcBef>
                <a:spcAft>
                  <a:spcPct val="0"/>
                </a:spcAft>
                <a:defRPr>
                  <a:solidFill>
                    <a:schemeClr val="tx1"/>
                  </a:solidFill>
                  <a:latin typeface="Arial" pitchFamily="34" charset="0"/>
                </a:defRPr>
              </a:lvl8pPr>
              <a:lvl9pPr marL="4000500" indent="-342900" fontAlgn="base">
                <a:spcBef>
                  <a:spcPct val="0"/>
                </a:spcBef>
                <a:spcAft>
                  <a:spcPct val="0"/>
                </a:spcAft>
                <a:defRPr>
                  <a:solidFill>
                    <a:schemeClr val="tx1"/>
                  </a:solidFill>
                  <a:latin typeface="Arial" pitchFamily="34" charset="0"/>
                </a:defRPr>
              </a:lvl9pPr>
            </a:lstStyle>
            <a:p>
              <a:pPr algn="ctr">
                <a:spcBef>
                  <a:spcPct val="50000"/>
                </a:spcBef>
              </a:pPr>
              <a:r>
                <a:rPr lang="fr-FR" sz="1000" u="sng" dirty="0"/>
                <a:t>Avant traitement</a:t>
              </a:r>
              <a:r>
                <a:rPr lang="fr-FR" sz="1000" dirty="0"/>
                <a:t>, il faut donc approvisionner :</a:t>
              </a:r>
            </a:p>
            <a:p>
              <a:pPr>
                <a:spcBef>
                  <a:spcPct val="50000"/>
                </a:spcBef>
              </a:pPr>
              <a:r>
                <a:rPr lang="fr-FR" sz="1000" dirty="0">
                  <a:sym typeface="Wingdings" pitchFamily="2" charset="2"/>
                </a:rPr>
                <a:t>	</a:t>
              </a:r>
              <a:r>
                <a:rPr lang="fr-FR" sz="1000" dirty="0" smtClean="0">
                  <a:sym typeface="Wingdings" pitchFamily="2" charset="2"/>
                </a:rPr>
                <a:t> </a:t>
              </a:r>
              <a:r>
                <a:rPr lang="fr-FR" sz="1000" dirty="0">
                  <a:solidFill>
                    <a:schemeClr val="accent2"/>
                  </a:solidFill>
                </a:rPr>
                <a:t>40 % de </a:t>
              </a:r>
              <a:r>
                <a:rPr lang="fr-FR" sz="1000" dirty="0" smtClean="0">
                  <a:solidFill>
                    <a:schemeClr val="accent2"/>
                  </a:solidFill>
                </a:rPr>
                <a:t>massifs</a:t>
              </a:r>
              <a:r>
                <a:rPr lang="fr-FR" sz="1000" dirty="0" smtClean="0"/>
                <a:t> </a:t>
              </a:r>
              <a:r>
                <a:rPr lang="fr-FR" sz="1000" dirty="0"/>
                <a:t>: 790 T de chutes massives,</a:t>
              </a:r>
            </a:p>
            <a:p>
              <a:pPr>
                <a:spcBef>
                  <a:spcPct val="50000"/>
                </a:spcBef>
              </a:pPr>
              <a:r>
                <a:rPr lang="fr-FR" sz="1000" dirty="0"/>
                <a:t>	</a:t>
              </a:r>
              <a:r>
                <a:rPr lang="fr-FR" sz="1000" dirty="0">
                  <a:sym typeface="Wingdings" pitchFamily="2" charset="2"/>
                </a:rPr>
                <a:t> </a:t>
              </a:r>
              <a:r>
                <a:rPr lang="fr-FR" sz="1000" dirty="0">
                  <a:solidFill>
                    <a:schemeClr val="accent2"/>
                  </a:solidFill>
                </a:rPr>
                <a:t>60 % de copeaux</a:t>
              </a:r>
              <a:r>
                <a:rPr lang="fr-FR" sz="1000" dirty="0"/>
                <a:t> : 1190 T de copeaux,</a:t>
              </a:r>
            </a:p>
            <a:p>
              <a:pPr algn="ctr">
                <a:spcBef>
                  <a:spcPct val="50000"/>
                </a:spcBef>
              </a:pPr>
              <a:r>
                <a:rPr lang="fr-FR" sz="1000" u="sng" dirty="0"/>
                <a:t>Soit </a:t>
              </a:r>
              <a:r>
                <a:rPr lang="fr-FR" sz="1000" b="1" u="sng" dirty="0"/>
                <a:t>1980 T</a:t>
              </a:r>
              <a:r>
                <a:rPr lang="fr-FR" sz="1000" u="sng" dirty="0"/>
                <a:t> non traités à approvisionner</a:t>
              </a:r>
            </a:p>
          </p:txBody>
        </p:sp>
        <p:sp>
          <p:nvSpPr>
            <p:cNvPr id="36" name="Text Box 11"/>
            <p:cNvSpPr txBox="1">
              <a:spLocks noChangeArrowheads="1"/>
            </p:cNvSpPr>
            <p:nvPr/>
          </p:nvSpPr>
          <p:spPr bwMode="auto">
            <a:xfrm>
              <a:off x="1403350" y="5876925"/>
              <a:ext cx="5747451" cy="85494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a:spcBef>
                  <a:spcPct val="50000"/>
                </a:spcBef>
              </a:pPr>
              <a:r>
                <a:rPr lang="fr-FR" sz="1000" dirty="0"/>
                <a:t>PRAXY nous amenant </a:t>
              </a:r>
              <a:r>
                <a:rPr lang="fr-FR" sz="1000" u="sng" dirty="0"/>
                <a:t>500 T</a:t>
              </a:r>
              <a:r>
                <a:rPr lang="fr-FR" sz="1000" dirty="0"/>
                <a:t> non traitées (200T de </a:t>
              </a:r>
              <a:r>
                <a:rPr lang="fr-FR" sz="1000" dirty="0" smtClean="0"/>
                <a:t>massifs </a:t>
              </a:r>
              <a:r>
                <a:rPr lang="fr-FR" sz="1000" dirty="0"/>
                <a:t>et 300 de copeaux), il reste donc à approvisionner  </a:t>
              </a:r>
              <a:r>
                <a:rPr lang="fr-FR" sz="1000" b="1" dirty="0">
                  <a:solidFill>
                    <a:srgbClr val="FF0000"/>
                  </a:solidFill>
                </a:rPr>
                <a:t>1480</a:t>
              </a:r>
              <a:r>
                <a:rPr lang="fr-FR" sz="1000" b="1" dirty="0"/>
                <a:t> T</a:t>
              </a:r>
              <a:r>
                <a:rPr lang="fr-FR" sz="1000" dirty="0"/>
                <a:t> :</a:t>
              </a:r>
            </a:p>
            <a:p>
              <a:pPr>
                <a:spcBef>
                  <a:spcPct val="50000"/>
                </a:spcBef>
              </a:pPr>
              <a:r>
                <a:rPr lang="fr-FR" sz="1000" dirty="0" smtClean="0">
                  <a:cs typeface="Arial" pitchFamily="34" charset="0"/>
                  <a:sym typeface="Wingdings" pitchFamily="2" charset="2"/>
                </a:rPr>
                <a:t> </a:t>
              </a:r>
              <a:r>
                <a:rPr lang="fr-FR" sz="1000" dirty="0">
                  <a:solidFill>
                    <a:schemeClr val="accent2"/>
                  </a:solidFill>
                </a:rPr>
                <a:t>40 % de </a:t>
              </a:r>
              <a:r>
                <a:rPr lang="fr-FR" sz="1000" dirty="0" smtClean="0">
                  <a:solidFill>
                    <a:schemeClr val="accent2"/>
                  </a:solidFill>
                </a:rPr>
                <a:t>massifs</a:t>
              </a:r>
              <a:r>
                <a:rPr lang="fr-FR" sz="1000" dirty="0" smtClean="0"/>
                <a:t> </a:t>
              </a:r>
              <a:r>
                <a:rPr lang="fr-FR" sz="1000" dirty="0"/>
                <a:t>: 590 T de chutes massives                                                     </a:t>
              </a:r>
              <a:r>
                <a:rPr lang="fr-FR" sz="1000" dirty="0" smtClean="0">
                  <a:sym typeface="Wingdings" pitchFamily="2" charset="2"/>
                </a:rPr>
                <a:t> </a:t>
              </a:r>
              <a:r>
                <a:rPr lang="fr-FR" sz="1000" dirty="0">
                  <a:solidFill>
                    <a:schemeClr val="accent2"/>
                  </a:solidFill>
                </a:rPr>
                <a:t>60 % de copeaux</a:t>
              </a:r>
              <a:r>
                <a:rPr lang="fr-FR" sz="1000" dirty="0"/>
                <a:t> : 890 T de copeaux</a:t>
              </a:r>
            </a:p>
          </p:txBody>
        </p:sp>
        <p:sp>
          <p:nvSpPr>
            <p:cNvPr id="37" name="Line 12"/>
            <p:cNvSpPr>
              <a:spLocks noChangeShapeType="1"/>
            </p:cNvSpPr>
            <p:nvPr/>
          </p:nvSpPr>
          <p:spPr bwMode="auto">
            <a:xfrm>
              <a:off x="3419475" y="1484313"/>
              <a:ext cx="0" cy="144462"/>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fr-FR" sz="1200"/>
            </a:p>
          </p:txBody>
        </p:sp>
        <p:sp>
          <p:nvSpPr>
            <p:cNvPr id="38" name="Line 13"/>
            <p:cNvSpPr>
              <a:spLocks noChangeShapeType="1"/>
            </p:cNvSpPr>
            <p:nvPr/>
          </p:nvSpPr>
          <p:spPr bwMode="auto">
            <a:xfrm>
              <a:off x="3419475" y="1916113"/>
              <a:ext cx="0" cy="144462"/>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fr-FR" sz="1200"/>
            </a:p>
          </p:txBody>
        </p:sp>
        <p:sp>
          <p:nvSpPr>
            <p:cNvPr id="39" name="Line 14"/>
            <p:cNvSpPr>
              <a:spLocks noChangeShapeType="1"/>
            </p:cNvSpPr>
            <p:nvPr/>
          </p:nvSpPr>
          <p:spPr bwMode="auto">
            <a:xfrm>
              <a:off x="4035732" y="2329168"/>
              <a:ext cx="0" cy="144462"/>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fr-FR" sz="1200"/>
            </a:p>
          </p:txBody>
        </p:sp>
        <p:sp>
          <p:nvSpPr>
            <p:cNvPr id="40" name="Line 15"/>
            <p:cNvSpPr>
              <a:spLocks noChangeShapeType="1"/>
            </p:cNvSpPr>
            <p:nvPr/>
          </p:nvSpPr>
          <p:spPr bwMode="auto">
            <a:xfrm>
              <a:off x="1862211" y="2360625"/>
              <a:ext cx="0" cy="144463"/>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fr-FR" sz="1200"/>
            </a:p>
          </p:txBody>
        </p:sp>
        <p:sp>
          <p:nvSpPr>
            <p:cNvPr id="41" name="Line 16"/>
            <p:cNvSpPr>
              <a:spLocks noChangeShapeType="1"/>
            </p:cNvSpPr>
            <p:nvPr/>
          </p:nvSpPr>
          <p:spPr bwMode="auto">
            <a:xfrm>
              <a:off x="4034683" y="2768599"/>
              <a:ext cx="0" cy="144463"/>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fr-FR" sz="1200"/>
            </a:p>
          </p:txBody>
        </p:sp>
        <p:sp>
          <p:nvSpPr>
            <p:cNvPr id="42" name="Line 17"/>
            <p:cNvSpPr>
              <a:spLocks noChangeShapeType="1"/>
            </p:cNvSpPr>
            <p:nvPr/>
          </p:nvSpPr>
          <p:spPr bwMode="auto">
            <a:xfrm>
              <a:off x="4035732" y="3673218"/>
              <a:ext cx="0" cy="144463"/>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fr-FR" sz="1200" dirty="0"/>
            </a:p>
          </p:txBody>
        </p:sp>
        <p:sp>
          <p:nvSpPr>
            <p:cNvPr id="43" name="Line 18"/>
            <p:cNvSpPr>
              <a:spLocks noChangeShapeType="1"/>
            </p:cNvSpPr>
            <p:nvPr/>
          </p:nvSpPr>
          <p:spPr bwMode="auto">
            <a:xfrm>
              <a:off x="4034683" y="4572732"/>
              <a:ext cx="0" cy="144462"/>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fr-FR" sz="1200" dirty="0"/>
            </a:p>
          </p:txBody>
        </p:sp>
        <p:sp>
          <p:nvSpPr>
            <p:cNvPr id="44" name="Line 19"/>
            <p:cNvSpPr>
              <a:spLocks noChangeShapeType="1"/>
            </p:cNvSpPr>
            <p:nvPr/>
          </p:nvSpPr>
          <p:spPr bwMode="auto">
            <a:xfrm>
              <a:off x="4034683" y="5733570"/>
              <a:ext cx="0" cy="144462"/>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fr-FR" sz="1200"/>
            </a:p>
          </p:txBody>
        </p:sp>
        <p:sp>
          <p:nvSpPr>
            <p:cNvPr id="45" name="Text Box 20"/>
            <p:cNvSpPr txBox="1">
              <a:spLocks noChangeArrowheads="1"/>
            </p:cNvSpPr>
            <p:nvPr/>
          </p:nvSpPr>
          <p:spPr bwMode="auto">
            <a:xfrm>
              <a:off x="7150801" y="2924175"/>
              <a:ext cx="2337089" cy="6286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spcBef>
                  <a:spcPct val="50000"/>
                </a:spcBef>
              </a:pPr>
              <a:r>
                <a:rPr lang="fr-FR" sz="1050" dirty="0"/>
                <a:t>54% des chutes sont générées en interne UKAD/AD</a:t>
              </a:r>
            </a:p>
          </p:txBody>
        </p:sp>
        <p:sp>
          <p:nvSpPr>
            <p:cNvPr id="46" name="Line 21"/>
            <p:cNvSpPr>
              <a:spLocks noChangeShapeType="1"/>
            </p:cNvSpPr>
            <p:nvPr/>
          </p:nvSpPr>
          <p:spPr bwMode="auto">
            <a:xfrm>
              <a:off x="8263701" y="3789361"/>
              <a:ext cx="0" cy="576262"/>
            </a:xfrm>
            <a:prstGeom prst="line">
              <a:avLst/>
            </a:prstGeom>
            <a:noFill/>
            <a:ln w="6350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fr-FR" sz="1200"/>
            </a:p>
          </p:txBody>
        </p:sp>
        <p:sp>
          <p:nvSpPr>
            <p:cNvPr id="47" name="Text Box 22"/>
            <p:cNvSpPr txBox="1">
              <a:spLocks noChangeArrowheads="1"/>
            </p:cNvSpPr>
            <p:nvPr/>
          </p:nvSpPr>
          <p:spPr bwMode="auto">
            <a:xfrm>
              <a:off x="7289037" y="4365625"/>
              <a:ext cx="2087563" cy="28498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fr-FR" sz="1050" dirty="0"/>
                <a:t>Sécurisation du modèle</a:t>
              </a:r>
            </a:p>
          </p:txBody>
        </p:sp>
      </p:gr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Espace réservé du numéro de diapositive 1"/>
          <p:cNvSpPr>
            <a:spLocks noGrp="1"/>
          </p:cNvSpPr>
          <p:nvPr>
            <p:ph type="sldNum" sz="quarter" idx="10"/>
          </p:nvPr>
        </p:nvSpPr>
        <p:spPr/>
        <p:txBody>
          <a:bodyPr/>
          <a:lstStyle/>
          <a:p>
            <a:fld id="{04A43006-F487-466D-B3B7-56B69598BE2F}" type="slidenum">
              <a:rPr lang="fr-FR"/>
              <a:pPr/>
              <a:t>42</a:t>
            </a:fld>
            <a:endParaRPr lang="fr-FR"/>
          </a:p>
        </p:txBody>
      </p:sp>
      <p:sp>
        <p:nvSpPr>
          <p:cNvPr id="250882" name="Espace réservé du numéro de diapositive 3"/>
          <p:cNvSpPr txBox="1">
            <a:spLocks noGrp="1"/>
          </p:cNvSpPr>
          <p:nvPr/>
        </p:nvSpPr>
        <p:spPr bwMode="auto">
          <a:xfrm>
            <a:off x="6156325" y="65246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a:solidFill>
                  <a:schemeClr val="tx1"/>
                </a:solidFill>
                <a:latin typeface="Arial" pitchFamily="34" charset="0"/>
              </a:defRPr>
            </a:lvl1pPr>
            <a:lvl2pPr marL="742950" indent="-285750">
              <a:defRPr>
                <a:solidFill>
                  <a:schemeClr val="tx1"/>
                </a:solidFill>
                <a:latin typeface="Arial" pitchFamily="34" charset="0"/>
              </a:defRPr>
            </a:lvl2pPr>
            <a:lvl3pPr marL="1143000" indent="-228600">
              <a:defRPr>
                <a:solidFill>
                  <a:schemeClr val="tx1"/>
                </a:solidFill>
                <a:latin typeface="Arial" pitchFamily="34" charset="0"/>
              </a:defRPr>
            </a:lvl3pPr>
            <a:lvl4pPr marL="1600200" indent="-228600">
              <a:defRPr>
                <a:solidFill>
                  <a:schemeClr val="tx1"/>
                </a:solidFill>
                <a:latin typeface="Arial" pitchFamily="34" charset="0"/>
              </a:defRPr>
            </a:lvl4pPr>
            <a:lvl5pPr marL="2057400" indent="-228600">
              <a:defRPr>
                <a:solidFill>
                  <a:schemeClr val="tx1"/>
                </a:solidFill>
                <a:latin typeface="Arial" pitchFamily="34" charset="0"/>
              </a:defRPr>
            </a:lvl5pPr>
            <a:lvl6pPr marL="2514600" indent="-228600" fontAlgn="base">
              <a:spcBef>
                <a:spcPct val="0"/>
              </a:spcBef>
              <a:spcAft>
                <a:spcPct val="0"/>
              </a:spcAft>
              <a:defRPr>
                <a:solidFill>
                  <a:schemeClr val="tx1"/>
                </a:solidFill>
                <a:latin typeface="Arial" pitchFamily="34" charset="0"/>
              </a:defRPr>
            </a:lvl6pPr>
            <a:lvl7pPr marL="2971800" indent="-228600" fontAlgn="base">
              <a:spcBef>
                <a:spcPct val="0"/>
              </a:spcBef>
              <a:spcAft>
                <a:spcPct val="0"/>
              </a:spcAft>
              <a:defRPr>
                <a:solidFill>
                  <a:schemeClr val="tx1"/>
                </a:solidFill>
                <a:latin typeface="Arial" pitchFamily="34" charset="0"/>
              </a:defRPr>
            </a:lvl7pPr>
            <a:lvl8pPr marL="3429000" indent="-228600" fontAlgn="base">
              <a:spcBef>
                <a:spcPct val="0"/>
              </a:spcBef>
              <a:spcAft>
                <a:spcPct val="0"/>
              </a:spcAft>
              <a:defRPr>
                <a:solidFill>
                  <a:schemeClr val="tx1"/>
                </a:solidFill>
                <a:latin typeface="Arial" pitchFamily="34" charset="0"/>
              </a:defRPr>
            </a:lvl8pPr>
            <a:lvl9pPr marL="3886200" indent="-228600" fontAlgn="base">
              <a:spcBef>
                <a:spcPct val="0"/>
              </a:spcBef>
              <a:spcAft>
                <a:spcPct val="0"/>
              </a:spcAft>
              <a:defRPr>
                <a:solidFill>
                  <a:schemeClr val="tx1"/>
                </a:solidFill>
                <a:latin typeface="Arial" pitchFamily="34" charset="0"/>
              </a:defRPr>
            </a:lvl9pPr>
          </a:lstStyle>
          <a:p>
            <a:pPr algn="r"/>
            <a:fld id="{ECF954B5-A29F-4AB6-B283-93373E1D0E19}" type="slidenum">
              <a:rPr lang="fr-FR" sz="1400"/>
              <a:pPr algn="r"/>
              <a:t>42</a:t>
            </a:fld>
            <a:endParaRPr lang="fr-FR" sz="1400"/>
          </a:p>
        </p:txBody>
      </p:sp>
      <p:sp>
        <p:nvSpPr>
          <p:cNvPr id="250883" name="Rectangle 2"/>
          <p:cNvSpPr>
            <a:spLocks noGrp="1" noChangeArrowheads="1"/>
          </p:cNvSpPr>
          <p:nvPr>
            <p:ph type="title" idx="4294967295"/>
          </p:nvPr>
        </p:nvSpPr>
        <p:spPr/>
        <p:txBody>
          <a:bodyPr/>
          <a:lstStyle/>
          <a:p>
            <a:r>
              <a:rPr lang="fr-FR"/>
              <a:t>Risques économiques et commerciaux</a:t>
            </a:r>
          </a:p>
        </p:txBody>
      </p:sp>
      <p:sp>
        <p:nvSpPr>
          <p:cNvPr id="250884" name="Text Box 3"/>
          <p:cNvSpPr txBox="1">
            <a:spLocks noChangeArrowheads="1"/>
          </p:cNvSpPr>
          <p:nvPr/>
        </p:nvSpPr>
        <p:spPr bwMode="auto">
          <a:xfrm>
            <a:off x="323850" y="1557338"/>
            <a:ext cx="8569325" cy="6397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itchFamily="34" charset="0"/>
              </a:defRPr>
            </a:lvl1pPr>
            <a:lvl2pPr marL="742950" indent="-285750">
              <a:defRPr>
                <a:solidFill>
                  <a:schemeClr val="tx1"/>
                </a:solidFill>
                <a:latin typeface="Arial" pitchFamily="34" charset="0"/>
              </a:defRPr>
            </a:lvl2pPr>
            <a:lvl3pPr marL="1143000" indent="-228600">
              <a:defRPr>
                <a:solidFill>
                  <a:schemeClr val="tx1"/>
                </a:solidFill>
                <a:latin typeface="Arial" pitchFamily="34" charset="0"/>
              </a:defRPr>
            </a:lvl3pPr>
            <a:lvl4pPr marL="1600200" indent="-228600">
              <a:defRPr>
                <a:solidFill>
                  <a:schemeClr val="tx1"/>
                </a:solidFill>
                <a:latin typeface="Arial" pitchFamily="34" charset="0"/>
              </a:defRPr>
            </a:lvl4pPr>
            <a:lvl5pPr marL="2057400" indent="-228600">
              <a:defRPr>
                <a:solidFill>
                  <a:schemeClr val="tx1"/>
                </a:solidFill>
                <a:latin typeface="Arial" pitchFamily="34" charset="0"/>
              </a:defRPr>
            </a:lvl5pPr>
            <a:lvl6pPr marL="2514600" indent="-228600" fontAlgn="base">
              <a:spcBef>
                <a:spcPct val="0"/>
              </a:spcBef>
              <a:spcAft>
                <a:spcPct val="0"/>
              </a:spcAft>
              <a:defRPr>
                <a:solidFill>
                  <a:schemeClr val="tx1"/>
                </a:solidFill>
                <a:latin typeface="Arial" pitchFamily="34" charset="0"/>
              </a:defRPr>
            </a:lvl6pPr>
            <a:lvl7pPr marL="2971800" indent="-228600" fontAlgn="base">
              <a:spcBef>
                <a:spcPct val="0"/>
              </a:spcBef>
              <a:spcAft>
                <a:spcPct val="0"/>
              </a:spcAft>
              <a:defRPr>
                <a:solidFill>
                  <a:schemeClr val="tx1"/>
                </a:solidFill>
                <a:latin typeface="Arial" pitchFamily="34" charset="0"/>
              </a:defRPr>
            </a:lvl7pPr>
            <a:lvl8pPr marL="3429000" indent="-228600" fontAlgn="base">
              <a:spcBef>
                <a:spcPct val="0"/>
              </a:spcBef>
              <a:spcAft>
                <a:spcPct val="0"/>
              </a:spcAft>
              <a:defRPr>
                <a:solidFill>
                  <a:schemeClr val="tx1"/>
                </a:solidFill>
                <a:latin typeface="Arial" pitchFamily="34" charset="0"/>
              </a:defRPr>
            </a:lvl8pPr>
            <a:lvl9pPr marL="3886200" indent="-228600" fontAlgn="base">
              <a:spcBef>
                <a:spcPct val="0"/>
              </a:spcBef>
              <a:spcAft>
                <a:spcPct val="0"/>
              </a:spcAft>
              <a:defRPr>
                <a:solidFill>
                  <a:schemeClr val="tx1"/>
                </a:solidFill>
                <a:latin typeface="Arial" pitchFamily="34" charset="0"/>
              </a:defRPr>
            </a:lvl9pPr>
          </a:lstStyle>
          <a:p>
            <a:pPr>
              <a:spcBef>
                <a:spcPct val="50000"/>
              </a:spcBef>
            </a:pPr>
            <a:r>
              <a:rPr lang="fr-FR" sz="1200" i="1">
                <a:solidFill>
                  <a:srgbClr val="3333FF"/>
                </a:solidFill>
              </a:rPr>
              <a:t>Question 36 : L'intérêt économique de la filière recyclage repose sur le différentiel de prix entre l'éponge et le scrap. Quels dispositifs incitatifs sont envisagés par l'entreprise pour capter le scrap nécessaire à la filière en cas de forte hausse du prix spot, par exemple en phase de pénurie (remontée de cycle)?</a:t>
            </a:r>
          </a:p>
        </p:txBody>
      </p:sp>
      <p:sp>
        <p:nvSpPr>
          <p:cNvPr id="250885" name="Text Box 4"/>
          <p:cNvSpPr txBox="1">
            <a:spLocks noChangeArrowheads="1"/>
          </p:cNvSpPr>
          <p:nvPr/>
        </p:nvSpPr>
        <p:spPr bwMode="auto">
          <a:xfrm>
            <a:off x="179388" y="2492896"/>
            <a:ext cx="8713787" cy="427809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itchFamily="34" charset="0"/>
              </a:defRPr>
            </a:lvl1pPr>
            <a:lvl2pPr marL="742950" indent="-285750">
              <a:defRPr>
                <a:solidFill>
                  <a:schemeClr val="tx1"/>
                </a:solidFill>
                <a:latin typeface="Arial" pitchFamily="34" charset="0"/>
              </a:defRPr>
            </a:lvl2pPr>
            <a:lvl3pPr marL="1143000" indent="-228600">
              <a:defRPr>
                <a:solidFill>
                  <a:schemeClr val="tx1"/>
                </a:solidFill>
                <a:latin typeface="Arial" pitchFamily="34" charset="0"/>
              </a:defRPr>
            </a:lvl3pPr>
            <a:lvl4pPr marL="1600200" indent="-228600">
              <a:defRPr>
                <a:solidFill>
                  <a:schemeClr val="tx1"/>
                </a:solidFill>
                <a:latin typeface="Arial" pitchFamily="34" charset="0"/>
              </a:defRPr>
            </a:lvl4pPr>
            <a:lvl5pPr marL="2057400" indent="-228600">
              <a:defRPr>
                <a:solidFill>
                  <a:schemeClr val="tx1"/>
                </a:solidFill>
                <a:latin typeface="Arial" pitchFamily="34" charset="0"/>
              </a:defRPr>
            </a:lvl5pPr>
            <a:lvl6pPr marL="2514600" indent="-228600" fontAlgn="base">
              <a:spcBef>
                <a:spcPct val="0"/>
              </a:spcBef>
              <a:spcAft>
                <a:spcPct val="0"/>
              </a:spcAft>
              <a:defRPr>
                <a:solidFill>
                  <a:schemeClr val="tx1"/>
                </a:solidFill>
                <a:latin typeface="Arial" pitchFamily="34" charset="0"/>
              </a:defRPr>
            </a:lvl6pPr>
            <a:lvl7pPr marL="2971800" indent="-228600" fontAlgn="base">
              <a:spcBef>
                <a:spcPct val="0"/>
              </a:spcBef>
              <a:spcAft>
                <a:spcPct val="0"/>
              </a:spcAft>
              <a:defRPr>
                <a:solidFill>
                  <a:schemeClr val="tx1"/>
                </a:solidFill>
                <a:latin typeface="Arial" pitchFamily="34" charset="0"/>
              </a:defRPr>
            </a:lvl7pPr>
            <a:lvl8pPr marL="3429000" indent="-228600" fontAlgn="base">
              <a:spcBef>
                <a:spcPct val="0"/>
              </a:spcBef>
              <a:spcAft>
                <a:spcPct val="0"/>
              </a:spcAft>
              <a:defRPr>
                <a:solidFill>
                  <a:schemeClr val="tx1"/>
                </a:solidFill>
                <a:latin typeface="Arial" pitchFamily="34" charset="0"/>
              </a:defRPr>
            </a:lvl8pPr>
            <a:lvl9pPr marL="3886200" indent="-228600" fontAlgn="base">
              <a:spcBef>
                <a:spcPct val="0"/>
              </a:spcBef>
              <a:spcAft>
                <a:spcPct val="0"/>
              </a:spcAft>
              <a:defRPr>
                <a:solidFill>
                  <a:schemeClr val="tx1"/>
                </a:solidFill>
                <a:latin typeface="Arial" pitchFamily="34" charset="0"/>
              </a:defRPr>
            </a:lvl9pPr>
          </a:lstStyle>
          <a:p>
            <a:pPr marL="285750" indent="-285750">
              <a:spcBef>
                <a:spcPct val="50000"/>
              </a:spcBef>
              <a:buFont typeface="Arial" pitchFamily="34" charset="0"/>
              <a:buChar char="•"/>
            </a:pPr>
            <a:r>
              <a:rPr lang="fr-FR" sz="1600" dirty="0" smtClean="0"/>
              <a:t>Le </a:t>
            </a:r>
            <a:r>
              <a:rPr lang="fr-FR" sz="1600" dirty="0"/>
              <a:t>flux de chutes UKAD et AD est maîtrisé. </a:t>
            </a:r>
            <a:endParaRPr lang="fr-FR" sz="1600" dirty="0" smtClean="0"/>
          </a:p>
          <a:p>
            <a:pPr marL="285750" indent="-285750">
              <a:spcBef>
                <a:spcPct val="50000"/>
              </a:spcBef>
              <a:buFont typeface="Arial" pitchFamily="34" charset="0"/>
              <a:buChar char="•"/>
            </a:pPr>
            <a:endParaRPr lang="fr-FR" sz="1600" dirty="0"/>
          </a:p>
          <a:p>
            <a:pPr marL="285750" indent="-285750">
              <a:spcBef>
                <a:spcPct val="50000"/>
              </a:spcBef>
              <a:buFont typeface="Arial" pitchFamily="34" charset="0"/>
              <a:buChar char="•"/>
            </a:pPr>
            <a:r>
              <a:rPr lang="fr-FR" sz="1600" dirty="0" smtClean="0"/>
              <a:t>Nous </a:t>
            </a:r>
            <a:r>
              <a:rPr lang="fr-FR" sz="1600" dirty="0"/>
              <a:t>chercherons à favoriser systématiquement des contrat en économie circulaire. Ce sont   des contrats « gagnant-gagnant » : </a:t>
            </a:r>
          </a:p>
          <a:p>
            <a:pPr marL="1028700" lvl="1">
              <a:spcBef>
                <a:spcPct val="50000"/>
              </a:spcBef>
              <a:buFont typeface="Wingdings" pitchFamily="2" charset="2"/>
              <a:buChar char="Ø"/>
            </a:pPr>
            <a:r>
              <a:rPr lang="fr-FR" sz="1600" dirty="0" smtClean="0"/>
              <a:t>Le </a:t>
            </a:r>
            <a:r>
              <a:rPr lang="fr-FR" sz="1600" dirty="0"/>
              <a:t>prix du lingot est inférieur au prix du marché,</a:t>
            </a:r>
          </a:p>
          <a:p>
            <a:pPr marL="1028700" lvl="1">
              <a:spcBef>
                <a:spcPct val="50000"/>
              </a:spcBef>
              <a:buFont typeface="Wingdings" pitchFamily="2" charset="2"/>
              <a:buChar char="Ø"/>
            </a:pPr>
            <a:r>
              <a:rPr lang="fr-FR" sz="1600" dirty="0" smtClean="0"/>
              <a:t>Le </a:t>
            </a:r>
            <a:r>
              <a:rPr lang="fr-FR" sz="1600" dirty="0"/>
              <a:t>prix de vente est partiellement stabilisé. </a:t>
            </a:r>
            <a:endParaRPr lang="fr-FR" sz="1600" dirty="0" smtClean="0"/>
          </a:p>
          <a:p>
            <a:pPr marL="1028700" lvl="1">
              <a:spcBef>
                <a:spcPct val="50000"/>
              </a:spcBef>
              <a:buFont typeface="Wingdings" pitchFamily="2" charset="2"/>
              <a:buChar char="Ø"/>
            </a:pPr>
            <a:r>
              <a:rPr lang="fr-FR" sz="1600" dirty="0" smtClean="0"/>
              <a:t>Le flux de chutes et le prix de lingot associé étant contractualisé, le client n’a aucun intérêt à vendre ses chutes en dehors de ce circuit. </a:t>
            </a:r>
            <a:endParaRPr lang="fr-FR" sz="1600" dirty="0"/>
          </a:p>
          <a:p>
            <a:pPr marL="285750" indent="-285750">
              <a:spcBef>
                <a:spcPct val="50000"/>
              </a:spcBef>
              <a:buFont typeface="Arial" pitchFamily="34" charset="0"/>
              <a:buChar char="•"/>
            </a:pPr>
            <a:endParaRPr lang="fr-FR" sz="1600" dirty="0" smtClean="0"/>
          </a:p>
          <a:p>
            <a:pPr marL="285750" indent="-285750">
              <a:spcBef>
                <a:spcPct val="50000"/>
              </a:spcBef>
              <a:buFont typeface="Arial" pitchFamily="34" charset="0"/>
              <a:buChar char="•"/>
            </a:pPr>
            <a:r>
              <a:rPr lang="fr-FR" sz="1600" dirty="0" smtClean="0"/>
              <a:t>Hors </a:t>
            </a:r>
            <a:r>
              <a:rPr lang="fr-FR" sz="1600" dirty="0"/>
              <a:t>économie circulaire, lorsque les coûts des chutes sont orientés à la hausse, le prix des lingots est aussi orienté à la </a:t>
            </a:r>
            <a:r>
              <a:rPr lang="fr-FR" sz="1600" dirty="0" smtClean="0"/>
              <a:t>hausse, en particulier dans les périodes de forte demande en Titane.</a:t>
            </a:r>
            <a:endParaRPr lang="fr-FR" sz="1600" dirty="0"/>
          </a:p>
          <a:p>
            <a:pPr>
              <a:spcBef>
                <a:spcPct val="50000"/>
              </a:spcBef>
            </a:pPr>
            <a:endParaRPr lang="fr-FR" sz="1600" dirty="0"/>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Espace réservé du numéro de diapositive 1"/>
          <p:cNvSpPr>
            <a:spLocks noGrp="1"/>
          </p:cNvSpPr>
          <p:nvPr>
            <p:ph type="sldNum" sz="quarter" idx="10"/>
          </p:nvPr>
        </p:nvSpPr>
        <p:spPr/>
        <p:txBody>
          <a:bodyPr/>
          <a:lstStyle/>
          <a:p>
            <a:fld id="{04A43006-F487-466D-B3B7-56B69598BE2F}" type="slidenum">
              <a:rPr lang="fr-FR">
                <a:solidFill>
                  <a:srgbClr val="000000"/>
                </a:solidFill>
              </a:rPr>
              <a:pPr/>
              <a:t>43</a:t>
            </a:fld>
            <a:endParaRPr lang="fr-FR">
              <a:solidFill>
                <a:srgbClr val="000000"/>
              </a:solidFill>
            </a:endParaRPr>
          </a:p>
        </p:txBody>
      </p:sp>
      <p:sp>
        <p:nvSpPr>
          <p:cNvPr id="250882" name="Espace réservé du numéro de diapositive 3"/>
          <p:cNvSpPr txBox="1">
            <a:spLocks noGrp="1"/>
          </p:cNvSpPr>
          <p:nvPr/>
        </p:nvSpPr>
        <p:spPr bwMode="auto">
          <a:xfrm>
            <a:off x="6156325" y="65246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a:solidFill>
                  <a:schemeClr val="tx1"/>
                </a:solidFill>
                <a:latin typeface="Arial" pitchFamily="34" charset="0"/>
              </a:defRPr>
            </a:lvl1pPr>
            <a:lvl2pPr marL="742950" indent="-285750">
              <a:defRPr>
                <a:solidFill>
                  <a:schemeClr val="tx1"/>
                </a:solidFill>
                <a:latin typeface="Arial" pitchFamily="34" charset="0"/>
              </a:defRPr>
            </a:lvl2pPr>
            <a:lvl3pPr marL="1143000" indent="-228600">
              <a:defRPr>
                <a:solidFill>
                  <a:schemeClr val="tx1"/>
                </a:solidFill>
                <a:latin typeface="Arial" pitchFamily="34" charset="0"/>
              </a:defRPr>
            </a:lvl3pPr>
            <a:lvl4pPr marL="1600200" indent="-228600">
              <a:defRPr>
                <a:solidFill>
                  <a:schemeClr val="tx1"/>
                </a:solidFill>
                <a:latin typeface="Arial" pitchFamily="34" charset="0"/>
              </a:defRPr>
            </a:lvl4pPr>
            <a:lvl5pPr marL="2057400" indent="-228600">
              <a:defRPr>
                <a:solidFill>
                  <a:schemeClr val="tx1"/>
                </a:solidFill>
                <a:latin typeface="Arial" pitchFamily="34" charset="0"/>
              </a:defRPr>
            </a:lvl5pPr>
            <a:lvl6pPr marL="2514600" indent="-228600" fontAlgn="base">
              <a:spcBef>
                <a:spcPct val="0"/>
              </a:spcBef>
              <a:spcAft>
                <a:spcPct val="0"/>
              </a:spcAft>
              <a:defRPr>
                <a:solidFill>
                  <a:schemeClr val="tx1"/>
                </a:solidFill>
                <a:latin typeface="Arial" pitchFamily="34" charset="0"/>
              </a:defRPr>
            </a:lvl6pPr>
            <a:lvl7pPr marL="2971800" indent="-228600" fontAlgn="base">
              <a:spcBef>
                <a:spcPct val="0"/>
              </a:spcBef>
              <a:spcAft>
                <a:spcPct val="0"/>
              </a:spcAft>
              <a:defRPr>
                <a:solidFill>
                  <a:schemeClr val="tx1"/>
                </a:solidFill>
                <a:latin typeface="Arial" pitchFamily="34" charset="0"/>
              </a:defRPr>
            </a:lvl7pPr>
            <a:lvl8pPr marL="3429000" indent="-228600" fontAlgn="base">
              <a:spcBef>
                <a:spcPct val="0"/>
              </a:spcBef>
              <a:spcAft>
                <a:spcPct val="0"/>
              </a:spcAft>
              <a:defRPr>
                <a:solidFill>
                  <a:schemeClr val="tx1"/>
                </a:solidFill>
                <a:latin typeface="Arial" pitchFamily="34" charset="0"/>
              </a:defRPr>
            </a:lvl8pPr>
            <a:lvl9pPr marL="3886200" indent="-228600" fontAlgn="base">
              <a:spcBef>
                <a:spcPct val="0"/>
              </a:spcBef>
              <a:spcAft>
                <a:spcPct val="0"/>
              </a:spcAft>
              <a:defRPr>
                <a:solidFill>
                  <a:schemeClr val="tx1"/>
                </a:solidFill>
                <a:latin typeface="Arial" pitchFamily="34" charset="0"/>
              </a:defRPr>
            </a:lvl9pPr>
          </a:lstStyle>
          <a:p>
            <a:pPr algn="r"/>
            <a:fld id="{ECF954B5-A29F-4AB6-B283-93373E1D0E19}" type="slidenum">
              <a:rPr lang="fr-FR" sz="1400">
                <a:solidFill>
                  <a:srgbClr val="000000"/>
                </a:solidFill>
              </a:rPr>
              <a:pPr algn="r"/>
              <a:t>43</a:t>
            </a:fld>
            <a:endParaRPr lang="fr-FR" sz="1400">
              <a:solidFill>
                <a:srgbClr val="000000"/>
              </a:solidFill>
            </a:endParaRPr>
          </a:p>
        </p:txBody>
      </p:sp>
      <p:sp>
        <p:nvSpPr>
          <p:cNvPr id="250883" name="Rectangle 2"/>
          <p:cNvSpPr>
            <a:spLocks noGrp="1" noChangeArrowheads="1"/>
          </p:cNvSpPr>
          <p:nvPr>
            <p:ph type="title" idx="4294967295"/>
          </p:nvPr>
        </p:nvSpPr>
        <p:spPr/>
        <p:txBody>
          <a:bodyPr/>
          <a:lstStyle/>
          <a:p>
            <a:r>
              <a:rPr lang="fr-FR"/>
              <a:t>Risques économiques et commerciaux</a:t>
            </a:r>
          </a:p>
        </p:txBody>
      </p:sp>
      <p:sp>
        <p:nvSpPr>
          <p:cNvPr id="250884" name="Text Box 3"/>
          <p:cNvSpPr txBox="1">
            <a:spLocks noChangeArrowheads="1"/>
          </p:cNvSpPr>
          <p:nvPr/>
        </p:nvSpPr>
        <p:spPr bwMode="auto">
          <a:xfrm>
            <a:off x="395163" y="1268760"/>
            <a:ext cx="8569325" cy="6397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itchFamily="34" charset="0"/>
              </a:defRPr>
            </a:lvl1pPr>
            <a:lvl2pPr marL="742950" indent="-285750">
              <a:defRPr>
                <a:solidFill>
                  <a:schemeClr val="tx1"/>
                </a:solidFill>
                <a:latin typeface="Arial" pitchFamily="34" charset="0"/>
              </a:defRPr>
            </a:lvl2pPr>
            <a:lvl3pPr marL="1143000" indent="-228600">
              <a:defRPr>
                <a:solidFill>
                  <a:schemeClr val="tx1"/>
                </a:solidFill>
                <a:latin typeface="Arial" pitchFamily="34" charset="0"/>
              </a:defRPr>
            </a:lvl3pPr>
            <a:lvl4pPr marL="1600200" indent="-228600">
              <a:defRPr>
                <a:solidFill>
                  <a:schemeClr val="tx1"/>
                </a:solidFill>
                <a:latin typeface="Arial" pitchFamily="34" charset="0"/>
              </a:defRPr>
            </a:lvl4pPr>
            <a:lvl5pPr marL="2057400" indent="-228600">
              <a:defRPr>
                <a:solidFill>
                  <a:schemeClr val="tx1"/>
                </a:solidFill>
                <a:latin typeface="Arial" pitchFamily="34" charset="0"/>
              </a:defRPr>
            </a:lvl5pPr>
            <a:lvl6pPr marL="2514600" indent="-228600" fontAlgn="base">
              <a:spcBef>
                <a:spcPct val="0"/>
              </a:spcBef>
              <a:spcAft>
                <a:spcPct val="0"/>
              </a:spcAft>
              <a:defRPr>
                <a:solidFill>
                  <a:schemeClr val="tx1"/>
                </a:solidFill>
                <a:latin typeface="Arial" pitchFamily="34" charset="0"/>
              </a:defRPr>
            </a:lvl6pPr>
            <a:lvl7pPr marL="2971800" indent="-228600" fontAlgn="base">
              <a:spcBef>
                <a:spcPct val="0"/>
              </a:spcBef>
              <a:spcAft>
                <a:spcPct val="0"/>
              </a:spcAft>
              <a:defRPr>
                <a:solidFill>
                  <a:schemeClr val="tx1"/>
                </a:solidFill>
                <a:latin typeface="Arial" pitchFamily="34" charset="0"/>
              </a:defRPr>
            </a:lvl7pPr>
            <a:lvl8pPr marL="3429000" indent="-228600" fontAlgn="base">
              <a:spcBef>
                <a:spcPct val="0"/>
              </a:spcBef>
              <a:spcAft>
                <a:spcPct val="0"/>
              </a:spcAft>
              <a:defRPr>
                <a:solidFill>
                  <a:schemeClr val="tx1"/>
                </a:solidFill>
                <a:latin typeface="Arial" pitchFamily="34" charset="0"/>
              </a:defRPr>
            </a:lvl8pPr>
            <a:lvl9pPr marL="3886200" indent="-228600" fontAlgn="base">
              <a:spcBef>
                <a:spcPct val="0"/>
              </a:spcBef>
              <a:spcAft>
                <a:spcPct val="0"/>
              </a:spcAft>
              <a:defRPr>
                <a:solidFill>
                  <a:schemeClr val="tx1"/>
                </a:solidFill>
                <a:latin typeface="Arial" pitchFamily="34" charset="0"/>
              </a:defRPr>
            </a:lvl9pPr>
          </a:lstStyle>
          <a:p>
            <a:pPr>
              <a:spcBef>
                <a:spcPct val="50000"/>
              </a:spcBef>
            </a:pPr>
            <a:r>
              <a:rPr lang="fr-FR" sz="1200" i="1" dirty="0">
                <a:solidFill>
                  <a:srgbClr val="3333FF"/>
                </a:solidFill>
              </a:rPr>
              <a:t>Question 36 : L'intérêt économique de la filière recyclage repose sur le différentiel de prix entre l'éponge et le </a:t>
            </a:r>
            <a:r>
              <a:rPr lang="fr-FR" sz="1200" i="1" dirty="0" err="1">
                <a:solidFill>
                  <a:srgbClr val="3333FF"/>
                </a:solidFill>
              </a:rPr>
              <a:t>scrap</a:t>
            </a:r>
            <a:r>
              <a:rPr lang="fr-FR" sz="1200" i="1" dirty="0">
                <a:solidFill>
                  <a:srgbClr val="3333FF"/>
                </a:solidFill>
              </a:rPr>
              <a:t>. Quels dispositifs incitatifs sont envisagés par l'entreprise pour capter le </a:t>
            </a:r>
            <a:r>
              <a:rPr lang="fr-FR" sz="1200" i="1" dirty="0" err="1">
                <a:solidFill>
                  <a:srgbClr val="3333FF"/>
                </a:solidFill>
              </a:rPr>
              <a:t>scrap</a:t>
            </a:r>
            <a:r>
              <a:rPr lang="fr-FR" sz="1200" i="1" dirty="0">
                <a:solidFill>
                  <a:srgbClr val="3333FF"/>
                </a:solidFill>
              </a:rPr>
              <a:t> nécessaire à la filière en cas de forte hausse du prix spot, par exemple en phase de pénurie (remontée de cycle)?</a:t>
            </a:r>
          </a:p>
        </p:txBody>
      </p:sp>
      <p:graphicFrame>
        <p:nvGraphicFramePr>
          <p:cNvPr id="7" name="Graphique 6"/>
          <p:cNvGraphicFramePr>
            <a:graphicFrameLocks/>
          </p:cNvGraphicFramePr>
          <p:nvPr>
            <p:extLst>
              <p:ext uri="{D42A27DB-BD31-4B8C-83A1-F6EECF244321}">
                <p14:modId xmlns:p14="http://schemas.microsoft.com/office/powerpoint/2010/main" val="3104242707"/>
              </p:ext>
            </p:extLst>
          </p:nvPr>
        </p:nvGraphicFramePr>
        <p:xfrm>
          <a:off x="179512" y="1946575"/>
          <a:ext cx="8712968" cy="4506761"/>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514083716"/>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Espace réservé du numéro de diapositive 1"/>
          <p:cNvSpPr>
            <a:spLocks noGrp="1"/>
          </p:cNvSpPr>
          <p:nvPr>
            <p:ph type="sldNum" sz="quarter" idx="10"/>
          </p:nvPr>
        </p:nvSpPr>
        <p:spPr/>
        <p:txBody>
          <a:bodyPr/>
          <a:lstStyle/>
          <a:p>
            <a:fld id="{04A43006-F487-466D-B3B7-56B69598BE2F}" type="slidenum">
              <a:rPr lang="fr-FR">
                <a:solidFill>
                  <a:srgbClr val="000000"/>
                </a:solidFill>
              </a:rPr>
              <a:pPr/>
              <a:t>44</a:t>
            </a:fld>
            <a:endParaRPr lang="fr-FR">
              <a:solidFill>
                <a:srgbClr val="000000"/>
              </a:solidFill>
            </a:endParaRPr>
          </a:p>
        </p:txBody>
      </p:sp>
      <p:sp>
        <p:nvSpPr>
          <p:cNvPr id="250882" name="Espace réservé du numéro de diapositive 3"/>
          <p:cNvSpPr txBox="1">
            <a:spLocks noGrp="1"/>
          </p:cNvSpPr>
          <p:nvPr/>
        </p:nvSpPr>
        <p:spPr bwMode="auto">
          <a:xfrm>
            <a:off x="6156325" y="65246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a:solidFill>
                  <a:schemeClr val="tx1"/>
                </a:solidFill>
                <a:latin typeface="Arial" pitchFamily="34" charset="0"/>
              </a:defRPr>
            </a:lvl1pPr>
            <a:lvl2pPr marL="742950" indent="-285750">
              <a:defRPr>
                <a:solidFill>
                  <a:schemeClr val="tx1"/>
                </a:solidFill>
                <a:latin typeface="Arial" pitchFamily="34" charset="0"/>
              </a:defRPr>
            </a:lvl2pPr>
            <a:lvl3pPr marL="1143000" indent="-228600">
              <a:defRPr>
                <a:solidFill>
                  <a:schemeClr val="tx1"/>
                </a:solidFill>
                <a:latin typeface="Arial" pitchFamily="34" charset="0"/>
              </a:defRPr>
            </a:lvl3pPr>
            <a:lvl4pPr marL="1600200" indent="-228600">
              <a:defRPr>
                <a:solidFill>
                  <a:schemeClr val="tx1"/>
                </a:solidFill>
                <a:latin typeface="Arial" pitchFamily="34" charset="0"/>
              </a:defRPr>
            </a:lvl4pPr>
            <a:lvl5pPr marL="2057400" indent="-228600">
              <a:defRPr>
                <a:solidFill>
                  <a:schemeClr val="tx1"/>
                </a:solidFill>
                <a:latin typeface="Arial" pitchFamily="34" charset="0"/>
              </a:defRPr>
            </a:lvl5pPr>
            <a:lvl6pPr marL="2514600" indent="-228600" fontAlgn="base">
              <a:spcBef>
                <a:spcPct val="0"/>
              </a:spcBef>
              <a:spcAft>
                <a:spcPct val="0"/>
              </a:spcAft>
              <a:defRPr>
                <a:solidFill>
                  <a:schemeClr val="tx1"/>
                </a:solidFill>
                <a:latin typeface="Arial" pitchFamily="34" charset="0"/>
              </a:defRPr>
            </a:lvl6pPr>
            <a:lvl7pPr marL="2971800" indent="-228600" fontAlgn="base">
              <a:spcBef>
                <a:spcPct val="0"/>
              </a:spcBef>
              <a:spcAft>
                <a:spcPct val="0"/>
              </a:spcAft>
              <a:defRPr>
                <a:solidFill>
                  <a:schemeClr val="tx1"/>
                </a:solidFill>
                <a:latin typeface="Arial" pitchFamily="34" charset="0"/>
              </a:defRPr>
            </a:lvl7pPr>
            <a:lvl8pPr marL="3429000" indent="-228600" fontAlgn="base">
              <a:spcBef>
                <a:spcPct val="0"/>
              </a:spcBef>
              <a:spcAft>
                <a:spcPct val="0"/>
              </a:spcAft>
              <a:defRPr>
                <a:solidFill>
                  <a:schemeClr val="tx1"/>
                </a:solidFill>
                <a:latin typeface="Arial" pitchFamily="34" charset="0"/>
              </a:defRPr>
            </a:lvl8pPr>
            <a:lvl9pPr marL="3886200" indent="-228600" fontAlgn="base">
              <a:spcBef>
                <a:spcPct val="0"/>
              </a:spcBef>
              <a:spcAft>
                <a:spcPct val="0"/>
              </a:spcAft>
              <a:defRPr>
                <a:solidFill>
                  <a:schemeClr val="tx1"/>
                </a:solidFill>
                <a:latin typeface="Arial" pitchFamily="34" charset="0"/>
              </a:defRPr>
            </a:lvl9pPr>
          </a:lstStyle>
          <a:p>
            <a:pPr algn="r"/>
            <a:fld id="{ECF954B5-A29F-4AB6-B283-93373E1D0E19}" type="slidenum">
              <a:rPr lang="fr-FR" sz="1400">
                <a:solidFill>
                  <a:srgbClr val="000000"/>
                </a:solidFill>
              </a:rPr>
              <a:pPr algn="r"/>
              <a:t>44</a:t>
            </a:fld>
            <a:endParaRPr lang="fr-FR" sz="1400">
              <a:solidFill>
                <a:srgbClr val="000000"/>
              </a:solidFill>
            </a:endParaRPr>
          </a:p>
        </p:txBody>
      </p:sp>
      <p:sp>
        <p:nvSpPr>
          <p:cNvPr id="250883" name="Rectangle 2"/>
          <p:cNvSpPr>
            <a:spLocks noGrp="1" noChangeArrowheads="1"/>
          </p:cNvSpPr>
          <p:nvPr>
            <p:ph type="title" idx="4294967295"/>
          </p:nvPr>
        </p:nvSpPr>
        <p:spPr/>
        <p:txBody>
          <a:bodyPr/>
          <a:lstStyle/>
          <a:p>
            <a:r>
              <a:rPr lang="fr-FR"/>
              <a:t>Risques économiques et commerciaux</a:t>
            </a:r>
          </a:p>
        </p:txBody>
      </p:sp>
      <p:sp>
        <p:nvSpPr>
          <p:cNvPr id="250884" name="Text Box 3"/>
          <p:cNvSpPr txBox="1">
            <a:spLocks noChangeArrowheads="1"/>
          </p:cNvSpPr>
          <p:nvPr/>
        </p:nvSpPr>
        <p:spPr bwMode="auto">
          <a:xfrm>
            <a:off x="323850" y="1268760"/>
            <a:ext cx="8569325" cy="6397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itchFamily="34" charset="0"/>
              </a:defRPr>
            </a:lvl1pPr>
            <a:lvl2pPr marL="742950" indent="-285750">
              <a:defRPr>
                <a:solidFill>
                  <a:schemeClr val="tx1"/>
                </a:solidFill>
                <a:latin typeface="Arial" pitchFamily="34" charset="0"/>
              </a:defRPr>
            </a:lvl2pPr>
            <a:lvl3pPr marL="1143000" indent="-228600">
              <a:defRPr>
                <a:solidFill>
                  <a:schemeClr val="tx1"/>
                </a:solidFill>
                <a:latin typeface="Arial" pitchFamily="34" charset="0"/>
              </a:defRPr>
            </a:lvl3pPr>
            <a:lvl4pPr marL="1600200" indent="-228600">
              <a:defRPr>
                <a:solidFill>
                  <a:schemeClr val="tx1"/>
                </a:solidFill>
                <a:latin typeface="Arial" pitchFamily="34" charset="0"/>
              </a:defRPr>
            </a:lvl4pPr>
            <a:lvl5pPr marL="2057400" indent="-228600">
              <a:defRPr>
                <a:solidFill>
                  <a:schemeClr val="tx1"/>
                </a:solidFill>
                <a:latin typeface="Arial" pitchFamily="34" charset="0"/>
              </a:defRPr>
            </a:lvl5pPr>
            <a:lvl6pPr marL="2514600" indent="-228600" fontAlgn="base">
              <a:spcBef>
                <a:spcPct val="0"/>
              </a:spcBef>
              <a:spcAft>
                <a:spcPct val="0"/>
              </a:spcAft>
              <a:defRPr>
                <a:solidFill>
                  <a:schemeClr val="tx1"/>
                </a:solidFill>
                <a:latin typeface="Arial" pitchFamily="34" charset="0"/>
              </a:defRPr>
            </a:lvl6pPr>
            <a:lvl7pPr marL="2971800" indent="-228600" fontAlgn="base">
              <a:spcBef>
                <a:spcPct val="0"/>
              </a:spcBef>
              <a:spcAft>
                <a:spcPct val="0"/>
              </a:spcAft>
              <a:defRPr>
                <a:solidFill>
                  <a:schemeClr val="tx1"/>
                </a:solidFill>
                <a:latin typeface="Arial" pitchFamily="34" charset="0"/>
              </a:defRPr>
            </a:lvl7pPr>
            <a:lvl8pPr marL="3429000" indent="-228600" fontAlgn="base">
              <a:spcBef>
                <a:spcPct val="0"/>
              </a:spcBef>
              <a:spcAft>
                <a:spcPct val="0"/>
              </a:spcAft>
              <a:defRPr>
                <a:solidFill>
                  <a:schemeClr val="tx1"/>
                </a:solidFill>
                <a:latin typeface="Arial" pitchFamily="34" charset="0"/>
              </a:defRPr>
            </a:lvl8pPr>
            <a:lvl9pPr marL="3886200" indent="-228600" fontAlgn="base">
              <a:spcBef>
                <a:spcPct val="0"/>
              </a:spcBef>
              <a:spcAft>
                <a:spcPct val="0"/>
              </a:spcAft>
              <a:defRPr>
                <a:solidFill>
                  <a:schemeClr val="tx1"/>
                </a:solidFill>
                <a:latin typeface="Arial" pitchFamily="34" charset="0"/>
              </a:defRPr>
            </a:lvl9pPr>
          </a:lstStyle>
          <a:p>
            <a:pPr>
              <a:spcBef>
                <a:spcPct val="50000"/>
              </a:spcBef>
            </a:pPr>
            <a:r>
              <a:rPr lang="fr-FR" sz="1200" i="1" dirty="0">
                <a:solidFill>
                  <a:srgbClr val="3333FF"/>
                </a:solidFill>
              </a:rPr>
              <a:t>Question 36 : L'intérêt économique de la filière recyclage repose sur le différentiel de prix entre l'éponge et le </a:t>
            </a:r>
            <a:r>
              <a:rPr lang="fr-FR" sz="1200" i="1" dirty="0" err="1">
                <a:solidFill>
                  <a:srgbClr val="3333FF"/>
                </a:solidFill>
              </a:rPr>
              <a:t>scrap</a:t>
            </a:r>
            <a:r>
              <a:rPr lang="fr-FR" sz="1200" i="1" dirty="0">
                <a:solidFill>
                  <a:srgbClr val="3333FF"/>
                </a:solidFill>
              </a:rPr>
              <a:t>. Quels dispositifs incitatifs sont envisagés par l'entreprise pour capter le </a:t>
            </a:r>
            <a:r>
              <a:rPr lang="fr-FR" sz="1200" i="1" dirty="0" err="1">
                <a:solidFill>
                  <a:srgbClr val="3333FF"/>
                </a:solidFill>
              </a:rPr>
              <a:t>scrap</a:t>
            </a:r>
            <a:r>
              <a:rPr lang="fr-FR" sz="1200" i="1" dirty="0">
                <a:solidFill>
                  <a:srgbClr val="3333FF"/>
                </a:solidFill>
              </a:rPr>
              <a:t> nécessaire à la filière en cas de forte hausse du prix spot, par exemple en phase de pénurie (remontée de cycle)?</a:t>
            </a:r>
          </a:p>
        </p:txBody>
      </p:sp>
      <p:graphicFrame>
        <p:nvGraphicFramePr>
          <p:cNvPr id="7" name="Graphique 6"/>
          <p:cNvGraphicFramePr>
            <a:graphicFrameLocks/>
          </p:cNvGraphicFramePr>
          <p:nvPr>
            <p:extLst>
              <p:ext uri="{D42A27DB-BD31-4B8C-83A1-F6EECF244321}">
                <p14:modId xmlns:p14="http://schemas.microsoft.com/office/powerpoint/2010/main" val="1276682338"/>
              </p:ext>
            </p:extLst>
          </p:nvPr>
        </p:nvGraphicFramePr>
        <p:xfrm>
          <a:off x="323850" y="1908523"/>
          <a:ext cx="8496621" cy="4616102"/>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236972564"/>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Espace réservé du numéro de diapositive 1"/>
          <p:cNvSpPr>
            <a:spLocks noGrp="1"/>
          </p:cNvSpPr>
          <p:nvPr>
            <p:ph type="sldNum" sz="quarter" idx="10"/>
          </p:nvPr>
        </p:nvSpPr>
        <p:spPr/>
        <p:txBody>
          <a:bodyPr/>
          <a:lstStyle/>
          <a:p>
            <a:fld id="{D17E0880-B21D-46B2-93EA-B362EE096F66}" type="slidenum">
              <a:rPr lang="fr-FR"/>
              <a:pPr/>
              <a:t>45</a:t>
            </a:fld>
            <a:endParaRPr lang="fr-FR"/>
          </a:p>
        </p:txBody>
      </p:sp>
      <p:sp>
        <p:nvSpPr>
          <p:cNvPr id="251906" name="Espace réservé du numéro de diapositive 3"/>
          <p:cNvSpPr txBox="1">
            <a:spLocks noGrp="1"/>
          </p:cNvSpPr>
          <p:nvPr/>
        </p:nvSpPr>
        <p:spPr bwMode="auto">
          <a:xfrm>
            <a:off x="6156325" y="65246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a:solidFill>
                  <a:schemeClr val="tx1"/>
                </a:solidFill>
                <a:latin typeface="Arial" pitchFamily="34" charset="0"/>
              </a:defRPr>
            </a:lvl1pPr>
            <a:lvl2pPr marL="742950" indent="-285750">
              <a:defRPr>
                <a:solidFill>
                  <a:schemeClr val="tx1"/>
                </a:solidFill>
                <a:latin typeface="Arial" pitchFamily="34" charset="0"/>
              </a:defRPr>
            </a:lvl2pPr>
            <a:lvl3pPr marL="1143000" indent="-228600">
              <a:defRPr>
                <a:solidFill>
                  <a:schemeClr val="tx1"/>
                </a:solidFill>
                <a:latin typeface="Arial" pitchFamily="34" charset="0"/>
              </a:defRPr>
            </a:lvl3pPr>
            <a:lvl4pPr marL="1600200" indent="-228600">
              <a:defRPr>
                <a:solidFill>
                  <a:schemeClr val="tx1"/>
                </a:solidFill>
                <a:latin typeface="Arial" pitchFamily="34" charset="0"/>
              </a:defRPr>
            </a:lvl4pPr>
            <a:lvl5pPr marL="2057400" indent="-228600">
              <a:defRPr>
                <a:solidFill>
                  <a:schemeClr val="tx1"/>
                </a:solidFill>
                <a:latin typeface="Arial" pitchFamily="34" charset="0"/>
              </a:defRPr>
            </a:lvl5pPr>
            <a:lvl6pPr marL="2514600" indent="-228600" fontAlgn="base">
              <a:spcBef>
                <a:spcPct val="0"/>
              </a:spcBef>
              <a:spcAft>
                <a:spcPct val="0"/>
              </a:spcAft>
              <a:defRPr>
                <a:solidFill>
                  <a:schemeClr val="tx1"/>
                </a:solidFill>
                <a:latin typeface="Arial" pitchFamily="34" charset="0"/>
              </a:defRPr>
            </a:lvl6pPr>
            <a:lvl7pPr marL="2971800" indent="-228600" fontAlgn="base">
              <a:spcBef>
                <a:spcPct val="0"/>
              </a:spcBef>
              <a:spcAft>
                <a:spcPct val="0"/>
              </a:spcAft>
              <a:defRPr>
                <a:solidFill>
                  <a:schemeClr val="tx1"/>
                </a:solidFill>
                <a:latin typeface="Arial" pitchFamily="34" charset="0"/>
              </a:defRPr>
            </a:lvl7pPr>
            <a:lvl8pPr marL="3429000" indent="-228600" fontAlgn="base">
              <a:spcBef>
                <a:spcPct val="0"/>
              </a:spcBef>
              <a:spcAft>
                <a:spcPct val="0"/>
              </a:spcAft>
              <a:defRPr>
                <a:solidFill>
                  <a:schemeClr val="tx1"/>
                </a:solidFill>
                <a:latin typeface="Arial" pitchFamily="34" charset="0"/>
              </a:defRPr>
            </a:lvl8pPr>
            <a:lvl9pPr marL="3886200" indent="-228600" fontAlgn="base">
              <a:spcBef>
                <a:spcPct val="0"/>
              </a:spcBef>
              <a:spcAft>
                <a:spcPct val="0"/>
              </a:spcAft>
              <a:defRPr>
                <a:solidFill>
                  <a:schemeClr val="tx1"/>
                </a:solidFill>
                <a:latin typeface="Arial" pitchFamily="34" charset="0"/>
              </a:defRPr>
            </a:lvl9pPr>
          </a:lstStyle>
          <a:p>
            <a:pPr algn="r"/>
            <a:fld id="{837BB539-95CB-4CBE-BCB8-22DEBB959D02}" type="slidenum">
              <a:rPr lang="fr-FR" sz="1400"/>
              <a:pPr algn="r"/>
              <a:t>45</a:t>
            </a:fld>
            <a:endParaRPr lang="fr-FR" sz="1400"/>
          </a:p>
        </p:txBody>
      </p:sp>
      <p:sp>
        <p:nvSpPr>
          <p:cNvPr id="251907" name="Rectangle 2"/>
          <p:cNvSpPr>
            <a:spLocks noGrp="1" noChangeArrowheads="1"/>
          </p:cNvSpPr>
          <p:nvPr>
            <p:ph type="title" idx="4294967295"/>
          </p:nvPr>
        </p:nvSpPr>
        <p:spPr/>
        <p:txBody>
          <a:bodyPr/>
          <a:lstStyle/>
          <a:p>
            <a:r>
              <a:rPr lang="fr-FR"/>
              <a:t>Risques économiques et commerciaux</a:t>
            </a:r>
          </a:p>
        </p:txBody>
      </p:sp>
      <p:sp>
        <p:nvSpPr>
          <p:cNvPr id="251908" name="Text Box 3"/>
          <p:cNvSpPr txBox="1">
            <a:spLocks noChangeArrowheads="1"/>
          </p:cNvSpPr>
          <p:nvPr/>
        </p:nvSpPr>
        <p:spPr bwMode="auto">
          <a:xfrm>
            <a:off x="323850" y="1557338"/>
            <a:ext cx="85693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itchFamily="34" charset="0"/>
              </a:defRPr>
            </a:lvl1pPr>
            <a:lvl2pPr marL="742950" indent="-285750">
              <a:defRPr>
                <a:solidFill>
                  <a:schemeClr val="tx1"/>
                </a:solidFill>
                <a:latin typeface="Arial" pitchFamily="34" charset="0"/>
              </a:defRPr>
            </a:lvl2pPr>
            <a:lvl3pPr marL="1143000" indent="-228600">
              <a:defRPr>
                <a:solidFill>
                  <a:schemeClr val="tx1"/>
                </a:solidFill>
                <a:latin typeface="Arial" pitchFamily="34" charset="0"/>
              </a:defRPr>
            </a:lvl3pPr>
            <a:lvl4pPr marL="1600200" indent="-228600">
              <a:defRPr>
                <a:solidFill>
                  <a:schemeClr val="tx1"/>
                </a:solidFill>
                <a:latin typeface="Arial" pitchFamily="34" charset="0"/>
              </a:defRPr>
            </a:lvl4pPr>
            <a:lvl5pPr marL="2057400" indent="-228600">
              <a:defRPr>
                <a:solidFill>
                  <a:schemeClr val="tx1"/>
                </a:solidFill>
                <a:latin typeface="Arial" pitchFamily="34" charset="0"/>
              </a:defRPr>
            </a:lvl5pPr>
            <a:lvl6pPr marL="2514600" indent="-228600" fontAlgn="base">
              <a:spcBef>
                <a:spcPct val="0"/>
              </a:spcBef>
              <a:spcAft>
                <a:spcPct val="0"/>
              </a:spcAft>
              <a:defRPr>
                <a:solidFill>
                  <a:schemeClr val="tx1"/>
                </a:solidFill>
                <a:latin typeface="Arial" pitchFamily="34" charset="0"/>
              </a:defRPr>
            </a:lvl6pPr>
            <a:lvl7pPr marL="2971800" indent="-228600" fontAlgn="base">
              <a:spcBef>
                <a:spcPct val="0"/>
              </a:spcBef>
              <a:spcAft>
                <a:spcPct val="0"/>
              </a:spcAft>
              <a:defRPr>
                <a:solidFill>
                  <a:schemeClr val="tx1"/>
                </a:solidFill>
                <a:latin typeface="Arial" pitchFamily="34" charset="0"/>
              </a:defRPr>
            </a:lvl7pPr>
            <a:lvl8pPr marL="3429000" indent="-228600" fontAlgn="base">
              <a:spcBef>
                <a:spcPct val="0"/>
              </a:spcBef>
              <a:spcAft>
                <a:spcPct val="0"/>
              </a:spcAft>
              <a:defRPr>
                <a:solidFill>
                  <a:schemeClr val="tx1"/>
                </a:solidFill>
                <a:latin typeface="Arial" pitchFamily="34" charset="0"/>
              </a:defRPr>
            </a:lvl8pPr>
            <a:lvl9pPr marL="3886200" indent="-228600" fontAlgn="base">
              <a:spcBef>
                <a:spcPct val="0"/>
              </a:spcBef>
              <a:spcAft>
                <a:spcPct val="0"/>
              </a:spcAft>
              <a:defRPr>
                <a:solidFill>
                  <a:schemeClr val="tx1"/>
                </a:solidFill>
                <a:latin typeface="Arial" pitchFamily="34" charset="0"/>
              </a:defRPr>
            </a:lvl9pPr>
          </a:lstStyle>
          <a:p>
            <a:pPr>
              <a:spcBef>
                <a:spcPct val="50000"/>
              </a:spcBef>
            </a:pPr>
            <a:r>
              <a:rPr lang="fr-FR" sz="1200" i="1">
                <a:solidFill>
                  <a:srgbClr val="3333FF"/>
                </a:solidFill>
              </a:rPr>
              <a:t>Question 37 : Compte tenu de l'écart de prix spot du déchet entre Europe et USA, l'émergence de la filière européenne de recyclage ne risque-t-elle pas de faire mécaniquement monter le prix du déchet sur le marché européen ?</a:t>
            </a:r>
          </a:p>
        </p:txBody>
      </p:sp>
      <p:sp>
        <p:nvSpPr>
          <p:cNvPr id="251909" name="Text Box 4"/>
          <p:cNvSpPr txBox="1">
            <a:spLocks noChangeArrowheads="1"/>
          </p:cNvSpPr>
          <p:nvPr/>
        </p:nvSpPr>
        <p:spPr bwMode="auto">
          <a:xfrm>
            <a:off x="179388" y="2790825"/>
            <a:ext cx="8713787" cy="12003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itchFamily="34" charset="0"/>
              </a:defRPr>
            </a:lvl1pPr>
            <a:lvl2pPr marL="742950" indent="-285750">
              <a:defRPr>
                <a:solidFill>
                  <a:schemeClr val="tx1"/>
                </a:solidFill>
                <a:latin typeface="Arial" pitchFamily="34" charset="0"/>
              </a:defRPr>
            </a:lvl2pPr>
            <a:lvl3pPr marL="1143000" indent="-228600">
              <a:defRPr>
                <a:solidFill>
                  <a:schemeClr val="tx1"/>
                </a:solidFill>
                <a:latin typeface="Arial" pitchFamily="34" charset="0"/>
              </a:defRPr>
            </a:lvl3pPr>
            <a:lvl4pPr marL="1600200" indent="-228600">
              <a:defRPr>
                <a:solidFill>
                  <a:schemeClr val="tx1"/>
                </a:solidFill>
                <a:latin typeface="Arial" pitchFamily="34" charset="0"/>
              </a:defRPr>
            </a:lvl4pPr>
            <a:lvl5pPr marL="2057400" indent="-228600">
              <a:defRPr>
                <a:solidFill>
                  <a:schemeClr val="tx1"/>
                </a:solidFill>
                <a:latin typeface="Arial" pitchFamily="34" charset="0"/>
              </a:defRPr>
            </a:lvl5pPr>
            <a:lvl6pPr marL="2514600" indent="-228600" fontAlgn="base">
              <a:spcBef>
                <a:spcPct val="0"/>
              </a:spcBef>
              <a:spcAft>
                <a:spcPct val="0"/>
              </a:spcAft>
              <a:defRPr>
                <a:solidFill>
                  <a:schemeClr val="tx1"/>
                </a:solidFill>
                <a:latin typeface="Arial" pitchFamily="34" charset="0"/>
              </a:defRPr>
            </a:lvl6pPr>
            <a:lvl7pPr marL="2971800" indent="-228600" fontAlgn="base">
              <a:spcBef>
                <a:spcPct val="0"/>
              </a:spcBef>
              <a:spcAft>
                <a:spcPct val="0"/>
              </a:spcAft>
              <a:defRPr>
                <a:solidFill>
                  <a:schemeClr val="tx1"/>
                </a:solidFill>
                <a:latin typeface="Arial" pitchFamily="34" charset="0"/>
              </a:defRPr>
            </a:lvl7pPr>
            <a:lvl8pPr marL="3429000" indent="-228600" fontAlgn="base">
              <a:spcBef>
                <a:spcPct val="0"/>
              </a:spcBef>
              <a:spcAft>
                <a:spcPct val="0"/>
              </a:spcAft>
              <a:defRPr>
                <a:solidFill>
                  <a:schemeClr val="tx1"/>
                </a:solidFill>
                <a:latin typeface="Arial" pitchFamily="34" charset="0"/>
              </a:defRPr>
            </a:lvl8pPr>
            <a:lvl9pPr marL="3886200" indent="-228600" fontAlgn="base">
              <a:spcBef>
                <a:spcPct val="0"/>
              </a:spcBef>
              <a:spcAft>
                <a:spcPct val="0"/>
              </a:spcAft>
              <a:defRPr>
                <a:solidFill>
                  <a:schemeClr val="tx1"/>
                </a:solidFill>
                <a:latin typeface="Arial" pitchFamily="34" charset="0"/>
              </a:defRPr>
            </a:lvl9pPr>
          </a:lstStyle>
          <a:p>
            <a:pPr marL="285750" indent="-285750">
              <a:spcBef>
                <a:spcPct val="50000"/>
              </a:spcBef>
              <a:buFont typeface="Arial" pitchFamily="34" charset="0"/>
              <a:buChar char="•"/>
            </a:pPr>
            <a:r>
              <a:rPr lang="fr-FR" sz="1600" dirty="0"/>
              <a:t>Le modèle économique intègre un ratio prix des </a:t>
            </a:r>
            <a:r>
              <a:rPr lang="fr-FR" sz="1600" dirty="0" smtClean="0"/>
              <a:t>chutes / </a:t>
            </a:r>
            <a:r>
              <a:rPr lang="fr-FR" sz="1600" dirty="0"/>
              <a:t>prix de lingot issu des données disponibles sur le site "</a:t>
            </a:r>
            <a:r>
              <a:rPr lang="fr-FR" sz="1600" dirty="0" err="1"/>
              <a:t>metal-prices</a:t>
            </a:r>
            <a:r>
              <a:rPr lang="fr-FR" sz="1600" dirty="0"/>
              <a:t>", représentatif du marché des chutes aux USA. </a:t>
            </a:r>
            <a:endParaRPr lang="fr-FR" sz="1600" dirty="0" smtClean="0"/>
          </a:p>
          <a:p>
            <a:pPr marL="285750" indent="-285750">
              <a:spcBef>
                <a:spcPct val="50000"/>
              </a:spcBef>
              <a:buFont typeface="Arial" pitchFamily="34" charset="0"/>
              <a:buChar char="•"/>
            </a:pPr>
            <a:r>
              <a:rPr lang="fr-FR" sz="1600" dirty="0" smtClean="0"/>
              <a:t>Nous </a:t>
            </a:r>
            <a:r>
              <a:rPr lang="fr-FR" sz="1600" dirty="0"/>
              <a:t>pensons en effet qu'il y aura convergence des prix de chutes sur les 2 marchés. Cela est donc intégré dans le modèle économique proposé.</a:t>
            </a:r>
          </a:p>
        </p:txBody>
      </p:sp>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Espace réservé du numéro de diapositive 1"/>
          <p:cNvSpPr>
            <a:spLocks noGrp="1"/>
          </p:cNvSpPr>
          <p:nvPr>
            <p:ph type="sldNum" sz="quarter" idx="10"/>
          </p:nvPr>
        </p:nvSpPr>
        <p:spPr/>
        <p:txBody>
          <a:bodyPr/>
          <a:lstStyle/>
          <a:p>
            <a:fld id="{8B045811-278D-407C-ACBA-556FFD81A3DC}" type="slidenum">
              <a:rPr lang="fr-FR"/>
              <a:pPr/>
              <a:t>46</a:t>
            </a:fld>
            <a:endParaRPr lang="fr-FR"/>
          </a:p>
        </p:txBody>
      </p:sp>
      <p:sp>
        <p:nvSpPr>
          <p:cNvPr id="252930" name="Espace réservé du numéro de diapositive 3"/>
          <p:cNvSpPr txBox="1">
            <a:spLocks noGrp="1"/>
          </p:cNvSpPr>
          <p:nvPr/>
        </p:nvSpPr>
        <p:spPr bwMode="auto">
          <a:xfrm>
            <a:off x="6156325" y="65246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a:solidFill>
                  <a:schemeClr val="tx1"/>
                </a:solidFill>
                <a:latin typeface="Arial" pitchFamily="34" charset="0"/>
              </a:defRPr>
            </a:lvl1pPr>
            <a:lvl2pPr marL="742950" indent="-285750">
              <a:defRPr>
                <a:solidFill>
                  <a:schemeClr val="tx1"/>
                </a:solidFill>
                <a:latin typeface="Arial" pitchFamily="34" charset="0"/>
              </a:defRPr>
            </a:lvl2pPr>
            <a:lvl3pPr marL="1143000" indent="-228600">
              <a:defRPr>
                <a:solidFill>
                  <a:schemeClr val="tx1"/>
                </a:solidFill>
                <a:latin typeface="Arial" pitchFamily="34" charset="0"/>
              </a:defRPr>
            </a:lvl3pPr>
            <a:lvl4pPr marL="1600200" indent="-228600">
              <a:defRPr>
                <a:solidFill>
                  <a:schemeClr val="tx1"/>
                </a:solidFill>
                <a:latin typeface="Arial" pitchFamily="34" charset="0"/>
              </a:defRPr>
            </a:lvl4pPr>
            <a:lvl5pPr marL="2057400" indent="-228600">
              <a:defRPr>
                <a:solidFill>
                  <a:schemeClr val="tx1"/>
                </a:solidFill>
                <a:latin typeface="Arial" pitchFamily="34" charset="0"/>
              </a:defRPr>
            </a:lvl5pPr>
            <a:lvl6pPr marL="2514600" indent="-228600" fontAlgn="base">
              <a:spcBef>
                <a:spcPct val="0"/>
              </a:spcBef>
              <a:spcAft>
                <a:spcPct val="0"/>
              </a:spcAft>
              <a:defRPr>
                <a:solidFill>
                  <a:schemeClr val="tx1"/>
                </a:solidFill>
                <a:latin typeface="Arial" pitchFamily="34" charset="0"/>
              </a:defRPr>
            </a:lvl6pPr>
            <a:lvl7pPr marL="2971800" indent="-228600" fontAlgn="base">
              <a:spcBef>
                <a:spcPct val="0"/>
              </a:spcBef>
              <a:spcAft>
                <a:spcPct val="0"/>
              </a:spcAft>
              <a:defRPr>
                <a:solidFill>
                  <a:schemeClr val="tx1"/>
                </a:solidFill>
                <a:latin typeface="Arial" pitchFamily="34" charset="0"/>
              </a:defRPr>
            </a:lvl7pPr>
            <a:lvl8pPr marL="3429000" indent="-228600" fontAlgn="base">
              <a:spcBef>
                <a:spcPct val="0"/>
              </a:spcBef>
              <a:spcAft>
                <a:spcPct val="0"/>
              </a:spcAft>
              <a:defRPr>
                <a:solidFill>
                  <a:schemeClr val="tx1"/>
                </a:solidFill>
                <a:latin typeface="Arial" pitchFamily="34" charset="0"/>
              </a:defRPr>
            </a:lvl8pPr>
            <a:lvl9pPr marL="3886200" indent="-228600" fontAlgn="base">
              <a:spcBef>
                <a:spcPct val="0"/>
              </a:spcBef>
              <a:spcAft>
                <a:spcPct val="0"/>
              </a:spcAft>
              <a:defRPr>
                <a:solidFill>
                  <a:schemeClr val="tx1"/>
                </a:solidFill>
                <a:latin typeface="Arial" pitchFamily="34" charset="0"/>
              </a:defRPr>
            </a:lvl9pPr>
          </a:lstStyle>
          <a:p>
            <a:pPr algn="r"/>
            <a:fld id="{3351E727-0051-4024-8A5B-3A948513CF19}" type="slidenum">
              <a:rPr lang="fr-FR" sz="1400"/>
              <a:pPr algn="r"/>
              <a:t>46</a:t>
            </a:fld>
            <a:endParaRPr lang="fr-FR" sz="1400"/>
          </a:p>
        </p:txBody>
      </p:sp>
      <p:sp>
        <p:nvSpPr>
          <p:cNvPr id="252931" name="Rectangle 2"/>
          <p:cNvSpPr>
            <a:spLocks noGrp="1" noChangeArrowheads="1"/>
          </p:cNvSpPr>
          <p:nvPr>
            <p:ph type="title" idx="4294967295"/>
          </p:nvPr>
        </p:nvSpPr>
        <p:spPr/>
        <p:txBody>
          <a:bodyPr/>
          <a:lstStyle/>
          <a:p>
            <a:r>
              <a:rPr lang="fr-FR"/>
              <a:t>Risques économiques et commerciaux</a:t>
            </a:r>
          </a:p>
        </p:txBody>
      </p:sp>
      <p:sp>
        <p:nvSpPr>
          <p:cNvPr id="252932" name="Text Box 3"/>
          <p:cNvSpPr txBox="1">
            <a:spLocks noChangeArrowheads="1"/>
          </p:cNvSpPr>
          <p:nvPr/>
        </p:nvSpPr>
        <p:spPr bwMode="auto">
          <a:xfrm>
            <a:off x="323850" y="1412875"/>
            <a:ext cx="85693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itchFamily="34" charset="0"/>
              </a:defRPr>
            </a:lvl1pPr>
            <a:lvl2pPr marL="742950" indent="-285750">
              <a:defRPr>
                <a:solidFill>
                  <a:schemeClr val="tx1"/>
                </a:solidFill>
                <a:latin typeface="Arial" pitchFamily="34" charset="0"/>
              </a:defRPr>
            </a:lvl2pPr>
            <a:lvl3pPr marL="1143000" indent="-228600">
              <a:defRPr>
                <a:solidFill>
                  <a:schemeClr val="tx1"/>
                </a:solidFill>
                <a:latin typeface="Arial" pitchFamily="34" charset="0"/>
              </a:defRPr>
            </a:lvl3pPr>
            <a:lvl4pPr marL="1600200" indent="-228600">
              <a:defRPr>
                <a:solidFill>
                  <a:schemeClr val="tx1"/>
                </a:solidFill>
                <a:latin typeface="Arial" pitchFamily="34" charset="0"/>
              </a:defRPr>
            </a:lvl4pPr>
            <a:lvl5pPr marL="2057400" indent="-228600">
              <a:defRPr>
                <a:solidFill>
                  <a:schemeClr val="tx1"/>
                </a:solidFill>
                <a:latin typeface="Arial" pitchFamily="34" charset="0"/>
              </a:defRPr>
            </a:lvl5pPr>
            <a:lvl6pPr marL="2514600" indent="-228600" fontAlgn="base">
              <a:spcBef>
                <a:spcPct val="0"/>
              </a:spcBef>
              <a:spcAft>
                <a:spcPct val="0"/>
              </a:spcAft>
              <a:defRPr>
                <a:solidFill>
                  <a:schemeClr val="tx1"/>
                </a:solidFill>
                <a:latin typeface="Arial" pitchFamily="34" charset="0"/>
              </a:defRPr>
            </a:lvl6pPr>
            <a:lvl7pPr marL="2971800" indent="-228600" fontAlgn="base">
              <a:spcBef>
                <a:spcPct val="0"/>
              </a:spcBef>
              <a:spcAft>
                <a:spcPct val="0"/>
              </a:spcAft>
              <a:defRPr>
                <a:solidFill>
                  <a:schemeClr val="tx1"/>
                </a:solidFill>
                <a:latin typeface="Arial" pitchFamily="34" charset="0"/>
              </a:defRPr>
            </a:lvl7pPr>
            <a:lvl8pPr marL="3429000" indent="-228600" fontAlgn="base">
              <a:spcBef>
                <a:spcPct val="0"/>
              </a:spcBef>
              <a:spcAft>
                <a:spcPct val="0"/>
              </a:spcAft>
              <a:defRPr>
                <a:solidFill>
                  <a:schemeClr val="tx1"/>
                </a:solidFill>
                <a:latin typeface="Arial" pitchFamily="34" charset="0"/>
              </a:defRPr>
            </a:lvl8pPr>
            <a:lvl9pPr marL="3886200" indent="-228600" fontAlgn="base">
              <a:spcBef>
                <a:spcPct val="0"/>
              </a:spcBef>
              <a:spcAft>
                <a:spcPct val="0"/>
              </a:spcAft>
              <a:defRPr>
                <a:solidFill>
                  <a:schemeClr val="tx1"/>
                </a:solidFill>
                <a:latin typeface="Arial" pitchFamily="34" charset="0"/>
              </a:defRPr>
            </a:lvl9pPr>
          </a:lstStyle>
          <a:p>
            <a:pPr>
              <a:spcBef>
                <a:spcPct val="50000"/>
              </a:spcBef>
            </a:pPr>
            <a:r>
              <a:rPr lang="fr-FR" sz="1200" i="1">
                <a:solidFill>
                  <a:srgbClr val="3333FF"/>
                </a:solidFill>
              </a:rPr>
              <a:t>Question 38 : Certains fournisseurs de déchets potentiels sont-ils déjà engagés dans des contrats long terme avec d’autres prestataires aux Etats-Unis ? Si oui, comment est envisagée la phase transitoire ?</a:t>
            </a:r>
          </a:p>
        </p:txBody>
      </p:sp>
      <p:sp>
        <p:nvSpPr>
          <p:cNvPr id="252933" name="Text Box 4"/>
          <p:cNvSpPr txBox="1">
            <a:spLocks noChangeArrowheads="1"/>
          </p:cNvSpPr>
          <p:nvPr/>
        </p:nvSpPr>
        <p:spPr bwMode="auto">
          <a:xfrm>
            <a:off x="179388" y="1793875"/>
            <a:ext cx="8713787" cy="486287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itchFamily="34" charset="0"/>
              </a:defRPr>
            </a:lvl1pPr>
            <a:lvl2pPr>
              <a:defRPr>
                <a:solidFill>
                  <a:schemeClr val="tx1"/>
                </a:solidFill>
                <a:latin typeface="Arial" pitchFamily="34" charset="0"/>
              </a:defRPr>
            </a:lvl2pPr>
            <a:lvl3pPr>
              <a:defRPr>
                <a:solidFill>
                  <a:schemeClr val="tx1"/>
                </a:solidFill>
                <a:latin typeface="Arial" pitchFamily="34" charset="0"/>
              </a:defRPr>
            </a:lvl3pPr>
            <a:lvl4pPr marL="1600200" indent="-228600">
              <a:defRPr>
                <a:solidFill>
                  <a:schemeClr val="tx1"/>
                </a:solidFill>
                <a:latin typeface="Arial" pitchFamily="34" charset="0"/>
              </a:defRPr>
            </a:lvl4pPr>
            <a:lvl5pPr marL="2057400" indent="-228600">
              <a:defRPr>
                <a:solidFill>
                  <a:schemeClr val="tx1"/>
                </a:solidFill>
                <a:latin typeface="Arial" pitchFamily="34" charset="0"/>
              </a:defRPr>
            </a:lvl5pPr>
            <a:lvl6pPr marL="2514600" indent="-228600" fontAlgn="base">
              <a:spcBef>
                <a:spcPct val="0"/>
              </a:spcBef>
              <a:spcAft>
                <a:spcPct val="0"/>
              </a:spcAft>
              <a:defRPr>
                <a:solidFill>
                  <a:schemeClr val="tx1"/>
                </a:solidFill>
                <a:latin typeface="Arial" pitchFamily="34" charset="0"/>
              </a:defRPr>
            </a:lvl6pPr>
            <a:lvl7pPr marL="2971800" indent="-228600" fontAlgn="base">
              <a:spcBef>
                <a:spcPct val="0"/>
              </a:spcBef>
              <a:spcAft>
                <a:spcPct val="0"/>
              </a:spcAft>
              <a:defRPr>
                <a:solidFill>
                  <a:schemeClr val="tx1"/>
                </a:solidFill>
                <a:latin typeface="Arial" pitchFamily="34" charset="0"/>
              </a:defRPr>
            </a:lvl7pPr>
            <a:lvl8pPr marL="3429000" indent="-228600" fontAlgn="base">
              <a:spcBef>
                <a:spcPct val="0"/>
              </a:spcBef>
              <a:spcAft>
                <a:spcPct val="0"/>
              </a:spcAft>
              <a:defRPr>
                <a:solidFill>
                  <a:schemeClr val="tx1"/>
                </a:solidFill>
                <a:latin typeface="Arial" pitchFamily="34" charset="0"/>
              </a:defRPr>
            </a:lvl8pPr>
            <a:lvl9pPr marL="3886200" indent="-228600" fontAlgn="base">
              <a:spcBef>
                <a:spcPct val="0"/>
              </a:spcBef>
              <a:spcAft>
                <a:spcPct val="0"/>
              </a:spcAft>
              <a:defRPr>
                <a:solidFill>
                  <a:schemeClr val="tx1"/>
                </a:solidFill>
                <a:latin typeface="Arial" pitchFamily="34" charset="0"/>
              </a:defRPr>
            </a:lvl9pPr>
          </a:lstStyle>
          <a:p>
            <a:pPr>
              <a:spcBef>
                <a:spcPct val="50000"/>
              </a:spcBef>
            </a:pPr>
            <a:r>
              <a:rPr lang="fr-FR" sz="1400" dirty="0"/>
              <a:t>Une étude de marché réalisée auprès de clients d’A&amp;D en Europe, a conduit à identifier 1500 t de chutes de TA6V en 2010.  Le classement ci-dessous a pu être établi.</a:t>
            </a:r>
          </a:p>
          <a:p>
            <a:endParaRPr lang="fr-FR" sz="1400" b="1" i="1" dirty="0"/>
          </a:p>
          <a:p>
            <a:r>
              <a:rPr lang="fr-FR" sz="1600" b="1" i="1" dirty="0"/>
              <a:t>TA6V </a:t>
            </a:r>
            <a:r>
              <a:rPr lang="fr-FR" sz="1600" b="1" i="1" dirty="0">
                <a:sym typeface="Wingdings" pitchFamily="2" charset="2"/>
              </a:rPr>
              <a:t> </a:t>
            </a:r>
            <a:r>
              <a:rPr lang="fr-FR" sz="1600" b="1" i="1" dirty="0"/>
              <a:t>1522 </a:t>
            </a:r>
            <a:r>
              <a:rPr lang="fr-FR" sz="1600" b="1" i="1" dirty="0" smtClean="0"/>
              <a:t>t</a:t>
            </a:r>
          </a:p>
          <a:p>
            <a:pPr marL="285750" indent="-285750">
              <a:buFont typeface="Arial" pitchFamily="34" charset="0"/>
              <a:buChar char="•"/>
            </a:pPr>
            <a:r>
              <a:rPr lang="fr-FR" sz="1400" b="1" dirty="0" smtClean="0"/>
              <a:t>Probabilité </a:t>
            </a:r>
            <a:r>
              <a:rPr lang="fr-FR" sz="1400" b="1" dirty="0"/>
              <a:t>de Recyclage Forte	</a:t>
            </a:r>
            <a:r>
              <a:rPr lang="fr-FR" sz="1400" b="1" dirty="0" smtClean="0"/>
              <a:t>	1152 t</a:t>
            </a:r>
          </a:p>
          <a:p>
            <a:pPr marL="742950" lvl="1" indent="-285750">
              <a:buFont typeface="Wingdings" pitchFamily="2" charset="2"/>
              <a:buChar char="Ø"/>
            </a:pPr>
            <a:r>
              <a:rPr lang="fr-FR" sz="1400" dirty="0" smtClean="0"/>
              <a:t>Facilement </a:t>
            </a:r>
            <a:r>
              <a:rPr lang="fr-FR" sz="1400" dirty="0"/>
              <a:t>accessibles </a:t>
            </a:r>
            <a:r>
              <a:rPr lang="fr-FR" sz="1400" dirty="0" smtClean="0"/>
              <a:t>			  344 </a:t>
            </a:r>
            <a:r>
              <a:rPr lang="fr-FR" sz="1400" dirty="0"/>
              <a:t>t (Copeaux 90 t, Massifs 254 </a:t>
            </a:r>
            <a:r>
              <a:rPr lang="fr-FR" sz="1400" dirty="0" smtClean="0"/>
              <a:t>t)</a:t>
            </a:r>
          </a:p>
          <a:p>
            <a:pPr marL="742950" lvl="1" indent="-285750">
              <a:buFont typeface="Wingdings" pitchFamily="2" charset="2"/>
              <a:buChar char="Ø"/>
            </a:pPr>
            <a:r>
              <a:rPr lang="fr-FR" sz="1400" dirty="0" smtClean="0"/>
              <a:t>Accessibles </a:t>
            </a:r>
            <a:r>
              <a:rPr lang="fr-FR" sz="1400" dirty="0"/>
              <a:t>mais Contrats en cours </a:t>
            </a:r>
            <a:r>
              <a:rPr lang="fr-FR" sz="1400" dirty="0" smtClean="0"/>
              <a:t>(1 </a:t>
            </a:r>
            <a:r>
              <a:rPr lang="fr-FR" sz="1400" dirty="0"/>
              <a:t>à 3 </a:t>
            </a:r>
            <a:r>
              <a:rPr lang="fr-FR" sz="1400" dirty="0" smtClean="0"/>
              <a:t>ans)	  748 </a:t>
            </a:r>
            <a:r>
              <a:rPr lang="fr-FR" sz="1400" dirty="0"/>
              <a:t>t (Copeaux 464 t, Massifs 84 t, Non précisé 200 </a:t>
            </a:r>
            <a:r>
              <a:rPr lang="fr-FR" sz="1400" dirty="0" smtClean="0"/>
              <a:t>t)</a:t>
            </a:r>
          </a:p>
          <a:p>
            <a:pPr marL="742950" lvl="1" indent="-285750">
              <a:buFont typeface="Wingdings" pitchFamily="2" charset="2"/>
              <a:buChar char="Ø"/>
            </a:pPr>
            <a:r>
              <a:rPr lang="fr-FR" sz="1400" dirty="0" smtClean="0"/>
              <a:t>Quasi </a:t>
            </a:r>
            <a:r>
              <a:rPr lang="fr-FR" sz="1400" dirty="0"/>
              <a:t>inaccessibles </a:t>
            </a:r>
            <a:r>
              <a:rPr lang="fr-FR" sz="1400" dirty="0" smtClean="0"/>
              <a:t>			    60 </a:t>
            </a:r>
            <a:r>
              <a:rPr lang="fr-FR" sz="1400" dirty="0"/>
              <a:t>t</a:t>
            </a:r>
          </a:p>
          <a:p>
            <a:pPr lvl="1"/>
            <a:endParaRPr lang="fr-FR" sz="1400" dirty="0" smtClean="0"/>
          </a:p>
          <a:p>
            <a:pPr marL="285750" indent="-285750">
              <a:buFont typeface="Arial" pitchFamily="34" charset="0"/>
              <a:buChar char="•"/>
            </a:pPr>
            <a:r>
              <a:rPr lang="fr-FR" sz="1400" b="1" dirty="0" smtClean="0"/>
              <a:t>Potentiel </a:t>
            </a:r>
            <a:r>
              <a:rPr lang="fr-FR" sz="1400" b="1" dirty="0"/>
              <a:t>de recyclage à vérifier	</a:t>
            </a:r>
            <a:r>
              <a:rPr lang="fr-FR" sz="1400" b="1" dirty="0" smtClean="0"/>
              <a:t>	319 t</a:t>
            </a:r>
          </a:p>
          <a:p>
            <a:pPr marL="742950" lvl="1" indent="-285750">
              <a:buFont typeface="Wingdings" pitchFamily="2" charset="2"/>
              <a:buChar char="Ø"/>
            </a:pPr>
            <a:r>
              <a:rPr lang="fr-FR" sz="1400" dirty="0" smtClean="0"/>
              <a:t>Facilement </a:t>
            </a:r>
            <a:r>
              <a:rPr lang="fr-FR" sz="1400" dirty="0"/>
              <a:t>accessibles </a:t>
            </a:r>
            <a:r>
              <a:rPr lang="fr-FR" sz="1400" dirty="0" smtClean="0"/>
              <a:t>			107 </a:t>
            </a:r>
            <a:r>
              <a:rPr lang="fr-FR" sz="1400" dirty="0"/>
              <a:t>t (Copeaux 85 t, Massifs 22 </a:t>
            </a:r>
            <a:r>
              <a:rPr lang="fr-FR" sz="1400" dirty="0" smtClean="0"/>
              <a:t>t)</a:t>
            </a:r>
          </a:p>
          <a:p>
            <a:pPr marL="742950" lvl="1" indent="-285750">
              <a:buFont typeface="Wingdings" pitchFamily="2" charset="2"/>
              <a:buChar char="Ø"/>
            </a:pPr>
            <a:r>
              <a:rPr lang="fr-FR" sz="1400" dirty="0" smtClean="0"/>
              <a:t>Accessibles </a:t>
            </a:r>
            <a:r>
              <a:rPr lang="fr-FR" sz="1400" dirty="0"/>
              <a:t>mais Contrats en </a:t>
            </a:r>
            <a:r>
              <a:rPr lang="fr-FR" sz="1400" dirty="0" smtClean="0"/>
              <a:t>cours (1 </a:t>
            </a:r>
            <a:r>
              <a:rPr lang="fr-FR" sz="1400" dirty="0"/>
              <a:t>à 3 </a:t>
            </a:r>
            <a:r>
              <a:rPr lang="fr-FR" sz="1400" dirty="0" smtClean="0"/>
              <a:t>ans) 	152 </a:t>
            </a:r>
            <a:r>
              <a:rPr lang="fr-FR" sz="1400" dirty="0"/>
              <a:t>t (Copeaux 116 t, Massifs 36 </a:t>
            </a:r>
            <a:r>
              <a:rPr lang="fr-FR" sz="1400" dirty="0" smtClean="0"/>
              <a:t>t)</a:t>
            </a:r>
          </a:p>
          <a:p>
            <a:pPr marL="742950" lvl="1" indent="-285750">
              <a:buFont typeface="Wingdings" pitchFamily="2" charset="2"/>
              <a:buChar char="Ø"/>
            </a:pPr>
            <a:r>
              <a:rPr lang="fr-FR" sz="1400" dirty="0" smtClean="0"/>
              <a:t>Accessibilité </a:t>
            </a:r>
            <a:r>
              <a:rPr lang="fr-FR" sz="1400" dirty="0"/>
              <a:t>à vérifier </a:t>
            </a:r>
            <a:r>
              <a:rPr lang="fr-FR" sz="1400" dirty="0" smtClean="0"/>
              <a:t>			  60 </a:t>
            </a:r>
            <a:r>
              <a:rPr lang="fr-FR" sz="1400" dirty="0"/>
              <a:t>t (Copeaux 60 t). </a:t>
            </a:r>
            <a:endParaRPr lang="fr-FR" sz="1400" dirty="0" smtClean="0"/>
          </a:p>
          <a:p>
            <a:pPr lvl="2"/>
            <a:endParaRPr lang="fr-FR" sz="1400" dirty="0"/>
          </a:p>
          <a:p>
            <a:pPr marL="285750" indent="-285750">
              <a:buFont typeface="Arial" pitchFamily="34" charset="0"/>
              <a:buChar char="•"/>
            </a:pPr>
            <a:r>
              <a:rPr lang="fr-FR" sz="1400" b="1" dirty="0"/>
              <a:t>Non recyclable 		</a:t>
            </a:r>
            <a:r>
              <a:rPr lang="fr-FR" sz="1400" b="1" dirty="0" smtClean="0"/>
              <a:t>		  51 </a:t>
            </a:r>
            <a:r>
              <a:rPr lang="fr-FR" sz="1400" b="1" dirty="0"/>
              <a:t>t</a:t>
            </a:r>
          </a:p>
          <a:p>
            <a:endParaRPr lang="fr-FR" sz="1400" dirty="0"/>
          </a:p>
          <a:p>
            <a:r>
              <a:rPr lang="fr-FR" sz="1400" dirty="0"/>
              <a:t>L’échéancier du projet est compatible avec une renégociation des contrats entre les sous-traitants d’usinage et </a:t>
            </a:r>
            <a:r>
              <a:rPr lang="fr-FR" sz="1400" dirty="0" err="1"/>
              <a:t>EcoTitanium</a:t>
            </a:r>
            <a:r>
              <a:rPr lang="fr-FR" sz="1400" dirty="0" smtClean="0"/>
              <a:t>.</a:t>
            </a:r>
          </a:p>
          <a:p>
            <a:endParaRPr lang="fr-FR" sz="1400" dirty="0"/>
          </a:p>
          <a:p>
            <a:r>
              <a:rPr lang="fr-FR" sz="1400" dirty="0" smtClean="0"/>
              <a:t>La filière « motoriste » est déjà engagée dans des processus de gestion pilotée des chutes, il en est de même pour Boeing.</a:t>
            </a:r>
            <a:endParaRPr lang="fr-FR" sz="1400" dirty="0"/>
          </a:p>
        </p:txBody>
      </p:sp>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numéro de diapositive 3"/>
          <p:cNvSpPr>
            <a:spLocks noGrp="1"/>
          </p:cNvSpPr>
          <p:nvPr>
            <p:ph type="sldNum" sz="quarter" idx="10"/>
          </p:nvPr>
        </p:nvSpPr>
        <p:spPr/>
        <p:txBody>
          <a:bodyPr/>
          <a:lstStyle/>
          <a:p>
            <a:fld id="{29E52A1E-E5AD-4B55-8656-E6B8817579A4}" type="slidenum">
              <a:rPr lang="fr-FR"/>
              <a:pPr/>
              <a:t>47</a:t>
            </a:fld>
            <a:endParaRPr lang="fr-FR"/>
          </a:p>
        </p:txBody>
      </p:sp>
      <p:sp>
        <p:nvSpPr>
          <p:cNvPr id="225282" name="Rectangle 2"/>
          <p:cNvSpPr>
            <a:spLocks noGrp="1" noChangeArrowheads="1"/>
          </p:cNvSpPr>
          <p:nvPr>
            <p:ph type="title"/>
          </p:nvPr>
        </p:nvSpPr>
        <p:spPr/>
        <p:txBody>
          <a:bodyPr/>
          <a:lstStyle/>
          <a:p>
            <a:r>
              <a:rPr lang="fr-FR"/>
              <a:t>Risques économiques et commerciaux</a:t>
            </a:r>
          </a:p>
        </p:txBody>
      </p:sp>
      <p:sp>
        <p:nvSpPr>
          <p:cNvPr id="225283" name="Text Box 3"/>
          <p:cNvSpPr txBox="1">
            <a:spLocks noChangeArrowheads="1"/>
          </p:cNvSpPr>
          <p:nvPr/>
        </p:nvSpPr>
        <p:spPr bwMode="auto">
          <a:xfrm>
            <a:off x="323850" y="1557338"/>
            <a:ext cx="8569325" cy="6397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fr-FR" sz="1200" i="1">
                <a:solidFill>
                  <a:srgbClr val="3333FF"/>
                </a:solidFill>
              </a:rPr>
              <a:t>Question 39 : La crise économique de 2008 avait considérablement rallenti l'activité aéronautique et de ce fait le marché du titane. Comment estimez vous le risque de retard sur le retour sur investissement potentiellement imputable à la crise actuelle ?</a:t>
            </a:r>
          </a:p>
        </p:txBody>
      </p:sp>
      <p:sp>
        <p:nvSpPr>
          <p:cNvPr id="225284" name="Text Box 4"/>
          <p:cNvSpPr txBox="1">
            <a:spLocks noChangeArrowheads="1"/>
          </p:cNvSpPr>
          <p:nvPr/>
        </p:nvSpPr>
        <p:spPr bwMode="auto">
          <a:xfrm>
            <a:off x="179388" y="2855913"/>
            <a:ext cx="8713787" cy="1803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marL="285750" indent="-285750">
              <a:spcBef>
                <a:spcPct val="50000"/>
              </a:spcBef>
              <a:buFont typeface="Arial" pitchFamily="34" charset="0"/>
              <a:buChar char="•"/>
            </a:pPr>
            <a:r>
              <a:rPr lang="fr-FR" sz="1600" dirty="0" smtClean="0"/>
              <a:t>L’activité </a:t>
            </a:r>
            <a:r>
              <a:rPr lang="fr-FR" sz="1600" dirty="0"/>
              <a:t>aéronautique est en forte croissance et le besoin de titane sera plus que multiplié par deux entre 2010 et 2017 (les besoins de AIRBUS et BOEING passeront de 28 000 t </a:t>
            </a:r>
            <a:br>
              <a:rPr lang="fr-FR" sz="1600" dirty="0"/>
            </a:br>
            <a:r>
              <a:rPr lang="fr-FR" sz="1600" dirty="0"/>
              <a:t>à 70 000 t pendant cette période).</a:t>
            </a:r>
          </a:p>
          <a:p>
            <a:pPr>
              <a:spcBef>
                <a:spcPct val="50000"/>
              </a:spcBef>
              <a:buFontTx/>
              <a:buChar char="•"/>
            </a:pPr>
            <a:endParaRPr lang="fr-FR" sz="1600" dirty="0"/>
          </a:p>
          <a:p>
            <a:pPr marL="285750" indent="-285750">
              <a:spcBef>
                <a:spcPct val="50000"/>
              </a:spcBef>
              <a:buFont typeface="Arial" pitchFamily="34" charset="0"/>
              <a:buChar char="•"/>
            </a:pPr>
            <a:r>
              <a:rPr lang="fr-FR" sz="1600" dirty="0" smtClean="0"/>
              <a:t>Les </a:t>
            </a:r>
            <a:r>
              <a:rPr lang="fr-FR" sz="1600" dirty="0"/>
              <a:t>retards des programmes A350 et B787 ne modifieront pas l’équilibre économique du projet.</a:t>
            </a:r>
          </a:p>
        </p:txBody>
      </p:sp>
    </p:spTree>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numéro de diapositive 3"/>
          <p:cNvSpPr>
            <a:spLocks noGrp="1"/>
          </p:cNvSpPr>
          <p:nvPr>
            <p:ph type="sldNum" sz="quarter" idx="10"/>
          </p:nvPr>
        </p:nvSpPr>
        <p:spPr/>
        <p:txBody>
          <a:bodyPr/>
          <a:lstStyle/>
          <a:p>
            <a:fld id="{E083F613-3B15-43F0-8385-92A4C581DF82}" type="slidenum">
              <a:rPr lang="fr-FR"/>
              <a:pPr/>
              <a:t>48</a:t>
            </a:fld>
            <a:endParaRPr lang="fr-FR"/>
          </a:p>
        </p:txBody>
      </p:sp>
      <p:sp>
        <p:nvSpPr>
          <p:cNvPr id="226306" name="Rectangle 2"/>
          <p:cNvSpPr>
            <a:spLocks noGrp="1" noChangeArrowheads="1"/>
          </p:cNvSpPr>
          <p:nvPr>
            <p:ph type="title"/>
          </p:nvPr>
        </p:nvSpPr>
        <p:spPr/>
        <p:txBody>
          <a:bodyPr/>
          <a:lstStyle/>
          <a:p>
            <a:r>
              <a:rPr lang="fr-FR"/>
              <a:t>Risques économiques et commerciaux</a:t>
            </a:r>
          </a:p>
        </p:txBody>
      </p:sp>
      <p:sp>
        <p:nvSpPr>
          <p:cNvPr id="226307" name="Text Box 3"/>
          <p:cNvSpPr txBox="1">
            <a:spLocks noChangeArrowheads="1"/>
          </p:cNvSpPr>
          <p:nvPr/>
        </p:nvSpPr>
        <p:spPr bwMode="auto">
          <a:xfrm>
            <a:off x="323850" y="1557338"/>
            <a:ext cx="8569325"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fr-FR" sz="1200" i="1">
                <a:solidFill>
                  <a:srgbClr val="3333FF"/>
                </a:solidFill>
              </a:rPr>
              <a:t>Question 40 : En cas de "divorce" entre A&amp;D et UKTMP, quel serait l'avenir de Eco Titanium ?</a:t>
            </a:r>
          </a:p>
        </p:txBody>
      </p:sp>
      <p:sp>
        <p:nvSpPr>
          <p:cNvPr id="226308" name="Text Box 4"/>
          <p:cNvSpPr txBox="1">
            <a:spLocks noChangeArrowheads="1"/>
          </p:cNvSpPr>
          <p:nvPr/>
        </p:nvSpPr>
        <p:spPr bwMode="auto">
          <a:xfrm>
            <a:off x="179388" y="2276475"/>
            <a:ext cx="8713787" cy="2781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marL="285750" indent="-285750">
              <a:spcBef>
                <a:spcPct val="50000"/>
              </a:spcBef>
              <a:buFont typeface="Arial" pitchFamily="34" charset="0"/>
              <a:buChar char="•"/>
            </a:pPr>
            <a:r>
              <a:rPr lang="fr-FR" sz="1600" dirty="0"/>
              <a:t>UKTMP élabore des lingots de Titane au Kazakhstan et UKAD transforme ces lingots en Auvergne, transformation qui nécessite des compétences métallurgiques de pointe, des outils adaptés au meilleur niveau technologique et une connaissances approfondie des marchés aéronautiques, en particulier des procédures de qualification.</a:t>
            </a:r>
          </a:p>
          <a:p>
            <a:pPr>
              <a:spcBef>
                <a:spcPct val="50000"/>
              </a:spcBef>
            </a:pPr>
            <a:endParaRPr lang="fr-FR" sz="1600" dirty="0"/>
          </a:p>
          <a:p>
            <a:pPr marL="285750" indent="-285750">
              <a:spcBef>
                <a:spcPct val="50000"/>
              </a:spcBef>
              <a:buFont typeface="Arial" pitchFamily="34" charset="0"/>
              <a:buChar char="•"/>
            </a:pPr>
            <a:r>
              <a:rPr lang="fr-FR" sz="1600" dirty="0"/>
              <a:t>Cette configuration rend très peu probable un « divorce » entre A&amp;D et UKTMP.</a:t>
            </a:r>
          </a:p>
          <a:p>
            <a:pPr>
              <a:spcBef>
                <a:spcPct val="50000"/>
              </a:spcBef>
            </a:pPr>
            <a:endParaRPr lang="fr-FR" sz="1600" dirty="0"/>
          </a:p>
          <a:p>
            <a:pPr marL="285750" indent="-285750">
              <a:spcBef>
                <a:spcPct val="50000"/>
              </a:spcBef>
              <a:buFont typeface="Arial" pitchFamily="34" charset="0"/>
              <a:buChar char="•"/>
            </a:pPr>
            <a:r>
              <a:rPr lang="fr-FR" sz="1600" dirty="0"/>
              <a:t>Les conditions de sortie de l’un des partenaires (A&amp;D ou UKTMP) d’UKAD sont précisées dans le pacte d’actionnaires.</a:t>
            </a:r>
          </a:p>
        </p:txBody>
      </p:sp>
    </p:spTree>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numéro de diapositive 3"/>
          <p:cNvSpPr>
            <a:spLocks noGrp="1"/>
          </p:cNvSpPr>
          <p:nvPr>
            <p:ph type="sldNum" sz="quarter" idx="10"/>
          </p:nvPr>
        </p:nvSpPr>
        <p:spPr/>
        <p:txBody>
          <a:bodyPr/>
          <a:lstStyle/>
          <a:p>
            <a:fld id="{FDB9A18E-B94C-44A5-95E1-233FD6C184DC}" type="slidenum">
              <a:rPr lang="fr-FR"/>
              <a:pPr/>
              <a:t>49</a:t>
            </a:fld>
            <a:endParaRPr lang="fr-FR"/>
          </a:p>
        </p:txBody>
      </p:sp>
      <p:sp>
        <p:nvSpPr>
          <p:cNvPr id="227330" name="Rectangle 2"/>
          <p:cNvSpPr>
            <a:spLocks noGrp="1" noChangeArrowheads="1"/>
          </p:cNvSpPr>
          <p:nvPr>
            <p:ph type="title"/>
          </p:nvPr>
        </p:nvSpPr>
        <p:spPr/>
        <p:txBody>
          <a:bodyPr/>
          <a:lstStyle/>
          <a:p>
            <a:r>
              <a:rPr lang="fr-FR"/>
              <a:t>Risques techniques</a:t>
            </a:r>
          </a:p>
        </p:txBody>
      </p:sp>
      <p:sp>
        <p:nvSpPr>
          <p:cNvPr id="227331" name="Text Box 3"/>
          <p:cNvSpPr txBox="1">
            <a:spLocks noChangeArrowheads="1"/>
          </p:cNvSpPr>
          <p:nvPr/>
        </p:nvSpPr>
        <p:spPr bwMode="auto">
          <a:xfrm>
            <a:off x="323850" y="1557338"/>
            <a:ext cx="8569325"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fr-FR" sz="1200" i="1">
                <a:solidFill>
                  <a:srgbClr val="3333FF"/>
                </a:solidFill>
              </a:rPr>
              <a:t>Question 41 : Y a-t-il, à votre connaissance, d'autres projet Européens comparables ?</a:t>
            </a:r>
          </a:p>
        </p:txBody>
      </p:sp>
      <p:sp>
        <p:nvSpPr>
          <p:cNvPr id="227332" name="Text Box 4"/>
          <p:cNvSpPr txBox="1">
            <a:spLocks noChangeArrowheads="1"/>
          </p:cNvSpPr>
          <p:nvPr/>
        </p:nvSpPr>
        <p:spPr bwMode="auto">
          <a:xfrm>
            <a:off x="179388" y="2276475"/>
            <a:ext cx="8713787" cy="2047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marL="285750" indent="-285750">
              <a:spcBef>
                <a:spcPct val="50000"/>
              </a:spcBef>
              <a:buFont typeface="Arial" pitchFamily="34" charset="0"/>
              <a:buChar char="•"/>
            </a:pPr>
            <a:r>
              <a:rPr lang="fr-FR" sz="1600" dirty="0" smtClean="0"/>
              <a:t>Un </a:t>
            </a:r>
            <a:r>
              <a:rPr lang="fr-FR" sz="1600" dirty="0"/>
              <a:t>EBCHR de taille comparable est installé à ESSEN en Allemagne et appartient à THYSSEN KRUPP (Anciennement Deutsche Titan).</a:t>
            </a:r>
            <a:br>
              <a:rPr lang="fr-FR" sz="1600" dirty="0"/>
            </a:br>
            <a:r>
              <a:rPr lang="fr-FR" sz="1600" dirty="0"/>
              <a:t>Cette unité que nous avons </a:t>
            </a:r>
            <a:r>
              <a:rPr lang="fr-FR" sz="1600" dirty="0" smtClean="0"/>
              <a:t>visitée </a:t>
            </a:r>
            <a:r>
              <a:rPr lang="fr-FR" sz="1600" dirty="0"/>
              <a:t>recycle principalement du Ti CP.</a:t>
            </a:r>
          </a:p>
          <a:p>
            <a:pPr>
              <a:spcBef>
                <a:spcPct val="50000"/>
              </a:spcBef>
              <a:buFontTx/>
              <a:buChar char="•"/>
            </a:pPr>
            <a:endParaRPr lang="fr-FR" sz="1600" dirty="0"/>
          </a:p>
          <a:p>
            <a:pPr marL="285750" indent="-285750">
              <a:spcBef>
                <a:spcPct val="50000"/>
              </a:spcBef>
              <a:buFont typeface="Arial" pitchFamily="34" charset="0"/>
              <a:buChar char="•"/>
            </a:pPr>
            <a:r>
              <a:rPr lang="fr-FR" sz="1600" dirty="0" smtClean="0"/>
              <a:t>TIMET </a:t>
            </a:r>
            <a:r>
              <a:rPr lang="fr-FR" sz="1600" dirty="0"/>
              <a:t>aurait depuis plusieurs années un projet de construction d’une unité de recyclage en Europe. Nous ne disposons pas d’information qui nous laisserait à penser que ce projet est en phase de consolidation.</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Espace réservé du numéro de diapositive 1"/>
          <p:cNvSpPr>
            <a:spLocks noGrp="1"/>
          </p:cNvSpPr>
          <p:nvPr>
            <p:ph type="sldNum" sz="quarter" idx="10"/>
          </p:nvPr>
        </p:nvSpPr>
        <p:spPr/>
        <p:txBody>
          <a:bodyPr/>
          <a:lstStyle/>
          <a:p>
            <a:fld id="{07D01E63-C71E-4BD7-8F06-8BA4EBC94A47}" type="slidenum">
              <a:rPr lang="fr-FR"/>
              <a:pPr/>
              <a:t>5</a:t>
            </a:fld>
            <a:endParaRPr lang="fr-FR"/>
          </a:p>
        </p:txBody>
      </p:sp>
      <p:sp>
        <p:nvSpPr>
          <p:cNvPr id="245762" name="Espace réservé du numéro de diapositive 3"/>
          <p:cNvSpPr txBox="1">
            <a:spLocks noGrp="1"/>
          </p:cNvSpPr>
          <p:nvPr/>
        </p:nvSpPr>
        <p:spPr bwMode="auto">
          <a:xfrm>
            <a:off x="6156325" y="65246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a:solidFill>
                  <a:schemeClr val="tx1"/>
                </a:solidFill>
                <a:latin typeface="Arial" pitchFamily="34" charset="0"/>
              </a:defRPr>
            </a:lvl1pPr>
            <a:lvl2pPr marL="742950" indent="-285750">
              <a:defRPr>
                <a:solidFill>
                  <a:schemeClr val="tx1"/>
                </a:solidFill>
                <a:latin typeface="Arial" pitchFamily="34" charset="0"/>
              </a:defRPr>
            </a:lvl2pPr>
            <a:lvl3pPr marL="1143000" indent="-228600">
              <a:defRPr>
                <a:solidFill>
                  <a:schemeClr val="tx1"/>
                </a:solidFill>
                <a:latin typeface="Arial" pitchFamily="34" charset="0"/>
              </a:defRPr>
            </a:lvl3pPr>
            <a:lvl4pPr marL="1600200" indent="-228600">
              <a:defRPr>
                <a:solidFill>
                  <a:schemeClr val="tx1"/>
                </a:solidFill>
                <a:latin typeface="Arial" pitchFamily="34" charset="0"/>
              </a:defRPr>
            </a:lvl4pPr>
            <a:lvl5pPr marL="2057400" indent="-228600">
              <a:defRPr>
                <a:solidFill>
                  <a:schemeClr val="tx1"/>
                </a:solidFill>
                <a:latin typeface="Arial" pitchFamily="34" charset="0"/>
              </a:defRPr>
            </a:lvl5pPr>
            <a:lvl6pPr marL="2514600" indent="-228600" fontAlgn="base">
              <a:spcBef>
                <a:spcPct val="0"/>
              </a:spcBef>
              <a:spcAft>
                <a:spcPct val="0"/>
              </a:spcAft>
              <a:defRPr>
                <a:solidFill>
                  <a:schemeClr val="tx1"/>
                </a:solidFill>
                <a:latin typeface="Arial" pitchFamily="34" charset="0"/>
              </a:defRPr>
            </a:lvl6pPr>
            <a:lvl7pPr marL="2971800" indent="-228600" fontAlgn="base">
              <a:spcBef>
                <a:spcPct val="0"/>
              </a:spcBef>
              <a:spcAft>
                <a:spcPct val="0"/>
              </a:spcAft>
              <a:defRPr>
                <a:solidFill>
                  <a:schemeClr val="tx1"/>
                </a:solidFill>
                <a:latin typeface="Arial" pitchFamily="34" charset="0"/>
              </a:defRPr>
            </a:lvl7pPr>
            <a:lvl8pPr marL="3429000" indent="-228600" fontAlgn="base">
              <a:spcBef>
                <a:spcPct val="0"/>
              </a:spcBef>
              <a:spcAft>
                <a:spcPct val="0"/>
              </a:spcAft>
              <a:defRPr>
                <a:solidFill>
                  <a:schemeClr val="tx1"/>
                </a:solidFill>
                <a:latin typeface="Arial" pitchFamily="34" charset="0"/>
              </a:defRPr>
            </a:lvl8pPr>
            <a:lvl9pPr marL="3886200" indent="-228600" fontAlgn="base">
              <a:spcBef>
                <a:spcPct val="0"/>
              </a:spcBef>
              <a:spcAft>
                <a:spcPct val="0"/>
              </a:spcAft>
              <a:defRPr>
                <a:solidFill>
                  <a:schemeClr val="tx1"/>
                </a:solidFill>
                <a:latin typeface="Arial" pitchFamily="34" charset="0"/>
              </a:defRPr>
            </a:lvl9pPr>
          </a:lstStyle>
          <a:p>
            <a:pPr algn="r"/>
            <a:fld id="{1E3DB1D2-21CA-476E-B117-841019FC9A40}" type="slidenum">
              <a:rPr lang="fr-FR" sz="1400"/>
              <a:pPr algn="r"/>
              <a:t>5</a:t>
            </a:fld>
            <a:endParaRPr lang="fr-FR" sz="1400"/>
          </a:p>
        </p:txBody>
      </p:sp>
      <p:sp>
        <p:nvSpPr>
          <p:cNvPr id="245763" name="Rectangle 2"/>
          <p:cNvSpPr>
            <a:spLocks noGrp="1" noChangeArrowheads="1"/>
          </p:cNvSpPr>
          <p:nvPr>
            <p:ph type="title" idx="4294967295"/>
          </p:nvPr>
        </p:nvSpPr>
        <p:spPr/>
        <p:txBody>
          <a:bodyPr/>
          <a:lstStyle/>
          <a:p>
            <a:r>
              <a:rPr lang="fr-FR" sz="1800"/>
              <a:t>Qualité de l’innovation : </a:t>
            </a:r>
            <a:br>
              <a:rPr lang="fr-FR" sz="1800"/>
            </a:br>
            <a:r>
              <a:rPr lang="fr-FR" sz="1800"/>
              <a:t>choix de la technologie</a:t>
            </a:r>
          </a:p>
        </p:txBody>
      </p:sp>
      <p:sp>
        <p:nvSpPr>
          <p:cNvPr id="245764" name="Text Box 3"/>
          <p:cNvSpPr txBox="1">
            <a:spLocks noChangeArrowheads="1"/>
          </p:cNvSpPr>
          <p:nvPr/>
        </p:nvSpPr>
        <p:spPr bwMode="auto">
          <a:xfrm>
            <a:off x="323850" y="1557338"/>
            <a:ext cx="85693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itchFamily="34" charset="0"/>
              </a:defRPr>
            </a:lvl1pPr>
            <a:lvl2pPr marL="742950" indent="-285750">
              <a:defRPr>
                <a:solidFill>
                  <a:schemeClr val="tx1"/>
                </a:solidFill>
                <a:latin typeface="Arial" pitchFamily="34" charset="0"/>
              </a:defRPr>
            </a:lvl2pPr>
            <a:lvl3pPr marL="1143000" indent="-228600">
              <a:defRPr>
                <a:solidFill>
                  <a:schemeClr val="tx1"/>
                </a:solidFill>
                <a:latin typeface="Arial" pitchFamily="34" charset="0"/>
              </a:defRPr>
            </a:lvl3pPr>
            <a:lvl4pPr marL="1600200" indent="-228600">
              <a:defRPr>
                <a:solidFill>
                  <a:schemeClr val="tx1"/>
                </a:solidFill>
                <a:latin typeface="Arial" pitchFamily="34" charset="0"/>
              </a:defRPr>
            </a:lvl4pPr>
            <a:lvl5pPr marL="2057400" indent="-228600">
              <a:defRPr>
                <a:solidFill>
                  <a:schemeClr val="tx1"/>
                </a:solidFill>
                <a:latin typeface="Arial" pitchFamily="34" charset="0"/>
              </a:defRPr>
            </a:lvl5pPr>
            <a:lvl6pPr marL="2514600" indent="-228600" fontAlgn="base">
              <a:spcBef>
                <a:spcPct val="0"/>
              </a:spcBef>
              <a:spcAft>
                <a:spcPct val="0"/>
              </a:spcAft>
              <a:defRPr>
                <a:solidFill>
                  <a:schemeClr val="tx1"/>
                </a:solidFill>
                <a:latin typeface="Arial" pitchFamily="34" charset="0"/>
              </a:defRPr>
            </a:lvl6pPr>
            <a:lvl7pPr marL="2971800" indent="-228600" fontAlgn="base">
              <a:spcBef>
                <a:spcPct val="0"/>
              </a:spcBef>
              <a:spcAft>
                <a:spcPct val="0"/>
              </a:spcAft>
              <a:defRPr>
                <a:solidFill>
                  <a:schemeClr val="tx1"/>
                </a:solidFill>
                <a:latin typeface="Arial" pitchFamily="34" charset="0"/>
              </a:defRPr>
            </a:lvl7pPr>
            <a:lvl8pPr marL="3429000" indent="-228600" fontAlgn="base">
              <a:spcBef>
                <a:spcPct val="0"/>
              </a:spcBef>
              <a:spcAft>
                <a:spcPct val="0"/>
              </a:spcAft>
              <a:defRPr>
                <a:solidFill>
                  <a:schemeClr val="tx1"/>
                </a:solidFill>
                <a:latin typeface="Arial" pitchFamily="34" charset="0"/>
              </a:defRPr>
            </a:lvl8pPr>
            <a:lvl9pPr marL="3886200" indent="-228600" fontAlgn="base">
              <a:spcBef>
                <a:spcPct val="0"/>
              </a:spcBef>
              <a:spcAft>
                <a:spcPct val="0"/>
              </a:spcAft>
              <a:defRPr>
                <a:solidFill>
                  <a:schemeClr val="tx1"/>
                </a:solidFill>
                <a:latin typeface="Arial" pitchFamily="34" charset="0"/>
              </a:defRPr>
            </a:lvl9pPr>
          </a:lstStyle>
          <a:p>
            <a:pPr>
              <a:spcBef>
                <a:spcPct val="50000"/>
              </a:spcBef>
            </a:pPr>
            <a:r>
              <a:rPr lang="fr-FR" sz="1200" i="1">
                <a:solidFill>
                  <a:srgbClr val="3333FF"/>
                </a:solidFill>
              </a:rPr>
              <a:t>Question 2 : Pourquoi exclure a priori le skull melting alors que le producteur russe a engagé la démarche de qualification pour les applications aéronautiques ?</a:t>
            </a:r>
          </a:p>
        </p:txBody>
      </p:sp>
      <p:sp>
        <p:nvSpPr>
          <p:cNvPr id="245765" name="Text Box 4"/>
          <p:cNvSpPr txBox="1">
            <a:spLocks noChangeArrowheads="1"/>
          </p:cNvSpPr>
          <p:nvPr/>
        </p:nvSpPr>
        <p:spPr bwMode="auto">
          <a:xfrm>
            <a:off x="179388" y="2276475"/>
            <a:ext cx="8713787" cy="3270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itchFamily="34" charset="0"/>
              </a:defRPr>
            </a:lvl1pPr>
            <a:lvl2pPr marL="742950" indent="-285750">
              <a:defRPr>
                <a:solidFill>
                  <a:schemeClr val="tx1"/>
                </a:solidFill>
                <a:latin typeface="Arial" pitchFamily="34" charset="0"/>
              </a:defRPr>
            </a:lvl2pPr>
            <a:lvl3pPr marL="1143000" indent="-228600">
              <a:defRPr>
                <a:solidFill>
                  <a:schemeClr val="tx1"/>
                </a:solidFill>
                <a:latin typeface="Arial" pitchFamily="34" charset="0"/>
              </a:defRPr>
            </a:lvl3pPr>
            <a:lvl4pPr marL="1600200" indent="-228600">
              <a:defRPr>
                <a:solidFill>
                  <a:schemeClr val="tx1"/>
                </a:solidFill>
                <a:latin typeface="Arial" pitchFamily="34" charset="0"/>
              </a:defRPr>
            </a:lvl4pPr>
            <a:lvl5pPr marL="2057400" indent="-228600">
              <a:defRPr>
                <a:solidFill>
                  <a:schemeClr val="tx1"/>
                </a:solidFill>
                <a:latin typeface="Arial" pitchFamily="34" charset="0"/>
              </a:defRPr>
            </a:lvl5pPr>
            <a:lvl6pPr marL="2514600" indent="-228600" fontAlgn="base">
              <a:spcBef>
                <a:spcPct val="0"/>
              </a:spcBef>
              <a:spcAft>
                <a:spcPct val="0"/>
              </a:spcAft>
              <a:defRPr>
                <a:solidFill>
                  <a:schemeClr val="tx1"/>
                </a:solidFill>
                <a:latin typeface="Arial" pitchFamily="34" charset="0"/>
              </a:defRPr>
            </a:lvl6pPr>
            <a:lvl7pPr marL="2971800" indent="-228600" fontAlgn="base">
              <a:spcBef>
                <a:spcPct val="0"/>
              </a:spcBef>
              <a:spcAft>
                <a:spcPct val="0"/>
              </a:spcAft>
              <a:defRPr>
                <a:solidFill>
                  <a:schemeClr val="tx1"/>
                </a:solidFill>
                <a:latin typeface="Arial" pitchFamily="34" charset="0"/>
              </a:defRPr>
            </a:lvl7pPr>
            <a:lvl8pPr marL="3429000" indent="-228600" fontAlgn="base">
              <a:spcBef>
                <a:spcPct val="0"/>
              </a:spcBef>
              <a:spcAft>
                <a:spcPct val="0"/>
              </a:spcAft>
              <a:defRPr>
                <a:solidFill>
                  <a:schemeClr val="tx1"/>
                </a:solidFill>
                <a:latin typeface="Arial" pitchFamily="34" charset="0"/>
              </a:defRPr>
            </a:lvl8pPr>
            <a:lvl9pPr marL="3886200" indent="-228600" fontAlgn="base">
              <a:spcBef>
                <a:spcPct val="0"/>
              </a:spcBef>
              <a:spcAft>
                <a:spcPct val="0"/>
              </a:spcAft>
              <a:defRPr>
                <a:solidFill>
                  <a:schemeClr val="tx1"/>
                </a:solidFill>
                <a:latin typeface="Arial" pitchFamily="34" charset="0"/>
              </a:defRPr>
            </a:lvl9pPr>
          </a:lstStyle>
          <a:p>
            <a:pPr>
              <a:spcBef>
                <a:spcPct val="50000"/>
              </a:spcBef>
            </a:pPr>
            <a:r>
              <a:rPr lang="fr-FR" sz="1600"/>
              <a:t>Le process Skull Melting n’est pas qualifié aujourd’hui pour les pièces tournantes aéro.</a:t>
            </a:r>
          </a:p>
          <a:p>
            <a:pPr>
              <a:spcBef>
                <a:spcPct val="50000"/>
              </a:spcBef>
            </a:pPr>
            <a:endParaRPr lang="fr-FR" sz="1600"/>
          </a:p>
          <a:p>
            <a:pPr>
              <a:spcBef>
                <a:spcPct val="50000"/>
              </a:spcBef>
            </a:pPr>
            <a:r>
              <a:rPr lang="fr-FR" sz="1600"/>
              <a:t>Le skull n’offre pas les mêmes garanties de « piégeage » des inclusions lourdes (HDI) que les technologies avec Cold Hearth.</a:t>
            </a:r>
          </a:p>
          <a:p>
            <a:pPr>
              <a:spcBef>
                <a:spcPct val="50000"/>
              </a:spcBef>
            </a:pPr>
            <a:endParaRPr lang="fr-FR" sz="1600"/>
          </a:p>
          <a:p>
            <a:pPr>
              <a:spcBef>
                <a:spcPct val="50000"/>
              </a:spcBef>
            </a:pPr>
            <a:r>
              <a:rPr lang="fr-FR" sz="1600"/>
              <a:t>D’autre part, cette technologie est très spécifique à VSMPO qui a construit lui-même ses installations. Elle n’est pas accessible sur le marché.</a:t>
            </a:r>
          </a:p>
          <a:p>
            <a:pPr>
              <a:spcBef>
                <a:spcPct val="50000"/>
              </a:spcBef>
            </a:pPr>
            <a:endParaRPr lang="fr-FR" sz="1600"/>
          </a:p>
          <a:p>
            <a:pPr>
              <a:spcBef>
                <a:spcPct val="50000"/>
              </a:spcBef>
            </a:pPr>
            <a:r>
              <a:rPr lang="fr-FR" sz="1600"/>
              <a:t>Les technologies PAM et EB sont aujourd’hui plus matures. Cette conclusion est partagée avec des experts matériaux.</a:t>
            </a:r>
          </a:p>
        </p:txBody>
      </p:sp>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numéro de diapositive 3"/>
          <p:cNvSpPr>
            <a:spLocks noGrp="1"/>
          </p:cNvSpPr>
          <p:nvPr>
            <p:ph type="sldNum" sz="quarter" idx="10"/>
          </p:nvPr>
        </p:nvSpPr>
        <p:spPr/>
        <p:txBody>
          <a:bodyPr/>
          <a:lstStyle/>
          <a:p>
            <a:fld id="{1B4D2E8D-CB05-473E-BA9D-87E07B9AC86A}" type="slidenum">
              <a:rPr lang="fr-FR"/>
              <a:pPr/>
              <a:t>50</a:t>
            </a:fld>
            <a:endParaRPr lang="fr-FR"/>
          </a:p>
        </p:txBody>
      </p:sp>
      <p:sp>
        <p:nvSpPr>
          <p:cNvPr id="275458" name="Rectangle 2"/>
          <p:cNvSpPr>
            <a:spLocks noGrp="1" noChangeArrowheads="1"/>
          </p:cNvSpPr>
          <p:nvPr>
            <p:ph type="title"/>
          </p:nvPr>
        </p:nvSpPr>
        <p:spPr/>
        <p:txBody>
          <a:bodyPr/>
          <a:lstStyle/>
          <a:p>
            <a:r>
              <a:rPr lang="fr-FR"/>
              <a:t>Risques techniques</a:t>
            </a:r>
          </a:p>
        </p:txBody>
      </p:sp>
      <p:sp>
        <p:nvSpPr>
          <p:cNvPr id="275459" name="Text Box 3"/>
          <p:cNvSpPr txBox="1">
            <a:spLocks noChangeArrowheads="1"/>
          </p:cNvSpPr>
          <p:nvPr/>
        </p:nvSpPr>
        <p:spPr bwMode="auto">
          <a:xfrm>
            <a:off x="323850" y="1557338"/>
            <a:ext cx="85693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fr-FR" sz="1200" i="1">
                <a:solidFill>
                  <a:srgbClr val="3333FF"/>
                </a:solidFill>
              </a:rPr>
              <a:t>Question 42 : L’investissement du four est prévu mi 2013. Cela laisse t’il le temps pour choisir efficacement la technologie de fusion la mieux adaptée au besoin ?</a:t>
            </a:r>
          </a:p>
        </p:txBody>
      </p:sp>
      <p:sp>
        <p:nvSpPr>
          <p:cNvPr id="275460" name="Text Box 4"/>
          <p:cNvSpPr txBox="1">
            <a:spLocks noChangeArrowheads="1"/>
          </p:cNvSpPr>
          <p:nvPr/>
        </p:nvSpPr>
        <p:spPr bwMode="auto">
          <a:xfrm>
            <a:off x="179388" y="2276475"/>
            <a:ext cx="8713787" cy="15589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marL="285750" indent="-285750">
              <a:buFont typeface="Arial" pitchFamily="34" charset="0"/>
              <a:buChar char="•"/>
            </a:pPr>
            <a:r>
              <a:rPr lang="fr-FR" sz="1600" b="1" dirty="0" smtClean="0"/>
              <a:t>A </a:t>
            </a:r>
            <a:r>
              <a:rPr lang="fr-FR" sz="1600" b="1" dirty="0"/>
              <a:t>ce stade du projet, nous pensons que le PAMCHR est la meilleure technologie pour élaborer du TA6V à partir de chutes massives et copeaux</a:t>
            </a:r>
            <a:r>
              <a:rPr lang="fr-FR" sz="1600" dirty="0"/>
              <a:t>.</a:t>
            </a:r>
          </a:p>
          <a:p>
            <a:pPr>
              <a:buFontTx/>
              <a:buChar char="•"/>
            </a:pPr>
            <a:endParaRPr lang="fr-FR" sz="1600" dirty="0"/>
          </a:p>
          <a:p>
            <a:pPr>
              <a:buFontTx/>
              <a:buChar char="•"/>
            </a:pPr>
            <a:endParaRPr lang="fr-FR" sz="1600" dirty="0"/>
          </a:p>
          <a:p>
            <a:pPr marL="285750" indent="-285750">
              <a:buFont typeface="Arial" pitchFamily="34" charset="0"/>
              <a:buChar char="•"/>
            </a:pPr>
            <a:r>
              <a:rPr lang="fr-FR" sz="1600" dirty="0" smtClean="0"/>
              <a:t>Nous poursuivrons </a:t>
            </a:r>
            <a:r>
              <a:rPr lang="fr-FR" sz="1600" dirty="0"/>
              <a:t>les </a:t>
            </a:r>
            <a:r>
              <a:rPr lang="fr-FR" sz="1600" dirty="0" smtClean="0"/>
              <a:t>discussions </a:t>
            </a:r>
            <a:r>
              <a:rPr lang="fr-FR" sz="1600" dirty="0"/>
              <a:t>avec les fournisseurs potentiels ainsi qu’avec nos experts indépendants pour valider cette orientation. </a:t>
            </a:r>
          </a:p>
        </p:txBody>
      </p:sp>
    </p:spTree>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numéro de diapositive 3"/>
          <p:cNvSpPr>
            <a:spLocks noGrp="1"/>
          </p:cNvSpPr>
          <p:nvPr>
            <p:ph type="sldNum" sz="quarter" idx="10"/>
          </p:nvPr>
        </p:nvSpPr>
        <p:spPr/>
        <p:txBody>
          <a:bodyPr/>
          <a:lstStyle/>
          <a:p>
            <a:fld id="{CCEE6E14-BD0A-46D4-997D-2D986BBDCD7E}" type="slidenum">
              <a:rPr lang="fr-FR"/>
              <a:pPr/>
              <a:t>51</a:t>
            </a:fld>
            <a:endParaRPr lang="fr-FR"/>
          </a:p>
        </p:txBody>
      </p:sp>
      <p:sp>
        <p:nvSpPr>
          <p:cNvPr id="276482" name="Rectangle 2"/>
          <p:cNvSpPr>
            <a:spLocks noGrp="1" noChangeArrowheads="1"/>
          </p:cNvSpPr>
          <p:nvPr>
            <p:ph type="title"/>
          </p:nvPr>
        </p:nvSpPr>
        <p:spPr/>
        <p:txBody>
          <a:bodyPr/>
          <a:lstStyle/>
          <a:p>
            <a:r>
              <a:rPr lang="fr-FR"/>
              <a:t>Risques techniques</a:t>
            </a:r>
          </a:p>
        </p:txBody>
      </p:sp>
      <p:sp>
        <p:nvSpPr>
          <p:cNvPr id="276483" name="Text Box 3"/>
          <p:cNvSpPr txBox="1">
            <a:spLocks noChangeArrowheads="1"/>
          </p:cNvSpPr>
          <p:nvPr/>
        </p:nvSpPr>
        <p:spPr bwMode="auto">
          <a:xfrm>
            <a:off x="323850" y="1557338"/>
            <a:ext cx="85693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fr-FR" sz="1200" i="1">
                <a:solidFill>
                  <a:srgbClr val="3333FF"/>
                </a:solidFill>
              </a:rPr>
              <a:t>Question 43 : Quels moyens se donne la filière pour le contrôle de la qualité sur toutes les étapes de collecte et transformation ?</a:t>
            </a:r>
          </a:p>
        </p:txBody>
      </p:sp>
      <p:sp>
        <p:nvSpPr>
          <p:cNvPr id="276484" name="Text Box 4"/>
          <p:cNvSpPr txBox="1">
            <a:spLocks noChangeArrowheads="1"/>
          </p:cNvSpPr>
          <p:nvPr/>
        </p:nvSpPr>
        <p:spPr bwMode="auto">
          <a:xfrm>
            <a:off x="179388" y="2276475"/>
            <a:ext cx="8713787" cy="24145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buFontTx/>
              <a:buChar char="•"/>
            </a:pPr>
            <a:r>
              <a:rPr lang="fr-FR" sz="1600"/>
              <a:t> Sur les chutes internes (A&amp;D et UKAD), nous pratiquons le tri à la source, ainsi que le recyclage des aciers et superalliages. Nous maîtrisons notre chaine de récupération.</a:t>
            </a:r>
          </a:p>
          <a:p>
            <a:pPr>
              <a:spcBef>
                <a:spcPct val="50000"/>
              </a:spcBef>
              <a:buFontTx/>
              <a:buChar char="•"/>
            </a:pPr>
            <a:r>
              <a:rPr lang="fr-FR" sz="1600"/>
              <a:t> Pour les chutes externes nous pratiquerons dans le cadre de notre système de management de la qualité des audits chez les producteurs de chutes ainsi que chez les collecteurs.</a:t>
            </a:r>
          </a:p>
          <a:p>
            <a:pPr>
              <a:spcBef>
                <a:spcPct val="50000"/>
              </a:spcBef>
              <a:buFontTx/>
              <a:buChar char="•"/>
            </a:pPr>
            <a:r>
              <a:rPr lang="fr-FR" sz="1600"/>
              <a:t> Pour le traitement des chutes, nous qualifierons les partenaires retenus.</a:t>
            </a:r>
          </a:p>
          <a:p>
            <a:pPr>
              <a:spcBef>
                <a:spcPct val="50000"/>
              </a:spcBef>
              <a:buFontTx/>
              <a:buChar char="•"/>
            </a:pPr>
            <a:r>
              <a:rPr lang="fr-FR" sz="1600"/>
              <a:t> Au sein d’EcoTitanium, une équipe technique / process / qualité / HSE, composée d’un ingénieur et de 3 techniciens, sera en charge de mettre en place une démarche qualité et de suivre son application.</a:t>
            </a:r>
          </a:p>
        </p:txBody>
      </p:sp>
    </p:spTree>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numéro de diapositive 3"/>
          <p:cNvSpPr>
            <a:spLocks noGrp="1"/>
          </p:cNvSpPr>
          <p:nvPr>
            <p:ph type="sldNum" sz="quarter" idx="10"/>
          </p:nvPr>
        </p:nvSpPr>
        <p:spPr/>
        <p:txBody>
          <a:bodyPr/>
          <a:lstStyle/>
          <a:p>
            <a:fld id="{56146ED0-4B44-4B35-91C6-FCAC1431C197}" type="slidenum">
              <a:rPr lang="fr-FR"/>
              <a:pPr/>
              <a:t>52</a:t>
            </a:fld>
            <a:endParaRPr lang="fr-FR"/>
          </a:p>
        </p:txBody>
      </p:sp>
      <p:sp>
        <p:nvSpPr>
          <p:cNvPr id="261122" name="Rectangle 2"/>
          <p:cNvSpPr>
            <a:spLocks noGrp="1" noChangeArrowheads="1"/>
          </p:cNvSpPr>
          <p:nvPr>
            <p:ph type="title"/>
          </p:nvPr>
        </p:nvSpPr>
        <p:spPr/>
        <p:txBody>
          <a:bodyPr/>
          <a:lstStyle/>
          <a:p>
            <a:r>
              <a:rPr lang="fr-FR"/>
              <a:t>Adéquation tâches / coûts</a:t>
            </a:r>
          </a:p>
        </p:txBody>
      </p:sp>
      <p:sp>
        <p:nvSpPr>
          <p:cNvPr id="261123" name="Text Box 3"/>
          <p:cNvSpPr txBox="1">
            <a:spLocks noChangeArrowheads="1"/>
          </p:cNvSpPr>
          <p:nvPr/>
        </p:nvSpPr>
        <p:spPr bwMode="auto">
          <a:xfrm>
            <a:off x="323850" y="1557338"/>
            <a:ext cx="8569325"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fr-FR" sz="1200" i="1">
                <a:solidFill>
                  <a:srgbClr val="3333FF"/>
                </a:solidFill>
              </a:rPr>
              <a:t>Question 44 : L'effort de R&amp;D nécessaire à la maîtrise de la filière est-il pris en compte dans le financement du projet ?</a:t>
            </a:r>
          </a:p>
        </p:txBody>
      </p:sp>
      <p:sp>
        <p:nvSpPr>
          <p:cNvPr id="261124" name="Text Box 4"/>
          <p:cNvSpPr txBox="1">
            <a:spLocks noChangeArrowheads="1"/>
          </p:cNvSpPr>
          <p:nvPr/>
        </p:nvSpPr>
        <p:spPr bwMode="auto">
          <a:xfrm>
            <a:off x="179388" y="2540000"/>
            <a:ext cx="8713787" cy="16811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fr-FR" sz="1600"/>
              <a:t>Le budget de R&amp;D est estimé à 1 M€ : </a:t>
            </a:r>
          </a:p>
          <a:p>
            <a:pPr>
              <a:spcBef>
                <a:spcPct val="50000"/>
              </a:spcBef>
            </a:pPr>
            <a:r>
              <a:rPr lang="fr-FR" sz="1600"/>
              <a:t>	- Son contenu doit être précisé en fonction de la technologie choisie </a:t>
            </a:r>
          </a:p>
          <a:p>
            <a:pPr>
              <a:spcBef>
                <a:spcPct val="50000"/>
              </a:spcBef>
            </a:pPr>
            <a:r>
              <a:rPr lang="fr-FR" sz="1600"/>
              <a:t>	- Le mode de financement est à préciser (500 k€ sont prévus dans le business 		plan d’EcoTitanium).</a:t>
            </a:r>
          </a:p>
          <a:p>
            <a:pPr>
              <a:spcBef>
                <a:spcPct val="50000"/>
              </a:spcBef>
            </a:pPr>
            <a:endParaRPr lang="fr-FR" sz="1600"/>
          </a:p>
        </p:txBody>
      </p:sp>
    </p:spTree>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numéro de diapositive 3"/>
          <p:cNvSpPr>
            <a:spLocks noGrp="1"/>
          </p:cNvSpPr>
          <p:nvPr>
            <p:ph type="sldNum" sz="quarter" idx="10"/>
          </p:nvPr>
        </p:nvSpPr>
        <p:spPr/>
        <p:txBody>
          <a:bodyPr/>
          <a:lstStyle/>
          <a:p>
            <a:fld id="{75125916-D21F-474A-A7C5-039F557C09FF}" type="slidenum">
              <a:rPr lang="fr-FR"/>
              <a:pPr/>
              <a:t>53</a:t>
            </a:fld>
            <a:endParaRPr lang="fr-FR"/>
          </a:p>
        </p:txBody>
      </p:sp>
      <p:sp>
        <p:nvSpPr>
          <p:cNvPr id="277506" name="Rectangle 2"/>
          <p:cNvSpPr>
            <a:spLocks noGrp="1" noChangeArrowheads="1"/>
          </p:cNvSpPr>
          <p:nvPr>
            <p:ph type="title"/>
          </p:nvPr>
        </p:nvSpPr>
        <p:spPr/>
        <p:txBody>
          <a:bodyPr/>
          <a:lstStyle/>
          <a:p>
            <a:r>
              <a:rPr lang="fr-FR"/>
              <a:t>Adéquation tâches / coûts</a:t>
            </a:r>
          </a:p>
        </p:txBody>
      </p:sp>
      <p:sp>
        <p:nvSpPr>
          <p:cNvPr id="277507" name="Text Box 3"/>
          <p:cNvSpPr txBox="1">
            <a:spLocks noChangeArrowheads="1"/>
          </p:cNvSpPr>
          <p:nvPr/>
        </p:nvSpPr>
        <p:spPr bwMode="auto">
          <a:xfrm>
            <a:off x="323850" y="1557338"/>
            <a:ext cx="8569325" cy="8239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fr-FR" sz="1200" i="1">
                <a:solidFill>
                  <a:srgbClr val="3333FF"/>
                </a:solidFill>
              </a:rPr>
              <a:t>Question 45 : Dans le tableau, à quoi correspondent les décaissements de 2019 et 2020 ?</a:t>
            </a:r>
          </a:p>
          <a:p>
            <a:pPr>
              <a:spcBef>
                <a:spcPct val="50000"/>
              </a:spcBef>
            </a:pPr>
            <a:r>
              <a:rPr lang="fr-FR" sz="1200" i="1">
                <a:solidFill>
                  <a:srgbClr val="3333FF"/>
                </a:solidFill>
              </a:rPr>
              <a:t>Question 46 : Quels sont les investissements différés en 2019 et 2020 ?</a:t>
            </a:r>
          </a:p>
          <a:p>
            <a:pPr>
              <a:spcBef>
                <a:spcPct val="50000"/>
              </a:spcBef>
            </a:pPr>
            <a:endParaRPr lang="fr-FR" sz="1200" i="1">
              <a:solidFill>
                <a:srgbClr val="3333FF"/>
              </a:solidFill>
            </a:endParaRPr>
          </a:p>
        </p:txBody>
      </p:sp>
      <p:sp>
        <p:nvSpPr>
          <p:cNvPr id="277508" name="Text Box 4"/>
          <p:cNvSpPr txBox="1">
            <a:spLocks noChangeArrowheads="1"/>
          </p:cNvSpPr>
          <p:nvPr/>
        </p:nvSpPr>
        <p:spPr bwMode="auto">
          <a:xfrm>
            <a:off x="179388" y="2276475"/>
            <a:ext cx="8713787" cy="2292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buFontTx/>
              <a:buChar char="•"/>
            </a:pPr>
            <a:r>
              <a:rPr lang="fr-FR" sz="1600"/>
              <a:t> A partir de 2019, EcoTitanium mettra en service un 2</a:t>
            </a:r>
            <a:r>
              <a:rPr lang="fr-FR" sz="1600" baseline="30000"/>
              <a:t>ème</a:t>
            </a:r>
            <a:r>
              <a:rPr lang="fr-FR" sz="1600"/>
              <a:t> four VAR dont les décaissements se répartissent ainsi :</a:t>
            </a:r>
          </a:p>
          <a:p>
            <a:pPr lvl="1">
              <a:spcBef>
                <a:spcPct val="50000"/>
              </a:spcBef>
              <a:buFontTx/>
              <a:buChar char="•"/>
            </a:pPr>
            <a:r>
              <a:rPr lang="fr-FR" sz="1600"/>
              <a:t> En 2019 : 1,35 M€</a:t>
            </a:r>
          </a:p>
          <a:p>
            <a:pPr lvl="1">
              <a:spcBef>
                <a:spcPct val="50000"/>
              </a:spcBef>
              <a:buFontTx/>
              <a:buChar char="•"/>
            </a:pPr>
            <a:r>
              <a:rPr lang="fr-FR" sz="1600"/>
              <a:t> En 2020 : 1,10 M€.</a:t>
            </a:r>
          </a:p>
          <a:p>
            <a:pPr>
              <a:spcBef>
                <a:spcPct val="50000"/>
              </a:spcBef>
              <a:buFontTx/>
              <a:buChar char="•"/>
            </a:pPr>
            <a:endParaRPr lang="fr-FR" sz="1600"/>
          </a:p>
          <a:p>
            <a:pPr>
              <a:spcBef>
                <a:spcPct val="50000"/>
              </a:spcBef>
              <a:buFontTx/>
              <a:buChar char="•"/>
            </a:pPr>
            <a:r>
              <a:rPr lang="fr-FR" sz="1600"/>
              <a:t> Cet investissement est lié à l’augmentation de la production qui nécessite la mise en service d’un 2</a:t>
            </a:r>
            <a:r>
              <a:rPr lang="fr-FR" sz="1600" baseline="30000"/>
              <a:t>ème</a:t>
            </a:r>
            <a:r>
              <a:rPr lang="fr-FR" sz="1600"/>
              <a:t> four VAR.</a:t>
            </a:r>
          </a:p>
        </p:txBody>
      </p:sp>
    </p:spTree>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numéro de diapositive 3"/>
          <p:cNvSpPr>
            <a:spLocks noGrp="1"/>
          </p:cNvSpPr>
          <p:nvPr>
            <p:ph type="sldNum" sz="quarter" idx="10"/>
          </p:nvPr>
        </p:nvSpPr>
        <p:spPr/>
        <p:txBody>
          <a:bodyPr/>
          <a:lstStyle/>
          <a:p>
            <a:fld id="{DF69841C-47D7-4D2F-9EA2-EC4F32006114}" type="slidenum">
              <a:rPr lang="fr-FR"/>
              <a:pPr/>
              <a:t>54</a:t>
            </a:fld>
            <a:endParaRPr lang="fr-FR"/>
          </a:p>
        </p:txBody>
      </p:sp>
      <p:sp>
        <p:nvSpPr>
          <p:cNvPr id="278530" name="Rectangle 2"/>
          <p:cNvSpPr>
            <a:spLocks noGrp="1" noChangeArrowheads="1"/>
          </p:cNvSpPr>
          <p:nvPr>
            <p:ph type="title"/>
          </p:nvPr>
        </p:nvSpPr>
        <p:spPr/>
        <p:txBody>
          <a:bodyPr/>
          <a:lstStyle/>
          <a:p>
            <a:r>
              <a:rPr lang="fr-FR"/>
              <a:t>Adéquation tâches / coûts</a:t>
            </a:r>
          </a:p>
        </p:txBody>
      </p:sp>
      <p:sp>
        <p:nvSpPr>
          <p:cNvPr id="278531" name="Text Box 3"/>
          <p:cNvSpPr txBox="1">
            <a:spLocks noChangeArrowheads="1"/>
          </p:cNvSpPr>
          <p:nvPr/>
        </p:nvSpPr>
        <p:spPr bwMode="auto">
          <a:xfrm>
            <a:off x="323850" y="1557338"/>
            <a:ext cx="85693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fr-FR" sz="1200" i="1">
                <a:solidFill>
                  <a:srgbClr val="3333FF"/>
                </a:solidFill>
              </a:rPr>
              <a:t>Question 47 : Toute l'activité potentielle d'EcoTitanium ne sera pas sur le modèle d'économie circulaire. En dehors de la part AIRBUS, à combien estimez vous la part d'économie circulaire sur l'activité totale future d' EcoTitanium.</a:t>
            </a:r>
          </a:p>
        </p:txBody>
      </p:sp>
      <p:sp>
        <p:nvSpPr>
          <p:cNvPr id="278532" name="Text Box 4"/>
          <p:cNvSpPr txBox="1">
            <a:spLocks noChangeArrowheads="1"/>
          </p:cNvSpPr>
          <p:nvPr/>
        </p:nvSpPr>
        <p:spPr bwMode="auto">
          <a:xfrm>
            <a:off x="179388" y="2581275"/>
            <a:ext cx="8713787" cy="10699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fr-FR" sz="1600"/>
              <a:t>La part d’activité en économie circulaire est estimée à 60% à l’horizon 2020.</a:t>
            </a:r>
          </a:p>
          <a:p>
            <a:pPr>
              <a:spcBef>
                <a:spcPct val="50000"/>
              </a:spcBef>
            </a:pPr>
            <a:r>
              <a:rPr lang="fr-FR" sz="1600"/>
              <a:t>Cette part correspond au volume aéronautique vendu.</a:t>
            </a:r>
          </a:p>
          <a:p>
            <a:pPr>
              <a:spcBef>
                <a:spcPct val="50000"/>
              </a:spcBef>
            </a:pPr>
            <a:endParaRPr lang="fr-FR" sz="160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numéro de diapositive 3"/>
          <p:cNvSpPr>
            <a:spLocks noGrp="1"/>
          </p:cNvSpPr>
          <p:nvPr>
            <p:ph type="sldNum" sz="quarter" idx="10"/>
          </p:nvPr>
        </p:nvSpPr>
        <p:spPr/>
        <p:txBody>
          <a:bodyPr/>
          <a:lstStyle/>
          <a:p>
            <a:fld id="{36F69F87-31CA-4216-B2DE-65F90721CFD6}" type="slidenum">
              <a:rPr lang="fr-FR"/>
              <a:pPr/>
              <a:t>6</a:t>
            </a:fld>
            <a:endParaRPr lang="fr-FR"/>
          </a:p>
        </p:txBody>
      </p:sp>
      <p:sp>
        <p:nvSpPr>
          <p:cNvPr id="257026" name="Rectangle 2"/>
          <p:cNvSpPr>
            <a:spLocks noGrp="1" noChangeArrowheads="1"/>
          </p:cNvSpPr>
          <p:nvPr>
            <p:ph type="title"/>
          </p:nvPr>
        </p:nvSpPr>
        <p:spPr/>
        <p:txBody>
          <a:bodyPr/>
          <a:lstStyle/>
          <a:p>
            <a:r>
              <a:rPr lang="fr-FR" sz="1800"/>
              <a:t>Qualité de l’innovation : </a:t>
            </a:r>
            <a:br>
              <a:rPr lang="fr-FR" sz="1800"/>
            </a:br>
            <a:r>
              <a:rPr lang="fr-FR" sz="1800"/>
              <a:t>choix de la technologie</a:t>
            </a:r>
          </a:p>
        </p:txBody>
      </p:sp>
      <p:sp>
        <p:nvSpPr>
          <p:cNvPr id="257027" name="Text Box 3"/>
          <p:cNvSpPr txBox="1">
            <a:spLocks noChangeArrowheads="1"/>
          </p:cNvSpPr>
          <p:nvPr/>
        </p:nvSpPr>
        <p:spPr bwMode="auto">
          <a:xfrm>
            <a:off x="323850" y="1557338"/>
            <a:ext cx="8569325" cy="6397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fr-FR" sz="1200" i="1">
                <a:solidFill>
                  <a:srgbClr val="3333FF"/>
                </a:solidFill>
              </a:rPr>
              <a:t>Question 3 : Un appui académique est prévu auprès de l’IJL (école des mines de Nancy). L’Institut dispose d’un four EB mais apparemment pas de fusion plasma. Cela ne risque t’il pas de « diriger » le choix final vers la solution EB ? Qui est chargé d’évaluer la solution plasma ?</a:t>
            </a:r>
          </a:p>
        </p:txBody>
      </p:sp>
      <p:sp>
        <p:nvSpPr>
          <p:cNvPr id="257028" name="Text Box 4"/>
          <p:cNvSpPr txBox="1">
            <a:spLocks noChangeArrowheads="1"/>
          </p:cNvSpPr>
          <p:nvPr/>
        </p:nvSpPr>
        <p:spPr bwMode="auto">
          <a:xfrm>
            <a:off x="250825" y="2852738"/>
            <a:ext cx="8424863" cy="1192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fr-FR" sz="1600" dirty="0"/>
              <a:t>L’IJL travaillera sur les 2 procédés en parallèle (EB et Plasma) en prévoyant des missions chez </a:t>
            </a:r>
            <a:r>
              <a:rPr lang="fr-FR" sz="1600" dirty="0" err="1"/>
              <a:t>Retech</a:t>
            </a:r>
            <a:r>
              <a:rPr lang="fr-FR" sz="1600" dirty="0"/>
              <a:t> sur leur four plasma de laboratoire, disponible aux USA. </a:t>
            </a:r>
          </a:p>
          <a:p>
            <a:pPr>
              <a:spcBef>
                <a:spcPct val="50000"/>
              </a:spcBef>
            </a:pPr>
            <a:r>
              <a:rPr lang="fr-FR" sz="1600" dirty="0"/>
              <a:t>Une partie de la modélisation est commune aux 2 procédés et sera développée à partir du four EBCHR disponible à Nancy (</a:t>
            </a:r>
            <a:r>
              <a:rPr lang="fr-FR" sz="1600" dirty="0" smtClean="0"/>
              <a:t>exemple: </a:t>
            </a:r>
            <a:r>
              <a:rPr lang="fr-FR" sz="1600" dirty="0"/>
              <a:t>thermique du creuset froid)</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numéro de diapositive 3"/>
          <p:cNvSpPr>
            <a:spLocks noGrp="1"/>
          </p:cNvSpPr>
          <p:nvPr>
            <p:ph type="sldNum" sz="quarter" idx="10"/>
          </p:nvPr>
        </p:nvSpPr>
        <p:spPr/>
        <p:txBody>
          <a:bodyPr/>
          <a:lstStyle/>
          <a:p>
            <a:fld id="{1C736FE5-D663-4DD2-AA4B-8C889D5A53D8}" type="slidenum">
              <a:rPr lang="fr-FR"/>
              <a:pPr/>
              <a:t>7</a:t>
            </a:fld>
            <a:endParaRPr lang="fr-FR"/>
          </a:p>
        </p:txBody>
      </p:sp>
      <p:sp>
        <p:nvSpPr>
          <p:cNvPr id="190466" name="Rectangle 2"/>
          <p:cNvSpPr>
            <a:spLocks noGrp="1" noChangeArrowheads="1"/>
          </p:cNvSpPr>
          <p:nvPr>
            <p:ph type="title"/>
          </p:nvPr>
        </p:nvSpPr>
        <p:spPr/>
        <p:txBody>
          <a:bodyPr/>
          <a:lstStyle/>
          <a:p>
            <a:r>
              <a:rPr lang="fr-FR" sz="1800"/>
              <a:t>Qualité de l’innovation : </a:t>
            </a:r>
            <a:br>
              <a:rPr lang="fr-FR" sz="1800"/>
            </a:br>
            <a:r>
              <a:rPr lang="fr-FR" sz="1800"/>
              <a:t>choix de la technologie</a:t>
            </a:r>
          </a:p>
        </p:txBody>
      </p:sp>
      <p:sp>
        <p:nvSpPr>
          <p:cNvPr id="190467" name="Text Box 3"/>
          <p:cNvSpPr txBox="1">
            <a:spLocks noChangeArrowheads="1"/>
          </p:cNvSpPr>
          <p:nvPr/>
        </p:nvSpPr>
        <p:spPr bwMode="auto">
          <a:xfrm>
            <a:off x="323851" y="1557338"/>
            <a:ext cx="7632526"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spcBef>
                <a:spcPct val="50000"/>
              </a:spcBef>
            </a:pPr>
            <a:r>
              <a:rPr lang="fr-FR" sz="1200" i="1" dirty="0">
                <a:solidFill>
                  <a:srgbClr val="3333FF"/>
                </a:solidFill>
              </a:rPr>
              <a:t>Question 4 : Dans le projet il est beaucoup question du T-A6V et un tout petit peu de titane CP, envisagez-vous le recyclage d’autres nuances de titane ? </a:t>
            </a:r>
          </a:p>
        </p:txBody>
      </p:sp>
      <p:sp>
        <p:nvSpPr>
          <p:cNvPr id="190469" name="Text Box 5"/>
          <p:cNvSpPr txBox="1">
            <a:spLocks noChangeArrowheads="1"/>
          </p:cNvSpPr>
          <p:nvPr/>
        </p:nvSpPr>
        <p:spPr bwMode="auto">
          <a:xfrm>
            <a:off x="467420" y="2836863"/>
            <a:ext cx="7921004" cy="28007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marL="285750" indent="-285750">
              <a:spcBef>
                <a:spcPct val="50000"/>
              </a:spcBef>
              <a:buFont typeface="Arial" pitchFamily="34" charset="0"/>
              <a:buChar char="•"/>
            </a:pPr>
            <a:r>
              <a:rPr lang="fr-FR" sz="1600" dirty="0" smtClean="0"/>
              <a:t>90 </a:t>
            </a:r>
            <a:r>
              <a:rPr lang="fr-FR" sz="1600" dirty="0"/>
              <a:t>% du titane aéronautique utilisé par les avionneurs est du TA6V (Source Airbus Congrès mondial du Titane – Pékin 2011).</a:t>
            </a:r>
          </a:p>
          <a:p>
            <a:pPr>
              <a:spcBef>
                <a:spcPct val="50000"/>
              </a:spcBef>
              <a:buFontTx/>
              <a:buChar char="•"/>
            </a:pPr>
            <a:endParaRPr lang="fr-FR" sz="1600" dirty="0"/>
          </a:p>
          <a:p>
            <a:pPr marL="285750" indent="-285750">
              <a:spcBef>
                <a:spcPct val="50000"/>
              </a:spcBef>
              <a:buFont typeface="Arial" pitchFamily="34" charset="0"/>
              <a:buChar char="•"/>
            </a:pPr>
            <a:r>
              <a:rPr lang="fr-FR" sz="1600" dirty="0" smtClean="0"/>
              <a:t>Nous </a:t>
            </a:r>
            <a:r>
              <a:rPr lang="fr-FR" sz="1600" dirty="0"/>
              <a:t>n’envisageons pas de recycler d’autres nuances jusqu’à l’acquisition de la maîtrise de la conduite de </a:t>
            </a:r>
            <a:r>
              <a:rPr lang="fr-FR" sz="1600" dirty="0" smtClean="0"/>
              <a:t>l’installation.</a:t>
            </a:r>
            <a:endParaRPr lang="fr-FR" sz="1600" dirty="0"/>
          </a:p>
          <a:p>
            <a:pPr>
              <a:spcBef>
                <a:spcPct val="50000"/>
              </a:spcBef>
              <a:buFontTx/>
              <a:buChar char="•"/>
            </a:pPr>
            <a:endParaRPr lang="fr-FR" sz="1600" dirty="0"/>
          </a:p>
          <a:p>
            <a:pPr marL="285750" indent="-285750">
              <a:spcBef>
                <a:spcPct val="50000"/>
              </a:spcBef>
              <a:buFont typeface="Arial" pitchFamily="34" charset="0"/>
              <a:buChar char="•"/>
            </a:pPr>
            <a:r>
              <a:rPr lang="fr-FR" sz="1600" dirty="0" smtClean="0"/>
              <a:t>Notre </a:t>
            </a:r>
            <a:r>
              <a:rPr lang="fr-FR" sz="1600" dirty="0"/>
              <a:t>cible est de recycler à terme des nuances de titane allié pour les pièces de moteurs aéronautiques, ainsi que des nuances spécifiques aux pièces de train d’atterrissage.</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numéro de diapositive 3"/>
          <p:cNvSpPr>
            <a:spLocks noGrp="1"/>
          </p:cNvSpPr>
          <p:nvPr>
            <p:ph type="sldNum" sz="quarter" idx="10"/>
          </p:nvPr>
        </p:nvSpPr>
        <p:spPr/>
        <p:txBody>
          <a:bodyPr/>
          <a:lstStyle/>
          <a:p>
            <a:fld id="{7BE86FED-6F7C-4CCD-9F2F-E72ECB2C8032}" type="slidenum">
              <a:rPr lang="fr-FR"/>
              <a:pPr/>
              <a:t>8</a:t>
            </a:fld>
            <a:endParaRPr lang="fr-FR"/>
          </a:p>
        </p:txBody>
      </p:sp>
      <p:sp>
        <p:nvSpPr>
          <p:cNvPr id="262146" name="Rectangle 2"/>
          <p:cNvSpPr>
            <a:spLocks noGrp="1" noChangeArrowheads="1"/>
          </p:cNvSpPr>
          <p:nvPr>
            <p:ph type="title"/>
          </p:nvPr>
        </p:nvSpPr>
        <p:spPr/>
        <p:txBody>
          <a:bodyPr/>
          <a:lstStyle/>
          <a:p>
            <a:r>
              <a:rPr lang="fr-FR" sz="1800"/>
              <a:t>Qualité de l’innovation : </a:t>
            </a:r>
            <a:br>
              <a:rPr lang="fr-FR" sz="1800"/>
            </a:br>
            <a:r>
              <a:rPr lang="fr-FR" sz="1800"/>
              <a:t>nature des travaux de R&amp;D</a:t>
            </a:r>
          </a:p>
        </p:txBody>
      </p:sp>
      <p:sp>
        <p:nvSpPr>
          <p:cNvPr id="262147" name="Text Box 3"/>
          <p:cNvSpPr txBox="1">
            <a:spLocks noChangeArrowheads="1"/>
          </p:cNvSpPr>
          <p:nvPr/>
        </p:nvSpPr>
        <p:spPr bwMode="auto">
          <a:xfrm>
            <a:off x="323850" y="1557338"/>
            <a:ext cx="85693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fr-FR" sz="1200" i="1">
                <a:solidFill>
                  <a:srgbClr val="3333FF"/>
                </a:solidFill>
              </a:rPr>
              <a:t>Question 5 : Le pilotage d’une installation EB est réputée plus simple que sur une installation Plasma. La R&amp;D envisagée est elle amont ou plutôt de type « industrialisation » ?</a:t>
            </a:r>
          </a:p>
        </p:txBody>
      </p:sp>
      <p:sp>
        <p:nvSpPr>
          <p:cNvPr id="262148" name="Text Box 4"/>
          <p:cNvSpPr txBox="1">
            <a:spLocks noChangeArrowheads="1"/>
          </p:cNvSpPr>
          <p:nvPr/>
        </p:nvSpPr>
        <p:spPr bwMode="auto">
          <a:xfrm>
            <a:off x="179388" y="2276475"/>
            <a:ext cx="8713787" cy="415498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fr-FR" sz="1600" dirty="0"/>
              <a:t>Pour les 2 types de </a:t>
            </a:r>
            <a:r>
              <a:rPr lang="fr-FR" sz="1600" dirty="0" smtClean="0"/>
              <a:t>four, </a:t>
            </a:r>
            <a:r>
              <a:rPr lang="fr-FR" sz="1600" dirty="0"/>
              <a:t>les fournisseurs délivrent des installations semi-automatiques, qui nécessitent une surveillance permanente</a:t>
            </a:r>
            <a:r>
              <a:rPr lang="fr-FR" sz="1600" dirty="0" smtClean="0"/>
              <a:t>.</a:t>
            </a:r>
          </a:p>
          <a:p>
            <a:r>
              <a:rPr lang="fr-FR" sz="1600" dirty="0" smtClean="0"/>
              <a:t> </a:t>
            </a:r>
          </a:p>
          <a:p>
            <a:r>
              <a:rPr lang="fr-FR" sz="1600" dirty="0" smtClean="0"/>
              <a:t>En particulier dans </a:t>
            </a:r>
            <a:r>
              <a:rPr lang="fr-FR" sz="1600" dirty="0"/>
              <a:t>le </a:t>
            </a:r>
            <a:r>
              <a:rPr lang="fr-FR" sz="1600" dirty="0" smtClean="0"/>
              <a:t>cas </a:t>
            </a:r>
            <a:r>
              <a:rPr lang="fr-FR" sz="1600" dirty="0"/>
              <a:t>de l’EB, les constructeurs signalent qu’il est toujours possible qu’un canon à électron dérive et endommage le creuset. L’avantage de l’EB réside dans la plus grande précision du </a:t>
            </a:r>
            <a:r>
              <a:rPr lang="fr-FR" sz="1600" dirty="0" smtClean="0"/>
              <a:t>balayage : pilotage électronique, sans mouvement mécanique. Ceci permet des </a:t>
            </a:r>
            <a:r>
              <a:rPr lang="fr-FR" sz="1600" dirty="0"/>
              <a:t>profils de chauffe plus précis. </a:t>
            </a:r>
            <a:endParaRPr lang="fr-FR" sz="1600" dirty="0" smtClean="0"/>
          </a:p>
          <a:p>
            <a:endParaRPr lang="fr-FR" sz="1600" dirty="0"/>
          </a:p>
          <a:p>
            <a:r>
              <a:rPr lang="fr-FR" sz="1600" dirty="0" smtClean="0"/>
              <a:t>En ce qui concerne </a:t>
            </a:r>
            <a:r>
              <a:rPr lang="fr-FR" sz="1600" dirty="0"/>
              <a:t>le </a:t>
            </a:r>
            <a:r>
              <a:rPr lang="fr-FR" sz="1600" dirty="0" smtClean="0"/>
              <a:t>Plasma,  la cinématique des torches plasma est plus complexe. Par contre, la technologie est </a:t>
            </a:r>
            <a:r>
              <a:rPr lang="fr-FR" sz="1600" dirty="0"/>
              <a:t>bien </a:t>
            </a:r>
            <a:r>
              <a:rPr lang="fr-FR" sz="1600" dirty="0" smtClean="0"/>
              <a:t>adaptée </a:t>
            </a:r>
            <a:r>
              <a:rPr lang="fr-FR" sz="1600" dirty="0"/>
              <a:t>à des variations de tailles de chutes à </a:t>
            </a:r>
            <a:r>
              <a:rPr lang="fr-FR" sz="1600" dirty="0" smtClean="0"/>
              <a:t>l’enfournement, et à des nuances contenant des éléments d’alliage volatils. </a:t>
            </a:r>
            <a:endParaRPr lang="fr-FR" sz="1600" dirty="0"/>
          </a:p>
          <a:p>
            <a:endParaRPr lang="fr-FR" sz="1600" dirty="0"/>
          </a:p>
          <a:p>
            <a:r>
              <a:rPr lang="fr-FR" sz="1600" dirty="0"/>
              <a:t>La R&amp;D s’articulera autour des 2 axes suivants :</a:t>
            </a:r>
          </a:p>
          <a:p>
            <a:pPr lvl="1">
              <a:buFontTx/>
              <a:buChar char="•"/>
            </a:pPr>
            <a:r>
              <a:rPr lang="fr-FR" sz="1400" dirty="0"/>
              <a:t> L’acquisition des connaissances d’élaboration </a:t>
            </a:r>
            <a:r>
              <a:rPr lang="fr-FR" sz="1400" dirty="0" smtClean="0"/>
              <a:t>(incidence du balayage, </a:t>
            </a:r>
            <a:r>
              <a:rPr lang="fr-FR" sz="1400" dirty="0" err="1" smtClean="0"/>
              <a:t>incidencede</a:t>
            </a:r>
            <a:r>
              <a:rPr lang="fr-FR" sz="1400" dirty="0" smtClean="0"/>
              <a:t> la vitesse de fusion …), et </a:t>
            </a:r>
            <a:r>
              <a:rPr lang="fr-FR" sz="1400" dirty="0"/>
              <a:t>de solidification des alliages de titane.</a:t>
            </a:r>
          </a:p>
          <a:p>
            <a:pPr lvl="1">
              <a:buFontTx/>
              <a:buChar char="•"/>
            </a:pPr>
            <a:r>
              <a:rPr lang="fr-FR" sz="1400" dirty="0"/>
              <a:t> L’optimisation des conditions opératoires : les conditions d’enfournement des chutes, la gestion de l’enfournement par rapport à la vitesse de fusion, la maîtrise de la qualité de peau...</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numéro de diapositive 3"/>
          <p:cNvSpPr>
            <a:spLocks noGrp="1"/>
          </p:cNvSpPr>
          <p:nvPr>
            <p:ph type="sldNum" sz="quarter" idx="10"/>
          </p:nvPr>
        </p:nvSpPr>
        <p:spPr/>
        <p:txBody>
          <a:bodyPr/>
          <a:lstStyle/>
          <a:p>
            <a:fld id="{2810D73E-CAEB-4B68-9F71-74E155335CB1}" type="slidenum">
              <a:rPr lang="fr-FR"/>
              <a:pPr/>
              <a:t>9</a:t>
            </a:fld>
            <a:endParaRPr lang="fr-FR"/>
          </a:p>
        </p:txBody>
      </p:sp>
      <p:sp>
        <p:nvSpPr>
          <p:cNvPr id="258050" name="Rectangle 2"/>
          <p:cNvSpPr>
            <a:spLocks noGrp="1" noChangeArrowheads="1"/>
          </p:cNvSpPr>
          <p:nvPr>
            <p:ph type="title"/>
          </p:nvPr>
        </p:nvSpPr>
        <p:spPr/>
        <p:txBody>
          <a:bodyPr/>
          <a:lstStyle/>
          <a:p>
            <a:r>
              <a:rPr lang="fr-FR" sz="1800"/>
              <a:t>Qualité de l’innovation : </a:t>
            </a:r>
            <a:br>
              <a:rPr lang="fr-FR" sz="1800"/>
            </a:br>
            <a:r>
              <a:rPr lang="fr-FR" sz="1800"/>
              <a:t>nature des travaux de R&amp;D</a:t>
            </a:r>
          </a:p>
        </p:txBody>
      </p:sp>
      <p:sp>
        <p:nvSpPr>
          <p:cNvPr id="258051" name="Text Box 3"/>
          <p:cNvSpPr txBox="1">
            <a:spLocks noChangeArrowheads="1"/>
          </p:cNvSpPr>
          <p:nvPr/>
        </p:nvSpPr>
        <p:spPr bwMode="auto">
          <a:xfrm>
            <a:off x="323850" y="1412875"/>
            <a:ext cx="85693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fr-FR" sz="1200" i="1">
                <a:solidFill>
                  <a:srgbClr val="3333FF"/>
                </a:solidFill>
              </a:rPr>
              <a:t>Question 6 : Expliciter la nature des travaux de R&amp;D envisagés (type et nombre d’essais, au stade laboratoire, intermédiaire, démonstrateur industriel…)</a:t>
            </a:r>
          </a:p>
        </p:txBody>
      </p:sp>
      <p:sp>
        <p:nvSpPr>
          <p:cNvPr id="258052" name="Text Box 4"/>
          <p:cNvSpPr txBox="1">
            <a:spLocks noChangeArrowheads="1"/>
          </p:cNvSpPr>
          <p:nvPr/>
        </p:nvSpPr>
        <p:spPr bwMode="auto">
          <a:xfrm>
            <a:off x="250825" y="1989138"/>
            <a:ext cx="8713788" cy="3759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fr-FR" sz="1600" b="1" u="sng" dirty="0"/>
              <a:t>Les objectifs des travaux de R&amp;D sont les suivants</a:t>
            </a:r>
            <a:r>
              <a:rPr lang="fr-FR" sz="1600" b="1" dirty="0"/>
              <a:t> :</a:t>
            </a:r>
          </a:p>
          <a:p>
            <a:pPr lvl="1">
              <a:spcBef>
                <a:spcPct val="50000"/>
              </a:spcBef>
              <a:buFont typeface="Wingdings" pitchFamily="2" charset="2"/>
              <a:buChar char="Ø"/>
            </a:pPr>
            <a:r>
              <a:rPr lang="fr-FR" sz="1600" dirty="0"/>
              <a:t> Gérer la chimie et les impuretés des matières premières.</a:t>
            </a:r>
          </a:p>
          <a:p>
            <a:pPr lvl="1">
              <a:spcBef>
                <a:spcPct val="50000"/>
              </a:spcBef>
              <a:buFont typeface="Wingdings" pitchFamily="2" charset="2"/>
              <a:buChar char="Ø"/>
            </a:pPr>
            <a:r>
              <a:rPr lang="fr-FR" sz="1600" dirty="0"/>
              <a:t> Optimiser la fusion des différentes morphologies de matières </a:t>
            </a:r>
            <a:r>
              <a:rPr lang="fr-FR" sz="1600" dirty="0" smtClean="0"/>
              <a:t>premières et la propreté.</a:t>
            </a:r>
            <a:endParaRPr lang="fr-FR" sz="1600" dirty="0"/>
          </a:p>
          <a:p>
            <a:pPr lvl="1">
              <a:spcBef>
                <a:spcPct val="50000"/>
              </a:spcBef>
              <a:buFont typeface="Wingdings" pitchFamily="2" charset="2"/>
              <a:buChar char="Ø"/>
            </a:pPr>
            <a:r>
              <a:rPr lang="fr-FR" sz="1600" dirty="0"/>
              <a:t> Optimiser la thermique du four.</a:t>
            </a:r>
          </a:p>
          <a:p>
            <a:pPr lvl="1">
              <a:spcBef>
                <a:spcPct val="50000"/>
              </a:spcBef>
              <a:buFont typeface="Wingdings" pitchFamily="2" charset="2"/>
              <a:buChar char="Ø"/>
            </a:pPr>
            <a:r>
              <a:rPr lang="fr-FR" sz="1600" dirty="0"/>
              <a:t> Optimiser la structure de solidification des lingots.</a:t>
            </a:r>
          </a:p>
          <a:p>
            <a:pPr>
              <a:spcBef>
                <a:spcPct val="50000"/>
              </a:spcBef>
              <a:buFontTx/>
              <a:buChar char="•"/>
            </a:pPr>
            <a:r>
              <a:rPr lang="fr-FR" sz="1600" dirty="0"/>
              <a:t> Le stade final sera de disposer d’un logiciel de modélisation du fonctionnement du four.</a:t>
            </a:r>
          </a:p>
          <a:p>
            <a:pPr>
              <a:spcBef>
                <a:spcPct val="50000"/>
              </a:spcBef>
              <a:buFontTx/>
              <a:buChar char="•"/>
            </a:pPr>
            <a:r>
              <a:rPr lang="fr-FR" sz="1600" dirty="0"/>
              <a:t> Le module « solidification du lingot » sera analogue à </a:t>
            </a:r>
            <a:r>
              <a:rPr lang="fr-FR" sz="1600" dirty="0" err="1"/>
              <a:t>Solar</a:t>
            </a:r>
            <a:r>
              <a:rPr lang="fr-FR" sz="1600" dirty="0"/>
              <a:t> (logiciel de modélisation VAR développé à l’IJL).</a:t>
            </a:r>
          </a:p>
          <a:p>
            <a:pPr>
              <a:spcBef>
                <a:spcPct val="50000"/>
              </a:spcBef>
              <a:buFontTx/>
              <a:buChar char="•"/>
            </a:pPr>
            <a:r>
              <a:rPr lang="fr-FR" sz="1600" dirty="0"/>
              <a:t> La thermique de l’écoulement du métal dans le creuset, de la zone de fusion jusqu’à la lingotière est à développer.</a:t>
            </a:r>
          </a:p>
          <a:p>
            <a:pPr>
              <a:spcBef>
                <a:spcPct val="50000"/>
              </a:spcBef>
              <a:buFontTx/>
              <a:buChar char="•"/>
            </a:pPr>
            <a:endParaRPr lang="fr-FR" sz="1600"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Presentation_AD08">
  <a:themeElements>
    <a:clrScheme name="Presentation_AD08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Presentation_AD08">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Presentation_AD08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Presentation_AD08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Presentation_AD08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Presentation_AD08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Presentation_AD08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Presentation_AD08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Presentation_AD08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Presentation_AD08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Presentation_AD08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Presentation_AD08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Presentation_AD08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Presentation_AD08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Conception personnalisée">
  <a:themeElements>
    <a:clrScheme name="Conception personnalisé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Conception personnalisé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Conception personnalisé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Conception personnalisée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Conception personnalisée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Conception personnalisée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Conception personnalisée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Conception personnalisée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Conception personnalisée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Conception personnalisée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Conception personnalisée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Conception personnalisée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Conception personnalisée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Conception personnalisée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Thème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Thème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4008</TotalTime>
  <Words>6153</Words>
  <Application>Microsoft Office PowerPoint</Application>
  <PresentationFormat>Affichage à l'écran (4:3)</PresentationFormat>
  <Paragraphs>540</Paragraphs>
  <Slides>54</Slides>
  <Notes>1</Notes>
  <HiddenSlides>0</HiddenSlides>
  <MMClips>0</MMClips>
  <ScaleCrop>false</ScaleCrop>
  <HeadingPairs>
    <vt:vector size="4" baseType="variant">
      <vt:variant>
        <vt:lpstr>Thème</vt:lpstr>
      </vt:variant>
      <vt:variant>
        <vt:i4>2</vt:i4>
      </vt:variant>
      <vt:variant>
        <vt:lpstr>Titres des diapositives</vt:lpstr>
      </vt:variant>
      <vt:variant>
        <vt:i4>54</vt:i4>
      </vt:variant>
    </vt:vector>
  </HeadingPairs>
  <TitlesOfParts>
    <vt:vector size="56" baseType="lpstr">
      <vt:lpstr>Presentation_AD08</vt:lpstr>
      <vt:lpstr>Conception personnalisée</vt:lpstr>
      <vt:lpstr>Présentation PowerPoint</vt:lpstr>
      <vt:lpstr>Présentation PowerPoint</vt:lpstr>
      <vt:lpstr>Qualité de l’innovation :  choix de la technologie</vt:lpstr>
      <vt:lpstr>Qualité de l’innovation :  choix de la technologie</vt:lpstr>
      <vt:lpstr>Qualité de l’innovation :  choix de la technologie</vt:lpstr>
      <vt:lpstr>Qualité de l’innovation :  choix de la technologie</vt:lpstr>
      <vt:lpstr>Qualité de l’innovation :  choix de la technologie</vt:lpstr>
      <vt:lpstr>Qualité de l’innovation :  nature des travaux de R&amp;D</vt:lpstr>
      <vt:lpstr>Qualité de l’innovation :  nature des travaux de R&amp;D</vt:lpstr>
      <vt:lpstr>Qualité de l’innovation :  nature des travaux de R&amp;D</vt:lpstr>
      <vt:lpstr>Qualité de l’innovation :  nature des travaux de R&amp;D</vt:lpstr>
      <vt:lpstr>Qualité de l’innovation :  nature des travaux de R&amp;D</vt:lpstr>
      <vt:lpstr>Bénéfices environnementaux</vt:lpstr>
      <vt:lpstr>Bénéfices environnementaux</vt:lpstr>
      <vt:lpstr>Bénéfices environnementaux</vt:lpstr>
      <vt:lpstr>Bénéfices environnementaux</vt:lpstr>
      <vt:lpstr>Bénéfices environnementaux</vt:lpstr>
      <vt:lpstr>Bénéfices environnementaux</vt:lpstr>
      <vt:lpstr>Bénéfices environnementaux</vt:lpstr>
      <vt:lpstr>Bénéfices environnementaux</vt:lpstr>
      <vt:lpstr>Bénéfices environnementaux</vt:lpstr>
      <vt:lpstr>Bénéfices environnementaux</vt:lpstr>
      <vt:lpstr>Bénéfices environnementaux</vt:lpstr>
      <vt:lpstr>Bénéfices économiques</vt:lpstr>
      <vt:lpstr>Bénéfices économiques</vt:lpstr>
      <vt:lpstr>Bénéfices économiques</vt:lpstr>
      <vt:lpstr>Bénéfices économiques</vt:lpstr>
      <vt:lpstr>Bénéfices sociaux et sociétaux</vt:lpstr>
      <vt:lpstr>Bénéfices sociaux et sociétaux</vt:lpstr>
      <vt:lpstr>Bénéfices sociaux et sociétaux</vt:lpstr>
      <vt:lpstr>Organisation du consortium</vt:lpstr>
      <vt:lpstr>Organisation du consortium</vt:lpstr>
      <vt:lpstr>Organisation du consortium</vt:lpstr>
      <vt:lpstr>Organisation du consortium</vt:lpstr>
      <vt:lpstr>Organisation du consortium</vt:lpstr>
      <vt:lpstr>Organisation du consortium</vt:lpstr>
      <vt:lpstr>Organisation du consortium</vt:lpstr>
      <vt:lpstr>Risques économiques et commerciaux</vt:lpstr>
      <vt:lpstr>Risques économiques et commerciaux</vt:lpstr>
      <vt:lpstr>Risques économiques et commerciaux</vt:lpstr>
      <vt:lpstr>Risques économiques et commerciaux</vt:lpstr>
      <vt:lpstr>Risques économiques et commerciaux</vt:lpstr>
      <vt:lpstr>Risques économiques et commerciaux</vt:lpstr>
      <vt:lpstr>Risques économiques et commerciaux</vt:lpstr>
      <vt:lpstr>Risques économiques et commerciaux</vt:lpstr>
      <vt:lpstr>Risques économiques et commerciaux</vt:lpstr>
      <vt:lpstr>Risques économiques et commerciaux</vt:lpstr>
      <vt:lpstr>Risques économiques et commerciaux</vt:lpstr>
      <vt:lpstr>Risques techniques</vt:lpstr>
      <vt:lpstr>Risques techniques</vt:lpstr>
      <vt:lpstr>Risques techniques</vt:lpstr>
      <vt:lpstr>Adéquation tâches / coûts</vt:lpstr>
      <vt:lpstr>Adéquation tâches / coûts</vt:lpstr>
      <vt:lpstr>Adéquation tâches / coûts</vt:lpstr>
    </vt:vector>
  </TitlesOfParts>
  <Company>Aubert &amp; Duval</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cohadonv</dc:creator>
  <cp:lastModifiedBy>Aubert &amp; Duval</cp:lastModifiedBy>
  <cp:revision>850</cp:revision>
  <dcterms:created xsi:type="dcterms:W3CDTF">2008-05-27T15:51:13Z</dcterms:created>
  <dcterms:modified xsi:type="dcterms:W3CDTF">2012-03-20T14:17:56Z</dcterms:modified>
</cp:coreProperties>
</file>