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8338D-C838-4CB7-8A58-E15A0DBA161C}" type="datetimeFigureOut">
              <a:rPr lang="en-US" smtClean="0"/>
              <a:pPr/>
              <a:t>02-Apr-14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6F03A-76A6-490E-9946-6024CACF17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8338D-C838-4CB7-8A58-E15A0DBA161C}" type="datetimeFigureOut">
              <a:rPr lang="en-US" smtClean="0"/>
              <a:pPr/>
              <a:t>02-Apr-14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6F03A-76A6-490E-9946-6024CACF17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8338D-C838-4CB7-8A58-E15A0DBA161C}" type="datetimeFigureOut">
              <a:rPr lang="en-US" smtClean="0"/>
              <a:pPr/>
              <a:t>02-Apr-14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6F03A-76A6-490E-9946-6024CACF17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8338D-C838-4CB7-8A58-E15A0DBA161C}" type="datetimeFigureOut">
              <a:rPr lang="en-US" smtClean="0"/>
              <a:pPr/>
              <a:t>02-Apr-14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6F03A-76A6-490E-9946-6024CACF17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8338D-C838-4CB7-8A58-E15A0DBA161C}" type="datetimeFigureOut">
              <a:rPr lang="en-US" smtClean="0"/>
              <a:pPr/>
              <a:t>02-Apr-14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6F03A-76A6-490E-9946-6024CACF17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8338D-C838-4CB7-8A58-E15A0DBA161C}" type="datetimeFigureOut">
              <a:rPr lang="en-US" smtClean="0"/>
              <a:pPr/>
              <a:t>02-Apr-14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6F03A-76A6-490E-9946-6024CACF17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8338D-C838-4CB7-8A58-E15A0DBA161C}" type="datetimeFigureOut">
              <a:rPr lang="en-US" smtClean="0"/>
              <a:pPr/>
              <a:t>02-Apr-14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6F03A-76A6-490E-9946-6024CACF17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8338D-C838-4CB7-8A58-E15A0DBA161C}" type="datetimeFigureOut">
              <a:rPr lang="en-US" smtClean="0"/>
              <a:pPr/>
              <a:t>02-Apr-14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6F03A-76A6-490E-9946-6024CACF17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8338D-C838-4CB7-8A58-E15A0DBA161C}" type="datetimeFigureOut">
              <a:rPr lang="en-US" smtClean="0"/>
              <a:pPr/>
              <a:t>02-Apr-14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6F03A-76A6-490E-9946-6024CACF17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8338D-C838-4CB7-8A58-E15A0DBA161C}" type="datetimeFigureOut">
              <a:rPr lang="en-US" smtClean="0"/>
              <a:pPr/>
              <a:t>02-Apr-14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6F03A-76A6-490E-9946-6024CACF17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8338D-C838-4CB7-8A58-E15A0DBA161C}" type="datetimeFigureOut">
              <a:rPr lang="en-US" smtClean="0"/>
              <a:pPr/>
              <a:t>02-Apr-14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6F03A-76A6-490E-9946-6024CACF17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F8338D-C838-4CB7-8A58-E15A0DBA161C}" type="datetimeFigureOut">
              <a:rPr lang="en-US" smtClean="0"/>
              <a:pPr/>
              <a:t>02-Apr-14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46F03A-76A6-490E-9946-6024CACF172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//upload.wikimedia.org/wikipedia/commons/b/bf/Customs_Union_of_Belarus,_Kazakhstan,_and_Russia_(orthographic_projection).sv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//upload.wikimedia.org/wikipedia/commons/b/bf/Customs_Union_of_Belarus,_Kazakhstan,_and_Russia_(orthographic_projection).svg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//upload.wikimedia.org/wikipedia/commons/b/bf/Customs_Union_of_Belarus,_Kazakhstan,_and_Russia_(orthographic_projection).svg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//upload.wikimedia.org/wikipedia/commons/b/bf/Customs_Union_of_Belarus,_Kazakhstan,_and_Russia_(orthographic_projection).sv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ile:Customs Union of Belarus, Kazakhstan, and Russia (orthographic projection)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838200"/>
            <a:ext cx="6677025" cy="5762626"/>
          </a:xfrm>
          <a:prstGeom prst="rect">
            <a:avLst/>
          </a:prstGeom>
          <a:noFill/>
        </p:spPr>
      </p:pic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381000" y="304800"/>
            <a:ext cx="8382000" cy="1752600"/>
          </a:xfrm>
          <a:solidFill>
            <a:schemeClr val="accent1">
              <a:alpha val="55000"/>
            </a:schemeClr>
          </a:solidFill>
          <a:ln>
            <a:solidFill>
              <a:schemeClr val="tx2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US" sz="4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CUSTOMS UNION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r>
              <a:rPr lang="en-US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between Russia, Belarus and Kazakhstan</a:t>
            </a:r>
            <a:endParaRPr 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Rectangular Callout 5"/>
          <p:cNvSpPr/>
          <p:nvPr/>
        </p:nvSpPr>
        <p:spPr>
          <a:xfrm>
            <a:off x="1905000" y="2895600"/>
            <a:ext cx="1447800" cy="457200"/>
          </a:xfrm>
          <a:prstGeom prst="wedgeRectCallout">
            <a:avLst>
              <a:gd name="adj1" fmla="val 34176"/>
              <a:gd name="adj2" fmla="val 9798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Belarus</a:t>
            </a:r>
            <a:endParaRPr lang="en-US" dirty="0"/>
          </a:p>
        </p:txBody>
      </p:sp>
      <p:sp>
        <p:nvSpPr>
          <p:cNvPr id="7" name="Rectangular Callout 6"/>
          <p:cNvSpPr/>
          <p:nvPr/>
        </p:nvSpPr>
        <p:spPr>
          <a:xfrm>
            <a:off x="4038600" y="2438400"/>
            <a:ext cx="1447800" cy="381000"/>
          </a:xfrm>
          <a:prstGeom prst="wedgeRectCallout">
            <a:avLst>
              <a:gd name="adj1" fmla="val 2597"/>
              <a:gd name="adj2" fmla="val 29088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Russia</a:t>
            </a:r>
            <a:endParaRPr lang="en-US" dirty="0"/>
          </a:p>
        </p:txBody>
      </p:sp>
      <p:sp>
        <p:nvSpPr>
          <p:cNvPr id="8" name="Rectangular Callout 7"/>
          <p:cNvSpPr/>
          <p:nvPr/>
        </p:nvSpPr>
        <p:spPr>
          <a:xfrm>
            <a:off x="4343400" y="4648200"/>
            <a:ext cx="1447800" cy="381000"/>
          </a:xfrm>
          <a:prstGeom prst="wedgeRectCallout">
            <a:avLst>
              <a:gd name="adj1" fmla="val -46300"/>
              <a:gd name="adj2" fmla="val -1620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Kazakhstan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:Customs Union of Belarus, Kazakhstan, and Russia (orthographic projection)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" contrast="7000"/>
          </a:blip>
          <a:srcRect/>
          <a:stretch>
            <a:fillRect/>
          </a:stretch>
        </p:blipFill>
        <p:spPr bwMode="auto">
          <a:xfrm>
            <a:off x="1219200" y="838200"/>
            <a:ext cx="6677025" cy="576262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81000" y="381000"/>
            <a:ext cx="845820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tx2"/>
                </a:solidFill>
              </a:rPr>
              <a:t>KEY FIGURES AND DATA</a:t>
            </a:r>
          </a:p>
          <a:p>
            <a:pPr algn="ctr"/>
            <a:endParaRPr lang="en-US" sz="2000" b="1" dirty="0">
              <a:solidFill>
                <a:schemeClr val="tx2"/>
              </a:solidFill>
            </a:endParaRPr>
          </a:p>
          <a:p>
            <a:pPr algn="just"/>
            <a:endParaRPr lang="en-US" dirty="0" smtClean="0">
              <a:solidFill>
                <a:schemeClr val="tx2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en-US" dirty="0">
                <a:solidFill>
                  <a:schemeClr val="tx2"/>
                </a:solidFill>
              </a:rPr>
              <a:t> </a:t>
            </a:r>
            <a:r>
              <a:rPr lang="en-US" sz="2000" dirty="0" smtClean="0">
                <a:solidFill>
                  <a:schemeClr val="tx2"/>
                </a:solidFill>
              </a:rPr>
              <a:t>Created: January 1, 2010</a:t>
            </a:r>
          </a:p>
          <a:p>
            <a:pPr algn="just">
              <a:buFont typeface="Arial" pitchFamily="34" charset="0"/>
              <a:buChar char="•"/>
            </a:pPr>
            <a:endParaRPr lang="en-US" sz="2000" dirty="0" smtClean="0">
              <a:solidFill>
                <a:schemeClr val="tx2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smtClean="0">
                <a:solidFill>
                  <a:schemeClr val="tx2"/>
                </a:solidFill>
              </a:rPr>
              <a:t>Current member states: Russian Federation, Republic of Belarus, Republic of Kazakhstan</a:t>
            </a:r>
          </a:p>
          <a:p>
            <a:pPr algn="just">
              <a:buFont typeface="Arial" pitchFamily="34" charset="0"/>
              <a:buChar char="•"/>
            </a:pPr>
            <a:endParaRPr lang="en-US" sz="2000" dirty="0" smtClean="0">
              <a:solidFill>
                <a:schemeClr val="tx2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smtClean="0">
                <a:solidFill>
                  <a:schemeClr val="tx2"/>
                </a:solidFill>
              </a:rPr>
              <a:t>Candidate states: Republic of Kyrgyzstan (applied for full membership in May 2013), Republic of Armenia (membership intention declared in September 2013)</a:t>
            </a:r>
          </a:p>
          <a:p>
            <a:pPr algn="just">
              <a:buFont typeface="Arial" pitchFamily="34" charset="0"/>
              <a:buChar char="•"/>
            </a:pPr>
            <a:endParaRPr lang="en-US" sz="2000" dirty="0" smtClean="0">
              <a:solidFill>
                <a:schemeClr val="tx2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smtClean="0">
                <a:solidFill>
                  <a:schemeClr val="tx2"/>
                </a:solidFill>
              </a:rPr>
              <a:t>Purpose:  integration of economies of member states by creation of a unique customs space, intra-union trade free of customs duties and other economic barriers</a:t>
            </a:r>
          </a:p>
          <a:p>
            <a:pPr algn="just">
              <a:buFont typeface="Arial" pitchFamily="34" charset="0"/>
              <a:buChar char="•"/>
            </a:pPr>
            <a:endParaRPr lang="en-US" sz="2000" dirty="0" smtClean="0">
              <a:solidFill>
                <a:schemeClr val="tx2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smtClean="0">
                <a:solidFill>
                  <a:schemeClr val="tx2"/>
                </a:solidFill>
              </a:rPr>
              <a:t>Unique customs tariffs and other regulations of trade with third countries, common technical and sanitary regulations (expected to be fully harmonized by 2015)</a:t>
            </a:r>
          </a:p>
          <a:p>
            <a:pPr algn="just"/>
            <a:endParaRPr lang="en-US" dirty="0">
              <a:solidFill>
                <a:schemeClr val="tx2"/>
              </a:solidFill>
            </a:endParaRPr>
          </a:p>
          <a:p>
            <a:pPr algn="just"/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:Customs Union of Belarus, Kazakhstan, and Russia (orthographic projection)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" contrast="7000"/>
          </a:blip>
          <a:srcRect/>
          <a:stretch>
            <a:fillRect/>
          </a:stretch>
        </p:blipFill>
        <p:spPr bwMode="auto">
          <a:xfrm>
            <a:off x="1219200" y="838200"/>
            <a:ext cx="6677025" cy="576262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81000" y="381000"/>
            <a:ext cx="8458200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tx2"/>
                </a:solidFill>
              </a:rPr>
              <a:t>KEY FIGURES AND DATA</a:t>
            </a:r>
          </a:p>
          <a:p>
            <a:pPr algn="ctr"/>
            <a:endParaRPr lang="en-US" sz="2000" b="1" dirty="0" smtClean="0">
              <a:solidFill>
                <a:schemeClr val="tx2"/>
              </a:solidFill>
            </a:endParaRPr>
          </a:p>
          <a:p>
            <a:pPr algn="just"/>
            <a:endParaRPr lang="en-US" sz="2000" dirty="0" smtClean="0">
              <a:solidFill>
                <a:schemeClr val="tx2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2"/>
                </a:solidFill>
              </a:rPr>
              <a:t> Imported goods are customs cleared at the first entry point of the Union and afterwards can move freely inside.</a:t>
            </a:r>
          </a:p>
          <a:p>
            <a:pPr algn="just">
              <a:buFont typeface="Arial" pitchFamily="34" charset="0"/>
              <a:buChar char="•"/>
            </a:pPr>
            <a:endParaRPr lang="en-US" sz="2000" dirty="0" smtClean="0">
              <a:solidFill>
                <a:schemeClr val="tx2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smtClean="0">
                <a:solidFill>
                  <a:schemeClr val="tx2"/>
                </a:solidFill>
              </a:rPr>
              <a:t>Import duties are distributed between member states as follows: Russia 87.95%, Kazakhstan 7.35%, Belarus 4.7%</a:t>
            </a:r>
          </a:p>
          <a:p>
            <a:pPr algn="just">
              <a:buFont typeface="Arial" pitchFamily="34" charset="0"/>
              <a:buChar char="•"/>
            </a:pPr>
            <a:endParaRPr lang="en-US" sz="2000" dirty="0" smtClean="0">
              <a:solidFill>
                <a:schemeClr val="tx2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smtClean="0">
                <a:solidFill>
                  <a:schemeClr val="tx2"/>
                </a:solidFill>
              </a:rPr>
              <a:t>Sharp increase of intra-Union trade in 2010-2011, especially in cross-border areas (more than 40%).</a:t>
            </a:r>
          </a:p>
          <a:p>
            <a:pPr algn="just">
              <a:buFont typeface="Arial" pitchFamily="34" charset="0"/>
              <a:buChar char="•"/>
            </a:pPr>
            <a:endParaRPr lang="en-US" sz="2000" dirty="0" smtClean="0">
              <a:solidFill>
                <a:schemeClr val="tx2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smtClean="0">
                <a:solidFill>
                  <a:schemeClr val="tx2"/>
                </a:solidFill>
              </a:rPr>
              <a:t>UKTMP has changed port of entry for all its imports and has switched either to Russian Black Sea ports, St. Petersburg or Vladivostok as customs clearing point instead of Kazakhstan. </a:t>
            </a:r>
          </a:p>
          <a:p>
            <a:pPr algn="just">
              <a:buFont typeface="Arial" pitchFamily="34" charset="0"/>
              <a:buChar char="•"/>
            </a:pPr>
            <a:endParaRPr lang="en-US" sz="2000" dirty="0" smtClean="0">
              <a:solidFill>
                <a:schemeClr val="tx2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2"/>
                </a:solidFill>
              </a:rPr>
              <a:t> All titanium raw materials coming from Ukraine are being shipped without delay currently to Russia and Kazakhstan.</a:t>
            </a:r>
          </a:p>
          <a:p>
            <a:pPr algn="just">
              <a:buFont typeface="Arial" pitchFamily="34" charset="0"/>
              <a:buChar char="•"/>
            </a:pPr>
            <a:endParaRPr lang="en-US" sz="2000" dirty="0" smtClean="0">
              <a:solidFill>
                <a:schemeClr val="tx2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000" dirty="0">
                <a:solidFill>
                  <a:schemeClr val="tx2"/>
                </a:solidFill>
              </a:rPr>
              <a:t> </a:t>
            </a:r>
            <a:r>
              <a:rPr lang="en-US" sz="2000" dirty="0" smtClean="0">
                <a:solidFill>
                  <a:schemeClr val="tx2"/>
                </a:solidFill>
              </a:rPr>
              <a:t>Allowed a creation in Kazakhstan of 25,000 new jobs at foreign cars assembly plants.</a:t>
            </a:r>
          </a:p>
          <a:p>
            <a:pPr algn="just">
              <a:buFont typeface="Arial" pitchFamily="34" charset="0"/>
              <a:buChar char="•"/>
            </a:pPr>
            <a:endParaRPr lang="en-US" sz="2000" dirty="0">
              <a:solidFill>
                <a:schemeClr val="tx2"/>
              </a:solidFill>
            </a:endParaRPr>
          </a:p>
          <a:p>
            <a:pPr algn="just"/>
            <a:endParaRPr lang="en-US" sz="20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:Customs Union of Belarus, Kazakhstan, and Russia (orthographic projection).sv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" contrast="7000"/>
          </a:blip>
          <a:srcRect/>
          <a:stretch>
            <a:fillRect/>
          </a:stretch>
        </p:blipFill>
        <p:spPr bwMode="auto">
          <a:xfrm>
            <a:off x="1219200" y="838200"/>
            <a:ext cx="6677025" cy="576262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81000" y="381000"/>
            <a:ext cx="8458200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b="1" dirty="0" smtClean="0">
                <a:solidFill>
                  <a:schemeClr val="tx2"/>
                </a:solidFill>
              </a:rPr>
              <a:t>POTENTIAL DISRUPTION DUE TO SANCTIONS</a:t>
            </a:r>
            <a:endParaRPr lang="en-US" sz="2000" b="1" dirty="0">
              <a:solidFill>
                <a:schemeClr val="tx2"/>
              </a:solidFill>
            </a:endParaRPr>
          </a:p>
          <a:p>
            <a:pPr algn="ctr"/>
            <a:endParaRPr lang="en-US" sz="2000" b="1" dirty="0" smtClean="0">
              <a:solidFill>
                <a:schemeClr val="tx2"/>
              </a:solidFill>
            </a:endParaRPr>
          </a:p>
          <a:p>
            <a:pPr algn="just"/>
            <a:endParaRPr lang="en-US" sz="2000" dirty="0" smtClean="0">
              <a:solidFill>
                <a:schemeClr val="tx2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dirty="0" smtClean="0">
                <a:solidFill>
                  <a:schemeClr val="tx2"/>
                </a:solidFill>
              </a:rPr>
              <a:t>Sanctions target specifically companies rather than countries. Therefore the Customs Union should not be targeted.</a:t>
            </a:r>
          </a:p>
          <a:p>
            <a:pPr algn="just">
              <a:buFont typeface="Arial" pitchFamily="34" charset="0"/>
              <a:buChar char="•"/>
            </a:pPr>
            <a:endParaRPr lang="en-US" dirty="0" smtClean="0">
              <a:solidFill>
                <a:schemeClr val="tx2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fr-BE" dirty="0" smtClean="0">
                <a:solidFill>
                  <a:schemeClr val="tx2"/>
                </a:solidFill>
              </a:rPr>
              <a:t> If more sanctions are </a:t>
            </a:r>
            <a:r>
              <a:rPr lang="fr-BE" dirty="0" err="1" smtClean="0">
                <a:solidFill>
                  <a:schemeClr val="tx2"/>
                </a:solidFill>
              </a:rPr>
              <a:t>introduced</a:t>
            </a:r>
            <a:r>
              <a:rPr lang="fr-BE" dirty="0" smtClean="0">
                <a:solidFill>
                  <a:schemeClr val="tx2"/>
                </a:solidFill>
              </a:rPr>
              <a:t>, </a:t>
            </a:r>
            <a:r>
              <a:rPr lang="fr-BE" dirty="0" err="1" smtClean="0">
                <a:solidFill>
                  <a:schemeClr val="tx2"/>
                </a:solidFill>
              </a:rPr>
              <a:t>goods</a:t>
            </a:r>
            <a:r>
              <a:rPr lang="fr-BE" dirty="0" smtClean="0">
                <a:solidFill>
                  <a:schemeClr val="tx2"/>
                </a:solidFill>
              </a:rPr>
              <a:t> </a:t>
            </a:r>
            <a:r>
              <a:rPr lang="fr-BE" dirty="0" err="1" smtClean="0">
                <a:solidFill>
                  <a:schemeClr val="tx2"/>
                </a:solidFill>
              </a:rPr>
              <a:t>coming</a:t>
            </a:r>
            <a:r>
              <a:rPr lang="fr-BE" dirty="0" smtClean="0">
                <a:solidFill>
                  <a:schemeClr val="tx2"/>
                </a:solidFill>
              </a:rPr>
              <a:t> out of the Customs Union </a:t>
            </a:r>
            <a:r>
              <a:rPr lang="fr-BE" dirty="0" err="1" smtClean="0">
                <a:solidFill>
                  <a:schemeClr val="tx2"/>
                </a:solidFill>
              </a:rPr>
              <a:t>will</a:t>
            </a:r>
            <a:r>
              <a:rPr lang="fr-BE" dirty="0" smtClean="0">
                <a:solidFill>
                  <a:schemeClr val="tx2"/>
                </a:solidFill>
              </a:rPr>
              <a:t> </a:t>
            </a:r>
            <a:r>
              <a:rPr lang="fr-BE" dirty="0" err="1" smtClean="0">
                <a:solidFill>
                  <a:schemeClr val="tx2"/>
                </a:solidFill>
              </a:rPr>
              <a:t>be</a:t>
            </a:r>
            <a:r>
              <a:rPr lang="fr-BE" dirty="0" smtClean="0">
                <a:solidFill>
                  <a:schemeClr val="tx2"/>
                </a:solidFill>
              </a:rPr>
              <a:t> </a:t>
            </a:r>
            <a:r>
              <a:rPr lang="fr-BE" dirty="0" err="1" smtClean="0">
                <a:solidFill>
                  <a:schemeClr val="tx2"/>
                </a:solidFill>
              </a:rPr>
              <a:t>thoroughly</a:t>
            </a:r>
            <a:r>
              <a:rPr lang="fr-BE" dirty="0" smtClean="0">
                <a:solidFill>
                  <a:schemeClr val="tx2"/>
                </a:solidFill>
              </a:rPr>
              <a:t> </a:t>
            </a:r>
            <a:r>
              <a:rPr lang="fr-BE" dirty="0" err="1" smtClean="0">
                <a:solidFill>
                  <a:schemeClr val="tx2"/>
                </a:solidFill>
              </a:rPr>
              <a:t>checked</a:t>
            </a:r>
            <a:r>
              <a:rPr lang="fr-BE" dirty="0" smtClean="0">
                <a:solidFill>
                  <a:schemeClr val="tx2"/>
                </a:solidFill>
              </a:rPr>
              <a:t> by customs of </a:t>
            </a:r>
            <a:r>
              <a:rPr lang="fr-BE" dirty="0" err="1" smtClean="0">
                <a:solidFill>
                  <a:schemeClr val="tx2"/>
                </a:solidFill>
              </a:rPr>
              <a:t>importing</a:t>
            </a:r>
            <a:r>
              <a:rPr lang="fr-BE" dirty="0" smtClean="0">
                <a:solidFill>
                  <a:schemeClr val="tx2"/>
                </a:solidFill>
              </a:rPr>
              <a:t> countries.</a:t>
            </a:r>
          </a:p>
          <a:p>
            <a:pPr algn="just">
              <a:buFont typeface="Arial" pitchFamily="34" charset="0"/>
              <a:buChar char="•"/>
            </a:pPr>
            <a:endParaRPr lang="fr-BE" dirty="0" smtClean="0">
              <a:solidFill>
                <a:schemeClr val="tx2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fr-BE" dirty="0" smtClean="0">
                <a:solidFill>
                  <a:schemeClr val="tx2"/>
                </a:solidFill>
              </a:rPr>
              <a:t> EU and US </a:t>
            </a:r>
            <a:r>
              <a:rPr lang="fr-BE" dirty="0" err="1" smtClean="0">
                <a:solidFill>
                  <a:schemeClr val="tx2"/>
                </a:solidFill>
              </a:rPr>
              <a:t>will</a:t>
            </a:r>
            <a:r>
              <a:rPr lang="fr-BE" dirty="0" smtClean="0">
                <a:solidFill>
                  <a:schemeClr val="tx2"/>
                </a:solidFill>
              </a:rPr>
              <a:t> look at </a:t>
            </a:r>
            <a:r>
              <a:rPr lang="fr-BE" dirty="0" err="1" smtClean="0">
                <a:solidFill>
                  <a:schemeClr val="tx2"/>
                </a:solidFill>
              </a:rPr>
              <a:t>Russian</a:t>
            </a:r>
            <a:r>
              <a:rPr lang="fr-BE" dirty="0" smtClean="0">
                <a:solidFill>
                  <a:schemeClr val="tx2"/>
                </a:solidFill>
              </a:rPr>
              <a:t> content of the </a:t>
            </a:r>
            <a:r>
              <a:rPr lang="fr-BE" dirty="0" err="1" smtClean="0">
                <a:solidFill>
                  <a:schemeClr val="tx2"/>
                </a:solidFill>
              </a:rPr>
              <a:t>imported</a:t>
            </a:r>
            <a:r>
              <a:rPr lang="fr-BE" dirty="0" smtClean="0">
                <a:solidFill>
                  <a:schemeClr val="tx2"/>
                </a:solidFill>
              </a:rPr>
              <a:t> </a:t>
            </a:r>
            <a:r>
              <a:rPr lang="fr-BE" dirty="0" err="1" smtClean="0">
                <a:solidFill>
                  <a:schemeClr val="tx2"/>
                </a:solidFill>
              </a:rPr>
              <a:t>goods</a:t>
            </a:r>
            <a:r>
              <a:rPr lang="fr-BE" dirty="0" smtClean="0">
                <a:solidFill>
                  <a:schemeClr val="tx2"/>
                </a:solidFill>
              </a:rPr>
              <a:t>.</a:t>
            </a:r>
          </a:p>
          <a:p>
            <a:pPr algn="just">
              <a:buFont typeface="Arial" pitchFamily="34" charset="0"/>
              <a:buChar char="•"/>
            </a:pPr>
            <a:endParaRPr lang="fr-BE" dirty="0" smtClean="0">
              <a:solidFill>
                <a:schemeClr val="tx2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fr-BE" dirty="0" smtClean="0">
                <a:solidFill>
                  <a:schemeClr val="tx2"/>
                </a:solidFill>
              </a:rPr>
              <a:t> UKTMP has no </a:t>
            </a:r>
            <a:r>
              <a:rPr lang="fr-BE" dirty="0" err="1" smtClean="0">
                <a:solidFill>
                  <a:schemeClr val="tx2"/>
                </a:solidFill>
              </a:rPr>
              <a:t>Russian</a:t>
            </a:r>
            <a:r>
              <a:rPr lang="fr-BE" dirty="0" smtClean="0">
                <a:solidFill>
                  <a:schemeClr val="tx2"/>
                </a:solidFill>
              </a:rPr>
              <a:t> content in </a:t>
            </a:r>
            <a:r>
              <a:rPr lang="fr-BE" dirty="0" err="1" smtClean="0">
                <a:solidFill>
                  <a:schemeClr val="tx2"/>
                </a:solidFill>
              </a:rPr>
              <a:t>its</a:t>
            </a:r>
            <a:r>
              <a:rPr lang="fr-BE" dirty="0" smtClean="0">
                <a:solidFill>
                  <a:schemeClr val="tx2"/>
                </a:solidFill>
              </a:rPr>
              <a:t> </a:t>
            </a:r>
            <a:r>
              <a:rPr lang="fr-BE" dirty="0" err="1" smtClean="0">
                <a:solidFill>
                  <a:schemeClr val="tx2"/>
                </a:solidFill>
              </a:rPr>
              <a:t>products</a:t>
            </a:r>
            <a:r>
              <a:rPr lang="fr-BE" dirty="0" smtClean="0">
                <a:solidFill>
                  <a:schemeClr val="tx2"/>
                </a:solidFill>
              </a:rPr>
              <a:t>.</a:t>
            </a:r>
          </a:p>
          <a:p>
            <a:pPr algn="just">
              <a:buFont typeface="Arial" pitchFamily="34" charset="0"/>
              <a:buChar char="•"/>
            </a:pPr>
            <a:endParaRPr lang="fr-BE" dirty="0" smtClean="0">
              <a:solidFill>
                <a:schemeClr val="tx2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fr-BE" dirty="0" smtClean="0">
                <a:solidFill>
                  <a:schemeClr val="tx2"/>
                </a:solidFill>
              </a:rPr>
              <a:t> Sanctions </a:t>
            </a:r>
            <a:r>
              <a:rPr lang="fr-BE" dirty="0" err="1" smtClean="0">
                <a:solidFill>
                  <a:schemeClr val="tx2"/>
                </a:solidFill>
              </a:rPr>
              <a:t>will</a:t>
            </a:r>
            <a:r>
              <a:rPr lang="fr-BE" dirty="0" smtClean="0">
                <a:solidFill>
                  <a:schemeClr val="tx2"/>
                </a:solidFill>
              </a:rPr>
              <a:t> </a:t>
            </a:r>
            <a:r>
              <a:rPr lang="fr-BE" dirty="0" err="1" smtClean="0">
                <a:solidFill>
                  <a:schemeClr val="tx2"/>
                </a:solidFill>
              </a:rPr>
              <a:t>especially</a:t>
            </a:r>
            <a:r>
              <a:rPr lang="fr-BE" dirty="0" smtClean="0">
                <a:solidFill>
                  <a:schemeClr val="tx2"/>
                </a:solidFill>
              </a:rPr>
              <a:t> </a:t>
            </a:r>
            <a:r>
              <a:rPr lang="fr-BE" dirty="0" err="1" smtClean="0">
                <a:solidFill>
                  <a:schemeClr val="tx2"/>
                </a:solidFill>
              </a:rPr>
              <a:t>target</a:t>
            </a:r>
            <a:r>
              <a:rPr lang="fr-BE" dirty="0" smtClean="0">
                <a:solidFill>
                  <a:schemeClr val="tx2"/>
                </a:solidFill>
              </a:rPr>
              <a:t> </a:t>
            </a:r>
            <a:r>
              <a:rPr lang="fr-BE" dirty="0" err="1" smtClean="0">
                <a:solidFill>
                  <a:schemeClr val="tx2"/>
                </a:solidFill>
              </a:rPr>
              <a:t>producers</a:t>
            </a:r>
            <a:r>
              <a:rPr lang="fr-BE" dirty="0" smtClean="0">
                <a:solidFill>
                  <a:schemeClr val="tx2"/>
                </a:solidFill>
              </a:rPr>
              <a:t> </a:t>
            </a:r>
            <a:r>
              <a:rPr lang="fr-BE" dirty="0" err="1" smtClean="0">
                <a:solidFill>
                  <a:schemeClr val="tx2"/>
                </a:solidFill>
              </a:rPr>
              <a:t>who</a:t>
            </a:r>
            <a:r>
              <a:rPr lang="fr-BE" dirty="0" smtClean="0">
                <a:solidFill>
                  <a:schemeClr val="tx2"/>
                </a:solidFill>
              </a:rPr>
              <a:t> are </a:t>
            </a:r>
            <a:r>
              <a:rPr lang="fr-BE" dirty="0" err="1" smtClean="0">
                <a:solidFill>
                  <a:schemeClr val="tx2"/>
                </a:solidFill>
              </a:rPr>
              <a:t>supplying</a:t>
            </a:r>
            <a:r>
              <a:rPr lang="fr-BE" dirty="0" smtClean="0">
                <a:solidFill>
                  <a:schemeClr val="tx2"/>
                </a:solidFill>
              </a:rPr>
              <a:t> </a:t>
            </a:r>
            <a:r>
              <a:rPr lang="fr-BE" dirty="0" err="1" smtClean="0">
                <a:solidFill>
                  <a:schemeClr val="tx2"/>
                </a:solidFill>
              </a:rPr>
              <a:t>Russian</a:t>
            </a:r>
            <a:r>
              <a:rPr lang="fr-BE" dirty="0" smtClean="0">
                <a:solidFill>
                  <a:schemeClr val="tx2"/>
                </a:solidFill>
              </a:rPr>
              <a:t> </a:t>
            </a:r>
            <a:r>
              <a:rPr lang="fr-BE" dirty="0" err="1" smtClean="0">
                <a:solidFill>
                  <a:schemeClr val="tx2"/>
                </a:solidFill>
              </a:rPr>
              <a:t>defence</a:t>
            </a:r>
            <a:r>
              <a:rPr lang="fr-BE" dirty="0" smtClean="0">
                <a:solidFill>
                  <a:schemeClr val="tx2"/>
                </a:solidFill>
              </a:rPr>
              <a:t> </a:t>
            </a:r>
            <a:r>
              <a:rPr lang="fr-BE" dirty="0" err="1" smtClean="0">
                <a:solidFill>
                  <a:schemeClr val="tx2"/>
                </a:solidFill>
              </a:rPr>
              <a:t>industry</a:t>
            </a:r>
            <a:r>
              <a:rPr lang="fr-BE" dirty="0" smtClean="0">
                <a:solidFill>
                  <a:schemeClr val="tx2"/>
                </a:solidFill>
              </a:rPr>
              <a:t>. UKTMP has no sales to </a:t>
            </a:r>
            <a:r>
              <a:rPr lang="fr-BE" dirty="0" err="1" smtClean="0">
                <a:solidFill>
                  <a:schemeClr val="tx2"/>
                </a:solidFill>
              </a:rPr>
              <a:t>defence</a:t>
            </a:r>
            <a:r>
              <a:rPr lang="fr-BE" dirty="0" smtClean="0">
                <a:solidFill>
                  <a:schemeClr val="tx2"/>
                </a:solidFill>
              </a:rPr>
              <a:t> </a:t>
            </a:r>
            <a:r>
              <a:rPr lang="fr-BE" dirty="0" err="1" smtClean="0">
                <a:solidFill>
                  <a:schemeClr val="tx2"/>
                </a:solidFill>
              </a:rPr>
              <a:t>industry</a:t>
            </a:r>
            <a:r>
              <a:rPr lang="fr-BE" dirty="0" smtClean="0">
                <a:solidFill>
                  <a:schemeClr val="tx2"/>
                </a:solidFill>
              </a:rPr>
              <a:t> </a:t>
            </a:r>
            <a:r>
              <a:rPr lang="fr-BE" dirty="0" err="1" smtClean="0">
                <a:solidFill>
                  <a:schemeClr val="tx2"/>
                </a:solidFill>
              </a:rPr>
              <a:t>within</a:t>
            </a:r>
            <a:r>
              <a:rPr lang="fr-BE" dirty="0" smtClean="0">
                <a:solidFill>
                  <a:schemeClr val="tx2"/>
                </a:solidFill>
              </a:rPr>
              <a:t> the F.S.U</a:t>
            </a:r>
            <a:r>
              <a:rPr lang="fr-BE" dirty="0" smtClean="0">
                <a:solidFill>
                  <a:schemeClr val="tx2"/>
                </a:solidFill>
              </a:rPr>
              <a:t>.</a:t>
            </a:r>
          </a:p>
          <a:p>
            <a:pPr algn="just">
              <a:buFont typeface="Arial" pitchFamily="34" charset="0"/>
              <a:buChar char="•"/>
            </a:pPr>
            <a:endParaRPr lang="fr-BE" dirty="0" smtClean="0">
              <a:solidFill>
                <a:schemeClr val="tx2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fr-BE" dirty="0" smtClean="0">
                <a:solidFill>
                  <a:schemeClr val="tx2"/>
                </a:solidFill>
              </a:rPr>
              <a:t> VSMPO </a:t>
            </a:r>
            <a:r>
              <a:rPr lang="fr-BE" dirty="0" err="1" smtClean="0">
                <a:solidFill>
                  <a:schemeClr val="tx2"/>
                </a:solidFill>
              </a:rPr>
              <a:t>shareholding</a:t>
            </a:r>
            <a:r>
              <a:rPr lang="fr-BE" dirty="0" smtClean="0">
                <a:solidFill>
                  <a:schemeClr val="tx2"/>
                </a:solidFill>
              </a:rPr>
              <a:t>: </a:t>
            </a:r>
            <a:r>
              <a:rPr lang="fr-BE" b="1" dirty="0" smtClean="0">
                <a:solidFill>
                  <a:schemeClr val="tx2"/>
                </a:solidFill>
              </a:rPr>
              <a:t>25%+1 </a:t>
            </a:r>
            <a:r>
              <a:rPr lang="fr-BE" dirty="0" err="1" smtClean="0">
                <a:solidFill>
                  <a:schemeClr val="tx2"/>
                </a:solidFill>
              </a:rPr>
              <a:t>share</a:t>
            </a:r>
            <a:r>
              <a:rPr lang="fr-BE" dirty="0" smtClean="0">
                <a:solidFill>
                  <a:schemeClr val="tx2"/>
                </a:solidFill>
              </a:rPr>
              <a:t> </a:t>
            </a:r>
            <a:r>
              <a:rPr lang="fr-BE" dirty="0" err="1" smtClean="0">
                <a:solidFill>
                  <a:schemeClr val="tx2"/>
                </a:solidFill>
              </a:rPr>
              <a:t>owned</a:t>
            </a:r>
            <a:r>
              <a:rPr lang="fr-BE" dirty="0" smtClean="0">
                <a:solidFill>
                  <a:schemeClr val="tx2"/>
                </a:solidFill>
              </a:rPr>
              <a:t> by </a:t>
            </a:r>
            <a:r>
              <a:rPr lang="fr-BE" dirty="0" err="1" smtClean="0">
                <a:solidFill>
                  <a:schemeClr val="tx2"/>
                </a:solidFill>
              </a:rPr>
              <a:t>Rostec</a:t>
            </a:r>
            <a:r>
              <a:rPr lang="fr-BE" dirty="0" smtClean="0">
                <a:solidFill>
                  <a:schemeClr val="tx2"/>
                </a:solidFill>
              </a:rPr>
              <a:t> (</a:t>
            </a:r>
            <a:r>
              <a:rPr lang="fr-BE" dirty="0" err="1" smtClean="0">
                <a:solidFill>
                  <a:schemeClr val="tx2"/>
                </a:solidFill>
              </a:rPr>
              <a:t>formerly</a:t>
            </a:r>
            <a:r>
              <a:rPr lang="fr-BE" dirty="0" smtClean="0">
                <a:solidFill>
                  <a:schemeClr val="tx2"/>
                </a:solidFill>
              </a:rPr>
              <a:t>, </a:t>
            </a:r>
            <a:r>
              <a:rPr lang="fr-BE" dirty="0" smtClean="0">
                <a:solidFill>
                  <a:schemeClr val="tx2"/>
                </a:solidFill>
              </a:rPr>
              <a:t>«</a:t>
            </a:r>
            <a:r>
              <a:rPr lang="fr-BE" dirty="0" err="1" smtClean="0">
                <a:solidFill>
                  <a:schemeClr val="tx2"/>
                </a:solidFill>
              </a:rPr>
              <a:t>Rostekhnologii</a:t>
            </a:r>
            <a:r>
              <a:rPr lang="fr-BE" dirty="0" smtClean="0">
                <a:solidFill>
                  <a:schemeClr val="tx2"/>
                </a:solidFill>
              </a:rPr>
              <a:t>», </a:t>
            </a:r>
            <a:r>
              <a:rPr lang="en-US" dirty="0" smtClean="0">
                <a:solidFill>
                  <a:schemeClr val="tx2"/>
                </a:solidFill>
              </a:rPr>
              <a:t>Russian state corporation promoting </a:t>
            </a:r>
            <a:r>
              <a:rPr lang="en-US" dirty="0" smtClean="0">
                <a:solidFill>
                  <a:schemeClr val="tx2"/>
                </a:solidFill>
              </a:rPr>
              <a:t>development, production and export of hi-tech industrial products for civil and defense </a:t>
            </a:r>
            <a:r>
              <a:rPr lang="en-US" dirty="0" smtClean="0">
                <a:solidFill>
                  <a:schemeClr val="tx2"/>
                </a:solidFill>
              </a:rPr>
              <a:t>sectors</a:t>
            </a:r>
            <a:r>
              <a:rPr lang="fr-BE" dirty="0" smtClean="0">
                <a:solidFill>
                  <a:schemeClr val="tx2"/>
                </a:solidFill>
              </a:rPr>
              <a:t>);  </a:t>
            </a:r>
            <a:r>
              <a:rPr lang="fr-BE" b="1" dirty="0" smtClean="0">
                <a:solidFill>
                  <a:schemeClr val="tx2"/>
                </a:solidFill>
              </a:rPr>
              <a:t>65%</a:t>
            </a:r>
            <a:r>
              <a:rPr lang="fr-BE" dirty="0" smtClean="0">
                <a:solidFill>
                  <a:schemeClr val="tx2"/>
                </a:solidFill>
              </a:rPr>
              <a:t> - Business Alliance Company (a JV </a:t>
            </a:r>
            <a:r>
              <a:rPr lang="fr-BE" dirty="0" err="1" smtClean="0">
                <a:solidFill>
                  <a:schemeClr val="tx2"/>
                </a:solidFill>
              </a:rPr>
              <a:t>between</a:t>
            </a:r>
            <a:r>
              <a:rPr lang="fr-BE" dirty="0" smtClean="0">
                <a:solidFill>
                  <a:schemeClr val="tx2"/>
                </a:solidFill>
              </a:rPr>
              <a:t> VSMPO management (75%+1) and </a:t>
            </a:r>
            <a:r>
              <a:rPr lang="fr-BE" dirty="0" err="1" smtClean="0">
                <a:solidFill>
                  <a:schemeClr val="tx2"/>
                </a:solidFill>
              </a:rPr>
              <a:t>Gazprombank</a:t>
            </a:r>
            <a:r>
              <a:rPr lang="fr-BE" dirty="0" smtClean="0">
                <a:solidFill>
                  <a:schemeClr val="tx2"/>
                </a:solidFill>
              </a:rPr>
              <a:t> (25%-1), </a:t>
            </a:r>
            <a:r>
              <a:rPr lang="fr-BE" dirty="0" err="1" smtClean="0">
                <a:solidFill>
                  <a:schemeClr val="tx2"/>
                </a:solidFill>
              </a:rPr>
              <a:t>remaining</a:t>
            </a:r>
            <a:r>
              <a:rPr lang="fr-BE" dirty="0" smtClean="0">
                <a:solidFill>
                  <a:schemeClr val="tx2"/>
                </a:solidFill>
              </a:rPr>
              <a:t> </a:t>
            </a:r>
            <a:r>
              <a:rPr lang="fr-BE" dirty="0" err="1" smtClean="0">
                <a:solidFill>
                  <a:schemeClr val="tx2"/>
                </a:solidFill>
              </a:rPr>
              <a:t>shares</a:t>
            </a:r>
            <a:r>
              <a:rPr lang="fr-BE" dirty="0" smtClean="0">
                <a:solidFill>
                  <a:schemeClr val="tx2"/>
                </a:solidFill>
              </a:rPr>
              <a:t> – free </a:t>
            </a:r>
            <a:r>
              <a:rPr lang="fr-BE" dirty="0" err="1" smtClean="0">
                <a:solidFill>
                  <a:schemeClr val="tx2"/>
                </a:solidFill>
              </a:rPr>
              <a:t>float</a:t>
            </a:r>
            <a:r>
              <a:rPr lang="fr-BE" dirty="0" smtClean="0">
                <a:solidFill>
                  <a:schemeClr val="tx2"/>
                </a:solidFill>
              </a:rPr>
              <a:t>.</a:t>
            </a:r>
            <a:endParaRPr lang="en-US" dirty="0">
              <a:solidFill>
                <a:schemeClr val="tx2"/>
              </a:solidFill>
            </a:endParaRPr>
          </a:p>
          <a:p>
            <a:pPr algn="just"/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405</Words>
  <Application>Microsoft Office PowerPoint</Application>
  <PresentationFormat>On-screen Show (4:3)</PresentationFormat>
  <Paragraphs>44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CUSTOMS UNION between Russia, Belarus and Kazakhstan</vt:lpstr>
      <vt:lpstr>Slide 2</vt:lpstr>
      <vt:lpstr>Slide 3</vt:lpstr>
      <vt:lpstr>Slide 4</vt:lpstr>
    </vt:vector>
  </TitlesOfParts>
  <Company>smc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CUSTOMS UNION between Russia, Belarus and Kazakhstan</dc:title>
  <dc:creator>os</dc:creator>
  <cp:lastModifiedBy>os</cp:lastModifiedBy>
  <cp:revision>22</cp:revision>
  <dcterms:created xsi:type="dcterms:W3CDTF">2014-03-24T15:09:41Z</dcterms:created>
  <dcterms:modified xsi:type="dcterms:W3CDTF">2014-04-02T10:24:49Z</dcterms:modified>
</cp:coreProperties>
</file>