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1" r:id="rId2"/>
    <p:sldId id="478" r:id="rId3"/>
    <p:sldId id="482" r:id="rId4"/>
    <p:sldId id="481" r:id="rId5"/>
    <p:sldId id="483" r:id="rId6"/>
    <p:sldId id="484" r:id="rId7"/>
    <p:sldId id="485" r:id="rId8"/>
    <p:sldId id="486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7A7"/>
    <a:srgbClr val="66FF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24" autoAdjust="0"/>
  </p:normalViewPr>
  <p:slideViewPr>
    <p:cSldViewPr>
      <p:cViewPr>
        <p:scale>
          <a:sx n="100" d="100"/>
          <a:sy n="100" d="100"/>
        </p:scale>
        <p:origin x="-282" y="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EA1752-FBFC-49F6-ADF4-838CDD62E57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2F3401-8F3C-4F3F-A9DA-DECF7C5802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7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277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1pPr>
            <a:lvl2pPr marL="1105961" indent="-425370" defTabSz="893277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2pPr>
            <a:lvl3pPr marL="1701480" indent="-340296" defTabSz="893277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3pPr>
            <a:lvl4pPr marL="2382071" indent="-340296" defTabSz="893277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4pPr>
            <a:lvl5pPr marL="3062663" indent="-340296" defTabSz="893277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5pPr>
            <a:lvl6pPr marL="3743255" indent="-340296" defTabSz="893277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4423846" indent="-340296" defTabSz="893277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5104438" indent="-340296" defTabSz="893277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5785029" indent="-340296" defTabSz="893277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8120C8-702E-44F3-8FCC-8FF236137421}" type="slidenum">
              <a:rPr lang="fr-FR" altLang="fr-FR" sz="1200"/>
              <a:pPr eaLnBrk="1" hangingPunct="1">
                <a:spcBef>
                  <a:spcPct val="0"/>
                </a:spcBef>
              </a:pPr>
              <a:t>1</a:t>
            </a:fld>
            <a:endParaRPr lang="fr-FR" altLang="fr-FR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996" y="4560683"/>
            <a:ext cx="5855212" cy="4320765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0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defTabSz="9330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defTabSz="9330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defTabSz="9330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defTabSz="9330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defTabSz="933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defTabSz="933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defTabSz="933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defTabSz="933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DBD45F-149C-4A00-B7C3-1A10B87ABCFD}" type="slidenum">
              <a:rPr lang="fr-FR"/>
              <a:pPr eaLnBrk="1" hangingPunct="1"/>
              <a:t>2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513" y="714375"/>
            <a:ext cx="4767262" cy="3575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5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4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3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9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7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8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1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5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0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30" name="Text Box 29"/>
          <p:cNvSpPr txBox="1">
            <a:spLocks noChangeArrowheads="1"/>
          </p:cNvSpPr>
          <p:nvPr userDrawn="1"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FA4D5B25-4CE4-4C01-973B-BD7A3B5BD13E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" name="Picture 3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9732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el uka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-55"/>
          <a:stretch>
            <a:fillRect/>
          </a:stretch>
        </p:blipFill>
        <p:spPr>
          <a:xfrm>
            <a:off x="323528" y="1314926"/>
            <a:ext cx="8466460" cy="5385912"/>
          </a:xfrm>
          <a:noFill/>
        </p:spPr>
      </p:pic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210011" y="1196752"/>
            <a:ext cx="8640762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016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90500" indent="-190500" algn="ctr">
              <a:spcBef>
                <a:spcPct val="20000"/>
              </a:spcBef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Verdana" pitchFamily="34" charset="0"/>
              </a:rPr>
              <a:t>Rencontre du 18 /01 / 2016</a:t>
            </a:r>
          </a:p>
          <a:p>
            <a:pPr marL="190500" indent="-190500" algn="ctr">
              <a:spcBef>
                <a:spcPct val="20000"/>
              </a:spcBef>
              <a:defRPr/>
            </a:pPr>
            <a:endParaRPr lang="fr-FR" sz="36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190500" indent="-190500" algn="ctr">
              <a:spcBef>
                <a:spcPct val="20000"/>
              </a:spcBef>
              <a:defRPr/>
            </a:pPr>
            <a:endParaRPr lang="fr-FR" sz="3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190500" indent="-190500" algn="ctr">
              <a:spcBef>
                <a:spcPct val="20000"/>
              </a:spcBef>
              <a:defRPr/>
            </a:pPr>
            <a:endParaRPr lang="fr-FR" sz="3600" b="1" dirty="0">
              <a:solidFill>
                <a:srgbClr val="FF0000"/>
              </a:solidFill>
              <a:latin typeface="Verdana" pitchFamily="34" charset="0"/>
            </a:endParaRPr>
          </a:p>
          <a:p>
            <a:pPr marL="190500" indent="-190500" algn="ctr">
              <a:spcBef>
                <a:spcPct val="20000"/>
              </a:spcBef>
              <a:defRPr/>
            </a:pPr>
            <a:endParaRPr lang="fr-FR" sz="36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marL="190500" indent="-190500" algn="ctr">
              <a:spcBef>
                <a:spcPct val="20000"/>
              </a:spcBef>
              <a:defRPr/>
            </a:pPr>
            <a:endParaRPr lang="fr-FR" sz="3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190500" indent="-190500" algn="ctr">
              <a:spcBef>
                <a:spcPct val="20000"/>
              </a:spcBef>
              <a:defRPr/>
            </a:pPr>
            <a:r>
              <a:rPr lang="fr-FR" sz="1600" b="1" dirty="0" smtClean="0">
                <a:solidFill>
                  <a:srgbClr val="FF0000"/>
                </a:solidFill>
                <a:latin typeface="Verdana" pitchFamily="34" charset="0"/>
              </a:rPr>
              <a:t>								</a:t>
            </a:r>
            <a:endParaRPr lang="fr-FR" sz="16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44208" y="630932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P. Delaborde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482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284912" cy="648072"/>
          </a:xfrm>
        </p:spPr>
        <p:txBody>
          <a:bodyPr/>
          <a:lstStyle/>
          <a:p>
            <a:pPr eaLnBrk="1" hangingPunct="1"/>
            <a:r>
              <a:rPr lang="fr-FR" sz="2000" dirty="0" smtClean="0"/>
              <a:t>Situation 23 $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99592" y="141277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19969"/>
              </p:ext>
            </p:extLst>
          </p:nvPr>
        </p:nvGraphicFramePr>
        <p:xfrm>
          <a:off x="4186238" y="3328988"/>
          <a:ext cx="7715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5" imgW="771491" imgH="200021" progId="Excel.Sheet.12">
                  <p:embed/>
                </p:oleObj>
              </mc:Choice>
              <mc:Fallback>
                <p:oleObj name="Worksheet" r:id="rId5" imgW="771491" imgH="2000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6238" y="3328988"/>
                        <a:ext cx="7715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8011"/>
              </p:ext>
            </p:extLst>
          </p:nvPr>
        </p:nvGraphicFramePr>
        <p:xfrm>
          <a:off x="1043608" y="1628800"/>
          <a:ext cx="7128792" cy="3015870"/>
        </p:xfrm>
        <a:graphic>
          <a:graphicData uri="http://schemas.openxmlformats.org/drawingml/2006/table">
            <a:tbl>
              <a:tblPr/>
              <a:tblGrid>
                <a:gridCol w="6029941"/>
                <a:gridCol w="1098851"/>
              </a:tblGrid>
              <a:tr h="31451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Majorations </a:t>
                      </a:r>
                      <a:r>
                        <a:rPr lang="fr-F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payées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UKAD à ARDOR en 2013-2014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$1 197 210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37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Majorations </a:t>
                      </a:r>
                      <a:r>
                        <a:rPr lang="fr-F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facturées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UKAD/ventes hors Pamiers (2014-2015)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-$431 393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1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Majorations </a:t>
                      </a:r>
                      <a:r>
                        <a:rPr lang="fr-FR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facturées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AD Pamiers/ventes AIRBUS 2014 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-$374 133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87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Majorations </a:t>
                      </a:r>
                      <a:r>
                        <a:rPr lang="fr-F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facturées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AD Pamiers/ventes AIRBUS k fin 12/2015 (2)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-$485 346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1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-$93 662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17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1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Facture à émettre UKAD vers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Pamiers (1)+(2).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$859 479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1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Dû à UKTMPI, à couvrir par achat de lingot "23 $"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-$93 662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17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$765 817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83568" y="4725144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La facture de régularisation sera émise en janvier.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Préparation d’une action douane pour éviter un redressement.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S Roux doit préciser les règles de fonctionnement pour la suite.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UKAD passera des commandes à 22 $ à hauteur des 93 662 $.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593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351837" cy="5472608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/>
              <a:t>Rappel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L’accord tripartite (UKAD – AIRBUS –UTEXAM) a permis la mise en place du stock, il restait à préciser le mode gestion en termes de sortie de stock et de renouvellement du stock.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L’ ATP (accord Airbus-UKAD) avait envisagé 2 modes possibles :</a:t>
            </a:r>
          </a:p>
          <a:p>
            <a:pPr marL="711200" lvl="1" indent="-228600">
              <a:buFont typeface="+mj-lt"/>
              <a:buAutoNum type="arabicPeriod"/>
            </a:pPr>
            <a:r>
              <a:rPr lang="fr-FR" sz="1400" dirty="0" smtClean="0"/>
              <a:t>UTEXAM vend à « l’</a:t>
            </a:r>
            <a:r>
              <a:rPr lang="fr-FR" sz="1400" dirty="0" err="1"/>
              <a:t>E</a:t>
            </a:r>
            <a:r>
              <a:rPr lang="fr-FR" sz="1400" dirty="0" err="1" smtClean="0"/>
              <a:t>nabled</a:t>
            </a:r>
            <a:r>
              <a:rPr lang="fr-FR" sz="1400" dirty="0" smtClean="0"/>
              <a:t> Supplier », UKAD assure la fin de gamme et le transport des produits d’UTEXAM vers l’ES désigné. </a:t>
            </a:r>
          </a:p>
          <a:p>
            <a:pPr marL="711200" lvl="1" indent="-228600">
              <a:buFont typeface="+mj-lt"/>
              <a:buAutoNum type="arabicPeriod"/>
            </a:pPr>
            <a:r>
              <a:rPr lang="fr-FR" sz="1400" dirty="0" smtClean="0"/>
              <a:t>UKAD rachète les produits à UTEXAM et les vend à l’ES.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600" dirty="0" smtClean="0"/>
              <a:t>Mise en pratique :</a:t>
            </a:r>
          </a:p>
          <a:p>
            <a:pPr marL="0" indent="0">
              <a:buNone/>
            </a:pPr>
            <a:r>
              <a:rPr lang="fr-FR" sz="1400" dirty="0" smtClean="0"/>
              <a:t>Au niveau </a:t>
            </a:r>
            <a:r>
              <a:rPr lang="fr-FR" sz="1400" dirty="0" err="1" smtClean="0"/>
              <a:t>Conbid</a:t>
            </a:r>
            <a:r>
              <a:rPr lang="fr-FR" sz="1400" dirty="0" smtClean="0"/>
              <a:t>, expression du besoin et gestion des flux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Le cas 1 devient vite une ‘‘usine à gaz’’ :</a:t>
            </a:r>
          </a:p>
          <a:p>
            <a:pPr marL="0" indent="0">
              <a:buNone/>
            </a:pPr>
            <a:r>
              <a:rPr lang="fr-FR" sz="1400" dirty="0" smtClean="0"/>
              <a:t>CONBID usuel:</a:t>
            </a:r>
            <a:r>
              <a:rPr lang="fr-FR" sz="1400" dirty="0"/>
              <a:t>			 </a:t>
            </a:r>
            <a:r>
              <a:rPr lang="fr-FR" sz="1400" dirty="0" smtClean="0"/>
              <a:t>		CONBID avec Stock </a:t>
            </a:r>
            <a:r>
              <a:rPr lang="fr-FR" sz="1400" dirty="0" err="1" smtClean="0"/>
              <a:t>Utexam</a:t>
            </a:r>
            <a:r>
              <a:rPr lang="fr-FR" sz="1400" dirty="0" smtClean="0"/>
              <a:t> :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Les clients auraient 2 contacts </a:t>
            </a:r>
            <a:r>
              <a:rPr lang="fr-FR" sz="1400" dirty="0" err="1" smtClean="0"/>
              <a:t>Utexam</a:t>
            </a:r>
            <a:r>
              <a:rPr lang="fr-FR" sz="1400" dirty="0" smtClean="0"/>
              <a:t> et UKAD, avec tous les risques aux interfaces.</a:t>
            </a:r>
          </a:p>
          <a:p>
            <a:pPr marL="0" indent="0">
              <a:buNone/>
            </a:pPr>
            <a:r>
              <a:rPr lang="fr-FR" sz="1400" dirty="0" smtClean="0"/>
              <a:t>Pour le </a:t>
            </a:r>
            <a:r>
              <a:rPr lang="fr-FR" sz="1400" dirty="0" err="1" smtClean="0"/>
              <a:t>Conbid</a:t>
            </a:r>
            <a:r>
              <a:rPr lang="fr-FR" sz="1400" dirty="0" smtClean="0"/>
              <a:t> 2016 nous sommes restés dans la configuration initiale .</a:t>
            </a:r>
            <a:endParaRPr lang="fr-FR" sz="1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du Stock </a:t>
            </a:r>
            <a:r>
              <a:rPr lang="fr-FR" dirty="0" err="1" smtClean="0"/>
              <a:t>Utexam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515008" y="4716130"/>
            <a:ext cx="2594015" cy="864096"/>
            <a:chOff x="543025" y="4437112"/>
            <a:chExt cx="2594015" cy="8640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43025" y="4437112"/>
              <a:ext cx="864096" cy="216024"/>
            </a:xfrm>
            <a:prstGeom prst="roundRect">
              <a:avLst/>
            </a:prstGeom>
            <a:solidFill>
              <a:srgbClr val="ECF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ES 1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695425" y="4648547"/>
              <a:ext cx="864096" cy="216024"/>
            </a:xfrm>
            <a:prstGeom prst="roundRect">
              <a:avLst/>
            </a:prstGeom>
            <a:solidFill>
              <a:srgbClr val="ECF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ES 2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847825" y="4869160"/>
              <a:ext cx="864096" cy="216024"/>
            </a:xfrm>
            <a:prstGeom prst="roundRect">
              <a:avLst/>
            </a:prstGeom>
            <a:solidFill>
              <a:srgbClr val="ECF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ES 3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1000225" y="5085184"/>
              <a:ext cx="864096" cy="216024"/>
            </a:xfrm>
            <a:prstGeom prst="roundRect">
              <a:avLst/>
            </a:prstGeom>
            <a:solidFill>
              <a:srgbClr val="ECF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ES 4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360" y="4537298"/>
              <a:ext cx="709680" cy="410037"/>
            </a:xfrm>
            <a:prstGeom prst="rect">
              <a:avLst/>
            </a:prstGeom>
          </p:spPr>
        </p:pic>
        <p:cxnSp>
          <p:nvCxnSpPr>
            <p:cNvPr id="19" name="Connecteur droit avec flèche 18"/>
            <p:cNvCxnSpPr>
              <a:stCxn id="4" idx="3"/>
            </p:cNvCxnSpPr>
            <p:nvPr/>
          </p:nvCxnSpPr>
          <p:spPr>
            <a:xfrm>
              <a:off x="1407121" y="4545124"/>
              <a:ext cx="1020239" cy="19719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endCxn id="17" idx="1"/>
            </p:cNvCxnSpPr>
            <p:nvPr/>
          </p:nvCxnSpPr>
          <p:spPr>
            <a:xfrm flipV="1">
              <a:off x="1559521" y="4742317"/>
              <a:ext cx="867839" cy="358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endCxn id="17" idx="1"/>
            </p:cNvCxnSpPr>
            <p:nvPr/>
          </p:nvCxnSpPr>
          <p:spPr>
            <a:xfrm flipV="1">
              <a:off x="1711921" y="4742317"/>
              <a:ext cx="715439" cy="22778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endCxn id="17" idx="1"/>
            </p:cNvCxnSpPr>
            <p:nvPr/>
          </p:nvCxnSpPr>
          <p:spPr>
            <a:xfrm flipV="1">
              <a:off x="1864321" y="4742317"/>
              <a:ext cx="563039" cy="45675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4296469" y="4506175"/>
            <a:ext cx="4100338" cy="1420637"/>
            <a:chOff x="4343849" y="4089535"/>
            <a:chExt cx="4100338" cy="1420637"/>
          </a:xfrm>
        </p:grpSpPr>
        <p:sp>
          <p:nvSpPr>
            <p:cNvPr id="41" name="Rectangle 40"/>
            <p:cNvSpPr/>
            <p:nvPr/>
          </p:nvSpPr>
          <p:spPr>
            <a:xfrm>
              <a:off x="7020272" y="5342145"/>
              <a:ext cx="1423915" cy="1680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343849" y="4459875"/>
              <a:ext cx="864096" cy="216024"/>
            </a:xfrm>
            <a:prstGeom prst="roundRect">
              <a:avLst/>
            </a:prstGeom>
            <a:solidFill>
              <a:srgbClr val="ECF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ES 1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496249" y="4671310"/>
              <a:ext cx="864096" cy="216024"/>
            </a:xfrm>
            <a:prstGeom prst="roundRect">
              <a:avLst/>
            </a:prstGeom>
            <a:solidFill>
              <a:srgbClr val="ECF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ES 2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4648649" y="4891923"/>
              <a:ext cx="864096" cy="216024"/>
            </a:xfrm>
            <a:prstGeom prst="roundRect">
              <a:avLst/>
            </a:prstGeom>
            <a:solidFill>
              <a:srgbClr val="ECF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ES 3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4801049" y="5107947"/>
              <a:ext cx="864096" cy="216024"/>
            </a:xfrm>
            <a:prstGeom prst="roundRect">
              <a:avLst/>
            </a:prstGeom>
            <a:solidFill>
              <a:srgbClr val="ECF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ES 4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403" y="4089535"/>
              <a:ext cx="709680" cy="410037"/>
            </a:xfrm>
            <a:prstGeom prst="rect">
              <a:avLst/>
            </a:prstGeom>
          </p:spPr>
        </p:pic>
        <p:cxnSp>
          <p:nvCxnSpPr>
            <p:cNvPr id="32" name="Connecteur droit avec flèche 31"/>
            <p:cNvCxnSpPr>
              <a:stCxn id="27" idx="3"/>
            </p:cNvCxnSpPr>
            <p:nvPr/>
          </p:nvCxnSpPr>
          <p:spPr>
            <a:xfrm flipV="1">
              <a:off x="5207945" y="4294553"/>
              <a:ext cx="2172367" cy="27333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V="1">
              <a:off x="5665145" y="4294554"/>
              <a:ext cx="1715167" cy="9249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V="1">
              <a:off x="5512745" y="4294554"/>
              <a:ext cx="1867567" cy="71255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28" idx="3"/>
            </p:cNvCxnSpPr>
            <p:nvPr/>
          </p:nvCxnSpPr>
          <p:spPr>
            <a:xfrm flipV="1">
              <a:off x="5360345" y="4294554"/>
              <a:ext cx="2019967" cy="48476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176" y="5352451"/>
              <a:ext cx="1345249" cy="1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3" name="Connecteur droit avec flèche 42"/>
            <p:cNvCxnSpPr/>
            <p:nvPr/>
          </p:nvCxnSpPr>
          <p:spPr>
            <a:xfrm>
              <a:off x="5233097" y="4567887"/>
              <a:ext cx="1787175" cy="85827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>
              <a:stCxn id="28" idx="3"/>
            </p:cNvCxnSpPr>
            <p:nvPr/>
          </p:nvCxnSpPr>
          <p:spPr>
            <a:xfrm>
              <a:off x="5360345" y="4779322"/>
              <a:ext cx="1659927" cy="64683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>
              <a:stCxn id="29" idx="3"/>
              <a:endCxn id="41" idx="1"/>
            </p:cNvCxnSpPr>
            <p:nvPr/>
          </p:nvCxnSpPr>
          <p:spPr>
            <a:xfrm>
              <a:off x="5512745" y="4999935"/>
              <a:ext cx="1507527" cy="4262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>
              <a:stCxn id="30" idx="3"/>
              <a:endCxn id="41" idx="1"/>
            </p:cNvCxnSpPr>
            <p:nvPr/>
          </p:nvCxnSpPr>
          <p:spPr>
            <a:xfrm>
              <a:off x="5665145" y="5215959"/>
              <a:ext cx="1355127" cy="2102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 flipV="1">
              <a:off x="7524328" y="4494807"/>
              <a:ext cx="62013" cy="84257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V="1">
              <a:off x="7677793" y="4491512"/>
              <a:ext cx="62013" cy="84257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V="1">
              <a:off x="7884368" y="4499572"/>
              <a:ext cx="62013" cy="84257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8028384" y="4509878"/>
              <a:ext cx="62013" cy="84257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351837" cy="5472608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/>
              <a:t>Orientations, mode 2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Stock géré par UKAD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Produits en entrée en stock, termes de paiement à 10 jours.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Rachat de produits en stock, termes de paiement du client  30D EOM 10.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Règles de gestions en cours de discussion avec Airbus.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Toutes les billettes, qui relèvent d’un article de stock, passeraient par le stock. (voir simulation) =&gt; taux de rotation de 3.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Restera à définir les règles pour les blooms et les lingots (attention Prix de 23 $).</a:t>
            </a: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endParaRPr lang="fr-FR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Avantage : gains important pour UKAD sur les produits concernés (de l’ordre de 50 jours), sans besoin de ligne de financement externe, et disparait de la dette.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Inconvénient : gestion  nécessitant un rachat et une vente supplémentaire =&gt; un technicien SC supplémentaire.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du Stock </a:t>
            </a:r>
            <a:r>
              <a:rPr lang="fr-FR" dirty="0" err="1" smtClean="0"/>
              <a:t>Utexam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7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351837" cy="5472608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/>
              <a:t>Simulation Billettes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À partir du stock actuels, 53% des billettes </a:t>
            </a:r>
            <a:r>
              <a:rPr lang="fr-FR" sz="1600" dirty="0"/>
              <a:t>(876 tonnes) </a:t>
            </a:r>
            <a:r>
              <a:rPr lang="fr-FR" sz="1600" dirty="0" smtClean="0"/>
              <a:t>passeraient par le stock =&gt; gain de trésorerie : 3 720 k$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Enjeu à partir des règles proposées, 84% des billettes (1 391 tonnes) concernées =&gt; gain de trésorerie : 5 906 k$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Latitude d’ajustement pour UKAD +/- 20 % du volume théorique de chaque article, et limite globale à +/- 15%. =&gt; souplesse pour OTD et impact BFR sur produits finis.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Enjeu blooms à venir en sus,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si taux de rotation 3 : 1 006 k$ (40 j)- 1 257 k$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s</a:t>
            </a:r>
            <a:r>
              <a:rPr lang="fr-FR" sz="1600" dirty="0" smtClean="0"/>
              <a:t>i taux de rotation 5 : 1 676 k$ (40 j)- 2 095 k$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Enjeu lingots à discuter entre SMC et UKAD.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du Stock </a:t>
            </a:r>
            <a:r>
              <a:rPr lang="fr-FR" dirty="0" err="1" smtClean="0"/>
              <a:t>Utexam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0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du Stock </a:t>
            </a:r>
            <a:r>
              <a:rPr lang="fr-FR" dirty="0" err="1" smtClean="0"/>
              <a:t>Utexam</a:t>
            </a:r>
            <a:endParaRPr lang="fr-F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" y="1052736"/>
            <a:ext cx="8858052" cy="393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9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351837" cy="5472608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/>
              <a:t>Prix Blooms concurrents 11 – 12 $/kg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Prix de lingots 9,60 </a:t>
            </a:r>
            <a:r>
              <a:rPr lang="fr-FR" sz="1600" dirty="0" smtClean="0">
                <a:sym typeface="Wingdings" panose="05000000000000000000" pitchFamily="2" charset="2"/>
              </a:rPr>
              <a:t> 10,08 dédouané.</a:t>
            </a:r>
          </a:p>
          <a:p>
            <a:pPr marL="0" indent="0">
              <a:buNone/>
            </a:pPr>
            <a:endParaRPr lang="fr-FR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600" dirty="0" smtClean="0">
                <a:sym typeface="Wingdings" panose="05000000000000000000" pitchFamily="2" charset="2"/>
              </a:rPr>
              <a:t>Prix de vente proposé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Prix bloom Ø800 et Ø600 : 13,10 $/kg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Prix </a:t>
            </a:r>
            <a:r>
              <a:rPr lang="fr-FR" sz="1600" dirty="0">
                <a:sym typeface="Wingdings" panose="05000000000000000000" pitchFamily="2" charset="2"/>
              </a:rPr>
              <a:t>bloom </a:t>
            </a:r>
            <a:r>
              <a:rPr lang="fr-FR" sz="1600" dirty="0" smtClean="0">
                <a:sym typeface="Wingdings" panose="05000000000000000000" pitchFamily="2" charset="2"/>
              </a:rPr>
              <a:t>Ø400 : 13,80 $/kg</a:t>
            </a:r>
            <a:endParaRPr lang="fr-FR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600" dirty="0" smtClean="0"/>
              <a:t>Pour atteindre 11 $ il faut un lingot 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7,95$/kg pour les blooms de 800 et 600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7,40$/kg pour les blooms de 400 mm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Vilmar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2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351837" cy="5472608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/>
              <a:t>Attention aux indications US, les lingots UKTMP ne sont pas encore au  niveau du marché </a:t>
            </a:r>
            <a:r>
              <a:rPr lang="fr-FR" sz="1600" dirty="0" err="1" smtClean="0"/>
              <a:t>aéro</a:t>
            </a:r>
            <a:r>
              <a:rPr lang="fr-FR" sz="1600" dirty="0"/>
              <a:t>,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Présenté à Airbus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Réalité :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On observe une amélioration sensible, sans encore entrer dans le peloton des fournisseurs majeurs &lt; 0,3 défaut pour 100 tonnes. 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Les indications relevées ont toutes des niveaux de réponse importants, il s’agit bien de défauts, et non pas d’artefact, même si tous ne sont pas expertisés.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Dans ce contexte il faut encore améliorer les plans d’action avec la mise en place des actions envisagées lors de l’audit SAFRAN. </a:t>
            </a:r>
          </a:p>
          <a:p>
            <a:pPr marL="0" indent="0">
              <a:buNone/>
            </a:pPr>
            <a:r>
              <a:rPr lang="fr-FR" sz="1600" b="1" dirty="0" smtClean="0"/>
              <a:t>Attention aux Stubs</a:t>
            </a:r>
            <a:r>
              <a:rPr lang="fr-FR" sz="1600" dirty="0" smtClean="0"/>
              <a:t>, on est à contre-courant, UKTMP a demandé de supprimer l’écroutage et le contrôle US.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Qualité</a:t>
            </a:r>
            <a:endParaRPr lang="fr-F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5789613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49662"/>
            <a:ext cx="5832475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4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6229</TotalTime>
  <Words>698</Words>
  <Application>Microsoft Office PowerPoint</Application>
  <PresentationFormat>Affichage à l'écran (4:3)</PresentationFormat>
  <Paragraphs>109</Paragraphs>
  <Slides>8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Presentation_AD08</vt:lpstr>
      <vt:lpstr>Worksheet</vt:lpstr>
      <vt:lpstr>Présentation PowerPoint</vt:lpstr>
      <vt:lpstr>Situation 23 $ </vt:lpstr>
      <vt:lpstr>Gestion du Stock Utexam</vt:lpstr>
      <vt:lpstr>Gestion du Stock Utexam</vt:lpstr>
      <vt:lpstr>Gestion du Stock Utexam</vt:lpstr>
      <vt:lpstr>Gestion du Stock Utexam</vt:lpstr>
      <vt:lpstr>Vilmar</vt:lpstr>
      <vt:lpstr>Qualité</vt:lpstr>
    </vt:vector>
  </TitlesOfParts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Delvincourt</dc:creator>
  <cp:lastModifiedBy>Patrick Delaborde</cp:lastModifiedBy>
  <cp:revision>377</cp:revision>
  <cp:lastPrinted>2014-10-09T07:24:51Z</cp:lastPrinted>
  <dcterms:created xsi:type="dcterms:W3CDTF">2014-03-17T16:05:33Z</dcterms:created>
  <dcterms:modified xsi:type="dcterms:W3CDTF">2016-01-18T15:25:30Z</dcterms:modified>
</cp:coreProperties>
</file>