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76" r:id="rId4"/>
    <p:sldId id="257" r:id="rId5"/>
    <p:sldId id="258" r:id="rId6"/>
    <p:sldId id="259" r:id="rId7"/>
    <p:sldId id="277" r:id="rId8"/>
    <p:sldId id="261" r:id="rId9"/>
    <p:sldId id="263" r:id="rId10"/>
    <p:sldId id="265" r:id="rId11"/>
    <p:sldId id="266" r:id="rId12"/>
    <p:sldId id="267" r:id="rId13"/>
    <p:sldId id="284" r:id="rId14"/>
    <p:sldId id="278" r:id="rId15"/>
    <p:sldId id="279" r:id="rId16"/>
    <p:sldId id="280" r:id="rId17"/>
    <p:sldId id="281" r:id="rId18"/>
    <p:sldId id="282" r:id="rId19"/>
    <p:sldId id="283" r:id="rId20"/>
    <p:sldId id="289" r:id="rId21"/>
    <p:sldId id="296" r:id="rId22"/>
    <p:sldId id="291" r:id="rId23"/>
    <p:sldId id="292" r:id="rId24"/>
    <p:sldId id="293" r:id="rId25"/>
    <p:sldId id="294" r:id="rId26"/>
    <p:sldId id="295" r:id="rId27"/>
    <p:sldId id="29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75" d="100"/>
          <a:sy n="75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FCD714-E979-4A3F-A08A-03DFA6247801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3966C6-1C45-4954-B318-C1F94DEB989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2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55E2-7D59-422D-90D3-139ECE82E318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8E46C-8FB7-4BD2-B7EF-858268A94843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00FE-3043-47B9-BC09-AAA8F194EA22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0B7D-4685-4C7C-836B-D714EA8235F2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BA6B-B4FE-4504-A67F-43374C397677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929E-95E5-4FC0-A563-E24C76A564F1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53D1-76D4-47F0-8887-6BE7A27D28E0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DE6D6-44F8-488B-8E80-EEBF5E54B5A6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E49E-2180-4FF1-B2FC-37FC5389FD43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E9F34-B005-4E53-8408-8F3BCD4E2F40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74FE-88DB-434C-A328-E541C775198F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0CE3-6AD6-4AAA-B9D4-8ABDB10EB875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E470-69E9-48CC-9346-37B10FC4618A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26B635-357D-4BE8-8721-02E65CBEF2ED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UST-KAMENOGORSK TITANIUM AND MAGNESIUM PLANT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5562600"/>
            <a:ext cx="67818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FULLY INTEGRATED TITANIUM PRODUCER</a:t>
            </a:r>
            <a:endParaRPr lang="ru-RU" sz="2000" dirty="0" smtClean="0"/>
          </a:p>
        </p:txBody>
      </p:sp>
      <p:pic>
        <p:nvPicPr>
          <p:cNvPr id="7172" name="Picture 5" descr="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711325"/>
            <a:ext cx="4724400" cy="33416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TITANIUM SPONGE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TITANIUM SPONGE CAKE</a:t>
            </a:r>
            <a:endParaRPr lang="ru-RU" sz="2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IMG_006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33350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TITANIUM SPONGE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CRUSHING, SCREENING</a:t>
            </a:r>
            <a:endParaRPr lang="ru-RU" sz="2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IMG_005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1295400"/>
            <a:ext cx="7112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TITANIUM SPONGE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100% VISUAL CONTROL</a:t>
            </a:r>
            <a:endParaRPr lang="ru-RU" sz="2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IMG_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0" y="1295400"/>
            <a:ext cx="7112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2057400"/>
            <a:ext cx="3200400" cy="3962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smtClean="0"/>
              <a:t>UKTMP is ISO 9001, AS9100, and ISO14001 certified.</a:t>
            </a:r>
          </a:p>
          <a:p>
            <a:pPr marL="0" indent="0">
              <a:buFontTx/>
              <a:buNone/>
            </a:pPr>
            <a:endParaRPr lang="en-US" sz="2400" smtClean="0"/>
          </a:p>
          <a:p>
            <a:pPr marL="0" indent="0">
              <a:buFontTx/>
              <a:buNone/>
            </a:pPr>
            <a:endParaRPr lang="en-US" sz="2400" smtClean="0"/>
          </a:p>
          <a:p>
            <a:pPr marL="0" indent="0">
              <a:buFontTx/>
              <a:buNone/>
            </a:pPr>
            <a:r>
              <a:rPr lang="en-US" sz="2400" smtClean="0"/>
              <a:t>UKTMP is certified by all aero engines manufacturers and OEMs</a:t>
            </a:r>
          </a:p>
        </p:txBody>
      </p:sp>
      <p:pic>
        <p:nvPicPr>
          <p:cNvPr id="2" name="Picture 3" descr="S:\dv\scan\UST\iso certif UKTMP-Jun2015 rev Jul2012_Page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38862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UST-KAMENOGORSK TITANIUM AND MAGNESIUM PLANT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TITANIUM INGOTS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WEIGHING AND BLENDING UNIT (WBU)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DSC_1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48706"/>
            <a:ext cx="7395197" cy="492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TITANIUM INGOTS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8,000 T COMPACTING PRESS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DSC_2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32293" cy="4950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TITANIUM INGOTS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COMPACTING PRESS / ELECTRODES SEGMENTS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DSC_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1371599"/>
            <a:ext cx="7588938" cy="505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TITANIUM INGOTS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PLASMA WELDER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98550"/>
            <a:ext cx="7772400" cy="517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TITANIUM INGOTS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VACCUUM-ARC REMELT FURNACES (VAR)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Foto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428102" cy="495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TITANIUM INGOTS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TITANIUM INGOT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952" y="1600200"/>
            <a:ext cx="7313861" cy="487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2057400"/>
            <a:ext cx="8153400" cy="4114800"/>
          </a:xfrm>
        </p:spPr>
        <p:txBody>
          <a:bodyPr/>
          <a:lstStyle/>
          <a:p>
            <a:pPr algn="just"/>
            <a:r>
              <a:rPr lang="en-US" sz="2400" dirty="0" smtClean="0"/>
              <a:t>UKTMP has been in operation for almost 50 years</a:t>
            </a:r>
          </a:p>
          <a:p>
            <a:pPr algn="just"/>
            <a:r>
              <a:rPr lang="en-US" sz="2400" dirty="0" smtClean="0"/>
              <a:t>It is the youngest of the 3 Former Soviet Union Titanium sponge producers</a:t>
            </a:r>
          </a:p>
          <a:p>
            <a:pPr algn="just"/>
            <a:r>
              <a:rPr lang="en-US" sz="2400" dirty="0" smtClean="0"/>
              <a:t>During Soviet time 100% of UKTMP sponge went to VSMPO, mainly, for defense and aerospace applications</a:t>
            </a:r>
          </a:p>
          <a:p>
            <a:pPr algn="just"/>
            <a:r>
              <a:rPr lang="en-US" sz="2400" dirty="0" smtClean="0"/>
              <a:t>Kazakhstan became an independent republic in December 1991, UKTMP was privatized in 1996-1997</a:t>
            </a:r>
          </a:p>
          <a:p>
            <a:pPr algn="just"/>
            <a:r>
              <a:rPr lang="en-US" sz="2400" dirty="0" smtClean="0"/>
              <a:t>Specialty Metals Company became its major shareholder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UST-KAMENOGORSK TITANIUM AND MAGNESIUM PLANT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September 2011 UKTMP and Eramet-Aubert &amp; Duval inaugurated their Joint Venture – Titanium forging plant UKAD located in France</a:t>
            </a:r>
          </a:p>
        </p:txBody>
      </p:sp>
      <p:pic>
        <p:nvPicPr>
          <p:cNvPr id="22531" name="Content Placeholder 3" descr="DSC_964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209800"/>
            <a:ext cx="6496396" cy="432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2013/2014 INVESTMENTS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NEW TITANIUM SPONGE SHEARER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:\os\powerpoint\PICTURES\05 stage Titanium sponge production\02_clamping_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325314" cy="421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5569803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manufactured by </a:t>
            </a:r>
            <a:r>
              <a:rPr lang="en-US" sz="2000" dirty="0" err="1" smtClean="0">
                <a:solidFill>
                  <a:schemeClr val="tx1"/>
                </a:solidFill>
              </a:rPr>
              <a:t>Siempelkamp</a:t>
            </a:r>
            <a:r>
              <a:rPr lang="en-US" sz="2000" dirty="0" smtClean="0">
                <a:solidFill>
                  <a:schemeClr val="tx1"/>
                </a:solidFill>
              </a:rPr>
              <a:t>, Germany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value of </a:t>
            </a:r>
            <a:r>
              <a:rPr lang="en-US" sz="2000" dirty="0" err="1" smtClean="0">
                <a:solidFill>
                  <a:schemeClr val="tx1"/>
                </a:solidFill>
              </a:rPr>
              <a:t>ivestment</a:t>
            </a:r>
            <a:r>
              <a:rPr lang="en-US" sz="2000" dirty="0" smtClean="0">
                <a:solidFill>
                  <a:schemeClr val="tx1"/>
                </a:solidFill>
              </a:rPr>
              <a:t> 5 M USD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will be commissioned in Q2 2014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PRODUCTION OF TITANIUM SLABS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Inauguration scheduled in Q3 2014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value of investment 72 M USD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S:\os\powerpoint\PICTURES\POSUK\small size\Foto_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818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EB furnace, manufactured by </a:t>
            </a:r>
            <a:r>
              <a:rPr lang="en-US" sz="2000" dirty="0" err="1" smtClean="0">
                <a:solidFill>
                  <a:schemeClr val="tx1"/>
                </a:solidFill>
              </a:rPr>
              <a:t>Retech</a:t>
            </a:r>
            <a:r>
              <a:rPr lang="en-US" sz="2000" dirty="0" smtClean="0">
                <a:solidFill>
                  <a:schemeClr val="tx1"/>
                </a:solidFill>
              </a:rPr>
              <a:t>, USA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will be commissioned in Q2 2014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S:\os\powerpoint\PICTURES\POSUK\small size\Foto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400800" cy="426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PRODUCTION OF TITANIUM SLABS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EB furnace, manufactured by </a:t>
            </a:r>
            <a:r>
              <a:rPr lang="en-US" sz="2000" dirty="0" err="1" smtClean="0">
                <a:solidFill>
                  <a:schemeClr val="tx1"/>
                </a:solidFill>
              </a:rPr>
              <a:t>Retech</a:t>
            </a:r>
            <a:r>
              <a:rPr lang="en-US" sz="2000" dirty="0" smtClean="0">
                <a:solidFill>
                  <a:schemeClr val="tx1"/>
                </a:solidFill>
              </a:rPr>
              <a:t>, USA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will be commissioned in Q2 2014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S:\os\powerpoint\PICTURES\POSUK\small size\Foto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629400" cy="442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PRODUCTION OF TITANIUM SLABS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EB furnace, manufactured by </a:t>
            </a:r>
            <a:r>
              <a:rPr lang="en-US" sz="2000" dirty="0" err="1" smtClean="0">
                <a:solidFill>
                  <a:schemeClr val="tx1"/>
                </a:solidFill>
              </a:rPr>
              <a:t>Retech</a:t>
            </a:r>
            <a:r>
              <a:rPr lang="en-US" sz="2000" dirty="0" smtClean="0">
                <a:solidFill>
                  <a:schemeClr val="tx1"/>
                </a:solidFill>
              </a:rPr>
              <a:t>, USA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will be commissioned in Q2 2014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S:\os\powerpoint\PICTURES\POSUK\small size\Foto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324600" cy="421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PRODUCTION OF TITANIUM SLABS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80400" cy="5048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UKTMP Development Program for 2012-2022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868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Modernization of operating concentration plant Ltd SP «Satpayevsk Titanium Mines LTD</a:t>
            </a:r>
            <a:r>
              <a:rPr lang="kk-KZ" sz="2000" dirty="0" smtClean="0">
                <a:latin typeface="Times New Roman" pitchFamily="18" charset="0"/>
              </a:rPr>
              <a:t>» 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Construction of the second concentration plant Ltd SP «Satpayevsk Titanium Mines LTD</a:t>
            </a:r>
            <a:r>
              <a:rPr lang="kk-KZ" sz="2000" dirty="0" smtClean="0">
                <a:latin typeface="Times New Roman" pitchFamily="18" charset="0"/>
              </a:rPr>
              <a:t>» 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Construction of the second ore heat-treating furnace in the shop of Ti slag production.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Improvement of process of magnesium electrolysis due to introduction of leak tight construction of electrolysis cells. 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Purchasing and installation of a new VAR furnace in the Shop No.14 (the 6</a:t>
            </a:r>
            <a:r>
              <a:rPr lang="en-US" sz="2000" baseline="30000" dirty="0" smtClean="0">
                <a:latin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</a:rPr>
              <a:t>) for producing of Ti ingots and alloys. 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Implementation and extension of automatic control system of Ti ingots and alloys production processes.  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Commissioning of electron beam furnace. Titanium scrap processing. 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Reconstruction of the shearer for slicing Ti sponge cake and installation of a new conveyer for transferring sponge to the crushing area. 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Engineering and building a new Ti sponge production facility with bigger vessels (up to 10 tons).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Recycling of residues from TiCl4 production including extraction of rare metals (Scandium, Vanadium </a:t>
            </a:r>
            <a:r>
              <a:rPr lang="en-US" sz="2000" dirty="0" err="1" smtClean="0">
                <a:latin typeface="Times New Roman" pitchFamily="18" charset="0"/>
              </a:rPr>
              <a:t>Pentoxide</a:t>
            </a:r>
            <a:r>
              <a:rPr lang="en-US" sz="2000" dirty="0" smtClean="0">
                <a:latin typeface="Times New Roman" pitchFamily="18" charset="0"/>
              </a:rPr>
              <a:t>, etc.). 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8229600" cy="3962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UKTMP is the only fully integrated Titanium producer in the world: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AutoNum type="arabicPeriod"/>
            </a:pPr>
            <a:r>
              <a:rPr lang="en-US" sz="2400" dirty="0" smtClean="0"/>
              <a:t>Ilmenite mining operation</a:t>
            </a:r>
          </a:p>
          <a:p>
            <a:pPr marL="0" indent="0">
              <a:buFontTx/>
              <a:buAutoNum type="arabicPeriod"/>
            </a:pPr>
            <a:r>
              <a:rPr lang="en-US" sz="2400" dirty="0" smtClean="0"/>
              <a:t>Titanium slag production</a:t>
            </a:r>
          </a:p>
          <a:p>
            <a:pPr marL="0" indent="0">
              <a:buFontTx/>
              <a:buAutoNum type="arabicPeriod"/>
            </a:pPr>
            <a:r>
              <a:rPr lang="en-US" sz="2400" dirty="0" smtClean="0"/>
              <a:t>Titanium tetrachloride and magnesium production</a:t>
            </a:r>
          </a:p>
          <a:p>
            <a:pPr marL="0" indent="0">
              <a:buFontTx/>
              <a:buAutoNum type="arabicPeriod"/>
            </a:pPr>
            <a:r>
              <a:rPr lang="en-US" sz="2400" dirty="0" smtClean="0"/>
              <a:t>Titanium sponge production</a:t>
            </a:r>
          </a:p>
          <a:p>
            <a:pPr marL="0" indent="0">
              <a:buFontTx/>
              <a:buAutoNum type="arabicPeriod"/>
            </a:pPr>
            <a:r>
              <a:rPr lang="en-US" sz="2400" dirty="0" smtClean="0"/>
              <a:t>Titanium melting facility</a:t>
            </a:r>
          </a:p>
          <a:p>
            <a:pPr marL="0" indent="0">
              <a:buFontTx/>
              <a:buAutoNum type="arabicPeriod"/>
            </a:pPr>
            <a:r>
              <a:rPr lang="en-US" sz="2400" dirty="0" smtClean="0"/>
              <a:t>Titanium slabs production (to be commissioned in 2014)</a:t>
            </a:r>
          </a:p>
          <a:p>
            <a:pPr marL="0" indent="0"/>
            <a:endParaRPr lang="en-US" sz="24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UST-KAMENOGORSK TITANIUM AND MAGNESIUM PLANT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SATPAYEVSK ILMENITE MINE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DSCN00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295400"/>
            <a:ext cx="6925056" cy="519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6705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ILMENITE CONCENTRATE PRODUCTION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TITANIUM SLAG PLANT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TITANIUM TETRACHLORIDE PLANT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DSCN00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2" y="1283208"/>
            <a:ext cx="6925056" cy="519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MAGNESIUM PRODUCTION</a:t>
            </a:r>
            <a:r>
              <a:rPr lang="en-US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ELECTROLYSIS</a:t>
            </a:r>
            <a:endParaRPr lang="ru-RU" sz="2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0007.   -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087" y="1295400"/>
            <a:ext cx="7115312" cy="532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TITANIUM SPONGE PRODUCTION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VACCUUM DISTILLATION</a:t>
            </a:r>
            <a:endParaRPr lang="ru-RU" sz="2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DSCN00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2" y="1283208"/>
            <a:ext cx="6925056" cy="519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484</Words>
  <Application>Microsoft Office PowerPoint</Application>
  <PresentationFormat>Affichage à l'écran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Default Design</vt:lpstr>
      <vt:lpstr>UST-KAMENOGORSK TITANIUM AND MAGNESIUM PLANT</vt:lpstr>
      <vt:lpstr>UST-KAMENOGORSK TITANIUM AND MAGNESIUM PLANT</vt:lpstr>
      <vt:lpstr>UST-KAMENOGORSK TITANIUM AND MAGNESIUM PLANT</vt:lpstr>
      <vt:lpstr>SATPAYEVSK ILMENITE MINE</vt:lpstr>
      <vt:lpstr>ILMENITE CONCENTRATE PRODUCTION</vt:lpstr>
      <vt:lpstr>TITANIUM SLAG PLANT</vt:lpstr>
      <vt:lpstr>TITANIUM TETRACHLORIDE PLANT</vt:lpstr>
      <vt:lpstr>MAGNESIUM PRODUCTION ELECTROLYSIS</vt:lpstr>
      <vt:lpstr>TITANIUM SPONGE PRODUCTION VACCUUM DISTILLATION</vt:lpstr>
      <vt:lpstr>TITANIUM SPONGE PRODUCTION TITANIUM SPONGE CAKE</vt:lpstr>
      <vt:lpstr>TITANIUM SPONGE PRODUCTION  CRUSHING, SCREENING</vt:lpstr>
      <vt:lpstr>TITANIUM SPONGE PRODUCTION 100% VISUAL CONTROL</vt:lpstr>
      <vt:lpstr>UST-KAMENOGORSK TITANIUM AND MAGNESIUM PLANT</vt:lpstr>
      <vt:lpstr>TITANIUM INGOTS PRODUCTION WEIGHING AND BLENDING UNIT (WBU)</vt:lpstr>
      <vt:lpstr>TITANIUM INGOTS PRODUCTION 8,000 T COMPACTING PRESS</vt:lpstr>
      <vt:lpstr>TITANIUM INGOTS PRODUCTION COMPACTING PRESS / ELECTRODES SEGMENTS</vt:lpstr>
      <vt:lpstr>TITANIUM INGOTS PRODUCTION PLASMA WELDER</vt:lpstr>
      <vt:lpstr>TITANIUM INGOTS PRODUCTION VACCUUM-ARC REMELT FURNACES (VAR)</vt:lpstr>
      <vt:lpstr>TITANIUM INGOTS PRODUCTION TITANIUM INGOT</vt:lpstr>
      <vt:lpstr>In September 2011 UKTMP and Eramet-Aubert &amp; Duval inaugurated their Joint Venture – Titanium forging plant UKAD located in France</vt:lpstr>
      <vt:lpstr> 2013/2014 INVESTMENTS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UKTMP Development Program for 2012-2022</vt:lpstr>
    </vt:vector>
  </TitlesOfParts>
  <Company>uktmp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UST-KAMENOGORSK TITANIUM AND MAGNESIUM PLANT</dc:title>
  <dc:creator>tmk</dc:creator>
  <cp:lastModifiedBy>Patrick Delaborde</cp:lastModifiedBy>
  <cp:revision>137</cp:revision>
  <dcterms:created xsi:type="dcterms:W3CDTF">2008-02-14T09:53:31Z</dcterms:created>
  <dcterms:modified xsi:type="dcterms:W3CDTF">2014-07-28T08:24:48Z</dcterms:modified>
</cp:coreProperties>
</file>