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04" r:id="rId4"/>
  </p:sldMasterIdLst>
  <p:notesMasterIdLst>
    <p:notesMasterId r:id="rId17"/>
  </p:notesMasterIdLst>
  <p:handoutMasterIdLst>
    <p:handoutMasterId r:id="rId18"/>
  </p:handoutMasterIdLst>
  <p:sldIdLst>
    <p:sldId id="385" r:id="rId5"/>
    <p:sldId id="323" r:id="rId6"/>
    <p:sldId id="390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</p:sldIdLst>
  <p:sldSz cx="9144000" cy="5143500" type="screen16x9"/>
  <p:notesSz cx="6805613" cy="9944100"/>
  <p:embeddedFontLst>
    <p:embeddedFont>
      <p:font typeface="RR Pioneer Medium" panose="020B0603050201040103" pitchFamily="34" charset="0"/>
      <p:regular r:id="rId19"/>
      <p:italic r:id="rId20"/>
    </p:embeddedFont>
    <p:embeddedFont>
      <p:font typeface="RR Pioneer" panose="020B05030502010401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R Pioneer UltraLight Condensed" panose="020B0206030201060103" pitchFamily="34" charset="0"/>
      <p:regular r:id="rId29"/>
    </p:embeddedFont>
    <p:embeddedFont>
      <p:font typeface="RR Pioneer Bold" panose="020B0803050201040103" pitchFamily="34" charset="0"/>
      <p:bold r:id="rId30"/>
    </p:embeddedFont>
    <p:embeddedFont>
      <p:font typeface="RR Pioneer Light Condensed" panose="020B0306050201060103" pitchFamily="34" charset="0"/>
      <p:regular r:id="rId31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49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3"/>
    <a:srgbClr val="D97977"/>
    <a:srgbClr val="F2B4A8"/>
    <a:srgbClr val="3B3A3A"/>
    <a:srgbClr val="2D7588"/>
    <a:srgbClr val="EFEFF4"/>
    <a:srgbClr val="E6E6E6"/>
    <a:srgbClr val="C8C7CC"/>
    <a:srgbClr val="404040"/>
    <a:srgbClr val="52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13" autoAdjust="0"/>
    <p:restoredTop sz="95126" autoAdjust="0"/>
  </p:normalViewPr>
  <p:slideViewPr>
    <p:cSldViewPr snapToGrid="0">
      <p:cViewPr varScale="1">
        <p:scale>
          <a:sx n="156" d="100"/>
          <a:sy n="156" d="100"/>
        </p:scale>
        <p:origin x="92" y="76"/>
      </p:cViewPr>
      <p:guideLst>
        <p:guide pos="2449"/>
        <p:guide orient="horz" pos="1620"/>
      </p:guideLst>
    </p:cSldViewPr>
  </p:slideViewPr>
  <p:outlineViewPr>
    <p:cViewPr>
      <p:scale>
        <a:sx n="33" d="100"/>
        <a:sy n="33" d="100"/>
      </p:scale>
      <p:origin x="0" y="-6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2754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B9D1-6A67-4F21-8011-30CAA4C671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63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97406-1CCB-4617-AA56-4A8880DBEAF0}" type="datetimeFigureOut">
              <a:rPr lang="en-GB" smtClean="0"/>
              <a:t>01/11/2018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6AAE9-A8BC-48FD-92FA-80EC32FDAD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22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84" y="1672590"/>
            <a:ext cx="719435" cy="11706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293E33-6628-408A-9DBE-9570A9D8D9A7}"/>
              </a:ext>
            </a:extLst>
          </p:cNvPr>
          <p:cNvSpPr/>
          <p:nvPr userDrawn="1"/>
        </p:nvSpPr>
        <p:spPr>
          <a:xfrm>
            <a:off x="0" y="0"/>
            <a:ext cx="1231900" cy="10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5923" y="1526105"/>
            <a:ext cx="531907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5923" y="2003435"/>
            <a:ext cx="5319077" cy="333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RR Pioneer" panose="020B05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9A983F41-D3FD-4E15-BD9F-EAE3A8037E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35923" y="2563670"/>
            <a:ext cx="5319077" cy="250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Author Name, Job Title</a:t>
            </a:r>
            <a:endParaRPr lang="en-GB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6D4537E-02BA-4044-A3E6-F6F14EA71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5923" y="2782737"/>
            <a:ext cx="5319077" cy="349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XX Month XXXX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24BB6-6785-1746-83F2-7FF5D261DD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5288" y="3635375"/>
            <a:ext cx="5011737" cy="1508125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666666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800" b="0" i="0"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800" b="0" i="0"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800" b="0" i="0"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800" b="0" i="0"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47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8E972-9863-B445-BDAB-EBE00DF6485E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6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2382"/>
            <a:ext cx="6869102" cy="513549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66FF738-0FA4-4BDF-B2DF-396A537BDB62}"/>
              </a:ext>
            </a:extLst>
          </p:cNvPr>
          <p:cNvSpPr/>
          <p:nvPr userDrawn="1"/>
        </p:nvSpPr>
        <p:spPr>
          <a:xfrm flipH="1">
            <a:off x="2274898" y="2903220"/>
            <a:ext cx="6869102" cy="2234660"/>
          </a:xfrm>
          <a:prstGeom prst="rect">
            <a:avLst/>
          </a:prstGeom>
          <a:solidFill>
            <a:srgbClr val="3B3A3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R Pioneer" panose="020B0503050201040103" pitchFamily="34" charset="0"/>
            </a:endParaRP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5AB45233-7906-46F1-BA2A-F0ADFAEF2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2893" y="3346678"/>
            <a:ext cx="4626727" cy="15225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E2F978A-90E7-4C4F-BE57-D778C35B79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17A2E-4BC5-9B47-9D33-6ABF627F390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6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10297" y="2382"/>
            <a:ext cx="3033703" cy="514111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60402020202020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52FCCD-B6B3-E549-BF3F-1030320CDBB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DE045-1D16-F041-B7A3-D014DFB01D0F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43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8161C747-9C32-4A88-9FF5-18305151905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2382"/>
            <a:ext cx="3759455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A4EAD21-1A4C-4401-94E0-BC0923C0E98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30617" y="2382"/>
            <a:ext cx="3013383" cy="216418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text description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24E852-DC2D-4F10-B3B5-F14AFFB99A9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30617" y="2265522"/>
            <a:ext cx="3013383" cy="2877978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457EF96-ED99-4499-9812-AA782FF4E0C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979420"/>
            <a:ext cx="3759455" cy="216408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8BC83D7-D7E8-894B-AA6F-BC3DBCA1DB6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E796E-7CC6-1F47-8BBD-C6C31B3C5BBB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5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E716E7-D794-41A7-815B-8C905EE38E7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15124" y="2621084"/>
            <a:ext cx="2428875" cy="2522416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1FD96D8-39C9-41C8-BB4F-CE6C85A2C63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15124" y="1708"/>
            <a:ext cx="2428875" cy="2522416"/>
          </a:xfrm>
          <a:prstGeom prst="rect">
            <a:avLst/>
          </a:prstGeom>
          <a:solidFill>
            <a:srgbClr val="8A8A8F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7" y="-1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17FDEF5-64FD-4D0F-B51C-F6FA4686104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74897" y="2619374"/>
            <a:ext cx="4440228" cy="25241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42E0B7C-0309-478A-BD9B-4CE7B2B884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77370" y="730411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91ECF96-1D45-401F-B3E4-D013B70E0F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77370" y="3349787"/>
            <a:ext cx="1959535" cy="1663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C5B5DD1-7C0C-4798-81E6-48FCE30D2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DDF40A9-3BE5-554D-ABB6-E21D16717B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75645-D09D-A443-8A1F-DA0F30AD0541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9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BE52856-7403-461F-A845-BC8C6FA7FE2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629148" y="3516886"/>
            <a:ext cx="451485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11430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D3482F8-D1AD-4FEC-BBB9-6780D5A75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3516886"/>
            <a:ext cx="4514851" cy="1626614"/>
          </a:xfrm>
          <a:prstGeom prst="roundRect">
            <a:avLst>
              <a:gd name="adj" fmla="val 0"/>
            </a:avLst>
          </a:prstGeom>
          <a:solidFill>
            <a:srgbClr val="666666"/>
          </a:solidFill>
        </p:spPr>
        <p:txBody>
          <a:bodyPr lIns="360000" tIns="288000" rIns="72000" bIns="0" anchor="t"/>
          <a:lstStyle>
            <a:lvl1pPr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07AB972-B040-40CC-B5D6-0A6EDB8DFE0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168FFE4-0131-401E-8272-B08535AF232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629148" y="1"/>
            <a:ext cx="4514851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A8959AA-4A54-4916-A224-C618B779BF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2243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93B5B1F-9EB3-4A47-9A38-EE884DA164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891394" y="4247297"/>
            <a:ext cx="3119132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47051C-E06A-4F74-94B8-773148FCB1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F89C9B-38FB-47E9-AAC4-929B13B6B0BF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39C170D-BEE3-492E-A602-140BC624A61C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5356C-0935-4AAC-A920-A8ECACC4E63C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465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62C2EBD-B235-42BC-BD46-422022C022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05200"/>
            <a:ext cx="2220902" cy="1638300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lang="en-GB" sz="1800" kern="1200" dirty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F2346F3-8DE5-4043-964E-BA64A585CF4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8991" y="3505200"/>
            <a:ext cx="2220902" cy="1638300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125558C-F60E-428F-A54B-BED4BBBC28C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1" y="3505200"/>
            <a:ext cx="2220902" cy="1638300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1"/>
            <a:ext cx="2220903" cy="351282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230D184-F475-BB48-93EE-25617CC4F40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059508-073F-704F-B12D-385FA5EB6694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97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DF083A9-DDBD-4A33-B101-472E9D67D43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0" y="3524506"/>
            <a:ext cx="2981324" cy="1626614"/>
          </a:xfrm>
          <a:prstGeom prst="rect">
            <a:avLst/>
          </a:prstGeom>
          <a:solidFill>
            <a:srgbClr val="034F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984107D-77EB-45E0-AC4B-A63ADF5FEB3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095624" y="3524506"/>
            <a:ext cx="2971800" cy="1626614"/>
          </a:xfrm>
          <a:prstGeom prst="rect">
            <a:avLst/>
          </a:prstGeom>
          <a:solidFill>
            <a:srgbClr val="819C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AF842B46-F038-4D67-BEA0-1256AF8C664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181724" y="3524506"/>
            <a:ext cx="2971800" cy="1626614"/>
          </a:xfrm>
          <a:prstGeom prst="rect">
            <a:avLst/>
          </a:prstGeom>
          <a:solidFill>
            <a:srgbClr val="C4DB3E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09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270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13170" y="4247297"/>
            <a:ext cx="260985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77A7473-F058-45DB-9C54-BE51DBB5469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-2" y="0"/>
            <a:ext cx="9144002" cy="3419476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624602-EBCD-4789-A04E-F15D61D8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88E8F7-9A78-4AFC-8E93-A518ABE77BE0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AF1BD9A-DBBB-4C46-A2D9-3EB2FC28D26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8CC268-4427-49BA-B961-5FA6CE8FFB33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43400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6439945-88CA-4F95-BA50-C5756EEEEC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4891" y="3524506"/>
            <a:ext cx="2220902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032A473-42CC-4259-955F-692BEFCF7B8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591371" y="3524506"/>
            <a:ext cx="222090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1555064-892E-4510-8066-046BDF6CADD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07851" y="3524506"/>
            <a:ext cx="222090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Image, description and boxes</a:t>
            </a:r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0ACD86F-8858-41F6-B360-B7B00E8A0EA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2748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982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CB6B5E-6950-453D-B1A1-8B97046D02E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5989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223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1CBFA6E-264B-4838-BB0B-472D6C4C1DC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23097" y="2463165"/>
            <a:ext cx="2220903" cy="10572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6444" y="4247297"/>
            <a:ext cx="1534334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00000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A076E41-D034-4EA7-AA87-2C2D4A9E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74897" y="1325217"/>
            <a:ext cx="6869102" cy="1023252"/>
          </a:xfrm>
          <a:prstGeom prst="roundRect">
            <a:avLst>
              <a:gd name="adj" fmla="val 0"/>
            </a:avLst>
          </a:prstGeom>
          <a:solidFill>
            <a:srgbClr val="C8C7CC"/>
          </a:solidFill>
        </p:spPr>
        <p:txBody>
          <a:bodyPr lIns="360000" tIns="288000" rIns="72000" bIns="0" anchor="t"/>
          <a:lstStyle>
            <a:lvl1pPr>
              <a:defRPr lang="en-GB" sz="1800" kern="1200" dirty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584650F-EE7D-42A0-AE68-EE98EA105D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612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42E4C7-9B64-47B6-A4F9-9DB8B60A77B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274898" y="-1"/>
            <a:ext cx="6869102" cy="1325217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F1D6473-D187-4334-BD67-0B143671C5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185343" y="1600334"/>
            <a:ext cx="1672907" cy="612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E183C503-4DE8-4247-8174-2513BCA1D6C2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33C9BD-181D-B540-B2D5-C21E1467F578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9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C6B06F3-69FD-4851-878C-2F40E8B7B7D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-1" y="3516886"/>
            <a:ext cx="2171699" cy="1626614"/>
          </a:xfrm>
          <a:prstGeom prst="rect">
            <a:avLst/>
          </a:prstGeom>
          <a:solidFill>
            <a:srgbClr val="9F000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0343445-C4EC-4E8A-9F33-1124C05C3E9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8379" y="3516886"/>
            <a:ext cx="2217422" cy="1626614"/>
          </a:xfrm>
          <a:prstGeom prst="rect">
            <a:avLst/>
          </a:prstGeom>
          <a:solidFill>
            <a:srgbClr val="D83F11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A3E91CFD-8110-4D06-8696-0961E85263B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619460" y="3516886"/>
            <a:ext cx="2217422" cy="1626614"/>
          </a:xfrm>
          <a:prstGeom prst="rect">
            <a:avLst/>
          </a:prstGeom>
          <a:solidFill>
            <a:srgbClr val="FF7140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8920CBA-662D-42A4-AAFF-C1855CC290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923098" y="3516886"/>
            <a:ext cx="2217422" cy="1626614"/>
          </a:xfrm>
          <a:prstGeom prst="rect">
            <a:avLst/>
          </a:prstGeom>
          <a:solidFill>
            <a:srgbClr val="C8C7CC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E63E2E3-22E5-407E-A190-C3AE6522F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152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8942BA-E0C7-4FD7-B033-F6083F30C17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393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DB31208-ACC5-41F1-8845-57DD6BE64BA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63423" y="4247297"/>
            <a:ext cx="191567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9144000" cy="341947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38450" y="4247297"/>
            <a:ext cx="1873230" cy="684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B8DBAA-9C54-4B59-8827-D7749CC51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BBA1600-266A-4031-BFD7-A564079BD906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C1BA85D0-486A-4581-AC70-3ED097FBFEE3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A7DAC2-B520-4806-96A4-5F4B76809C27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906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9115D2D-0F88-4CB1-A313-66954B453F14}"/>
              </a:ext>
            </a:extLst>
          </p:cNvPr>
          <p:cNvSpPr/>
          <p:nvPr userDrawn="1"/>
        </p:nvSpPr>
        <p:spPr>
          <a:xfrm>
            <a:off x="68580" y="4640580"/>
            <a:ext cx="2072640" cy="426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R Pioneer Light Condensed" panose="020B03060502010601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837" y="766917"/>
            <a:ext cx="7441440" cy="1646494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5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Standard presentation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837" y="2527002"/>
            <a:ext cx="7441440" cy="717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4F97F8"/>
                </a:solidFill>
                <a:latin typeface="RR Pioneer Bold" panose="020B08030502010401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342" y="235675"/>
            <a:ext cx="719435" cy="117065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05D3-AFB3-6149-8AD8-3E62A38B62D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8837" y="3251041"/>
            <a:ext cx="5065712" cy="883989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2pPr>
            <a:lvl3pPr marL="6858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3pPr>
            <a:lvl4pPr marL="10287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4pPr>
            <a:lvl5pPr marL="1371600" indent="0">
              <a:buNone/>
              <a:defRPr sz="650" b="0" i="0">
                <a:solidFill>
                  <a:schemeClr val="tx1"/>
                </a:solidFill>
                <a:latin typeface="RR Pioneer Light Condensed" panose="020B0306050201060103" pitchFamily="34" charset="0"/>
              </a:defRPr>
            </a:lvl5pPr>
          </a:lstStyle>
          <a:p>
            <a:pPr lvl="0"/>
            <a:r>
              <a:rPr lang="en-US" dirty="0"/>
              <a:t>Statement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0A1DB-66ED-D84A-84CC-C1C555AB3C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563" y="4143375"/>
            <a:ext cx="5087937" cy="817563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FF4"/>
                </a:solidFill>
                <a:latin typeface="RR Pioneer Light Condensed" panose="020B0306050201060103" pitchFamily="34" charset="0"/>
              </a:defRPr>
            </a:lvl1pPr>
          </a:lstStyle>
          <a:p>
            <a:pPr lvl="0"/>
            <a:r>
              <a:rPr lang="en-GB" dirty="0"/>
              <a:t>Business sensitivity classification | © 2018 Rolls-Royce </a:t>
            </a:r>
            <a:br>
              <a:rPr lang="en-GB" dirty="0"/>
            </a:br>
            <a:r>
              <a:rPr lang="en-GB" dirty="0"/>
              <a:t>Business proprietary classification </a:t>
            </a:r>
            <a:br>
              <a:rPr lang="en-GB" dirty="0"/>
            </a:br>
            <a:r>
              <a:rPr lang="en-GB" dirty="0"/>
              <a:t>Export Control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30342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3268C6-01BC-412D-A23E-48D4A1022940}"/>
              </a:ext>
            </a:extLst>
          </p:cNvPr>
          <p:cNvSpPr/>
          <p:nvPr userDrawn="1"/>
        </p:nvSpPr>
        <p:spPr>
          <a:xfrm>
            <a:off x="0" y="4570834"/>
            <a:ext cx="2121535" cy="5726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7C9963D-A1B2-4EBD-A66A-4277E95842A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04CFA8C7-212F-4713-BB44-7469FF7B31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478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7C43E4CD-1F22-4C87-9D53-34F134E8402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957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D0B263CE-1CFC-4FB7-96DA-9BD5A44A1F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54355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58631EE-6827-435A-A14B-D336BAC0AC9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91400" y="3516885"/>
            <a:ext cx="1752600" cy="1626614"/>
          </a:xfrm>
          <a:prstGeom prst="rect">
            <a:avLst/>
          </a:prstGeom>
          <a:solidFill>
            <a:srgbClr val="10069F"/>
          </a:solidFill>
        </p:spPr>
        <p:txBody>
          <a:bodyPr lIns="216000" tIns="288000"/>
          <a:lstStyle>
            <a:lvl1pPr marL="0" indent="0">
              <a:buNone/>
              <a:defRPr sz="18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box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1331D28-AEFF-4FF5-8702-9A62BCD037E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938D92E-4F66-42CC-B153-54493095A09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232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02C9759-695D-401C-92C4-87D6D437CA91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8478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AE1B69E8-9E9C-4A61-AA75-0E53D4F350E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6344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3C3D3AC3-F285-42B0-861D-3B0109B1CFC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6957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4408C94F-1181-45D3-84CF-8EBFCC39A2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891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EF7C142-7323-42A3-9A41-CD2781DD303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54355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BF7A7B1-9F50-4D6B-BBEF-4B320464458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6676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C3059DC-3D20-4BEA-945B-4F6DE3C559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391400" y="1"/>
            <a:ext cx="1752600" cy="352044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FC417CE3-DE1E-4384-BD5C-A0321BAC0A3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22230" y="4247297"/>
            <a:ext cx="1457940" cy="684493"/>
          </a:xfrm>
          <a:prstGeom prst="rect">
            <a:avLst/>
          </a:prstGeom>
          <a:solidFill>
            <a:srgbClr val="10069F"/>
          </a:solidFill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RR Pioneer Medium" panose="020B06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794FFA-1B0E-49B6-9C1F-D168D7F20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215422-480E-4EC6-B705-3AD54CC34E9D}"/>
              </a:ext>
            </a:extLst>
          </p:cNvPr>
          <p:cNvSpPr txBox="1"/>
          <p:nvPr userDrawn="1"/>
        </p:nvSpPr>
        <p:spPr>
          <a:xfrm>
            <a:off x="-106315" y="-708576"/>
            <a:ext cx="116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accent3"/>
                </a:solidFill>
                <a:latin typeface="RR Pioneer Light Condensed" panose="020B0306050201060103" pitchFamily="34" charset="0"/>
              </a:rPr>
              <a:t>Place the logo in front of the image</a:t>
            </a: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AA204DF-42E9-4944-AF42-74DB6829D796}"/>
              </a:ext>
            </a:extLst>
          </p:cNvPr>
          <p:cNvSpPr/>
          <p:nvPr userDrawn="1"/>
        </p:nvSpPr>
        <p:spPr>
          <a:xfrm rot="10800000" flipH="1">
            <a:off x="500763" y="-289975"/>
            <a:ext cx="151116" cy="197106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24FBFB-4984-4A9F-A8EF-C09785E36F88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4320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06A67E-B23D-4408-B307-3E7F72914E60}"/>
              </a:ext>
            </a:extLst>
          </p:cNvPr>
          <p:cNvSpPr/>
          <p:nvPr userDrawn="1"/>
        </p:nvSpPr>
        <p:spPr>
          <a:xfrm>
            <a:off x="44450" y="4524375"/>
            <a:ext cx="4079875" cy="6000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9B68F93-237E-455D-863D-E589FB3C25EA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5699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23385D5E-5D75-4FCF-92BD-CAA657DB2A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699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B41EB338-165E-4CE6-B129-877D23924D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5699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D409BD8-8F85-4B35-B04E-8624DE164DF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5699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46CA0176-B5EC-4D12-B796-1EF384F4E924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10342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67934658-0A34-41CF-A15D-F4123448FB5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0342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FD0B4905-1BC6-467C-B939-0FEE04EE19E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0342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4F19F118-6366-4FA0-B056-58E2108B9D4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0342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EF4FF19E-EE8A-4449-8ECF-0642335D198D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463695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C39A4347-7CF8-413A-9469-49A02BC6E2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3695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43A71997-70AE-4283-88C7-5CC9E07771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3695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CA87AF89-839B-476D-8D42-2AFDBC6AE65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3695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2EAB547A-7F6A-4735-843A-8CA96B61EA82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6170475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7F9BF68E-FB16-4740-9CDA-7DA5B773C1D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70475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E68F94FD-99EC-41D5-B2E6-F9DD1CDCFBE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70475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58371EE6-BB5F-4937-9A79-C6C83D10CA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70475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id="{CDF67BC0-CE8D-4CD9-BCDC-94C8F7F84F0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7704000" y="857250"/>
            <a:ext cx="1440000" cy="1724025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28B13383-7B36-45D1-B79D-EE6354EB0A88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704000" y="4324348"/>
            <a:ext cx="1440000" cy="819152"/>
          </a:xfrm>
          <a:prstGeom prst="rect">
            <a:avLst/>
          </a:prstGeom>
          <a:solidFill>
            <a:schemeClr val="tx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A65E1BC6-73F8-424C-BE36-2F47206C3C9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04000" y="2581273"/>
            <a:ext cx="1440000" cy="1743074"/>
          </a:xfrm>
          <a:prstGeom prst="rect">
            <a:avLst/>
          </a:prstGeom>
          <a:solidFill>
            <a:srgbClr val="4F98FF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D58B3A1B-6E4A-4BF7-92CD-9BC592151E9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704000" y="-9526"/>
            <a:ext cx="1440000" cy="866775"/>
          </a:xfrm>
          <a:prstGeom prst="rect">
            <a:avLst/>
          </a:prstGeom>
          <a:solidFill>
            <a:schemeClr val="bg2"/>
          </a:solidFill>
        </p:spPr>
        <p:txBody>
          <a:bodyPr tIns="108000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F956B62F-B554-4D75-94CB-81B5159598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 rot="16200000">
            <a:off x="362812" y="3209061"/>
            <a:ext cx="1733551" cy="477976"/>
          </a:xfrm>
          <a:prstGeom prst="rect">
            <a:avLst/>
          </a:prstGeom>
          <a:solidFill>
            <a:srgbClr val="4F98FF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rgbClr val="000000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ABED303-B30E-4256-807C-64E5F310AD4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 rot="16200000">
            <a:off x="-65810" y="1046885"/>
            <a:ext cx="2590798" cy="47797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B1994E32-5860-4273-AB8E-3EF08539728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16200000">
            <a:off x="820013" y="4494933"/>
            <a:ext cx="819152" cy="477976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bg1"/>
                </a:solidFill>
              </a:defRPr>
            </a:lvl4pPr>
            <a:lvl5pPr marL="13716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E3CFFA-F8E4-4604-85EB-1B4533232B84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0C739F-B1BE-C34B-8CB6-DA0BDDBD896B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4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3023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2274898" y="2978682"/>
            <a:ext cx="6869102" cy="216481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A881E9-6342-E144-9FE4-7E5768EFB1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001AEE-19A2-C949-91CA-1362EA6BE0C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26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3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977662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51953" y="877797"/>
            <a:ext cx="4849887" cy="1078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251953" y="2090388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51953" y="3481343"/>
            <a:ext cx="4849887" cy="650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bg2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51953" y="424252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10225-223D-8948-A2C1-5821B9ADC58F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51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2274898" y="0"/>
            <a:ext cx="6869102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30233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2274898" y="2033802"/>
            <a:ext cx="6869102" cy="3109698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30233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0233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DD735AA-3E85-E946-B818-67611DFEAB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92DC5-96AA-F240-B6D9-B18D9A581307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59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5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0" y="0"/>
            <a:ext cx="9144000" cy="204216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76097" y="542517"/>
            <a:ext cx="4849887" cy="10783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6097" y="2398955"/>
            <a:ext cx="4849887" cy="1563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rgbClr val="10069F"/>
                </a:solidFill>
                <a:latin typeface="RR Pioneer Medium" panose="020B06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76097" y="4212042"/>
            <a:ext cx="4849887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006D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82D12F-2FF2-404A-9091-F26B8F337ACC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6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Quo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5501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2274898" y="-1"/>
            <a:ext cx="3118905" cy="5143501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6624C18-0716-40F4-AA00-864A4AFF14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23236" y="855034"/>
            <a:ext cx="2443124" cy="31150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20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Emphasis or quote with description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1D056E-9F0F-4E71-9073-D51173C9F351}"/>
              </a:ext>
            </a:extLst>
          </p:cNvPr>
          <p:cNvSpPr/>
          <p:nvPr userDrawn="1"/>
        </p:nvSpPr>
        <p:spPr>
          <a:xfrm>
            <a:off x="5400062" y="0"/>
            <a:ext cx="3743938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08A5205-0BAE-4B87-AA00-7F6F58D72E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34810" y="4212042"/>
            <a:ext cx="2369625" cy="603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smtClean="0">
                <a:solidFill>
                  <a:srgbClr val="4F98FF"/>
                </a:solidFill>
                <a:latin typeface="RR Pioneer" panose="020B05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 err="1"/>
              <a:t>Attributee</a:t>
            </a:r>
            <a:r>
              <a:rPr lang="en-GB" dirty="0"/>
              <a:t>/source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782EFBB-41F0-E344-B328-916E407345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B52316D-5720-494C-BBD3-1725BAEEFB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84863" y="855663"/>
            <a:ext cx="2878137" cy="371633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4504E-6DAB-E44A-899F-E49C566C4792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35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60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BA13FC3-6E65-4264-9FB9-EB50B804684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83768" y="184377"/>
            <a:ext cx="5268312" cy="364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200" kern="1200" baseline="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 title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8126F-0A5D-2845-BB04-E3ECF16DB4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274A6-1638-2648-A8CF-CE9F2D58FACA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18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Grap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252984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2643758"/>
            <a:ext cx="6869102" cy="252984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Charts</a:t>
            </a:r>
            <a:endParaRPr lang="en-GB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09CBBA-31ED-7F45-8D1D-C65934AB2E3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54FBE-814D-1644-9F9C-72D142DD50FD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7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Box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rgbClr val="006DFF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Boxes with description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3245804" y="319405"/>
            <a:ext cx="2399887" cy="1281457"/>
          </a:xfrm>
          <a:prstGeom prst="roundRect">
            <a:avLst>
              <a:gd name="adj" fmla="val 4279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5726793" y="319405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58009C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3245804" y="1675646"/>
            <a:ext cx="2399887" cy="1281457"/>
          </a:xfrm>
          <a:prstGeom prst="roundRect">
            <a:avLst>
              <a:gd name="adj" fmla="val 3783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5726793" y="1675646"/>
            <a:ext cx="2399887" cy="1281457"/>
          </a:xfrm>
          <a:prstGeom prst="roundRect">
            <a:avLst>
              <a:gd name="adj" fmla="val 3288"/>
            </a:avLst>
          </a:prstGeom>
          <a:solidFill>
            <a:srgbClr val="8C2ACE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3245804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5726793" y="3031887"/>
            <a:ext cx="2399887" cy="1281457"/>
          </a:xfrm>
          <a:prstGeom prst="roundRect">
            <a:avLst>
              <a:gd name="adj" fmla="val 4774"/>
            </a:avLst>
          </a:prstGeom>
          <a:solidFill>
            <a:srgbClr val="C15EFF"/>
          </a:solidFill>
        </p:spPr>
        <p:txBody>
          <a:bodyPr lIns="144000" tIns="14400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j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kern="1200" smtClean="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500" kern="1200">
                <a:solidFill>
                  <a:schemeClr val="tx1"/>
                </a:solidFill>
                <a:latin typeface="RR Pioneer Medium" panose="020B0603050201040103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Box title</a:t>
            </a:r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3" hasCustomPrompt="1"/>
          </p:nvPr>
        </p:nvSpPr>
        <p:spPr>
          <a:xfrm>
            <a:off x="3383365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4" hasCustomPrompt="1"/>
          </p:nvPr>
        </p:nvSpPr>
        <p:spPr>
          <a:xfrm>
            <a:off x="3983113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5" hasCustomPrompt="1"/>
          </p:nvPr>
        </p:nvSpPr>
        <p:spPr>
          <a:xfrm>
            <a:off x="4852536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6" hasCustomPrompt="1"/>
          </p:nvPr>
        </p:nvSpPr>
        <p:spPr>
          <a:xfrm>
            <a:off x="5422255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5868144" y="1066800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6467892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49" hasCustomPrompt="1"/>
          </p:nvPr>
        </p:nvSpPr>
        <p:spPr>
          <a:xfrm>
            <a:off x="7337315" y="1066800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0" hasCustomPrompt="1"/>
          </p:nvPr>
        </p:nvSpPr>
        <p:spPr>
          <a:xfrm>
            <a:off x="7907034" y="1040130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1" hasCustomPrompt="1"/>
          </p:nvPr>
        </p:nvSpPr>
        <p:spPr>
          <a:xfrm>
            <a:off x="3383365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2" hasCustomPrompt="1"/>
          </p:nvPr>
        </p:nvSpPr>
        <p:spPr>
          <a:xfrm>
            <a:off x="3983113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3" hasCustomPrompt="1"/>
          </p:nvPr>
        </p:nvSpPr>
        <p:spPr>
          <a:xfrm>
            <a:off x="4852536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4" hasCustomPrompt="1"/>
          </p:nvPr>
        </p:nvSpPr>
        <p:spPr>
          <a:xfrm>
            <a:off x="5422255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868144" y="2430398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tx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6" hasCustomPrompt="1"/>
          </p:nvPr>
        </p:nvSpPr>
        <p:spPr>
          <a:xfrm>
            <a:off x="6467892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7" hasCustomPrompt="1"/>
          </p:nvPr>
        </p:nvSpPr>
        <p:spPr>
          <a:xfrm>
            <a:off x="7337315" y="2430398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8" hasCustomPrompt="1"/>
          </p:nvPr>
        </p:nvSpPr>
        <p:spPr>
          <a:xfrm>
            <a:off x="7907034" y="2403728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59" hasCustomPrompt="1"/>
          </p:nvPr>
        </p:nvSpPr>
        <p:spPr>
          <a:xfrm>
            <a:off x="3383365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0" hasCustomPrompt="1"/>
          </p:nvPr>
        </p:nvSpPr>
        <p:spPr>
          <a:xfrm>
            <a:off x="3983113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1" hasCustomPrompt="1"/>
          </p:nvPr>
        </p:nvSpPr>
        <p:spPr>
          <a:xfrm>
            <a:off x="4852536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2" hasCustomPrompt="1"/>
          </p:nvPr>
        </p:nvSpPr>
        <p:spPr>
          <a:xfrm>
            <a:off x="5422255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3" hasCustomPrompt="1"/>
          </p:nvPr>
        </p:nvSpPr>
        <p:spPr>
          <a:xfrm>
            <a:off x="5868144" y="3793996"/>
            <a:ext cx="700955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3200">
                <a:solidFill>
                  <a:schemeClr val="bg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XXX</a:t>
            </a:r>
            <a:endParaRPr lang="en-GB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4" hasCustomPrompt="1"/>
          </p:nvPr>
        </p:nvSpPr>
        <p:spPr>
          <a:xfrm>
            <a:off x="6467892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bn</a:t>
            </a:r>
            <a:endParaRPr lang="en-GB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7337315" y="3793996"/>
            <a:ext cx="538088" cy="42201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r">
              <a:buClr>
                <a:schemeClr val="tx2"/>
              </a:buClr>
              <a:buFont typeface="+mj-lt"/>
              <a:buNone/>
              <a:defRPr sz="24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X</a:t>
            </a:r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6" hasCustomPrompt="1"/>
          </p:nvPr>
        </p:nvSpPr>
        <p:spPr>
          <a:xfrm>
            <a:off x="7907034" y="3767326"/>
            <a:ext cx="247660" cy="3039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Clr>
                <a:schemeClr val="tx2"/>
              </a:buClr>
              <a:buFont typeface="+mj-lt"/>
              <a:buNone/>
              <a:defRPr sz="1200">
                <a:solidFill>
                  <a:schemeClr val="bg1"/>
                </a:solidFill>
                <a:latin typeface="RR Pioneer UltraLight Condensed" panose="020B020603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%</a:t>
            </a:r>
            <a:endParaRPr lang="en-GB" dirty="0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67" hasCustomPrompt="1"/>
          </p:nvPr>
        </p:nvSpPr>
        <p:spPr>
          <a:xfrm>
            <a:off x="3251285" y="4537276"/>
            <a:ext cx="4827844" cy="3195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Clr>
                <a:schemeClr val="tx2"/>
              </a:buClr>
              <a:buFont typeface="+mj-lt"/>
              <a:buNone/>
              <a:defRPr sz="900">
                <a:solidFill>
                  <a:srgbClr val="10069F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EEE60AE-CE3C-2C4C-94E1-98EEC308800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25425" y="1527175"/>
            <a:ext cx="1786255" cy="1882775"/>
          </a:xfrm>
        </p:spPr>
        <p:txBody>
          <a:bodyPr>
            <a:normAutofit/>
          </a:bodyPr>
          <a:lstStyle>
            <a:lvl1pPr>
              <a:defRPr sz="1200"/>
            </a:lvl1pPr>
            <a:lvl3pPr marL="685800" indent="0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117B44-118E-DA49-ABFE-757139F898DA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9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Agenda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BB0657-379C-4CC6-B8CE-7F03C72CB751}"/>
              </a:ext>
            </a:extLst>
          </p:cNvPr>
          <p:cNvSpPr/>
          <p:nvPr userDrawn="1"/>
        </p:nvSpPr>
        <p:spPr>
          <a:xfrm flipH="1"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6100" y="918068"/>
            <a:ext cx="2762250" cy="2191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0400" y="86868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45ABF3-E032-4AEE-AE8C-AAF59BE4FE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6100" y="1166653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8C9E16-EDC2-40FD-BC42-1FD8F71EF5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185293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414A368-248B-475A-ADCA-08C360E26F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6100" y="2158523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5FF8D84-2F35-41F7-A61F-6711FBB1F8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100" y="1900776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5FF37C7-8520-4509-8001-EFD4AB3CDB6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200400" y="281178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BE6C3B7-B4A0-449B-8B2C-FCBE3123A0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6100" y="311784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C525C28-22EF-494D-9B1F-0229CF0A97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6100" y="2860098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424BCE-EC4E-4766-9A8F-DC204DB9BB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00400" y="3770630"/>
            <a:ext cx="1054100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440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EF99594-F68A-42B6-AD75-FD94A75D76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6100" y="407669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7C1415F-2B3E-44A2-9845-FF54A05E74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6100" y="3818948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9B2AF-D3A1-47AE-A89F-3607AAD2D9F6}"/>
              </a:ext>
            </a:extLst>
          </p:cNvPr>
          <p:cNvSpPr txBox="1"/>
          <p:nvPr userDrawn="1"/>
        </p:nvSpPr>
        <p:spPr>
          <a:xfrm>
            <a:off x="220281" y="909949"/>
            <a:ext cx="178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kern="1200" dirty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7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28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25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2">
    <p:bg>
      <p:bgPr>
        <a:solidFill>
          <a:srgbClr val="004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980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077EE-E06D-EC46-ADD2-05ADF9BF1211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2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Section 4">
    <p:bg>
      <p:bgPr>
        <a:solidFill>
          <a:srgbClr val="580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4963" y="982980"/>
            <a:ext cx="4371657" cy="518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3CE3681-E8B1-4106-9D5C-28AD774CA3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74963" y="1460310"/>
            <a:ext cx="4371657" cy="1252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Section sub-title</a:t>
            </a:r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6A4F63B-A2C9-4CC5-A890-0D2BCAD93838}"/>
              </a:ext>
            </a:extLst>
          </p:cNvPr>
          <p:cNvSpPr/>
          <p:nvPr userDrawn="1"/>
        </p:nvSpPr>
        <p:spPr>
          <a:xfrm>
            <a:off x="335280" y="952500"/>
            <a:ext cx="1973580" cy="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C1995E9-D051-4B86-AF60-82559505D964}"/>
              </a:ext>
            </a:extLst>
          </p:cNvPr>
          <p:cNvSpPr/>
          <p:nvPr userDrawn="1"/>
        </p:nvSpPr>
        <p:spPr>
          <a:xfrm>
            <a:off x="2964180" y="952500"/>
            <a:ext cx="5844540" cy="76200"/>
          </a:xfrm>
          <a:custGeom>
            <a:avLst/>
            <a:gdLst>
              <a:gd name="connsiteX0" fmla="*/ 0 w 1973580"/>
              <a:gd name="connsiteY0" fmla="*/ 0 h 0"/>
              <a:gd name="connsiteX1" fmla="*/ 1973580 w 1973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3580">
                <a:moveTo>
                  <a:pt x="0" y="0"/>
                </a:moveTo>
                <a:lnTo>
                  <a:pt x="197358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AEB490C-9F77-4B2B-895C-83B4F1D1A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560" y="863590"/>
            <a:ext cx="1526540" cy="165609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0">
                <a:solidFill>
                  <a:schemeClr val="tx1"/>
                </a:solidFill>
                <a:latin typeface="RR Pioneer UltraLight Condensed" panose="020B0206030201060103" pitchFamily="34" charset="0"/>
              </a:defRPr>
            </a:lvl1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0C03F-A486-0949-A09B-43B89516229E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mtClean="0">
                <a:solidFill>
                  <a:schemeClr val="tx1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dirty="0">
              <a:solidFill>
                <a:schemeClr val="tx1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22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66" y="1666663"/>
            <a:ext cx="712469" cy="1159317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35F910-CDBF-4A01-BCD3-5B8645B710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44" y="3813948"/>
            <a:ext cx="8139113" cy="9564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bg1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Short copy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5DACE5-D066-44B2-8F0C-AACEBD6426FE}"/>
              </a:ext>
            </a:extLst>
          </p:cNvPr>
          <p:cNvSpPr/>
          <p:nvPr userDrawn="1"/>
        </p:nvSpPr>
        <p:spPr>
          <a:xfrm>
            <a:off x="-18327" y="5224272"/>
            <a:ext cx="2166385" cy="57266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This template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SHOULD NOT BE USED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for</a:t>
            </a:r>
            <a:r>
              <a:rPr lang="en-GB" sz="1000" kern="1200" dirty="0">
                <a:solidFill>
                  <a:schemeClr val="tx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CONFIDENTIAL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bg1"/>
                </a:solidFill>
                <a:latin typeface="RR Pioneer Light Condensed" panose="020B0306050201060103" pitchFamily="34" charset="0"/>
                <a:ea typeface="+mn-ea"/>
                <a:cs typeface="+mn-cs"/>
              </a:rPr>
              <a:t>or</a:t>
            </a:r>
            <a:r>
              <a:rPr lang="en-GB" sz="1000" kern="1200" dirty="0">
                <a:solidFill>
                  <a:schemeClr val="bg1"/>
                </a:solidFill>
                <a:latin typeface="RR Pioneer Medium" panose="020B0603050201040103" pitchFamily="34" charset="0"/>
                <a:ea typeface="+mn-ea"/>
                <a:cs typeface="+mn-cs"/>
              </a:rPr>
              <a:t> </a:t>
            </a:r>
            <a:r>
              <a:rPr lang="en-GB" sz="1000" kern="1200" dirty="0">
                <a:solidFill>
                  <a:schemeClr val="tx2"/>
                </a:solidFill>
                <a:latin typeface="RR Pioneer Medium" panose="020B0603050201040103" pitchFamily="34" charset="0"/>
                <a:ea typeface="+mn-ea"/>
                <a:cs typeface="+mn-cs"/>
              </a:rPr>
              <a:t>SENSITIVE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0347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R Agenda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BB0657-379C-4CC6-B8CE-7F03C72CB751}"/>
              </a:ext>
            </a:extLst>
          </p:cNvPr>
          <p:cNvSpPr/>
          <p:nvPr userDrawn="1"/>
        </p:nvSpPr>
        <p:spPr>
          <a:xfrm flipH="1"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59B2AF-D3A1-47AE-A89F-3607AAD2D9F6}"/>
              </a:ext>
            </a:extLst>
          </p:cNvPr>
          <p:cNvSpPr txBox="1"/>
          <p:nvPr userDrawn="1"/>
        </p:nvSpPr>
        <p:spPr>
          <a:xfrm>
            <a:off x="220281" y="909949"/>
            <a:ext cx="17866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500" kern="1200" dirty="0">
                <a:solidFill>
                  <a:schemeClr val="bg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E73F0C-D1BA-4042-9EAB-BFA8A30C15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316163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03B6F6-4544-4977-8CFE-E48B25F4B4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26075" y="90994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4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135389-B117-461A-A6FE-79DD621CEBCE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2316163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8FE9296-ED53-4CFF-96E4-612EB099F262}"/>
              </a:ext>
            </a:extLst>
          </p:cNvPr>
          <p:cNvSpPr>
            <a:spLocks noGrp="1"/>
          </p:cNvSpPr>
          <p:nvPr>
            <p:ph idx="37" hasCustomPrompt="1"/>
          </p:nvPr>
        </p:nvSpPr>
        <p:spPr>
          <a:xfrm>
            <a:off x="5426075" y="180402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5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0F73E1E-9CCE-48CA-92D7-31598DCCA868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2316163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6002F2C-86D6-4867-A7EC-073060EA94EE}"/>
              </a:ext>
            </a:extLst>
          </p:cNvPr>
          <p:cNvSpPr>
            <a:spLocks noGrp="1"/>
          </p:cNvSpPr>
          <p:nvPr>
            <p:ph idx="55" hasCustomPrompt="1"/>
          </p:nvPr>
        </p:nvSpPr>
        <p:spPr>
          <a:xfrm>
            <a:off x="5426075" y="269810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bg2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9EBA073-B9D0-4BE7-9F09-A82EE0DE8599}"/>
              </a:ext>
            </a:extLst>
          </p:cNvPr>
          <p:cNvSpPr>
            <a:spLocks noGrp="1"/>
          </p:cNvSpPr>
          <p:nvPr>
            <p:ph idx="65" hasCustomPrompt="1"/>
          </p:nvPr>
        </p:nvSpPr>
        <p:spPr>
          <a:xfrm>
            <a:off x="2316163" y="3592189"/>
            <a:ext cx="660018" cy="637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3200">
                <a:solidFill>
                  <a:schemeClr val="accent3"/>
                </a:solidFill>
                <a:latin typeface="RR Pioneer Light Condensed" panose="020B0306050201060103" pitchFamily="34" charset="0"/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500">
                <a:solidFill>
                  <a:schemeClr val="tx1"/>
                </a:solidFill>
              </a:defRPr>
            </a:lvl3pPr>
            <a:lvl4pPr marL="1028700" indent="0">
              <a:buNone/>
              <a:defRPr sz="1500">
                <a:solidFill>
                  <a:schemeClr val="tx1"/>
                </a:solidFill>
              </a:defRPr>
            </a:lvl4pPr>
            <a:lvl5pPr marL="1371600" indent="0">
              <a:buNone/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04</a:t>
            </a:r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CC5CEDA-2D81-42D8-B065-9CD45E53F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6557" y="909949"/>
            <a:ext cx="2762250" cy="2191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CD6CC4A0-63E7-4956-AA94-6C23373DB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06557" y="115853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7239CBB0-658E-B64A-8251-A7DAD1A478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6557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C13B1675-0332-AB47-8CC4-75174AC2FB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06557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A10E3D0E-7867-8B43-827D-DA1CDEDC322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10655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F8781869-7FAF-1745-879D-100D0AB5888D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10655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FFC70A1F-0930-D24A-B623-E15A76AE7D0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103272" y="3852074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D30524BF-3757-184D-ACEB-F9D97BCC53A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103272" y="359432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6" name="Text Placeholder 5">
            <a:extLst>
              <a:ext uri="{FF2B5EF4-FFF2-40B4-BE49-F238E27FC236}">
                <a16:creationId xmlns:a16="http://schemas.microsoft.com/office/drawing/2014/main" id="{3B706B29-4221-6D45-B4FF-9B9FDFCF062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51750" y="1167696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6105409E-2F29-E449-A530-5910E1341BF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51750" y="909949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F4BD4B11-E07E-2443-8293-0709AC507EC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51750" y="2056877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CB36D4E8-D66B-7E48-9488-363D0E657AE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51750" y="1799130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78DA7B3-F873-1546-80CF-CC04E9B506C5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42647" y="2954822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" panose="020B0503050201040103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FCF5698A-C916-7841-B1F5-0EEC61923C8D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242647" y="2697075"/>
            <a:ext cx="2744798" cy="2095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  <a:latin typeface="RR Pioneer Bold" panose="020B0803050201040103" pitchFamily="34" charset="0"/>
              </a:defRPr>
            </a:lvl1pPr>
          </a:lstStyle>
          <a:p>
            <a:pPr lvl="0"/>
            <a:r>
              <a:rPr lang="en-US" dirty="0"/>
              <a:t>Subject title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D053AA-BBF3-E946-AF63-5A2831006764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5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1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 dirty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Text over one column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B9182-7B1B-4746-8146-EAC173E26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85" y="1880816"/>
            <a:ext cx="5836835" cy="262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7832D-C61A-5549-869A-D8182188BB57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6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2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for longer sections of copy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C6105F-6C59-5947-BBC6-DB893D68A66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71885" y="950913"/>
            <a:ext cx="5302165" cy="3382962"/>
          </a:xfrm>
        </p:spPr>
        <p:txBody>
          <a:bodyPr lIns="0" tIns="0" rIns="0" bIns="0" numCol="2" spcCol="230400">
            <a:norm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Please change first paragraph to RR Pioneer Bold 10 </a:t>
            </a:r>
            <a:r>
              <a:rPr lang="en-US" dirty="0" err="1"/>
              <a:t>pt</a:t>
            </a:r>
            <a:r>
              <a:rPr lang="en-US" dirty="0"/>
              <a:t> in blue.</a:t>
            </a:r>
          </a:p>
          <a:p>
            <a:r>
              <a:rPr lang="en-GB" dirty="0"/>
              <a:t>2 column layout.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pharetra </a:t>
            </a:r>
            <a:r>
              <a:rPr lang="en-GB" dirty="0" err="1"/>
              <a:t>felis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lorem </a:t>
            </a:r>
            <a:r>
              <a:rPr lang="en-GB" dirty="0" err="1"/>
              <a:t>arcu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ac </a:t>
            </a:r>
            <a:r>
              <a:rPr lang="en-GB" dirty="0" err="1"/>
              <a:t>enim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, non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pharetra </a:t>
            </a:r>
            <a:r>
              <a:rPr lang="en-GB" dirty="0" err="1"/>
              <a:t>nibh</a:t>
            </a:r>
            <a:r>
              <a:rPr lang="en-GB" dirty="0"/>
              <a:t>, at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</a:p>
          <a:p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quam,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, ex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fermentum</a:t>
            </a:r>
            <a:r>
              <a:rPr lang="en-GB" dirty="0"/>
              <a:t> </a:t>
            </a:r>
            <a:r>
              <a:rPr lang="en-GB" dirty="0" err="1"/>
              <a:t>dignissim</a:t>
            </a:r>
            <a:r>
              <a:rPr lang="en-GB" dirty="0"/>
              <a:t>,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libero, id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. </a:t>
            </a:r>
          </a:p>
          <a:p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quam ligula.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ex.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magna, </a:t>
            </a:r>
            <a:r>
              <a:rPr lang="en-GB" dirty="0" err="1"/>
              <a:t>commodo</a:t>
            </a:r>
            <a:r>
              <a:rPr lang="en-GB" dirty="0"/>
              <a:t> in </a:t>
            </a:r>
            <a:r>
              <a:rPr lang="en-GB" dirty="0" err="1"/>
              <a:t>pellentesque</a:t>
            </a:r>
            <a:r>
              <a:rPr lang="en-GB" dirty="0"/>
              <a:t> a, </a:t>
            </a:r>
            <a:r>
              <a:rPr lang="en-GB" dirty="0" err="1"/>
              <a:t>accumsan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AC912-A438-A247-8B29-359A42760C8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4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287B6-A671-1A4E-8BD9-F9DD9755DC76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3 White">
    <p:bg>
      <p:bgPr>
        <a:solidFill>
          <a:srgbClr val="EF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583683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8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with numbered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6C7F6-5F14-F142-A60B-0AB18664BE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71800" y="1863725"/>
            <a:ext cx="5836920" cy="26162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rabicPeriod"/>
              <a:defRPr/>
            </a:lvl2pPr>
            <a:lvl3pPr marL="1028700" indent="-342900">
              <a:buFont typeface="+mj-lt"/>
              <a:buAutoNum type="arabicPeriod"/>
              <a:defRPr/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20B3E-FD95-7340-AFD0-E3737D609149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1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R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681208-DD42-455B-A86B-AAB9F9B60427}"/>
              </a:ext>
            </a:extLst>
          </p:cNvPr>
          <p:cNvSpPr/>
          <p:nvPr userDrawn="1"/>
        </p:nvSpPr>
        <p:spPr>
          <a:xfrm>
            <a:off x="2274898" y="0"/>
            <a:ext cx="6869102" cy="5143500"/>
          </a:xfrm>
          <a:prstGeom prst="rect">
            <a:avLst/>
          </a:prstGeom>
          <a:solidFill>
            <a:srgbClr val="EFE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9DFE6-CFA5-477C-AEC5-887EEF30C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885" y="950436"/>
            <a:ext cx="2451015" cy="69548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200">
                <a:solidFill>
                  <a:schemeClr val="bg2"/>
                </a:solidFill>
                <a:latin typeface="RR Pioneer Bold" panose="020B0803050201040103" pitchFamily="34" charset="0"/>
              </a:defRPr>
            </a:lvl1pPr>
          </a:lstStyle>
          <a:p>
            <a:r>
              <a:rPr lang="en-US" dirty="0"/>
              <a:t>Intro text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7B9C2-35AA-4C78-BFFC-C0C50AC85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71885" y="1717902"/>
            <a:ext cx="2451015" cy="26166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RR Pioneer" panose="020B0503050201040103" pitchFamily="34" charset="0"/>
              </a:defRPr>
            </a:lvl1pPr>
            <a:lvl2pPr marL="342900" indent="0">
              <a:buNone/>
              <a:defRPr sz="1000">
                <a:solidFill>
                  <a:schemeClr val="tx1"/>
                </a:solidFill>
              </a:defRPr>
            </a:lvl2pPr>
            <a:lvl3pPr marL="685800" indent="0">
              <a:buNone/>
              <a:defRPr sz="1000">
                <a:solidFill>
                  <a:schemeClr val="tx1"/>
                </a:solidFill>
              </a:defRPr>
            </a:lvl3pPr>
            <a:lvl4pPr marL="1028700" indent="0">
              <a:buNone/>
              <a:defRPr sz="1000">
                <a:solidFill>
                  <a:schemeClr val="tx1"/>
                </a:solidFill>
              </a:defRPr>
            </a:lvl4pPr>
            <a:lvl5pPr marL="13716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text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8D25FF-12DE-403E-AF55-F46AC39349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033" y="908277"/>
            <a:ext cx="1786647" cy="9556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2"/>
                </a:solidFill>
                <a:latin typeface="RR Pioneer Bold" panose="020B0803050201040103" pitchFamily="34" charset="0"/>
                <a:ea typeface="+mn-ea"/>
                <a:cs typeface="Arial" panose="020B0604020202020204" pitchFamily="34" charset="0"/>
              </a:defRPr>
            </a:lvl1pPr>
            <a:lvl2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US" sz="15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en-GB"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Smaller text with bullet points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1DDBC-4796-DC4E-991E-0E05964002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2882" y="950436"/>
            <a:ext cx="2741168" cy="339258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BB4290-D62B-9140-977E-28036CDA43E3}"/>
              </a:ext>
            </a:extLst>
          </p:cNvPr>
          <p:cNvSpPr txBox="1"/>
          <p:nvPr userDrawn="1"/>
        </p:nvSpPr>
        <p:spPr>
          <a:xfrm>
            <a:off x="43814" y="4729142"/>
            <a:ext cx="34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E80C4F-F991-49D9-9709-D9215F6A9D89}" type="slidenum">
              <a:rPr lang="en-GB" sz="800" strike="noStrike" smtClean="0">
                <a:solidFill>
                  <a:schemeClr val="bg2"/>
                </a:solidFill>
                <a:latin typeface="RR Pioneer Bold" panose="020B0803050201040103" pitchFamily="34" charset="0"/>
              </a:rPr>
              <a:pPr algn="r"/>
              <a:t>‹#›</a:t>
            </a:fld>
            <a:endParaRPr lang="en-GB" sz="800" strike="noStrike" dirty="0">
              <a:solidFill>
                <a:schemeClr val="bg2"/>
              </a:solidFill>
              <a:latin typeface="RR Pioneer Bold" panose="020B080305020104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1BEFE-1E90-4BB3-9346-5176BD8884C3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05" y="232410"/>
            <a:ext cx="320800" cy="522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3DCB37-4ED7-4852-8388-DD702887E0E4}"/>
              </a:ext>
            </a:extLst>
          </p:cNvPr>
          <p:cNvSpPr/>
          <p:nvPr userDrawn="1"/>
        </p:nvSpPr>
        <p:spPr>
          <a:xfrm>
            <a:off x="324505" y="4694634"/>
            <a:ext cx="46372" cy="290116"/>
          </a:xfrm>
          <a:custGeom>
            <a:avLst/>
            <a:gdLst>
              <a:gd name="connsiteX0" fmla="*/ 0 w 0"/>
              <a:gd name="connsiteY0" fmla="*/ 0 h 146050"/>
              <a:gd name="connsiteX1" fmla="*/ 0 w 0"/>
              <a:gd name="connsiteY1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46050">
                <a:moveTo>
                  <a:pt x="0" y="0"/>
                </a:moveTo>
                <a:lnTo>
                  <a:pt x="0" y="146050"/>
                </a:lnTo>
              </a:path>
            </a:pathLst>
          </a:custGeom>
          <a:noFill/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R Pioneer Light Condensed" panose="020B03060502010601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2B363-003F-4AA0-A128-900982C922D4}"/>
              </a:ext>
            </a:extLst>
          </p:cNvPr>
          <p:cNvSpPr txBox="1"/>
          <p:nvPr userDrawn="1"/>
        </p:nvSpPr>
        <p:spPr>
          <a:xfrm>
            <a:off x="50799" y="5327904"/>
            <a:ext cx="202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latin typeface="RR Pioneer Medium" panose="020B0603050201040103" pitchFamily="34" charset="0"/>
              </a:rPr>
              <a:t>BLUE</a:t>
            </a:r>
            <a:r>
              <a:rPr lang="en-GB" sz="1000" dirty="0">
                <a:latin typeface="RR Pioneer Light Condensed" panose="020B0306050201060103" pitchFamily="34" charset="0"/>
              </a:rPr>
              <a:t> </a:t>
            </a: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page number and reference – </a:t>
            </a:r>
            <a:b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adjust</a:t>
            </a:r>
            <a:r>
              <a:rPr lang="en-GB" sz="1000" baseline="0" dirty="0">
                <a:solidFill>
                  <a:schemeClr val="bg1"/>
                </a:solidFill>
                <a:latin typeface="RR Pioneer Light Condensed" panose="020B0306050201060103" pitchFamily="34" charset="0"/>
              </a:rPr>
              <a:t> title slide on main master slide No 1</a:t>
            </a:r>
            <a:endParaRPr lang="en-GB" sz="1000" dirty="0">
              <a:solidFill>
                <a:schemeClr val="bg1"/>
              </a:solidFill>
              <a:latin typeface="RR Pioneer Light Condensed" panose="020B0306050201060103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E4DF39C-8D4E-4913-BE88-ADA0E30ADAE7}"/>
              </a:ext>
            </a:extLst>
          </p:cNvPr>
          <p:cNvSpPr/>
          <p:nvPr userDrawn="1"/>
        </p:nvSpPr>
        <p:spPr>
          <a:xfrm flipH="1">
            <a:off x="121920" y="5224272"/>
            <a:ext cx="93473" cy="121920"/>
          </a:xfrm>
          <a:custGeom>
            <a:avLst/>
            <a:gdLst>
              <a:gd name="connsiteX0" fmla="*/ 0 w 0"/>
              <a:gd name="connsiteY0" fmla="*/ 132080 h 132080"/>
              <a:gd name="connsiteX1" fmla="*/ 0 w 0"/>
              <a:gd name="connsiteY1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2080">
                <a:moveTo>
                  <a:pt x="0" y="13208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1A14AB2-7011-4747-A9E9-F8C00567565B}"/>
              </a:ext>
            </a:extLst>
          </p:cNvPr>
          <p:cNvSpPr txBox="1">
            <a:spLocks/>
          </p:cNvSpPr>
          <p:nvPr userDrawn="1"/>
        </p:nvSpPr>
        <p:spPr>
          <a:xfrm>
            <a:off x="369314" y="4694634"/>
            <a:ext cx="2028134" cy="315456"/>
          </a:xfrm>
          <a:prstGeom prst="rect">
            <a:avLst/>
          </a:prstGeom>
        </p:spPr>
        <p:txBody>
          <a:bodyPr lIns="0" tIns="0" rIns="0" bIns="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Business sensitivity classification | © 2018 Rolls-Royce Business proprietary classification </a:t>
            </a:r>
            <a:b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</a:br>
            <a:r>
              <a:rPr lang="en-GB" sz="750" dirty="0">
                <a:solidFill>
                  <a:schemeClr val="bg2"/>
                </a:solidFill>
                <a:latin typeface="RR Pioneer Light Condensed" panose="020B0306050201060103" pitchFamily="34" charset="0"/>
              </a:rPr>
              <a:t>Export Control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B4B42-DD00-5044-84D5-F9B60014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7752" y="1370013"/>
            <a:ext cx="5927598" cy="314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48077B2-7371-1C4C-9D56-A07D6261B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752" y="274638"/>
            <a:ext cx="592759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9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8" r:id="rId1"/>
    <p:sldLayoutId id="2147483890" r:id="rId2"/>
    <p:sldLayoutId id="2147483919" r:id="rId3"/>
    <p:sldLayoutId id="2147483895" r:id="rId4"/>
    <p:sldLayoutId id="2147483982" r:id="rId5"/>
    <p:sldLayoutId id="2147483983" r:id="rId6"/>
    <p:sldLayoutId id="2147483652" r:id="rId7"/>
    <p:sldLayoutId id="2147483984" r:id="rId8"/>
    <p:sldLayoutId id="2147483654" r:id="rId9"/>
    <p:sldLayoutId id="2147483985" r:id="rId10"/>
    <p:sldLayoutId id="2147483670" r:id="rId11"/>
    <p:sldLayoutId id="2147483675" r:id="rId12"/>
    <p:sldLayoutId id="2147483677" r:id="rId13"/>
    <p:sldLayoutId id="2147483684" r:id="rId14"/>
    <p:sldLayoutId id="2147483685" r:id="rId15"/>
    <p:sldLayoutId id="2147483687" r:id="rId16"/>
    <p:sldLayoutId id="2147483689" r:id="rId17"/>
    <p:sldLayoutId id="2147483690" r:id="rId18"/>
    <p:sldLayoutId id="2147483692" r:id="rId19"/>
    <p:sldLayoutId id="2147483693" r:id="rId20"/>
    <p:sldLayoutId id="2147483694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941" r:id="rId27"/>
    <p:sldLayoutId id="2147483879" r:id="rId28"/>
    <p:sldLayoutId id="2147483714" r:id="rId29"/>
    <p:sldLayoutId id="2147483986" r:id="rId30"/>
    <p:sldLayoutId id="2147483987" r:id="rId31"/>
    <p:sldLayoutId id="2147483988" r:id="rId32"/>
    <p:sldLayoutId id="2147483989" r:id="rId33"/>
  </p:sldLayoutIdLs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sz="180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bg2"/>
        </a:buClr>
        <a:buFont typeface="Wingdings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Wingdings" pitchFamily="2" charset="2"/>
        <a:buChar char="§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 userDrawn="1">
          <p15:clr>
            <a:srgbClr val="F26B43"/>
          </p15:clr>
        </p15:guide>
        <p15:guide id="2" pos="774" userDrawn="1">
          <p15:clr>
            <a:srgbClr val="F26B43"/>
          </p15:clr>
        </p15:guide>
        <p15:guide id="3" pos="848" userDrawn="1">
          <p15:clr>
            <a:srgbClr val="F26B43"/>
          </p15:clr>
        </p15:guide>
        <p15:guide id="4" pos="1429" userDrawn="1">
          <p15:clr>
            <a:srgbClr val="F26B43"/>
          </p15:clr>
        </p15:guide>
        <p15:guide id="5" pos="1499" userDrawn="1">
          <p15:clr>
            <a:srgbClr val="F26B43"/>
          </p15:clr>
        </p15:guide>
        <p15:guide id="6" pos="2081" userDrawn="1">
          <p15:clr>
            <a:srgbClr val="F26B43"/>
          </p15:clr>
        </p15:guide>
        <p15:guide id="7" pos="2152" userDrawn="1">
          <p15:clr>
            <a:srgbClr val="F26B43"/>
          </p15:clr>
        </p15:guide>
        <p15:guide id="8" pos="2728" userDrawn="1">
          <p15:clr>
            <a:srgbClr val="F26B43"/>
          </p15:clr>
        </p15:guide>
        <p15:guide id="9" pos="2806" userDrawn="1">
          <p15:clr>
            <a:srgbClr val="F26B43"/>
          </p15:clr>
        </p15:guide>
        <p15:guide id="10" pos="3380" userDrawn="1">
          <p15:clr>
            <a:srgbClr val="F26B43"/>
          </p15:clr>
        </p15:guide>
        <p15:guide id="11" pos="3453" userDrawn="1">
          <p15:clr>
            <a:srgbClr val="F26B43"/>
          </p15:clr>
        </p15:guide>
        <p15:guide id="12" pos="4037" userDrawn="1">
          <p15:clr>
            <a:srgbClr val="F26B43"/>
          </p15:clr>
        </p15:guide>
        <p15:guide id="13" pos="4106" userDrawn="1">
          <p15:clr>
            <a:srgbClr val="F26B43"/>
          </p15:clr>
        </p15:guide>
        <p15:guide id="14" pos="4689" userDrawn="1">
          <p15:clr>
            <a:srgbClr val="F26B43"/>
          </p15:clr>
        </p15:guide>
        <p15:guide id="15" pos="4757" userDrawn="1">
          <p15:clr>
            <a:srgbClr val="F26B43"/>
          </p15:clr>
        </p15:guide>
        <p15:guide id="16" pos="5331" userDrawn="1">
          <p15:clr>
            <a:srgbClr val="F26B43"/>
          </p15:clr>
        </p15:guide>
        <p15:guide id="17" pos="5410" userDrawn="1">
          <p15:clr>
            <a:srgbClr val="F26B43"/>
          </p15:clr>
        </p15:guide>
        <p15:guide id="18" orient="horz" pos="146" userDrawn="1">
          <p15:clr>
            <a:srgbClr val="F26B43"/>
          </p15:clr>
        </p15:guide>
        <p15:guide id="19" orient="horz" pos="3003" userDrawn="1">
          <p15:clr>
            <a:srgbClr val="F26B43"/>
          </p15:clr>
        </p15:guide>
        <p15:guide id="20" orient="horz" pos="2550" userDrawn="1">
          <p15:clr>
            <a:srgbClr val="F26B43"/>
          </p15:clr>
        </p15:guide>
        <p15:guide id="21" orient="horz" pos="2051" userDrawn="1">
          <p15:clr>
            <a:srgbClr val="F26B43"/>
          </p15:clr>
        </p15:guide>
        <p15:guide id="22" orient="horz" pos="1590" userDrawn="1">
          <p15:clr>
            <a:srgbClr val="F26B43"/>
          </p15:clr>
        </p15:guide>
        <p15:guide id="23" orient="horz" pos="1098" userDrawn="1">
          <p15:clr>
            <a:srgbClr val="F26B43"/>
          </p15:clr>
        </p15:guide>
        <p15:guide id="24" orient="horz" pos="622" userDrawn="1">
          <p15:clr>
            <a:srgbClr val="F26B43"/>
          </p15:clr>
        </p15:guide>
        <p15:guide id="25" orient="horz" pos="2958" userDrawn="1">
          <p15:clr>
            <a:srgbClr val="F26B43"/>
          </p15:clr>
        </p15:guide>
        <p15:guide id="26" orient="horz" pos="3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18D398-DE94-F943-80C9-F27B544EB5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Global Titanium LTA 2021- 2025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D7A1-7B29-6144-9417-0F6B5985AA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UKAD 1</a:t>
            </a:r>
            <a:r>
              <a:rPr lang="en-GB" baseline="30000" dirty="0"/>
              <a:t>st</a:t>
            </a:r>
            <a:r>
              <a:rPr lang="en-GB" dirty="0"/>
              <a:t> phase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7F83F-E352-0A46-B212-C925906BED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33143" y="3431347"/>
            <a:ext cx="5714167" cy="720162"/>
          </a:xfrm>
        </p:spPr>
        <p:txBody>
          <a:bodyPr>
            <a:normAutofit/>
          </a:bodyPr>
          <a:lstStyle/>
          <a:p>
            <a:r>
              <a:rPr lang="en-GB" sz="800" dirty="0"/>
              <a:t>Richard Lindley,  GCM Titanium	</a:t>
            </a:r>
          </a:p>
          <a:p>
            <a:r>
              <a:rPr lang="en-GB" sz="800" dirty="0"/>
              <a:t>Carl Maitland, Titanium Buyer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F9F9E-567F-764A-B4F8-4826540A9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7205" y="2505877"/>
            <a:ext cx="5319077" cy="349593"/>
          </a:xfrm>
        </p:spPr>
        <p:txBody>
          <a:bodyPr/>
          <a:lstStyle/>
          <a:p>
            <a:r>
              <a:rPr lang="en-GB" dirty="0"/>
              <a:t>09</a:t>
            </a:r>
            <a:r>
              <a:rPr lang="en-GB" sz="800" dirty="0"/>
              <a:t>th</a:t>
            </a:r>
            <a:r>
              <a:rPr lang="en-GB" dirty="0"/>
              <a:t> November 2018</a:t>
            </a:r>
          </a:p>
        </p:txBody>
      </p:sp>
    </p:spTree>
    <p:extLst>
      <p:ext uri="{BB962C8B-B14F-4D97-AF65-F5344CB8AC3E}">
        <p14:creationId xmlns:p14="http://schemas.microsoft.com/office/powerpoint/2010/main" val="190636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/>
              <a:t> Next steps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4120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9E8-D4E4-42E4-9CFF-4CC55BB92D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sz="2400" dirty="0"/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C7F223-7A82-40F2-91BD-009A17E7A071}"/>
              </a:ext>
            </a:extLst>
          </p:cNvPr>
          <p:cNvSpPr txBox="1"/>
          <p:nvPr/>
        </p:nvSpPr>
        <p:spPr>
          <a:xfrm>
            <a:off x="2483768" y="1016911"/>
            <a:ext cx="4063933" cy="3147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Commercial terms to be update and provided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Eramet Group Insurance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Insurance clause proposal (12.2 A,B,C)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Termination clause proposal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   Cost transparency proposal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   Revert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Pricing to re-submitted 23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November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2 routes to be investigated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Revert specification to be provided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New facility detail and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Bingot definition to be provided – R-R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444FEF-E99B-4E92-A410-D5FA6B764111}"/>
              </a:ext>
            </a:extLst>
          </p:cNvPr>
          <p:cNvSpPr/>
          <p:nvPr/>
        </p:nvSpPr>
        <p:spPr>
          <a:xfrm>
            <a:off x="216722" y="3762556"/>
            <a:ext cx="736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10069F"/>
                </a:solidFill>
                <a:latin typeface="RR Pioneer UltraLight Condensed" panose="020B0206030201060103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78908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C1EAE7-BE87-0444-92A6-3D94B50C5F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2950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E697-84E9-4240-A0E3-03FCD445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100" y="918068"/>
            <a:ext cx="3340100" cy="219108"/>
          </a:xfrm>
        </p:spPr>
        <p:txBody>
          <a:bodyPr>
            <a:normAutofit/>
          </a:bodyPr>
          <a:lstStyle/>
          <a:p>
            <a:r>
              <a:rPr lang="en-GB" dirty="0"/>
              <a:t>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6E78E-3800-2246-836B-247C977C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862" y="894080"/>
            <a:ext cx="1054100" cy="637948"/>
          </a:xfrm>
        </p:spPr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99B2E9-32D2-9046-8693-E106E3DB866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>
                <a:solidFill>
                  <a:srgbClr val="10069F"/>
                </a:solidFill>
              </a:rPr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8262F0-0FA4-E54C-8761-BDFA195A15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Commercial Terms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C53E6-326C-C242-85CC-7DE587360164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 dirty="0">
                <a:solidFill>
                  <a:srgbClr val="10069F"/>
                </a:solidFill>
              </a:rPr>
              <a:t>03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72BF6D-9375-B648-A8D0-B0F3912355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dirty="0"/>
              <a:t>Pricing feedback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765218-A556-F04E-B2B6-873D0F3961E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14755" y="3770630"/>
            <a:ext cx="1054100" cy="637948"/>
          </a:xfrm>
        </p:spPr>
        <p:txBody>
          <a:bodyPr/>
          <a:lstStyle/>
          <a:p>
            <a:r>
              <a:rPr lang="en-GB" dirty="0">
                <a:solidFill>
                  <a:srgbClr val="10069F"/>
                </a:solidFill>
              </a:rPr>
              <a:t>04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F81F26-1ED2-7043-8C2C-76FEB909BE3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84820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Opening &amp; 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4962" y="1546035"/>
            <a:ext cx="4371657" cy="12524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Welcome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Reminder of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Statement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6308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7B6FE-1058-4E78-9D36-4C3B56A940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sz="2400" dirty="0"/>
              <a:t>Reminder of Context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6C958D-BCAE-4527-9013-D78D83CC8ACA}"/>
              </a:ext>
            </a:extLst>
          </p:cNvPr>
          <p:cNvSpPr txBox="1"/>
          <p:nvPr/>
        </p:nvSpPr>
        <p:spPr>
          <a:xfrm>
            <a:off x="2518683" y="944608"/>
            <a:ext cx="3916457" cy="353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Supply chain USA, Europe &amp; Asia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Contract opportunities from 2021+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Globally competitive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Approval to MSRR/RRMS specification range</a:t>
            </a:r>
          </a:p>
          <a:p>
            <a:pPr marL="400050" lvl="1">
              <a:lnSpc>
                <a:spcPct val="150000"/>
              </a:lnSpc>
              <a:spcBef>
                <a:spcPct val="0"/>
              </a:spcBef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Ingot, bar, billet, plate, sheet</a:t>
            </a:r>
          </a:p>
          <a:p>
            <a:pPr marL="400050" lvl="1">
              <a:lnSpc>
                <a:spcPct val="150000"/>
              </a:lnSpc>
              <a:spcBef>
                <a:spcPct val="0"/>
              </a:spcBef>
              <a:defRPr/>
            </a:pPr>
            <a:endParaRPr lang="en-GB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Focus for UKAD is SQ Ingot/ Bingot/ Billet</a:t>
            </a:r>
          </a:p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017199-E9EB-434D-992D-63340FDCC100}"/>
              </a:ext>
            </a:extLst>
          </p:cNvPr>
          <p:cNvSpPr/>
          <p:nvPr/>
        </p:nvSpPr>
        <p:spPr>
          <a:xfrm>
            <a:off x="2143373" y="175397"/>
            <a:ext cx="2439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29077C-3DF2-4F4F-9170-B4F846DFE04C}"/>
              </a:ext>
            </a:extLst>
          </p:cNvPr>
          <p:cNvSpPr/>
          <p:nvPr/>
        </p:nvSpPr>
        <p:spPr>
          <a:xfrm>
            <a:off x="216722" y="3762556"/>
            <a:ext cx="615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10069F"/>
                </a:solidFill>
                <a:latin typeface="RR Pioneer UltraLight Condensed" panose="020B0206030201060103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31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9E8-D4E4-42E4-9CFF-4CC55BB92D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sz="2400" dirty="0"/>
              <a:t>Statement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A784F-FB4C-458E-87B1-4F17AC3E6A14}"/>
              </a:ext>
            </a:extLst>
          </p:cNvPr>
          <p:cNvSpPr txBox="1"/>
          <p:nvPr/>
        </p:nvSpPr>
        <p:spPr>
          <a:xfrm>
            <a:off x="2518267" y="1144223"/>
            <a:ext cx="5799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Strategically we see high potential and opportunity with UKAD on the 2021 LTA, however there are several items that need to be addressed and agreed before we move forward.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This meeting is an opportunity to discuss commercial terms and pricing.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 have highlighted high focus terms, market pricing and target to allow focus beyond this phase.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CBB83-A515-4CC5-93FB-2002A09A8C73}"/>
              </a:ext>
            </a:extLst>
          </p:cNvPr>
          <p:cNvSpPr/>
          <p:nvPr/>
        </p:nvSpPr>
        <p:spPr>
          <a:xfrm>
            <a:off x="216722" y="3762556"/>
            <a:ext cx="615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10069F"/>
                </a:solidFill>
                <a:latin typeface="RR Pioneer UltraLight Condensed" panose="020B0206030201060103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519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Commercial Terms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4500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9E8-D4E4-42E4-9CFF-4CC55BB92D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sz="2400" dirty="0"/>
              <a:t>Commercial Terms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05139-E555-4458-BC19-FF11B4B3D4BF}"/>
              </a:ext>
            </a:extLst>
          </p:cNvPr>
          <p:cNvSpPr txBox="1"/>
          <p:nvPr/>
        </p:nvSpPr>
        <p:spPr>
          <a:xfrm>
            <a:off x="2405801" y="713917"/>
            <a:ext cx="641058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Insurance, Warranty and Liability </a:t>
            </a:r>
            <a:r>
              <a:rPr lang="en-GB" sz="1000" dirty="0">
                <a:solidFill>
                  <a:schemeClr val="bg1"/>
                </a:solidFill>
              </a:rPr>
              <a:t>- Eramet Group Insurance to be submitted and reviewed.</a:t>
            </a:r>
          </a:p>
          <a:p>
            <a:pPr lvl="0"/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Revert</a:t>
            </a:r>
            <a:r>
              <a:rPr lang="en-GB" sz="1000" dirty="0">
                <a:solidFill>
                  <a:schemeClr val="bg1"/>
                </a:solidFill>
              </a:rPr>
              <a:t> – Please provide UKAD specification of Revert.</a:t>
            </a:r>
          </a:p>
          <a:p>
            <a:pPr lvl="0"/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Cost transparency</a:t>
            </a:r>
            <a:r>
              <a:rPr lang="en-GB" sz="1000" dirty="0">
                <a:solidFill>
                  <a:schemeClr val="bg1"/>
                </a:solidFill>
              </a:rPr>
              <a:t> –Collaborative working is required – Why has the clause been rejected?</a:t>
            </a:r>
          </a:p>
          <a:p>
            <a:pPr lvl="0"/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Supplier Stock</a:t>
            </a:r>
            <a:r>
              <a:rPr lang="en-GB" sz="1000" dirty="0">
                <a:solidFill>
                  <a:schemeClr val="bg1"/>
                </a:solidFill>
              </a:rPr>
              <a:t> – To clarify “Buyer: means any R-R Party or Affiliate of a R-R Party which is a Deliverables Agreement Party.” This does not mean any member of the supply chain.</a:t>
            </a:r>
          </a:p>
          <a:p>
            <a:pPr lvl="0"/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Levels of stock and buffer to be managed by UKAD in conjunction with R-R supply chain to a 10% level. UKAD will receive annual directed buy letters, providing guidance on the supply chain. It is UKADS sole responsibility to ensure maintenance of stock.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Termination</a:t>
            </a:r>
            <a:r>
              <a:rPr lang="en-GB" sz="1000" dirty="0">
                <a:solidFill>
                  <a:schemeClr val="bg1"/>
                </a:solidFill>
              </a:rPr>
              <a:t> – What other causes of Termination would you like to add?</a:t>
            </a:r>
          </a:p>
          <a:p>
            <a:pPr lvl="0"/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1000" b="1" dirty="0">
                <a:solidFill>
                  <a:schemeClr val="bg1"/>
                </a:solidFill>
              </a:rPr>
              <a:t>Late Deliveries</a:t>
            </a:r>
            <a:r>
              <a:rPr lang="en-GB" sz="1000" dirty="0">
                <a:solidFill>
                  <a:schemeClr val="bg1"/>
                </a:solidFill>
              </a:rPr>
              <a:t> - 41.1 provides a modest remedy and is limited to four (4) weeks of delay.  The % is set at an amount which generally compensates Rolls-Royce for the operational disruption and work arounds caused by such delays.  It is not set at a level which can fully compensate Rolls-Royce for all of its potential losses. So all elements of clause 41 need to be agreed by UKAD.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D1508-CC50-42BE-A066-1CD221073DAC}"/>
              </a:ext>
            </a:extLst>
          </p:cNvPr>
          <p:cNvSpPr/>
          <p:nvPr/>
        </p:nvSpPr>
        <p:spPr>
          <a:xfrm>
            <a:off x="216722" y="3762556"/>
            <a:ext cx="721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10069F"/>
                </a:solidFill>
                <a:latin typeface="RR Pioneer UltraLight Condensed" panose="020B02060302010601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0114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Pricing feedback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43900" y="875892"/>
            <a:ext cx="1526540" cy="1656090"/>
          </a:xfrm>
        </p:spPr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1296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199E8-D4E4-42E4-9CFF-4CC55BB92D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sz="2400" dirty="0"/>
              <a:t>Pricing</a:t>
            </a:r>
          </a:p>
        </p:txBody>
      </p:sp>
      <p:pic>
        <p:nvPicPr>
          <p:cNvPr id="3074" name="Picture 1" descr="image003">
            <a:extLst>
              <a:ext uri="{FF2B5EF4-FFF2-40B4-BE49-F238E27FC236}">
                <a16:creationId xmlns:a16="http://schemas.microsoft.com/office/drawing/2014/main" id="{628885AC-703C-45F5-8FE8-0E06B2ED7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8" y="1262576"/>
            <a:ext cx="4615943" cy="19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8728ED-E083-4B26-A60C-689EC1E091DF}"/>
              </a:ext>
            </a:extLst>
          </p:cNvPr>
          <p:cNvSpPr/>
          <p:nvPr/>
        </p:nvSpPr>
        <p:spPr>
          <a:xfrm>
            <a:off x="2483768" y="430076"/>
            <a:ext cx="633967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b="1" i="1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1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000" dirty="0">
                <a:solidFill>
                  <a:schemeClr val="bg1"/>
                </a:solidFill>
                <a:ea typeface="Times New Roman" panose="02020603050405020304" pitchFamily="18" charset="0"/>
              </a:rPr>
              <a:t>Billet Improvement is needed of 10-15% – Target prices are provided below along with</a:t>
            </a:r>
            <a:endParaRPr lang="en-GB" sz="10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GB" sz="1000" dirty="0">
                <a:solidFill>
                  <a:schemeClr val="bg1"/>
                </a:solidFill>
                <a:ea typeface="Calibri" panose="020F0502020204030204" pitchFamily="34" charset="0"/>
              </a:rPr>
              <a:t>Ti64 index industry data on 5 year average detailing $8.50/lb Ingot</a:t>
            </a:r>
            <a:endParaRPr lang="en-GB" sz="10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53115-EEE1-4C42-9DE6-C50CBAFAEE93}"/>
              </a:ext>
            </a:extLst>
          </p:cNvPr>
          <p:cNvSpPr/>
          <p:nvPr/>
        </p:nvSpPr>
        <p:spPr>
          <a:xfrm>
            <a:off x="216722" y="3762556"/>
            <a:ext cx="7473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>
                <a:solidFill>
                  <a:srgbClr val="10069F"/>
                </a:solidFill>
                <a:latin typeface="RR Pioneer UltraLight Condensed" panose="020B0206030201060103" pitchFamily="34" charset="0"/>
              </a:rPr>
              <a:t>03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F4C107-4A7D-465B-886B-61C011E35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518" y="3385133"/>
            <a:ext cx="4652682" cy="136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4147"/>
      </p:ext>
    </p:extLst>
  </p:cSld>
  <p:clrMapOvr>
    <a:masterClrMapping/>
  </p:clrMapOvr>
</p:sld>
</file>

<file path=ppt/theme/theme1.xml><?xml version="1.0" encoding="utf-8"?>
<a:theme xmlns:a="http://schemas.openxmlformats.org/drawingml/2006/main" name="RR">
  <a:themeElements>
    <a:clrScheme name="RR">
      <a:dk1>
        <a:srgbClr val="000000"/>
      </a:dk1>
      <a:lt1>
        <a:sysClr val="window" lastClr="FFFFFF"/>
      </a:lt1>
      <a:dk2>
        <a:srgbClr val="10069F"/>
      </a:dk2>
      <a:lt2>
        <a:srgbClr val="006DFF"/>
      </a:lt2>
      <a:accent1>
        <a:srgbClr val="004A50"/>
      </a:accent1>
      <a:accent2>
        <a:srgbClr val="034F00"/>
      </a:accent2>
      <a:accent3>
        <a:srgbClr val="D83F11"/>
      </a:accent3>
      <a:accent4>
        <a:srgbClr val="880E4F"/>
      </a:accent4>
      <a:accent5>
        <a:srgbClr val="58099C"/>
      </a:accent5>
      <a:accent6>
        <a:srgbClr val="819C00"/>
      </a:accent6>
      <a:hlink>
        <a:srgbClr val="D83F11"/>
      </a:hlink>
      <a:folHlink>
        <a:srgbClr val="E21D60"/>
      </a:folHlink>
    </a:clrScheme>
    <a:fontScheme name="Custom 1">
      <a:majorFont>
        <a:latin typeface="RR Pioneer Bold"/>
        <a:ea typeface=""/>
        <a:cs typeface=""/>
      </a:majorFont>
      <a:minorFont>
        <a:latin typeface="RR Pio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olls Royce Blue">
      <a:srgbClr val="10069F"/>
    </a:custClr>
    <a:custClr name="Cobalt Blue">
      <a:srgbClr val="006DFF"/>
    </a:custClr>
    <a:custClr name="Light Cobalt Blue">
      <a:srgbClr val="4F98FF"/>
    </a:custClr>
    <a:custClr name="Grey 1">
      <a:srgbClr val="EFEFF4"/>
    </a:custClr>
    <a:custClr name="Grey 2">
      <a:srgbClr val="C8C7CC"/>
    </a:custClr>
    <a:custClr name="Grey 3">
      <a:srgbClr val="8A8A8F"/>
    </a:custClr>
    <a:custClr name="Grey 4">
      <a:srgbClr val="666666"/>
    </a:custClr>
    <a:custClr name="Dark Green">
      <a:srgbClr val="034F00"/>
    </a:custClr>
    <a:custClr name="Green">
      <a:srgbClr val="819C00"/>
    </a:custClr>
    <a:custClr name="Light Green">
      <a:srgbClr val="C4DB3E"/>
    </a:custClr>
    <a:custClr name="Extra Light Green">
      <a:srgbClr val="E5F08D"/>
    </a:custClr>
    <a:custClr name="Dark Orange">
      <a:srgbClr val="9F0000"/>
    </a:custClr>
    <a:custClr name="Orange">
      <a:srgbClr val="D83F11"/>
    </a:custClr>
    <a:custClr name="Light Orange">
      <a:srgbClr val="FF7140"/>
    </a:custClr>
    <a:custClr name="Extra Light Orange">
      <a:srgbClr val="FFB69A"/>
    </a:custClr>
    <a:custClr name="Dark Turquoise">
      <a:srgbClr val="004A50"/>
    </a:custClr>
    <a:custClr name="Turquoise">
      <a:srgbClr val="007588"/>
    </a:custClr>
    <a:custClr name="Light Turquoise">
      <a:srgbClr val="00BFBD"/>
    </a:custClr>
    <a:custClr name="Extra Light Turquoise">
      <a:srgbClr val="8BE8DF"/>
    </a:custClr>
    <a:custClr name="Dark Magenta">
      <a:srgbClr val="880E4F"/>
    </a:custClr>
    <a:custClr name="Magenta">
      <a:srgbClr val="E21D60"/>
    </a:custClr>
    <a:custClr name="Light Magenta">
      <a:srgbClr val="FA4692"/>
    </a:custClr>
    <a:custClr name="Extra Light Magenta">
      <a:srgbClr val="FDA7C7"/>
    </a:custClr>
    <a:custClr name="Dark Violet">
      <a:srgbClr val="58009C"/>
    </a:custClr>
    <a:custClr name="Violet">
      <a:srgbClr val="8C2ACE"/>
    </a:custClr>
    <a:custClr name="Light Violet">
      <a:srgbClr val="C15EFF"/>
    </a:custClr>
    <a:custClr name="Extra Light Violet">
      <a:srgbClr val="E2AC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5957A9372AC4CB365F14756602F7B" ma:contentTypeVersion="0" ma:contentTypeDescription="Create a new document." ma:contentTypeScope="" ma:versionID="607a5bda133ab593f4802e0f831dc6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F28AB6-97E1-4011-B43C-D67E489F72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AC3660-FD4F-489C-A2A4-7B15370ED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ED85BD-70B2-44F3-8D2E-EC13812328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(16:9)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Wingdings</vt:lpstr>
      <vt:lpstr>RR Pioneer Medium</vt:lpstr>
      <vt:lpstr>Times New Roman</vt:lpstr>
      <vt:lpstr>RR Pioneer</vt:lpstr>
      <vt:lpstr>Calibri</vt:lpstr>
      <vt:lpstr>RR Pioneer UltraLight Condensed</vt:lpstr>
      <vt:lpstr>Symbol</vt:lpstr>
      <vt:lpstr>RR Pioneer Bold</vt:lpstr>
      <vt:lpstr>RR Pioneer Light Condensed</vt:lpstr>
      <vt:lpstr>Arial</vt:lpstr>
      <vt:lpstr>RR</vt:lpstr>
      <vt:lpstr>PowerPoint Presentation</vt:lpstr>
      <vt:lpstr>Opening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brand@Rolls-Royce.com</Manager>
  <Company>Rolls-Royce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2018</dc:title>
  <dc:creator>brand@Rolls-Royce.com</dc:creator>
  <cp:keywords>RR Templates</cp:keywords>
  <dc:description>Has fonts embedded</dc:description>
  <cp:lastModifiedBy>Maitland, Carl</cp:lastModifiedBy>
  <cp:revision>477</cp:revision>
  <cp:lastPrinted>2018-10-04T15:11:39Z</cp:lastPrinted>
  <dcterms:created xsi:type="dcterms:W3CDTF">2018-01-29T10:34:59Z</dcterms:created>
  <dcterms:modified xsi:type="dcterms:W3CDTF">2018-11-09T14:26:09Z</dcterms:modified>
  <cp:contentStatus>Font Embedded Version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0x01010046E5957A9372AC4CB365F14756602F7B</vt:lpwstr>
  </property>
</Properties>
</file>