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14" r:id="rId2"/>
    <p:sldMasterId id="2147483736" r:id="rId3"/>
    <p:sldMasterId id="2147483758" r:id="rId4"/>
    <p:sldMasterId id="2147483785" r:id="rId5"/>
    <p:sldMasterId id="2147483813" r:id="rId6"/>
    <p:sldMasterId id="2147483817" r:id="rId7"/>
    <p:sldMasterId id="2147483830" r:id="rId8"/>
  </p:sldMasterIdLst>
  <p:notesMasterIdLst>
    <p:notesMasterId r:id="rId24"/>
  </p:notesMasterIdLst>
  <p:handoutMasterIdLst>
    <p:handoutMasterId r:id="rId25"/>
  </p:handoutMasterIdLst>
  <p:sldIdLst>
    <p:sldId id="378" r:id="rId9"/>
    <p:sldId id="380" r:id="rId10"/>
    <p:sldId id="383" r:id="rId11"/>
    <p:sldId id="382" r:id="rId12"/>
    <p:sldId id="379" r:id="rId13"/>
    <p:sldId id="388" r:id="rId14"/>
    <p:sldId id="381" r:id="rId15"/>
    <p:sldId id="384" r:id="rId16"/>
    <p:sldId id="385" r:id="rId17"/>
    <p:sldId id="386" r:id="rId18"/>
    <p:sldId id="387" r:id="rId19"/>
    <p:sldId id="389" r:id="rId20"/>
    <p:sldId id="390" r:id="rId21"/>
    <p:sldId id="393" r:id="rId22"/>
    <p:sldId id="3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19"/>
    <a:srgbClr val="1BAD93"/>
    <a:srgbClr val="21B3EF"/>
    <a:srgbClr val="808080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6662" autoAdjust="0"/>
  </p:normalViewPr>
  <p:slideViewPr>
    <p:cSldViewPr snapToGrid="0" snapToObjects="1">
      <p:cViewPr varScale="1">
        <p:scale>
          <a:sx n="74" d="100"/>
          <a:sy n="74" d="100"/>
        </p:scale>
        <p:origin x="-1314" y="-90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30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E 2018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5025152"/>
        <c:axId val="85027072"/>
      </c:barChart>
      <c:catAx>
        <c:axId val="850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027072"/>
        <c:crosses val="autoZero"/>
        <c:auto val="1"/>
        <c:lblAlgn val="ctr"/>
        <c:lblOffset val="100"/>
        <c:noMultiLvlLbl val="0"/>
      </c:catAx>
      <c:valAx>
        <c:axId val="850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02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91192937251028"/>
          <c:y val="0.24777295568752861"/>
          <c:w val="0.11303996247766175"/>
          <c:h val="0.48924617004145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6/3/2018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Groupe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46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9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5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8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Lithium</a:t>
            </a:r>
            <a:endParaRPr lang="fr-FR" sz="1100" b="1" dirty="0">
              <a:solidFill>
                <a:srgbClr val="DB001A"/>
              </a:solidFill>
            </a:endParaRPr>
          </a:p>
        </p:txBody>
      </p:sp>
      <p:pic>
        <p:nvPicPr>
          <p:cNvPr id="23" name="Picture 22" descr="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7" y="2833590"/>
            <a:ext cx="2852738" cy="2846642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3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4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6AB732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65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80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7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769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02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21B3EF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90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20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9" y="1233594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rgbClr val="7F7F7F"/>
                </a:solidFill>
              </a:rPr>
              <a:t>Autres métaux</a:t>
            </a:r>
            <a:endParaRPr lang="fr-FR" sz="18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4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7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3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8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8" name="Oval 17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5" name="Oval 24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69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2" name="Oval 1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1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808080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4" name="Oval 13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7F7F7F"/>
                </a:solidFill>
              </a:rPr>
              <a:t>Autres métaux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15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550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574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" y="10236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104" y="216443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565" y="5957829"/>
            <a:ext cx="952499" cy="819150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23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8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1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prstClr val="white"/>
                </a:solidFill>
                <a:cs typeface="Arial"/>
              </a:rPr>
              <a:t>CONTACT</a:t>
            </a:r>
            <a:endParaRPr lang="fr-FR" sz="11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9" y="1233594"/>
            <a:ext cx="1377361" cy="68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5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6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8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27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1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3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0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2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4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9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7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1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3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2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6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80" r:id="rId11"/>
    <p:sldLayoutId id="214748370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81" r:id="rId10"/>
    <p:sldLayoutId id="214748372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82" r:id="rId10"/>
    <p:sldLayoutId id="214748374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  <p:sldLayoutId id="2147483843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90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jpeg"/><Relationship Id="rId7" Type="http://schemas.openxmlformats.org/officeDocument/2006/relationships/image" Target="../media/image4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jpe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5" Type="http://schemas.openxmlformats.org/officeDocument/2006/relationships/image" Target="../media/image65.png"/><Relationship Id="rId2" Type="http://schemas.openxmlformats.org/officeDocument/2006/relationships/image" Target="../media/image42.jpeg"/><Relationship Id="rId16" Type="http://schemas.openxmlformats.org/officeDocument/2006/relationships/image" Target="../media/image56.png"/><Relationship Id="rId20" Type="http://schemas.openxmlformats.org/officeDocument/2006/relationships/image" Target="../media/image60.gif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24" Type="http://schemas.openxmlformats.org/officeDocument/2006/relationships/image" Target="../media/image64.jpeg"/><Relationship Id="rId32" Type="http://schemas.openxmlformats.org/officeDocument/2006/relationships/image" Target="../media/image72.pn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23" Type="http://schemas.openxmlformats.org/officeDocument/2006/relationships/image" Target="../media/image63.jpe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5.jpeg"/><Relationship Id="rId11" Type="http://schemas.openxmlformats.org/officeDocument/2006/relationships/image" Target="../media/image81.png"/><Relationship Id="rId5" Type="http://schemas.openxmlformats.org/officeDocument/2006/relationships/image" Target="../media/image76.jpe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</a:t>
            </a:r>
            <a:r>
              <a:rPr lang="fr-FR" dirty="0" err="1" smtClean="0"/>
              <a:t>ndustrial</a:t>
            </a:r>
            <a:r>
              <a:rPr lang="fr-FR" dirty="0" smtClean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>
                  <a:solidFill>
                    <a:srgbClr val="000000"/>
                  </a:solidFill>
                </a:rPr>
                <a:t>Ingot</a:t>
              </a:r>
              <a:r>
                <a:rPr lang="fr-FR" sz="1800" dirty="0" smtClean="0">
                  <a:solidFill>
                    <a:srgbClr val="000000"/>
                  </a:solidFill>
                </a:rPr>
                <a:t> </a:t>
              </a:r>
              <a:r>
                <a:rPr lang="fr-FR" sz="1800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sz="1800" dirty="0" smtClean="0">
                  <a:solidFill>
                    <a:srgbClr val="000000"/>
                  </a:solidFill>
                </a:rPr>
                <a:t> Blooms, Billettes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Welding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Neck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Covers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rgbClr val="000000"/>
                  </a:solidFill>
                </a:rPr>
                <a:t>Ti CP or Ti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Alloy</a:t>
              </a:r>
              <a:r>
                <a:rPr lang="fr-FR" sz="1800" dirty="0" smtClean="0">
                  <a:solidFill>
                    <a:srgbClr val="000000"/>
                  </a:solidFill>
                </a:rPr>
                <a:t> </a:t>
              </a:r>
              <a:r>
                <a:rPr lang="fr-FR" sz="1800" dirty="0" err="1" smtClean="0">
                  <a:solidFill>
                    <a:srgbClr val="000000"/>
                  </a:solidFill>
                </a:rPr>
                <a:t>Ingot</a:t>
              </a:r>
              <a:endParaRPr lang="fr-FR" sz="1800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Key Figures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225413400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Tons</a:t>
              </a:r>
              <a:endParaRPr lang="en-US" sz="1400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112248"/>
                <a:gd name="adj2" fmla="val 1494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Impact of the build-up of a strategic stock for our main customer. </a:t>
              </a:r>
              <a:endParaRPr lang="en-US" sz="1400" dirty="0"/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certifications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/>
              <a:t>ISO 9001 and AS 9100, last approval Feb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r>
              <a:rPr lang="en-US" altLang="fr-FR" sz="2000" dirty="0" smtClean="0"/>
              <a:t>ISO 14 001 and OHSAS 18001, last approval </a:t>
            </a:r>
            <a:r>
              <a:rPr lang="en-US" altLang="fr-FR" sz="2000" dirty="0" smtClean="0"/>
              <a:t>Feb </a:t>
            </a:r>
            <a:r>
              <a:rPr lang="en-US" altLang="fr-FR" sz="2000" dirty="0" smtClean="0"/>
              <a:t>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/>
          </a:p>
          <a:p>
            <a:pPr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</a:t>
            </a:r>
            <a:r>
              <a:rPr lang="en-US" altLang="fr-FR" sz="2000" dirty="0" smtClean="0"/>
              <a:t>2015, 2016 and </a:t>
            </a:r>
            <a:r>
              <a:rPr lang="en-US" altLang="fr-FR" sz="2000" dirty="0" smtClean="0"/>
              <a:t>in </a:t>
            </a:r>
            <a:r>
              <a:rPr lang="en-US" altLang="fr-FR" sz="2000" dirty="0" smtClean="0"/>
              <a:t>April</a:t>
            </a:r>
            <a:r>
              <a:rPr lang="en-US" altLang="fr-FR" sz="2000" dirty="0" smtClean="0"/>
              <a:t> 2018.</a:t>
            </a:r>
            <a:endParaRPr lang="en-US" altLang="fr-FR" sz="2000" dirty="0" smtClean="0"/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endParaRPr lang="en-US" altLang="fr-FR" sz="2000" dirty="0" smtClean="0"/>
          </a:p>
          <a:p>
            <a:pPr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/>
              <a:t>IPCA </a:t>
            </a:r>
            <a:r>
              <a:rPr lang="en-US" altLang="fr-FR" sz="1900" dirty="0" smtClean="0"/>
              <a:t>Jan </a:t>
            </a:r>
            <a:r>
              <a:rPr lang="en-US" altLang="fr-FR" sz="1900" dirty="0" smtClean="0"/>
              <a:t>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smtClean="0">
                <a:sym typeface="Wingdings" panose="05000000000000000000" pitchFamily="2" charset="2"/>
              </a:rPr>
              <a:t>Jan </a:t>
            </a:r>
            <a:r>
              <a:rPr lang="en-US" altLang="fr-FR" sz="1900" dirty="0" smtClean="0">
                <a:sym typeface="Wingdings" panose="05000000000000000000" pitchFamily="2" charset="2"/>
              </a:rPr>
              <a:t>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Ultra Sonic </a:t>
            </a:r>
            <a:r>
              <a:rPr lang="fr-FR" sz="1900" dirty="0" err="1" smtClean="0"/>
              <a:t>tested</a:t>
            </a:r>
            <a:r>
              <a:rPr lang="fr-FR" sz="1900" dirty="0" smtClean="0"/>
              <a:t> in accordance </a:t>
            </a:r>
            <a:r>
              <a:rPr lang="fr-FR" sz="1900" dirty="0" err="1" smtClean="0"/>
              <a:t>with</a:t>
            </a:r>
            <a:r>
              <a:rPr lang="fr-FR" sz="1900" dirty="0" smtClean="0"/>
              <a:t> </a:t>
            </a:r>
            <a:r>
              <a:rPr lang="fr-FR" sz="1900" b="1" dirty="0" smtClean="0"/>
              <a:t>AMS 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>
              <a:lnSpc>
                <a:spcPct val="90000"/>
              </a:lnSpc>
            </a:pPr>
            <a:endParaRPr lang="en-US" altLang="fr-FR" sz="1600" dirty="0" smtClean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Awards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/>
              <a:t>For the second </a:t>
            </a:r>
            <a:r>
              <a:rPr lang="fr-FR" sz="1600" dirty="0" err="1" smtClean="0"/>
              <a:t>year</a:t>
            </a:r>
            <a:r>
              <a:rPr lang="fr-FR" sz="1600" dirty="0" smtClean="0"/>
              <a:t> UKAD </a:t>
            </a:r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awarded</a:t>
            </a:r>
            <a:r>
              <a:rPr lang="fr-FR" sz="1600" dirty="0" smtClean="0"/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/>
          </a:p>
          <a:p>
            <a:pPr marL="0" indent="0">
              <a:buFont typeface="Arial"/>
              <a:buNone/>
            </a:pPr>
            <a:r>
              <a:rPr lang="fr-FR" sz="1600" dirty="0" smtClean="0"/>
              <a:t> Best </a:t>
            </a:r>
            <a:r>
              <a:rPr lang="fr-FR" sz="1600" dirty="0" err="1" smtClean="0"/>
              <a:t>Improver</a:t>
            </a:r>
            <a:r>
              <a:rPr lang="fr-FR" sz="1600" dirty="0" smtClean="0"/>
              <a:t> </a:t>
            </a:r>
            <a:r>
              <a:rPr lang="fr-FR" sz="1600" dirty="0" err="1" smtClean="0"/>
              <a:t>Award</a:t>
            </a:r>
            <a:r>
              <a:rPr lang="fr-FR" sz="1600" dirty="0" smtClean="0"/>
              <a:t> 2015 .</a:t>
            </a:r>
            <a:endParaRPr lang="en-US" sz="1600" dirty="0"/>
          </a:p>
        </p:txBody>
      </p:sp>
      <p:pic>
        <p:nvPicPr>
          <p:cNvPr id="7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430" y="325818"/>
            <a:ext cx="9097074" cy="2700498"/>
            <a:chOff x="11430" y="305371"/>
            <a:chExt cx="9097074" cy="270049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0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399841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3" name="Picture 3" descr="UKAD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402318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483706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Patrick DELABORDE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lang="fr-FR" dirty="0" smtClean="0"/>
              <a:t>atrick.delaborde@eramte-aubertduval.com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Genesis of UKAD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The creation of UKAD was allowed 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increase of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material in airplane </a:t>
            </a:r>
            <a:r>
              <a:rPr lang="en-US" sz="2000" dirty="0" smtClean="0">
                <a:latin typeface="Arial" charset="0"/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UKTMP strategy with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downstream </a:t>
            </a:r>
            <a:r>
              <a:rPr lang="en-US" sz="2000" dirty="0" smtClean="0">
                <a:latin typeface="Arial" charset="0"/>
              </a:rPr>
              <a:t>development,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Aubert et Duval strategy with </a:t>
            </a:r>
            <a:r>
              <a:rPr lang="en-US" sz="2000" dirty="0" err="1">
                <a:latin typeface="Arial" charset="0"/>
              </a:rPr>
              <a:t>Ti</a:t>
            </a:r>
            <a:r>
              <a:rPr lang="en-US" sz="2000" dirty="0">
                <a:latin typeface="Arial" charset="0"/>
              </a:rPr>
              <a:t> upstream </a:t>
            </a:r>
            <a:r>
              <a:rPr lang="en-US" sz="2000" dirty="0" smtClean="0">
                <a:latin typeface="Arial" charset="0"/>
              </a:rPr>
              <a:t>development,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 smtClean="0">
                <a:latin typeface="Arial" charset="0"/>
              </a:rPr>
              <a:t>support Airbus </a:t>
            </a:r>
            <a:r>
              <a:rPr lang="en-US" sz="2000" dirty="0">
                <a:latin typeface="Arial" charset="0"/>
              </a:rPr>
              <a:t>with a 10 years sales </a:t>
            </a:r>
            <a:r>
              <a:rPr lang="en-US" sz="2000" dirty="0" smtClean="0">
                <a:latin typeface="Arial" charset="0"/>
              </a:rPr>
              <a:t>agreement, </a:t>
            </a: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</a:rPr>
              <a:t>The French </a:t>
            </a:r>
            <a:r>
              <a:rPr lang="en-US" sz="2000" dirty="0">
                <a:latin typeface="Arial" charset="0"/>
              </a:rPr>
              <a:t>local authorities </a:t>
            </a:r>
            <a:r>
              <a:rPr lang="en-US" sz="2000" dirty="0" smtClean="0">
                <a:latin typeface="Arial" charset="0"/>
              </a:rPr>
              <a:t>support,</a:t>
            </a:r>
            <a:endParaRPr lang="en-US" sz="2000" dirty="0">
              <a:latin typeface="Arial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Genesis of UKAD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UKAD is a joint-venture which combines, in the titanium market, the </a:t>
            </a:r>
            <a:r>
              <a:rPr lang="en-US" altLang="fr-FR" sz="2000" dirty="0" smtClean="0"/>
              <a:t>strengths </a:t>
            </a:r>
            <a:r>
              <a:rPr lang="en-US" altLang="fr-FR" sz="2000" dirty="0" smtClean="0"/>
              <a:t>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/>
              <a:t>Aubert &amp; Duval	</a:t>
            </a:r>
          </a:p>
          <a:p>
            <a:pPr marL="457200" lvl="1" indent="0">
              <a:buNone/>
            </a:pPr>
            <a:r>
              <a:rPr lang="en-US" altLang="fr-FR" b="1" dirty="0" smtClean="0"/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UKTMP plant in Kazakhstan</a:t>
            </a:r>
            <a:endParaRPr lang="fr-FR" sz="1400" i="1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>
              <a:buClr>
                <a:srgbClr val="F27019"/>
              </a:buClr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ocation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AUBERT &amp; DUVAL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UKAD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EcoTitanium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Genesis of UKAD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grpSp>
              <p:nvGrpSpPr>
                <p:cNvPr id="13" name="Group 2"/>
                <p:cNvGrpSpPr>
                  <a:grpSpLocks/>
                </p:cNvGrpSpPr>
                <p:nvPr/>
              </p:nvGrpSpPr>
              <p:grpSpPr bwMode="auto">
                <a:xfrm>
                  <a:off x="1403350" y="2708275"/>
                  <a:ext cx="1655763" cy="2592388"/>
                  <a:chOff x="930" y="844"/>
                  <a:chExt cx="1308" cy="2132"/>
                </a:xfrm>
              </p:grpSpPr>
              <p:pic>
                <p:nvPicPr>
                  <p:cNvPr id="4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0" y="844"/>
                    <a:ext cx="1218" cy="21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069"/>
                    <a:ext cx="181" cy="3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800" b="1" dirty="0" smtClean="0">
                      <a:latin typeface="Verdana" pitchFamily="34" charset="0"/>
                    </a:rPr>
                    <a:t>Lingots</a:t>
                  </a:r>
                  <a:endParaRPr lang="fr-FR" altLang="fr-FR" sz="1800" b="1" dirty="0">
                    <a:latin typeface="Verdana" pitchFamily="34" charset="0"/>
                  </a:endParaRP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chemeClr val="bg2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800" b="1" dirty="0"/>
                    <a:t>N</a:t>
                  </a:r>
                </a:p>
                <a:p>
                  <a:pPr algn="ctr"/>
                  <a:r>
                    <a:rPr lang="fr-FR" altLang="fr-FR" sz="1800" b="1" dirty="0"/>
                    <a:t>D</a:t>
                  </a:r>
                  <a:br>
                    <a:rPr lang="fr-FR" altLang="fr-FR" sz="1800" b="1" dirty="0"/>
                  </a:br>
                  <a:r>
                    <a:rPr lang="fr-FR" altLang="fr-FR" sz="1800" b="1" dirty="0"/>
                    <a:t>T</a:t>
                  </a:r>
                </a:p>
                <a:p>
                  <a:pPr algn="ctr"/>
                  <a:r>
                    <a:rPr lang="fr-FR" altLang="fr-FR" sz="1800" b="1" dirty="0"/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latin typeface="Verdana" pitchFamily="34" charset="0"/>
                </a:rPr>
                <a:t>Aubert</a:t>
              </a:r>
              <a:r>
                <a:rPr lang="en-US" altLang="fr-FR" sz="1400" dirty="0">
                  <a:latin typeface="Verdana" pitchFamily="34" charset="0"/>
                </a:rPr>
                <a:t> &amp; Duval</a:t>
              </a:r>
              <a:r>
                <a:rPr lang="en-US" altLang="fr-FR" sz="1800" dirty="0"/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19184" y="5247335"/>
            <a:ext cx="69974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sz="18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800" b="1" dirty="0" smtClean="0"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Blooms and billets from 85 to 450 mm in Ø and 4 to 6 m long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800" dirty="0" smtClean="0">
                <a:latin typeface="+mj-lt"/>
              </a:rPr>
              <a:t> Bars from 55 to 85 mm.</a:t>
            </a:r>
            <a:endParaRPr lang="en-US" altLang="fr-FR" sz="1800" dirty="0">
              <a:latin typeface="+mj-lt"/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W</a:t>
            </a:r>
            <a:r>
              <a:rPr lang="fr-FR" dirty="0" smtClean="0"/>
              <a:t>orldwide </a:t>
            </a:r>
            <a:r>
              <a:rPr lang="fr-FR" dirty="0" err="1"/>
              <a:t>A</a:t>
            </a:r>
            <a:r>
              <a:rPr lang="fr-FR" dirty="0" err="1" smtClean="0"/>
              <a:t>eronautical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439" y="1494769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27" y="225430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75547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39578"/>
            <a:ext cx="1468812" cy="541520"/>
            <a:chOff x="7639692" y="2033381"/>
            <a:chExt cx="1468812" cy="54152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3338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923" y="256169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111" y="3936063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199" y="4583578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3220556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533605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89" y="4293101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(rou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CKEL (vert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NGANESE (bleu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UTRES METAUX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347</Words>
  <Application>Microsoft Office PowerPoint</Application>
  <PresentationFormat>Affichage à l'écran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CORPORATE (rouge)</vt:lpstr>
      <vt:lpstr>NICKEL (vert)</vt:lpstr>
      <vt:lpstr>MANGANESE (bleu)</vt:lpstr>
      <vt:lpstr>ALLIAGE (orange)</vt:lpstr>
      <vt:lpstr>AUTRES METAUX</vt:lpstr>
      <vt:lpstr>2_COUV - SOMMAIRE - CONTACT</vt:lpstr>
      <vt:lpstr>1_ALLIAGE (orange)</vt:lpstr>
      <vt:lpstr>2_ALLIAGE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455</cp:revision>
  <dcterms:created xsi:type="dcterms:W3CDTF">2016-11-07T15:50:27Z</dcterms:created>
  <dcterms:modified xsi:type="dcterms:W3CDTF">2018-06-03T20:35:40Z</dcterms:modified>
</cp:coreProperties>
</file>