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</p:sldMasterIdLst>
  <p:notesMasterIdLst>
    <p:notesMasterId r:id="rId39"/>
  </p:notesMasterIdLst>
  <p:handoutMasterIdLst>
    <p:handoutMasterId r:id="rId40"/>
  </p:handoutMasterIdLst>
  <p:sldIdLst>
    <p:sldId id="257" r:id="rId3"/>
    <p:sldId id="324" r:id="rId4"/>
    <p:sldId id="289" r:id="rId5"/>
    <p:sldId id="291" r:id="rId6"/>
    <p:sldId id="331" r:id="rId7"/>
    <p:sldId id="332" r:id="rId8"/>
    <p:sldId id="333" r:id="rId9"/>
    <p:sldId id="335" r:id="rId10"/>
    <p:sldId id="336" r:id="rId11"/>
    <p:sldId id="337" r:id="rId12"/>
    <p:sldId id="353" r:id="rId13"/>
    <p:sldId id="338" r:id="rId14"/>
    <p:sldId id="354" r:id="rId15"/>
    <p:sldId id="355" r:id="rId16"/>
    <p:sldId id="356" r:id="rId17"/>
    <p:sldId id="340" r:id="rId18"/>
    <p:sldId id="357" r:id="rId19"/>
    <p:sldId id="358" r:id="rId20"/>
    <p:sldId id="359" r:id="rId21"/>
    <p:sldId id="360" r:id="rId22"/>
    <p:sldId id="342" r:id="rId23"/>
    <p:sldId id="334" r:id="rId24"/>
    <p:sldId id="343" r:id="rId25"/>
    <p:sldId id="344" r:id="rId26"/>
    <p:sldId id="347" r:id="rId27"/>
    <p:sldId id="348" r:id="rId28"/>
    <p:sldId id="349" r:id="rId29"/>
    <p:sldId id="350" r:id="rId30"/>
    <p:sldId id="351" r:id="rId31"/>
    <p:sldId id="361" r:id="rId32"/>
    <p:sldId id="363" r:id="rId33"/>
    <p:sldId id="362" r:id="rId34"/>
    <p:sldId id="364" r:id="rId35"/>
    <p:sldId id="365" r:id="rId36"/>
    <p:sldId id="366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757F88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 varScale="1">
        <p:scale>
          <a:sx n="72" d="100"/>
          <a:sy n="72" d="100"/>
        </p:scale>
        <p:origin x="-1086" y="-84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2010 : </a:t>
          </a:r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 </a:t>
          </a:r>
        </a:p>
        <a:p>
          <a:endParaRPr lang="en-GB" sz="1200" noProof="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2015 :</a:t>
          </a:r>
        </a:p>
        <a:p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Building construction</a:t>
          </a:r>
        </a:p>
        <a:p>
          <a:endParaRPr lang="en-GB" sz="16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2017 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2022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Full maturity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1589FE81-DD30-47CB-8B99-7DCF4A718456}" type="pres">
      <dgm:prSet presAssocID="{96287EC3-ECB5-4C71-A8FA-9639DC21EC4F}" presName="textBox4a" presStyleLbl="revTx" presStyleIdx="0" presStyleCnt="4" custScaleX="112980" custLinFactNeighborY="70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33781FFD-BEE2-4AAE-A62D-BEB2E2E1CBE6}" type="presOf" srcId="{D3B080AC-6A78-49A2-92DA-995495E3EDBA}" destId="{69CA776A-BEE8-40DF-8E6E-140CA480A525}" srcOrd="0" destOrd="0" presId="urn:microsoft.com/office/officeart/2005/8/layout/arrow2"/>
    <dgm:cxn modelId="{5222F31B-3577-48E0-9F3D-761F577DC75B}" type="presOf" srcId="{96287EC3-ECB5-4C71-A8FA-9639DC21EC4F}" destId="{1589FE81-DD30-47CB-8B99-7DCF4A718456}" srcOrd="0" destOrd="0" presId="urn:microsoft.com/office/officeart/2005/8/layout/arrow2"/>
    <dgm:cxn modelId="{4AF41C4C-3A34-4E23-A842-AB0F3D64FD03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5017829B-6114-4DD9-9542-B68B240732EE}" type="presOf" srcId="{6FAA8EA2-11D8-4BA4-B249-53355A62E2A7}" destId="{CDCEFCAE-F974-4DF8-ACCC-4B2A5A3463D1}" srcOrd="0" destOrd="0" presId="urn:microsoft.com/office/officeart/2005/8/layout/arrow2"/>
    <dgm:cxn modelId="{3142ACA6-6D09-4539-A50F-C3DA8EB26D43}" type="presOf" srcId="{267FB777-1607-4F52-A9FF-DA713A3513E6}" destId="{E5DE07CB-D659-407E-9FC8-414C3CAE323D}" srcOrd="0" destOrd="0" presId="urn:microsoft.com/office/officeart/2005/8/layout/arrow2"/>
    <dgm:cxn modelId="{FBB04E54-4B40-45B7-9B5A-2055D434B916}" type="presParOf" srcId="{E5DE07CB-D659-407E-9FC8-414C3CAE323D}" destId="{856409F8-6F23-417B-91E7-98537CD367E0}" srcOrd="0" destOrd="0" presId="urn:microsoft.com/office/officeart/2005/8/layout/arrow2"/>
    <dgm:cxn modelId="{3F78395D-A170-46BF-B63B-9203B8B9B5C1}" type="presParOf" srcId="{E5DE07CB-D659-407E-9FC8-414C3CAE323D}" destId="{E3C53AC1-DE4A-4923-BDC4-9A3B20ED6A68}" srcOrd="1" destOrd="0" presId="urn:microsoft.com/office/officeart/2005/8/layout/arrow2"/>
    <dgm:cxn modelId="{C425BF6F-E4B8-4C82-A25D-D217CB83F86E}" type="presParOf" srcId="{E3C53AC1-DE4A-4923-BDC4-9A3B20ED6A68}" destId="{FBBA8823-C6A8-43B0-85D4-8705FDDF9BFC}" srcOrd="0" destOrd="0" presId="urn:microsoft.com/office/officeart/2005/8/layout/arrow2"/>
    <dgm:cxn modelId="{59F01A6A-23B8-4C0C-B464-C566AF86CD3A}" type="presParOf" srcId="{E3C53AC1-DE4A-4923-BDC4-9A3B20ED6A68}" destId="{1589FE81-DD30-47CB-8B99-7DCF4A718456}" srcOrd="1" destOrd="0" presId="urn:microsoft.com/office/officeart/2005/8/layout/arrow2"/>
    <dgm:cxn modelId="{2F0895FF-9EF4-40CC-A2B6-267A7AEA1045}" type="presParOf" srcId="{E3C53AC1-DE4A-4923-BDC4-9A3B20ED6A68}" destId="{5F828938-06DE-4A9B-A85A-EAC606A4C7B7}" srcOrd="2" destOrd="0" presId="urn:microsoft.com/office/officeart/2005/8/layout/arrow2"/>
    <dgm:cxn modelId="{8FBF17EE-F23F-4E3E-BC5F-D2430553A8CF}" type="presParOf" srcId="{E3C53AC1-DE4A-4923-BDC4-9A3B20ED6A68}" destId="{CDCEFCAE-F974-4DF8-ACCC-4B2A5A3463D1}" srcOrd="3" destOrd="0" presId="urn:microsoft.com/office/officeart/2005/8/layout/arrow2"/>
    <dgm:cxn modelId="{D61F80B0-D051-45F1-87BA-EC4D5924AF66}" type="presParOf" srcId="{E3C53AC1-DE4A-4923-BDC4-9A3B20ED6A68}" destId="{E680F8B0-0940-4783-A19B-4D652B9256EA}" srcOrd="4" destOrd="0" presId="urn:microsoft.com/office/officeart/2005/8/layout/arrow2"/>
    <dgm:cxn modelId="{9402B131-915F-46CE-945C-42D772E57682}" type="presParOf" srcId="{E3C53AC1-DE4A-4923-BDC4-9A3B20ED6A68}" destId="{BFC4252F-5609-43FA-BB2E-1CECA8F68344}" srcOrd="5" destOrd="0" presId="urn:microsoft.com/office/officeart/2005/8/layout/arrow2"/>
    <dgm:cxn modelId="{24D56D50-FAC7-45E0-810B-FFF3C47A3EF1}" type="presParOf" srcId="{E3C53AC1-DE4A-4923-BDC4-9A3B20ED6A68}" destId="{83DDC8F4-BC3D-4F4A-BFA8-37C8AD69F0D7}" srcOrd="6" destOrd="0" presId="urn:microsoft.com/office/officeart/2005/8/layout/arrow2"/>
    <dgm:cxn modelId="{14B7A67D-2E5C-4ABE-9744-2B03E150EFB7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18360" y="3587283"/>
          <a:ext cx="1403247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75000"/>
                </a:schemeClr>
              </a:solidFill>
            </a:rPr>
            <a:t>2010 : </a:t>
          </a:r>
          <a:r>
            <a:rPr lang="en-GB" sz="1600" kern="12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718360" y="3587283"/>
        <a:ext cx="1403247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75000"/>
                </a:schemeClr>
              </a:solidFill>
            </a:rPr>
            <a:t>2015 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75000"/>
                </a:schemeClr>
              </a:solidFill>
            </a:rPr>
            <a:t>Building construction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50000"/>
                </a:schemeClr>
              </a:solidFill>
            </a:rPr>
            <a:t>2017 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50000"/>
                </a:schemeClr>
              </a:solidFill>
            </a:rPr>
            <a:t>2022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50000"/>
                </a:schemeClr>
              </a:solidFill>
            </a:rPr>
            <a:t>Full maturity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5/30/2018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5/30/2018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33" y="149225"/>
            <a:ext cx="8626475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198104" y="283410"/>
            <a:ext cx="1729104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AGENDA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3800905" y="1304924"/>
            <a:ext cx="1544990" cy="62479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97" y="4971857"/>
            <a:ext cx="1379205" cy="11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hyperlink" Target="http://www.ca-centrefrance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ROLLS ROYCE Meeting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2018, June 5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Raymond ALLIER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Plant manager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Layout &amp; flow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" y="1045220"/>
            <a:ext cx="8770800" cy="5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213285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76256" y="4832286"/>
            <a:ext cx="5760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232397">
            <a:off x="4520092" y="4533045"/>
            <a:ext cx="634901" cy="4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Stock MP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232397">
            <a:off x="5274416" y="4106838"/>
            <a:ext cx="410590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 smtClean="0">
              <a:solidFill>
                <a:schemeClr val="tx1"/>
              </a:solidFill>
            </a:endParaRPr>
          </a:p>
          <a:p>
            <a:pPr algn="ctr"/>
            <a:endParaRPr lang="en-GB" sz="700" dirty="0" smtClean="0">
              <a:solidFill>
                <a:schemeClr val="tx1"/>
              </a:solidFill>
            </a:endParaRPr>
          </a:p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Stock MP</a:t>
            </a:r>
          </a:p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 rot="1232397">
            <a:off x="5708653" y="3625839"/>
            <a:ext cx="612000" cy="142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 rot="1232397">
            <a:off x="5076237" y="3403478"/>
            <a:ext cx="810000" cy="66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748771" y="3573016"/>
            <a:ext cx="223270" cy="6192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200000">
            <a:off x="5763310" y="4152134"/>
            <a:ext cx="368762" cy="29414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0232" y="4102362"/>
            <a:ext cx="7057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Plasma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200000">
            <a:off x="5711029" y="4552358"/>
            <a:ext cx="184381" cy="2941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00000">
            <a:off x="5521235" y="3609379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232397">
            <a:off x="5163226" y="3449861"/>
            <a:ext cx="958354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schemeClr val="tx1"/>
                </a:solidFill>
              </a:rPr>
              <a:t>Locaux</a:t>
            </a:r>
            <a:r>
              <a:rPr lang="en-GB" sz="600" dirty="0" smtClean="0">
                <a:solidFill>
                  <a:schemeClr val="tx1"/>
                </a:solidFill>
              </a:rPr>
              <a:t> techniques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200000">
            <a:off x="5697323" y="3676101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642110">
            <a:off x="5735867" y="4455036"/>
            <a:ext cx="876597" cy="16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 smtClean="0">
                <a:solidFill>
                  <a:schemeClr val="tx1"/>
                </a:solidFill>
              </a:rPr>
              <a:t>Locaux</a:t>
            </a:r>
            <a:r>
              <a:rPr lang="en-GB" sz="700" dirty="0" smtClean="0">
                <a:solidFill>
                  <a:schemeClr val="tx1"/>
                </a:solidFill>
              </a:rPr>
              <a:t> techniques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232397">
            <a:off x="6070426" y="3698137"/>
            <a:ext cx="464080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Bureaux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232397">
            <a:off x="5208011" y="3938034"/>
            <a:ext cx="585663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schemeClr val="tx1"/>
                </a:solidFill>
              </a:rPr>
              <a:t>Lingotières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3490257"/>
            <a:ext cx="489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VAR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200000">
            <a:off x="5167606" y="3534167"/>
            <a:ext cx="243700" cy="1417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8460" y="4917995"/>
            <a:ext cx="895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Charge preparation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148064" y="3036328"/>
            <a:ext cx="102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Machining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825350" y="4675616"/>
            <a:ext cx="443110" cy="442434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014653" y="4243230"/>
            <a:ext cx="636486" cy="93609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0" idx="1"/>
          </p:cNvCxnSpPr>
          <p:nvPr/>
        </p:nvCxnSpPr>
        <p:spPr>
          <a:xfrm flipH="1">
            <a:off x="5702883" y="3607839"/>
            <a:ext cx="1100656" cy="131146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5311345" y="3282549"/>
            <a:ext cx="348314" cy="359987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 rot="11942934">
            <a:off x="4535446" y="4943796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Flèche droite 32"/>
          <p:cNvSpPr/>
          <p:nvPr/>
        </p:nvSpPr>
        <p:spPr>
          <a:xfrm rot="1200000">
            <a:off x="4886711" y="411669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lèche droite 33"/>
          <p:cNvSpPr/>
          <p:nvPr/>
        </p:nvSpPr>
        <p:spPr>
          <a:xfrm rot="20722988">
            <a:off x="5131845" y="4712719"/>
            <a:ext cx="523411" cy="188662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lèche droite 34"/>
          <p:cNvSpPr/>
          <p:nvPr/>
        </p:nvSpPr>
        <p:spPr>
          <a:xfrm rot="1200000">
            <a:off x="5526888" y="4309459"/>
            <a:ext cx="195838" cy="186836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lèche droite 35"/>
          <p:cNvSpPr/>
          <p:nvPr/>
        </p:nvSpPr>
        <p:spPr>
          <a:xfrm rot="17526135">
            <a:off x="5731108" y="440881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lèche droite 36"/>
          <p:cNvSpPr/>
          <p:nvPr/>
        </p:nvSpPr>
        <p:spPr>
          <a:xfrm rot="14203975">
            <a:off x="5704304" y="3914583"/>
            <a:ext cx="403362" cy="170819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lèche droite 37"/>
          <p:cNvSpPr/>
          <p:nvPr/>
        </p:nvSpPr>
        <p:spPr>
          <a:xfrm rot="11942934">
            <a:off x="5270661" y="3629980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lèche droite 38"/>
          <p:cNvSpPr/>
          <p:nvPr/>
        </p:nvSpPr>
        <p:spPr>
          <a:xfrm rot="11942934">
            <a:off x="4711278" y="360404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lèche droite 39"/>
          <p:cNvSpPr/>
          <p:nvPr/>
        </p:nvSpPr>
        <p:spPr>
          <a:xfrm rot="11942934">
            <a:off x="3589827" y="3490148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lèche droite 40"/>
          <p:cNvSpPr/>
          <p:nvPr/>
        </p:nvSpPr>
        <p:spPr>
          <a:xfrm rot="15146044">
            <a:off x="898997" y="359444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ZoneTexte 41"/>
          <p:cNvSpPr txBox="1"/>
          <p:nvPr/>
        </p:nvSpPr>
        <p:spPr>
          <a:xfrm>
            <a:off x="1541754" y="1609636"/>
            <a:ext cx="14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UKAD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783840" y="5730240"/>
            <a:ext cx="1493520" cy="79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740504" y="5498021"/>
            <a:ext cx="3303856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Sponges / turnings storage in a separated workshop  fire risk management.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</a:rPr>
              <a:t>Lean manufacturing</a:t>
            </a:r>
            <a:endParaRPr lang="en-GB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Process studies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10970" y="1250122"/>
            <a:ext cx="7896549" cy="5007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FMEA process: </a:t>
            </a:r>
            <a:r>
              <a:rPr lang="en-GB" sz="1600" dirty="0"/>
              <a:t>we </a:t>
            </a:r>
            <a:r>
              <a:rPr lang="en-GB" sz="1600" dirty="0" smtClean="0"/>
              <a:t>had realized </a:t>
            </a:r>
            <a:r>
              <a:rPr lang="en-GB" sz="1600" dirty="0"/>
              <a:t>a FMEA (Failure Mode Effects Analysis) on all the process, in order to anticipate main issues.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METAFENSCH pilot: for increasing our knowledge in titanium melting technologies and process :</a:t>
            </a:r>
          </a:p>
          <a:p>
            <a:pPr marL="742950" lvl="1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Impact of scrap processing on ingot quality,</a:t>
            </a:r>
          </a:p>
          <a:p>
            <a:pPr marL="742950" lvl="1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Optimization of plasma process parameters,</a:t>
            </a:r>
          </a:p>
          <a:p>
            <a:pPr marL="742950" lvl="1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Development of New Titanium grades.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Assistance of experts : discussion with external experts for benchmark the best practices.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Internal R&amp;D program based on different thematic as :</a:t>
            </a:r>
          </a:p>
          <a:p>
            <a:pPr marL="742950" lvl="1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Impact of different scrap preparations,</a:t>
            </a:r>
          </a:p>
          <a:p>
            <a:pPr marL="742950" lvl="1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Optimization of pattern torches and residence time,</a:t>
            </a:r>
          </a:p>
          <a:p>
            <a:pPr marL="742950" lvl="1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PAM and VAR modelling,</a:t>
            </a:r>
          </a:p>
          <a:p>
            <a:pPr marL="742950" lvl="1" indent="-28575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Seeding tests.</a:t>
            </a:r>
          </a:p>
        </p:txBody>
      </p:sp>
    </p:spTree>
    <p:extLst>
      <p:ext uri="{BB962C8B-B14F-4D97-AF65-F5344CB8AC3E}">
        <p14:creationId xmlns:p14="http://schemas.microsoft.com/office/powerpoint/2010/main" val="36012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Process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94640" y="1327620"/>
            <a:ext cx="564551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Scrap preparation to build the charge</a:t>
            </a:r>
          </a:p>
          <a:p>
            <a:pPr algn="just">
              <a:spcBef>
                <a:spcPct val="50000"/>
              </a:spcBef>
            </a:pPr>
            <a:endParaRPr lang="en-GB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GB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Melting in the plasma furnace : obtaining an electrode</a:t>
            </a:r>
          </a:p>
          <a:p>
            <a:pPr algn="just">
              <a:spcBef>
                <a:spcPct val="50000"/>
              </a:spcBef>
            </a:pPr>
            <a:endParaRPr lang="en-GB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GB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Remelting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 a VAR furnace</a:t>
            </a:r>
          </a:p>
          <a:p>
            <a:pPr algn="just">
              <a:spcBef>
                <a:spcPct val="50000"/>
              </a:spcBef>
            </a:pPr>
            <a:endParaRPr lang="en-GB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GB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Finishing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sampling and shipping in UKAD</a:t>
            </a:r>
          </a:p>
        </p:txBody>
      </p:sp>
      <p:pic>
        <p:nvPicPr>
          <p:cNvPr id="17" name="Picture 6" descr="briquette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71" y="1237850"/>
            <a:ext cx="900381" cy="10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ylindre 17"/>
          <p:cNvSpPr/>
          <p:nvPr/>
        </p:nvSpPr>
        <p:spPr>
          <a:xfrm>
            <a:off x="6055870" y="2605365"/>
            <a:ext cx="288032" cy="895643"/>
          </a:xfrm>
          <a:prstGeom prst="can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9" name="Cylindre 18"/>
          <p:cNvSpPr/>
          <p:nvPr/>
        </p:nvSpPr>
        <p:spPr>
          <a:xfrm>
            <a:off x="6066987" y="4005064"/>
            <a:ext cx="504056" cy="720080"/>
          </a:xfrm>
          <a:prstGeom prst="can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2483768" y="1844736"/>
            <a:ext cx="360040" cy="614072"/>
          </a:xfrm>
          <a:prstGeom prst="downArrow">
            <a:avLst/>
          </a:prstGeom>
          <a:solidFill>
            <a:srgbClr val="FA5D06"/>
          </a:solidFill>
          <a:ln>
            <a:solidFill>
              <a:srgbClr val="FA5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2483768" y="3101216"/>
            <a:ext cx="360040" cy="614072"/>
          </a:xfrm>
          <a:prstGeom prst="downArrow">
            <a:avLst/>
          </a:prstGeom>
          <a:solidFill>
            <a:srgbClr val="FA5D06"/>
          </a:solidFill>
          <a:ln>
            <a:solidFill>
              <a:srgbClr val="FA5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2483768" y="4378816"/>
            <a:ext cx="360040" cy="614072"/>
          </a:xfrm>
          <a:prstGeom prst="downArrow">
            <a:avLst/>
          </a:prstGeom>
          <a:solidFill>
            <a:srgbClr val="FA5D06"/>
          </a:solidFill>
          <a:ln>
            <a:solidFill>
              <a:srgbClr val="FA5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09752" y="3043699"/>
            <a:ext cx="1353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Calibri"/>
                <a:sym typeface="UniversalMath1 BT"/>
              </a:rPr>
              <a:t>Ø = 830 mm</a:t>
            </a:r>
            <a:endParaRPr lang="fr-F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986022" y="4174857"/>
            <a:ext cx="120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Calibri"/>
                <a:sym typeface="UniversalMath1 BT"/>
              </a:rPr>
              <a:t>Ø = 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sym typeface="UniversalMath1 BT"/>
              </a:rPr>
              <a:t>915 </a:t>
            </a:r>
            <a:r>
              <a:rPr lang="fr-FR" sz="1600" dirty="0">
                <a:solidFill>
                  <a:srgbClr val="000000"/>
                </a:solidFill>
                <a:latin typeface="Calibri"/>
                <a:sym typeface="UniversalMath1 BT"/>
              </a:rPr>
              <a:t>mm</a:t>
            </a:r>
            <a:endParaRPr lang="fr-FR" sz="1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Process: charge make up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4640" y="1327620"/>
            <a:ext cx="5645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u="sng" dirty="0"/>
              <a:t>Turnings </a:t>
            </a:r>
            <a:r>
              <a:rPr lang="en-GB" u="sng" dirty="0" smtClean="0"/>
              <a:t>charge</a:t>
            </a:r>
            <a:endParaRPr lang="en-GB" u="sng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5" name="Picture 6" descr="briquette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5" y="2004037"/>
            <a:ext cx="1172921" cy="135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2153363" y="2160771"/>
            <a:ext cx="1494190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>
                <a:latin typeface="Arial" charset="0"/>
              </a:rPr>
              <a:t>Briquettes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>
                <a:latin typeface="Arial" charset="0"/>
              </a:rPr>
              <a:t>Ø = 95 mm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51305" y="3388511"/>
            <a:ext cx="321388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>
                <a:latin typeface="Arial" charset="0"/>
                <a:sym typeface="Wingdings" panose="05000000000000000000" pitchFamily="2" charset="2"/>
              </a:rPr>
              <a:t>Briquettes are transferred in barrels</a:t>
            </a:r>
            <a:endParaRPr lang="en-GB" sz="1200" dirty="0">
              <a:latin typeface="Arial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6420" y="4101452"/>
            <a:ext cx="3213886" cy="1640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Traceability with RFID or bar-code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All equipment are with cover to avoid cross contamination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Chemical homogeneity  charge divided in batches of 200 kg, then divided in mini-batches of 25 kg. </a:t>
            </a:r>
            <a:endParaRPr lang="en-GB" sz="1200" dirty="0">
              <a:latin typeface="Arial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2"/>
          <a:stretch/>
        </p:blipFill>
        <p:spPr bwMode="auto">
          <a:xfrm>
            <a:off x="4617985" y="940685"/>
            <a:ext cx="4147998" cy="537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Process: charge make up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4640" y="975268"/>
            <a:ext cx="5645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u="sng" dirty="0" smtClean="0"/>
              <a:t>Solids charge</a:t>
            </a:r>
            <a:endParaRPr lang="en-GB" u="sng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63" y="1474719"/>
            <a:ext cx="2100278" cy="157520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54" y="1474720"/>
            <a:ext cx="2100278" cy="15752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4" y="1474720"/>
            <a:ext cx="1427033" cy="190271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63" y="3485919"/>
            <a:ext cx="5371802" cy="251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34340" y="3487644"/>
            <a:ext cx="2700746" cy="2101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Solids are placed in consumable  Titanium CP boxes.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Traceability with RFID or bar-code.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No crane in this shop to avoid cross contamination.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Chemical analysis ensure by addition of briquettes.</a:t>
            </a:r>
            <a:endParaRPr lang="en-GB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Process: plasma furnace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4640" y="975268"/>
            <a:ext cx="8148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dirty="0"/>
              <a:t>The plasma furnace represents 800 t of material and equipment, established on an area of 25 m x 20 m</a:t>
            </a:r>
            <a:endParaRPr lang="en-GB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33378" y="2891606"/>
            <a:ext cx="1857108" cy="1972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Low helium pressure  thermal efficiency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Cold hearth on a cart  easy cleaning.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No water pipes disconnection when opening furnace  no risk of water leak</a:t>
            </a:r>
            <a:endParaRPr lang="en-GB" sz="1200" dirty="0"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5" y="2037923"/>
            <a:ext cx="6441377" cy="429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0825" y="1955918"/>
            <a:ext cx="188391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RETECH furnace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Process: plasma furnace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4640" y="975268"/>
            <a:ext cx="8148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u="sng" dirty="0" smtClean="0"/>
              <a:t>Briquettes </a:t>
            </a:r>
            <a:r>
              <a:rPr lang="en-US" sz="1600" u="sng" dirty="0"/>
              <a:t>charge :</a:t>
            </a:r>
            <a:endParaRPr lang="en-GB" sz="1600" u="sng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" y="1705719"/>
            <a:ext cx="5237731" cy="48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228184" y="382484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Vibratory feeder to transport the briquettes in the melt chamber</a:t>
            </a:r>
            <a:endParaRPr lang="en-GB" sz="1400" dirty="0"/>
          </a:p>
        </p:txBody>
      </p:sp>
      <p:cxnSp>
        <p:nvCxnSpPr>
          <p:cNvPr id="29" name="Connecteur droit avec flèche 28"/>
          <p:cNvCxnSpPr>
            <a:stCxn id="28" idx="1"/>
          </p:cNvCxnSpPr>
          <p:nvPr/>
        </p:nvCxnSpPr>
        <p:spPr>
          <a:xfrm flipH="1">
            <a:off x="4788024" y="4194172"/>
            <a:ext cx="1440160" cy="4589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444208" y="573325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Drums elevator</a:t>
            </a:r>
            <a:endParaRPr lang="en-GB" sz="1400" dirty="0"/>
          </a:p>
        </p:txBody>
      </p:sp>
      <p:cxnSp>
        <p:nvCxnSpPr>
          <p:cNvPr id="31" name="Connecteur droit avec flèche 30"/>
          <p:cNvCxnSpPr>
            <a:stCxn id="30" idx="1"/>
          </p:cNvCxnSpPr>
          <p:nvPr/>
        </p:nvCxnSpPr>
        <p:spPr>
          <a:xfrm flipH="1">
            <a:off x="2537774" y="5887144"/>
            <a:ext cx="390643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632593" y="170571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Drum feeders</a:t>
            </a:r>
            <a:endParaRPr lang="en-GB" sz="1400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3271633" y="2152601"/>
            <a:ext cx="252028" cy="9883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3523075" y="2113366"/>
            <a:ext cx="441666" cy="12763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871766" y="1387539"/>
            <a:ext cx="2948384" cy="1179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RFID readers for barrels  cross checking of order during loading.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Protection against contamination during loading.</a:t>
            </a:r>
            <a:endParaRPr lang="en-GB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Process: plasma furnace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4640" y="975268"/>
            <a:ext cx="8148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u="sng" dirty="0" smtClean="0"/>
              <a:t>Solids charge </a:t>
            </a:r>
            <a:r>
              <a:rPr lang="en-US" sz="1600" u="sng" dirty="0"/>
              <a:t>:</a:t>
            </a:r>
            <a:endParaRPr lang="en-GB" sz="1600" u="sng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0" y="1624949"/>
            <a:ext cx="8484104" cy="442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013242" y="6165304"/>
            <a:ext cx="4605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One cylinder to push boxes in melt chamber </a:t>
            </a:r>
            <a:endParaRPr lang="en-GB" sz="1600" dirty="0">
              <a:solidFill>
                <a:srgbClr val="00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614315" y="4777374"/>
            <a:ext cx="266803" cy="138792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6051" y="2834352"/>
            <a:ext cx="14896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Loading chamber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545771" y="3171515"/>
            <a:ext cx="206032" cy="17375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15879" y="2192090"/>
            <a:ext cx="20145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Isolating valves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4211960" y="2499867"/>
            <a:ext cx="828092" cy="15051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40052" y="2499867"/>
            <a:ext cx="540060" cy="13432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èche vers le haut 23"/>
          <p:cNvSpPr/>
          <p:nvPr/>
        </p:nvSpPr>
        <p:spPr>
          <a:xfrm rot="6240000">
            <a:off x="4646590" y="4474642"/>
            <a:ext cx="202254" cy="329504"/>
          </a:xfrm>
          <a:prstGeom prst="up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984601" y="1178187"/>
            <a:ext cx="2948384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RFID reader for boxes  cross checking of order.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Quick change between 2 boxes.</a:t>
            </a:r>
            <a:endParaRPr lang="en-GB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Process: plasma furnace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4640" y="975268"/>
            <a:ext cx="8148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600" dirty="0">
                <a:solidFill>
                  <a:srgbClr val="000000"/>
                </a:solidFill>
              </a:rPr>
              <a:t>Scrap melting in a water cooled copper </a:t>
            </a:r>
            <a:r>
              <a:rPr lang="en-GB" sz="1600" dirty="0" smtClean="0">
                <a:solidFill>
                  <a:srgbClr val="000000"/>
                </a:solidFill>
              </a:rPr>
              <a:t>hearth</a:t>
            </a:r>
            <a:r>
              <a:rPr lang="en-US" sz="1600" dirty="0" smtClean="0"/>
              <a:t>:</a:t>
            </a:r>
            <a:endParaRPr lang="en-GB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53324" y="1958915"/>
            <a:ext cx="2564195" cy="1768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5 torches with high power  better for inclusions dissolution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Furnace steering with a recipe transferred by IT system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200" dirty="0" smtClean="0">
              <a:latin typeface="Arial" charset="0"/>
              <a:sym typeface="Wingdings" panose="05000000000000000000" pitchFamily="2" charset="2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Arial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26" y="1643518"/>
            <a:ext cx="4929955" cy="423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2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Process: plasma furnace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4640" y="975268"/>
            <a:ext cx="8148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rgbClr val="000000"/>
                </a:solidFill>
              </a:rPr>
              <a:t>Withdrawal chambers: </a:t>
            </a:r>
            <a:r>
              <a:rPr lang="en-GB" sz="1600" dirty="0"/>
              <a:t>VAR stub installed in the withdrawal base plate, before the plasma melting </a:t>
            </a:r>
            <a:r>
              <a:rPr lang="en-GB" sz="1600" dirty="0">
                <a:sym typeface="Wingdings" panose="05000000000000000000" pitchFamily="2" charset="2"/>
              </a:rPr>
              <a:t></a:t>
            </a:r>
            <a:r>
              <a:rPr lang="en-GB" sz="1600" dirty="0"/>
              <a:t> at the beginning of the casting the first liquid metal is welded with the stub. Stub welding in VAR is thus avoided. A&amp;D applied a patent for this method.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387684" y="2250832"/>
            <a:ext cx="6904912" cy="3791651"/>
            <a:chOff x="451714" y="1925680"/>
            <a:chExt cx="7129245" cy="424847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392" y="1925680"/>
              <a:ext cx="5850567" cy="424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451714" y="4922031"/>
              <a:ext cx="1712553" cy="37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Electrodes </a:t>
              </a:r>
              <a:endParaRPr lang="en-GB" sz="1600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1602176" y="4104139"/>
              <a:ext cx="3005226" cy="10248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1602176" y="4209223"/>
              <a:ext cx="1502613" cy="9197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5818265" y="4612313"/>
              <a:ext cx="882020" cy="37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STUB</a:t>
              </a:r>
              <a:endParaRPr lang="en-GB" sz="1600" dirty="0"/>
            </a:p>
          </p:txBody>
        </p:sp>
        <p:cxnSp>
          <p:nvCxnSpPr>
            <p:cNvPr id="14" name="Connecteur droit avec flèche 13"/>
            <p:cNvCxnSpPr>
              <a:stCxn id="13" idx="1"/>
            </p:cNvCxnSpPr>
            <p:nvPr/>
          </p:nvCxnSpPr>
          <p:spPr>
            <a:xfrm flipH="1" flipV="1">
              <a:off x="4716017" y="4612315"/>
              <a:ext cx="1102248" cy="1896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100484" y="2221206"/>
            <a:ext cx="2444362" cy="2229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Good concentricity between stub and electrode  better centring in VAR.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No stub welding in VAR  no risk of quality.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200" dirty="0" smtClean="0">
              <a:latin typeface="Arial" charset="0"/>
              <a:sym typeface="Wingdings" panose="05000000000000000000" pitchFamily="2" charset="2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200" dirty="0" smtClean="0">
              <a:latin typeface="Arial" charset="0"/>
              <a:sym typeface="Wingdings" panose="05000000000000000000" pitchFamily="2" charset="2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QUALIFICATIONS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Process: plasma furnace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4640" y="975268"/>
            <a:ext cx="8148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rgbClr val="000000"/>
                </a:solidFill>
              </a:rPr>
              <a:t>Helium recycling unit: </a:t>
            </a:r>
            <a:r>
              <a:rPr lang="en-US" sz="1600" dirty="0"/>
              <a:t>coupled with the plasma furnace, a unit to process the helium gas guarantees the gas purification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Removal of the undesirable gases (O2, H2, N2) and moisture.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Removal of dusts and chlorine from sponges.</a:t>
            </a:r>
            <a:endParaRPr lang="en-GB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94310" y="3100939"/>
            <a:ext cx="1821255" cy="1179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Chlorine removal  no corrosion.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High level of supervision.</a:t>
            </a:r>
            <a:endParaRPr lang="en-GB" sz="1200" dirty="0">
              <a:latin typeface="Arial" charset="0"/>
            </a:endParaRPr>
          </a:p>
        </p:txBody>
      </p:sp>
      <p:pic>
        <p:nvPicPr>
          <p:cNvPr id="1026" name="Picture 2" descr="C:\Users\raymond.allier\AppData\Local\Microsoft\Windows\Temporary Internet Files\Content.Outlook\Y1BUC1WN\e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8"/>
          <a:stretch/>
        </p:blipFill>
        <p:spPr bwMode="auto">
          <a:xfrm>
            <a:off x="2212340" y="1982873"/>
            <a:ext cx="6332220" cy="45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VAR melting</a:t>
            </a: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6" y="1118287"/>
            <a:ext cx="7656046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2 VAR furnaces: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caroline.marty\Desktop\Communication\2017 04 11 - Photos atelier\DSCN1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99" y="1599404"/>
            <a:ext cx="3769872" cy="49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80300" y="2933518"/>
            <a:ext cx="2140298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Key points 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Robust conception.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charset="0"/>
                <a:sym typeface="Wingdings" panose="05000000000000000000" pitchFamily="2" charset="2"/>
              </a:rPr>
              <a:t>A&amp;D requirements (easy cleaning…)</a:t>
            </a:r>
            <a:endParaRPr lang="en-GB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General schedule</a:t>
            </a:r>
            <a:endParaRPr lang="en-GB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787425070"/>
              </p:ext>
            </p:extLst>
          </p:nvPr>
        </p:nvGraphicFramePr>
        <p:xfrm>
          <a:off x="1586298" y="2001654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4554251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275961"/>
            <a:ext cx="1728192" cy="1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62" y="1658637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X:\Photos et Vidéos chantier\141_1612\IMGP366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 bwMode="auto">
          <a:xfrm>
            <a:off x="465446" y="3097965"/>
            <a:ext cx="3242458" cy="11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QUALIFICATIONS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48043" y="1118287"/>
            <a:ext cx="8155419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Tous les équipements sont installés et opérationnels. 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4" name="Picture 62" descr="I:\Inauguration\Ecotitanium-HD2\Unite╠ü de pre╠üparation des briquettes de copeaux et de titane\Ecotitanium-JDA_83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3986" r="5157" b="15962"/>
          <a:stretch/>
        </p:blipFill>
        <p:spPr bwMode="auto">
          <a:xfrm>
            <a:off x="250826" y="1579418"/>
            <a:ext cx="3650846" cy="48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5" descr="I:\Inauguration\Ecotitanium-HD2\Unite╠ü de pre╠üparation des charges et containers\Ecotitanium-JDA_83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2" y="1721537"/>
            <a:ext cx="4563023" cy="30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901672" y="6134582"/>
            <a:ext cx="4261426" cy="3016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Unité de préparation des briquettes - UPB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764098" y="4766889"/>
            <a:ext cx="4261426" cy="3016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50000"/>
              </a:spcBef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Ligne de préparation des massifs - LPM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ETAT D’AVANCEMENT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322619" y="1641764"/>
            <a:ext cx="4601558" cy="4886559"/>
            <a:chOff x="4555375" y="1796693"/>
            <a:chExt cx="4368801" cy="4731630"/>
          </a:xfrm>
        </p:grpSpPr>
        <p:pic>
          <p:nvPicPr>
            <p:cNvPr id="7" name="Picture 68" descr="I:\Inauguration\Ecotitanium-HD1\Four de refusion\Ecotitanium-JDA_8348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297" y="1796693"/>
              <a:ext cx="3157879" cy="473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4555375" y="6134582"/>
              <a:ext cx="1210922" cy="3016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ct val="50000"/>
                </a:spcBef>
                <a:buNone/>
              </a:pPr>
              <a:r>
                <a:rPr lang="fr-FR" sz="1600" dirty="0" smtClean="0">
                  <a:solidFill>
                    <a:srgbClr val="000000"/>
                  </a:solidFill>
                </a:rPr>
                <a:t>Four VAR</a:t>
              </a:r>
              <a:endParaRPr lang="fr-FR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18654" y="1215736"/>
            <a:ext cx="4810546" cy="3867678"/>
            <a:chOff x="250826" y="1573846"/>
            <a:chExt cx="4619293" cy="3663502"/>
          </a:xfrm>
        </p:grpSpPr>
        <p:pic>
          <p:nvPicPr>
            <p:cNvPr id="10" name="Picture 66" descr="I:\Inauguration\Ecotitanium-HD2\Four Plasma\Ecotitanium-JDA_8327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9" t="21104" r="9628"/>
            <a:stretch/>
          </p:blipFill>
          <p:spPr bwMode="auto">
            <a:xfrm>
              <a:off x="250826" y="1573846"/>
              <a:ext cx="4619293" cy="303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255346" y="4634098"/>
              <a:ext cx="4614773" cy="6032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50000"/>
                </a:spcBef>
                <a:buNone/>
              </a:pPr>
              <a:r>
                <a:rPr lang="fr-FR" sz="1600" dirty="0" smtClean="0">
                  <a:solidFill>
                    <a:srgbClr val="000000"/>
                  </a:solidFill>
                </a:rPr>
                <a:t>Four PLASMA</a:t>
              </a:r>
              <a:endParaRPr lang="fr-FR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4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ETAT D’AVANCEMENT</a:t>
            </a:r>
          </a:p>
        </p:txBody>
      </p:sp>
      <p:pic>
        <p:nvPicPr>
          <p:cNvPr id="6" name="Picture 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0" y="1288218"/>
            <a:ext cx="4429385" cy="286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 descr="I:\Inauguration\Ecotitanium-HD2\Scie\Ecotitanium-JDA_835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4" t="31507" r="7865" b="16542"/>
          <a:stretch/>
        </p:blipFill>
        <p:spPr bwMode="auto">
          <a:xfrm>
            <a:off x="4717473" y="3855027"/>
            <a:ext cx="4325760" cy="2698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2700" y="4162317"/>
            <a:ext cx="4614773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Aléseuse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28460" y="3549534"/>
            <a:ext cx="4614773" cy="365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50000"/>
              </a:spcBef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Scie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/>
              <a:t>PREMIERE CAMPAGNE DE PRODUCTION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8654" y="1419911"/>
            <a:ext cx="7656046" cy="39667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noProof="1" smtClean="0"/>
              <a:t>En octobre et novembre 2017, EcoTitanium a réalisé une campagne de 6 lingots pour la certification aéronautique AMS 4928.</a:t>
            </a:r>
          </a:p>
          <a:p>
            <a:pPr marL="457200" lvl="1" indent="0" algn="just">
              <a:buNone/>
            </a:pPr>
            <a:endParaRPr lang="fr-FR" sz="2400" noProof="1" smtClean="0"/>
          </a:p>
          <a:p>
            <a:pPr lvl="2" algn="just">
              <a:buClr>
                <a:schemeClr val="bg1">
                  <a:lumMod val="50000"/>
                </a:schemeClr>
              </a:buClr>
            </a:pPr>
            <a:r>
              <a:rPr lang="fr-FR" sz="1600" noProof="1" smtClean="0"/>
              <a:t>Les charges élaborées :</a:t>
            </a:r>
          </a:p>
          <a:p>
            <a:pPr lvl="3" algn="just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noProof="1" smtClean="0"/>
              <a:t>3 lingots réalisés à partir de briquettes,</a:t>
            </a:r>
          </a:p>
          <a:p>
            <a:pPr lvl="3" algn="just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noProof="1" smtClean="0"/>
              <a:t>3 lingots </a:t>
            </a:r>
            <a:r>
              <a:rPr lang="fr-FR" sz="1600" noProof="1"/>
              <a:t>réalisés </a:t>
            </a:r>
            <a:r>
              <a:rPr lang="fr-FR" sz="1600" noProof="1" smtClean="0"/>
              <a:t>à partir de chutes massives + </a:t>
            </a:r>
            <a:r>
              <a:rPr lang="fr-FR" sz="1600" noProof="1"/>
              <a:t>briquettes pour ajustement </a:t>
            </a:r>
            <a:r>
              <a:rPr lang="fr-FR" sz="1600" noProof="1" smtClean="0"/>
              <a:t>nuance</a:t>
            </a:r>
            <a:endParaRPr lang="fr-FR" sz="1600" noProof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87" y="3933215"/>
            <a:ext cx="4865726" cy="227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/>
              <a:t>PREMIERE CAMPAGNE DE PRODUCTION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209" y="1419910"/>
            <a:ext cx="7656046" cy="39667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>
              <a:buClr>
                <a:srgbClr val="F27019"/>
              </a:buClr>
              <a:buNone/>
            </a:pPr>
            <a:endParaRPr lang="fr-FR" sz="1600" noProof="1"/>
          </a:p>
          <a:p>
            <a:pPr lvl="2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noProof="1" smtClean="0"/>
              <a:t>Electrode :</a:t>
            </a:r>
          </a:p>
          <a:p>
            <a:pPr lvl="2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noProof="1"/>
          </a:p>
          <a:p>
            <a:pPr lvl="2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noProof="1" smtClean="0"/>
          </a:p>
          <a:p>
            <a:pPr marL="914400" lvl="2" indent="0" algn="just">
              <a:buClr>
                <a:srgbClr val="F27019"/>
              </a:buClr>
              <a:buNone/>
            </a:pPr>
            <a:endParaRPr lang="fr-FR" sz="1600" noProof="1" smtClean="0"/>
          </a:p>
          <a:p>
            <a:pPr marL="914400" lvl="2" indent="0" algn="just">
              <a:buClr>
                <a:srgbClr val="F27019"/>
              </a:buClr>
              <a:buNone/>
            </a:pPr>
            <a:endParaRPr lang="fr-FR" sz="1600" noProof="1" smtClean="0"/>
          </a:p>
          <a:p>
            <a:pPr marL="914400" lvl="2" indent="0" algn="just">
              <a:buClr>
                <a:srgbClr val="F27019"/>
              </a:buClr>
              <a:buNone/>
            </a:pPr>
            <a:endParaRPr lang="fr-FR" sz="1600" noProof="1"/>
          </a:p>
          <a:p>
            <a:pPr marL="914400" lvl="2" indent="0" algn="just">
              <a:buClr>
                <a:srgbClr val="F27019"/>
              </a:buClr>
              <a:buNone/>
            </a:pPr>
            <a:endParaRPr lang="fr-FR" sz="1600" noProof="1"/>
          </a:p>
          <a:p>
            <a:pPr lvl="2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noProof="1" smtClean="0"/>
          </a:p>
          <a:p>
            <a:pPr lvl="2" algn="just"/>
            <a:r>
              <a:rPr lang="fr-FR" sz="1600" noProof="1" smtClean="0"/>
              <a:t>Lingot </a:t>
            </a:r>
            <a:r>
              <a:rPr lang="fr-FR" sz="1600" noProof="1"/>
              <a:t>:</a:t>
            </a:r>
          </a:p>
          <a:p>
            <a:pPr lvl="2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noProof="1"/>
          </a:p>
          <a:p>
            <a:pPr lvl="2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noProof="1"/>
          </a:p>
          <a:p>
            <a:pPr marL="914400" lvl="2" indent="0" algn="just">
              <a:buClr>
                <a:srgbClr val="F27019"/>
              </a:buClr>
              <a:buNone/>
            </a:pPr>
            <a:endParaRPr lang="fr-FR" sz="1600" noProof="1"/>
          </a:p>
          <a:p>
            <a:pPr lvl="2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noProof="1" smtClean="0"/>
          </a:p>
          <a:p>
            <a:pPr lvl="2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noProof="1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FR" sz="1600" noProof="1"/>
              <a:t>Chimie : l’analyse chimique des 6 lingots est conforme.</a:t>
            </a:r>
          </a:p>
          <a:p>
            <a:pPr lvl="2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2000" noProof="1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0" b="25271"/>
          <a:stretch/>
        </p:blipFill>
        <p:spPr bwMode="auto">
          <a:xfrm>
            <a:off x="2703907" y="1419910"/>
            <a:ext cx="5600700" cy="158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 descr="C:\Users\raymond.allier\AppData\Local\Microsoft\Windows\Temporary Internet Files\Content.Outlook\Y1BUC1WN\Lingo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933"/>
          <a:stretch/>
        </p:blipFill>
        <p:spPr bwMode="auto">
          <a:xfrm>
            <a:off x="3401906" y="3325091"/>
            <a:ext cx="4204701" cy="24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AMS 4928 certification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8654" y="1203841"/>
            <a:ext cx="7756946" cy="50290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 2017, campaign of 6 ingots: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Charges: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ingots forged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rolled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RD150 mm,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ingot forged in RD 240 mm,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ingot forged in RD 330 mm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37" y="2139146"/>
            <a:ext cx="3376490" cy="200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PROJECT DESCRIPTION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AMS 4928 certification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8654" y="1041281"/>
            <a:ext cx="8336066" cy="50290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Metallurgical results (example for 1 ingot in R 150 mm):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Chemical Analysis: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according AMS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4928.</a:t>
            </a:r>
          </a:p>
          <a:p>
            <a:pPr lvl="1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Ultrasonic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Inspection phased array and US contact by UKAD (dead zone 3 mm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): compliant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AMS 2631 Class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A1.</a:t>
            </a:r>
          </a:p>
          <a:p>
            <a:pPr lvl="1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compliant according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 3684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(Beta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micrography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07633"/>
              </p:ext>
            </p:extLst>
          </p:nvPr>
        </p:nvGraphicFramePr>
        <p:xfrm>
          <a:off x="538481" y="1736249"/>
          <a:ext cx="7437120" cy="1718150"/>
        </p:xfrm>
        <a:graphic>
          <a:graphicData uri="http://schemas.openxmlformats.org/drawingml/2006/table">
            <a:tbl>
              <a:tblPr/>
              <a:tblGrid>
                <a:gridCol w="842825"/>
                <a:gridCol w="663915"/>
                <a:gridCol w="722428"/>
                <a:gridCol w="754776"/>
                <a:gridCol w="668516"/>
                <a:gridCol w="571473"/>
                <a:gridCol w="560690"/>
                <a:gridCol w="657733"/>
                <a:gridCol w="517560"/>
                <a:gridCol w="529030"/>
                <a:gridCol w="468235"/>
                <a:gridCol w="479939"/>
              </a:tblGrid>
              <a:tr h="4500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86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C01R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TI10F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TI10F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TI10F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TI10F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TI15F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TI01N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TI01N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TI01N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TIQ1I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TIQ1I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10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0/0.08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5.50/6.75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3.50/4.50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0/0.30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0/0.005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0/0.0125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0/0.05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0/0.20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51536"/>
              </p:ext>
            </p:extLst>
          </p:nvPr>
        </p:nvGraphicFramePr>
        <p:xfrm>
          <a:off x="1036317" y="4866091"/>
          <a:ext cx="6416577" cy="1104900"/>
        </p:xfrm>
        <a:graphic>
          <a:graphicData uri="http://schemas.openxmlformats.org/drawingml/2006/table">
            <a:tbl>
              <a:tblPr/>
              <a:tblGrid>
                <a:gridCol w="1870382"/>
                <a:gridCol w="2332075"/>
                <a:gridCol w="2214120"/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Slices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 transus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 between minimum and maximum 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0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AMS 4928 certification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8654" y="1041281"/>
            <a:ext cx="8336066" cy="50290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Metallurgical results (example for 1 ingot in R 150 mm):</a:t>
            </a:r>
          </a:p>
          <a:p>
            <a:pPr lvl="1"/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Macrography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ccording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AMS 2380 : level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13" y="2176851"/>
            <a:ext cx="4025613" cy="3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AMS 4928 certification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8654" y="1203841"/>
            <a:ext cx="7756946" cy="50290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Metallurgical results :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Micrography: According to AMS 4928 :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Equiaxed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elongated primary alpha in a transformed beta matrix with no continuous network of alpha at prior beta grain boundaries</a:t>
            </a:r>
          </a:p>
          <a:p>
            <a:pPr marL="457200" lvl="1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			LONGITUDINAL					TRANSVERSE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Tensile tests: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Compliant AMS4928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60" y="2507224"/>
            <a:ext cx="2296884" cy="196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321" y="2507006"/>
            <a:ext cx="2311727" cy="1968218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8465"/>
              </p:ext>
            </p:extLst>
          </p:nvPr>
        </p:nvGraphicFramePr>
        <p:xfrm>
          <a:off x="436880" y="5436711"/>
          <a:ext cx="7229374" cy="796218"/>
        </p:xfrm>
        <a:graphic>
          <a:graphicData uri="http://schemas.openxmlformats.org/drawingml/2006/table">
            <a:tbl>
              <a:tblPr/>
              <a:tblGrid>
                <a:gridCol w="216290"/>
                <a:gridCol w="135012"/>
                <a:gridCol w="135012"/>
                <a:gridCol w="135012"/>
                <a:gridCol w="135012"/>
                <a:gridCol w="1901406"/>
                <a:gridCol w="1582631"/>
                <a:gridCol w="1616385"/>
                <a:gridCol w="1372614"/>
              </a:tblGrid>
              <a:tr h="26540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Mpa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≥ 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Rp0.2 (Mpa) ≥ 827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A4d (%) ≥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(%) ≥ 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7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AMS 4928 certification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8654" y="1066800"/>
            <a:ext cx="7756946" cy="51661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Metallurgical results : focus on O2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2918401"/>
            <a:ext cx="54959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027313" y="3372834"/>
            <a:ext cx="2897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comparison with our competitors shows a homogeneity in the target and the distribution of the oxygen level</a:t>
            </a:r>
            <a:endParaRPr lang="fr-FR" sz="1400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76689"/>
              </p:ext>
            </p:extLst>
          </p:nvPr>
        </p:nvGraphicFramePr>
        <p:xfrm>
          <a:off x="1108879" y="1475062"/>
          <a:ext cx="6127750" cy="1287780"/>
        </p:xfrm>
        <a:graphic>
          <a:graphicData uri="http://schemas.openxmlformats.org/drawingml/2006/table">
            <a:tbl>
              <a:tblPr firstRow="1" firstCol="1" bandRow="1"/>
              <a:tblGrid>
                <a:gridCol w="793750"/>
                <a:gridCol w="762000"/>
                <a:gridCol w="647531"/>
                <a:gridCol w="690880"/>
                <a:gridCol w="1026160"/>
                <a:gridCol w="683429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Lingot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(%) 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 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deviation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(ppm) 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Minimum (%) 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Maximum (%) 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Etendue (ppm)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RTI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UKTMP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974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1946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EcoTitanium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96160" y="4721483"/>
            <a:ext cx="1534160" cy="1480966"/>
          </a:xfrm>
          <a:prstGeom prst="rect">
            <a:avLst/>
          </a:prstGeom>
          <a:noFill/>
          <a:ln w="2222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0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Others qualifications in progress</a:t>
            </a: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8654" y="1066800"/>
            <a:ext cx="7756946" cy="51661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SAFRAN: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time for standard applications,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Then for PQ and DQ applications.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10.2.3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AIRBUS: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structural parts.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BOMBARDIER: for structural parts.</a:t>
            </a:r>
          </a:p>
        </p:txBody>
      </p:sp>
    </p:spTree>
    <p:extLst>
      <p:ext uri="{BB962C8B-B14F-4D97-AF65-F5344CB8AC3E}">
        <p14:creationId xmlns:p14="http://schemas.microsoft.com/office/powerpoint/2010/main" val="30001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279426" cy="646331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EUROPE’S FIRST AERONAUTIC TITANIUM GRADES RECYCLING PLANT</a:t>
            </a:r>
            <a:endParaRPr lang="fr-FR" sz="1800" dirty="0"/>
          </a:p>
        </p:txBody>
      </p:sp>
      <p:pic>
        <p:nvPicPr>
          <p:cNvPr id="8" name="Picture 3" descr="C:\Users\audrey.delache\Desktop\INAUGURATION ECOTITANIUM\ecoti\semeur hebdo\Ecotitanium Juillet 2017-vue aérienne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24" y="1432530"/>
            <a:ext cx="7246961" cy="40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6124" y="4529278"/>
            <a:ext cx="7246961" cy="892552"/>
          </a:xfrm>
          <a:prstGeom prst="rect">
            <a:avLst/>
          </a:prstGeom>
          <a:solidFill>
            <a:srgbClr val="15AF74">
              <a:alpha val="72157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Located in Saint‐Georges-de‐Mons, Puy-de-Dôme, France, </a:t>
            </a:r>
            <a:r>
              <a:rPr lang="en-US" sz="1300" b="1" dirty="0" smtClean="0">
                <a:solidFill>
                  <a:schemeClr val="bg1"/>
                </a:solidFill>
              </a:rPr>
              <a:t>EcoTitanium</a:t>
            </a:r>
            <a:r>
              <a:rPr lang="en-US" sz="1300" dirty="0" smtClean="0">
                <a:solidFill>
                  <a:schemeClr val="bg1"/>
                </a:solidFill>
              </a:rPr>
              <a:t> is the </a:t>
            </a:r>
            <a:r>
              <a:rPr lang="en-US" sz="1300" dirty="0">
                <a:solidFill>
                  <a:schemeClr val="bg1"/>
                </a:solidFill>
              </a:rPr>
              <a:t>f</a:t>
            </a:r>
            <a:r>
              <a:rPr lang="en-US" sz="1300" dirty="0" smtClean="0">
                <a:solidFill>
                  <a:schemeClr val="bg1"/>
                </a:solidFill>
              </a:rPr>
              <a:t>irst plant in Europe to melt </a:t>
            </a:r>
            <a:r>
              <a:rPr lang="en-US" sz="1300" b="1" dirty="0" smtClean="0">
                <a:solidFill>
                  <a:schemeClr val="bg1"/>
                </a:solidFill>
              </a:rPr>
              <a:t>aeronautic titanium grades by recycling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300" dirty="0" smtClean="0">
                <a:solidFill>
                  <a:schemeClr val="bg1"/>
                </a:solidFill>
              </a:rPr>
              <a:t>EcoTitanium produces alloys from </a:t>
            </a:r>
            <a:r>
              <a:rPr lang="en-US" sz="1300" b="1" dirty="0" smtClean="0">
                <a:solidFill>
                  <a:schemeClr val="bg1"/>
                </a:solidFill>
              </a:rPr>
              <a:t>titanium solid scrap and cuttings collected from the major aeronautic companies and their subcontractors</a:t>
            </a:r>
            <a:r>
              <a:rPr lang="en-US" sz="13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Raymond ALLIER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Raymond.allier@eramet-ecotitanium.com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Why EcoTitanium</a:t>
            </a:r>
            <a:endParaRPr lang="en-GB" dirty="0"/>
          </a:p>
        </p:txBody>
      </p:sp>
      <p:grpSp>
        <p:nvGrpSpPr>
          <p:cNvPr id="7" name="Groupe 6"/>
          <p:cNvGrpSpPr/>
          <p:nvPr/>
        </p:nvGrpSpPr>
        <p:grpSpPr>
          <a:xfrm>
            <a:off x="1126637" y="1778973"/>
            <a:ext cx="7460772" cy="4803421"/>
            <a:chOff x="755576" y="1793931"/>
            <a:chExt cx="7460772" cy="4803421"/>
          </a:xfrm>
        </p:grpSpPr>
        <p:sp>
          <p:nvSpPr>
            <p:cNvPr id="8" name="Espace réservé du contenu 5"/>
            <p:cNvSpPr txBox="1">
              <a:spLocks/>
            </p:cNvSpPr>
            <p:nvPr/>
          </p:nvSpPr>
          <p:spPr bwMode="auto">
            <a:xfrm>
              <a:off x="755576" y="1793931"/>
              <a:ext cx="4392488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90000"/>
                <a:buFont typeface="Wingdings" pitchFamily="2" charset="2"/>
                <a:buChar char="Ø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v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GB" sz="1600" b="1" kern="0" dirty="0" smtClean="0">
                  <a:solidFill>
                    <a:prstClr val="white">
                      <a:lumMod val="50000"/>
                    </a:prstClr>
                  </a:solidFill>
                </a:rPr>
                <a:t>Example : Door Frame - AIRBUS A350 </a:t>
              </a:r>
            </a:p>
            <a:p>
              <a:pPr marL="0" indent="0" algn="ctr">
                <a:buFont typeface="Wingdings" pitchFamily="2" charset="2"/>
                <a:buNone/>
              </a:pPr>
              <a:endParaRPr lang="en-GB" sz="1600" kern="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pic>
          <p:nvPicPr>
            <p:cNvPr id="9" name="Picture 2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251" y="2620376"/>
              <a:ext cx="2307024" cy="83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447" y="3965102"/>
              <a:ext cx="2291874" cy="719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447" y="5369563"/>
              <a:ext cx="2291874" cy="50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2137005" y="2308035"/>
              <a:ext cx="1175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latin typeface="Calibri"/>
                </a:rPr>
                <a:t>Billet 200kg</a:t>
              </a: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807989" y="3609418"/>
              <a:ext cx="1968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latin typeface="Calibri"/>
                </a:rPr>
                <a:t>Closed die part150kg</a:t>
              </a: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30617" y="5027527"/>
              <a:ext cx="1723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 err="1" smtClean="0">
                  <a:solidFill>
                    <a:prstClr val="black"/>
                  </a:solidFill>
                  <a:latin typeface="Calibri"/>
                </a:rPr>
                <a:t>Ficished</a:t>
              </a:r>
              <a:r>
                <a:rPr lang="en-GB" sz="1600" b="1" dirty="0" smtClean="0">
                  <a:solidFill>
                    <a:prstClr val="black"/>
                  </a:solidFill>
                  <a:latin typeface="Calibri"/>
                </a:rPr>
                <a:t> part 20kg</a:t>
              </a: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lèche courbée vers la gauche 14"/>
            <p:cNvSpPr/>
            <p:nvPr/>
          </p:nvSpPr>
          <p:spPr>
            <a:xfrm>
              <a:off x="4678639" y="3140968"/>
              <a:ext cx="469425" cy="108012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6" name="Flèche courbée vers la gauche 15"/>
            <p:cNvSpPr/>
            <p:nvPr/>
          </p:nvSpPr>
          <p:spPr>
            <a:xfrm>
              <a:off x="4678639" y="4581128"/>
              <a:ext cx="469425" cy="108012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Espace réservé du contenu 5"/>
            <p:cNvSpPr txBox="1">
              <a:spLocks/>
            </p:cNvSpPr>
            <p:nvPr/>
          </p:nvSpPr>
          <p:spPr bwMode="auto">
            <a:xfrm>
              <a:off x="5004048" y="3373069"/>
              <a:ext cx="3212300" cy="472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90000"/>
                <a:buFont typeface="Wingdings" pitchFamily="2" charset="2"/>
                <a:buChar char="Ø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v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GB" sz="1600" b="1" kern="0" dirty="0" smtClean="0">
                  <a:solidFill>
                    <a:prstClr val="white">
                      <a:lumMod val="50000"/>
                    </a:prstClr>
                  </a:solidFill>
                </a:rPr>
                <a:t>50 kg of solids</a:t>
              </a:r>
            </a:p>
            <a:p>
              <a:pPr marL="0" indent="0" algn="ctr">
                <a:buFont typeface="Wingdings" pitchFamily="2" charset="2"/>
                <a:buNone/>
              </a:pPr>
              <a:endParaRPr lang="en-GB" sz="1600" kern="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8" name="Espace réservé du contenu 5"/>
            <p:cNvSpPr txBox="1">
              <a:spLocks/>
            </p:cNvSpPr>
            <p:nvPr/>
          </p:nvSpPr>
          <p:spPr bwMode="auto">
            <a:xfrm>
              <a:off x="5104737" y="4900518"/>
              <a:ext cx="2347583" cy="472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90000"/>
                <a:buFont typeface="Wingdings" pitchFamily="2" charset="2"/>
                <a:buChar char="Ø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v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GB" sz="1600" b="1" kern="0" dirty="0" smtClean="0">
                  <a:solidFill>
                    <a:prstClr val="white">
                      <a:lumMod val="50000"/>
                    </a:prstClr>
                  </a:solidFill>
                </a:rPr>
                <a:t>130 kg of turnings</a:t>
              </a:r>
            </a:p>
            <a:p>
              <a:pPr marL="0" indent="0" algn="ctr">
                <a:buFont typeface="Wingdings" pitchFamily="2" charset="2"/>
                <a:buNone/>
              </a:pPr>
              <a:endParaRPr lang="en-GB" sz="1600" kern="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5004048" y="5805264"/>
              <a:ext cx="24482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space réservé du contenu 5"/>
            <p:cNvSpPr txBox="1">
              <a:spLocks/>
            </p:cNvSpPr>
            <p:nvPr/>
          </p:nvSpPr>
          <p:spPr bwMode="auto">
            <a:xfrm>
              <a:off x="5104737" y="5980638"/>
              <a:ext cx="2347583" cy="472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90000"/>
                <a:buFont typeface="Wingdings" pitchFamily="2" charset="2"/>
                <a:buChar char="Ø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v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GB" sz="1600" b="1" kern="0" dirty="0" smtClean="0">
                  <a:solidFill>
                    <a:prstClr val="white">
                      <a:lumMod val="50000"/>
                    </a:prstClr>
                  </a:solidFill>
                </a:rPr>
                <a:t>180 kg of scrap</a:t>
              </a:r>
            </a:p>
            <a:p>
              <a:pPr marL="0" indent="0" algn="ctr">
                <a:buFont typeface="Wingdings" pitchFamily="2" charset="2"/>
                <a:buNone/>
              </a:pPr>
              <a:endParaRPr lang="en-GB" sz="1600" kern="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1" name="Espace réservé du contenu 5"/>
            <p:cNvSpPr txBox="1">
              <a:spLocks/>
            </p:cNvSpPr>
            <p:nvPr/>
          </p:nvSpPr>
          <p:spPr bwMode="auto">
            <a:xfrm>
              <a:off x="1331640" y="6165304"/>
              <a:ext cx="2952328" cy="4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90000"/>
                <a:buFont typeface="Wingdings" pitchFamily="2" charset="2"/>
                <a:buChar char="Ø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Font typeface="Wingdings" pitchFamily="2" charset="2"/>
                <a:buChar char="v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D3C0A3"/>
                </a:buClr>
                <a:buSzPct val="80000"/>
                <a:buChar char="o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GB" sz="1600" b="1" kern="0" dirty="0" smtClean="0">
                  <a:solidFill>
                    <a:srgbClr val="FF0000"/>
                  </a:solidFill>
                </a:rPr>
                <a:t>Ratio « Buy to Fly » :  10</a:t>
              </a:r>
            </a:p>
            <a:p>
              <a:pPr marL="0" indent="0" algn="ctr">
                <a:buFont typeface="Wingdings" pitchFamily="2" charset="2"/>
                <a:buNone/>
              </a:pPr>
              <a:endParaRPr lang="en-GB" sz="1600" kern="0" dirty="0" smtClean="0">
                <a:solidFill>
                  <a:prstClr val="black"/>
                </a:solidFill>
              </a:endParaRPr>
            </a:p>
            <a:p>
              <a:pPr marL="0" indent="0" algn="ctr">
                <a:buFont typeface="Wingdings" pitchFamily="2" charset="2"/>
                <a:buNone/>
              </a:pPr>
              <a:endParaRPr lang="en-GB" sz="16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scrap: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Why EcoTitanium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3162" y="956354"/>
            <a:ext cx="8538258" cy="50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GB" sz="1600" dirty="0" smtClean="0">
                <a:solidFill>
                  <a:srgbClr val="000000"/>
                </a:solidFill>
                <a:latin typeface="Calibri"/>
              </a:rPr>
              <a:t>:</a:t>
            </a:r>
            <a:endParaRPr lang="en-GB" sz="16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510748" y="1752011"/>
            <a:ext cx="7353852" cy="4264340"/>
            <a:chOff x="1025353" y="1579992"/>
            <a:chExt cx="7698511" cy="3865231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29" name="Flèche en arc 28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3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1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153162" y="1966938"/>
            <a:ext cx="299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 pitchFamily="34" charset="0"/>
              </a:rPr>
              <a:t>European titanium scrap is mainly exported to USA : </a:t>
            </a:r>
            <a:r>
              <a:rPr lang="fr-FR" sz="1600" b="1" dirty="0" smtClean="0">
                <a:solidFill>
                  <a:srgbClr val="1BAD93"/>
                </a:solidFill>
                <a:latin typeface="Arial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600" b="1" dirty="0" smtClean="0">
              <a:solidFill>
                <a:srgbClr val="1BAD93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00B050"/>
                </a:solidFill>
                <a:latin typeface="Arial" pitchFamily="34" charset="0"/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</a:rPr>
              <a:t>10500 tons </a:t>
            </a:r>
            <a:r>
              <a:rPr lang="fr-FR" sz="1600" b="1" dirty="0">
                <a:solidFill>
                  <a:srgbClr val="00B050"/>
                </a:solidFill>
                <a:latin typeface="Arial" pitchFamily="34" charset="0"/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</a:rPr>
              <a:t>2016</a:t>
            </a:r>
            <a:endParaRPr lang="fr-FR" sz="1600" b="1" dirty="0">
              <a:solidFill>
                <a:srgbClr val="00B050"/>
              </a:solidFill>
              <a:latin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b="1" dirty="0">
              <a:solidFill>
                <a:srgbClr val="00B05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00B050"/>
                </a:solidFill>
                <a:latin typeface="Arial" pitchFamily="34" charset="0"/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</a:rPr>
              <a:t>17000 tons </a:t>
            </a:r>
            <a:r>
              <a:rPr lang="fr-FR" sz="1600" b="1" dirty="0">
                <a:solidFill>
                  <a:srgbClr val="00B050"/>
                </a:solidFill>
                <a:latin typeface="Arial" pitchFamily="34" charset="0"/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</a:rPr>
              <a:t>2017.</a:t>
            </a:r>
            <a:endParaRPr lang="fr-FR" sz="16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5" name="ZoneTexte 25"/>
          <p:cNvSpPr txBox="1"/>
          <p:nvPr/>
        </p:nvSpPr>
        <p:spPr>
          <a:xfrm>
            <a:off x="0" y="6043282"/>
            <a:ext cx="854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</a:rPr>
              <a:t>US ingots were mainly produced from titanium scrap in 2014 and 2015, 63 % of the total consumption Scrap + Sponge.</a:t>
            </a:r>
          </a:p>
        </p:txBody>
      </p:sp>
    </p:spTree>
    <p:extLst>
      <p:ext uri="{BB962C8B-B14F-4D97-AF65-F5344CB8AC3E}">
        <p14:creationId xmlns:p14="http://schemas.microsoft.com/office/powerpoint/2010/main" val="28885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84775"/>
          </a:xfrm>
        </p:spPr>
        <p:txBody>
          <a:bodyPr/>
          <a:lstStyle/>
          <a:p>
            <a:r>
              <a:rPr lang="en-GB" sz="3200" dirty="0" smtClean="0"/>
              <a:t>SHAREHOLDERS</a:t>
            </a:r>
            <a:endParaRPr lang="en-GB" dirty="0"/>
          </a:p>
        </p:txBody>
      </p:sp>
      <p:grpSp>
        <p:nvGrpSpPr>
          <p:cNvPr id="41" name="Groupe 40"/>
          <p:cNvGrpSpPr/>
          <p:nvPr/>
        </p:nvGrpSpPr>
        <p:grpSpPr>
          <a:xfrm>
            <a:off x="3791986" y="1491518"/>
            <a:ext cx="4856285" cy="4380641"/>
            <a:chOff x="2183255" y="1342040"/>
            <a:chExt cx="4856285" cy="4380641"/>
          </a:xfrm>
        </p:grpSpPr>
        <p:grpSp>
          <p:nvGrpSpPr>
            <p:cNvPr id="42" name="Groupe 41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44" name="Ellipse 43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8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5" name="Picture 4" descr="http://challenge-chinellato.asso-web.com/uploaded/image/logo-cacf-centre-rvb-jpg.jpg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ZoneTexte 47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50" name="Picture 8" descr="LogoAD-200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16" y="2456991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218" y="1273509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Accolade fermante 51"/>
          <p:cNvSpPr/>
          <p:nvPr/>
        </p:nvSpPr>
        <p:spPr>
          <a:xfrm>
            <a:off x="3282184" y="1358670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770138" y="2911857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146730" y="802142"/>
            <a:ext cx="5245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accent6"/>
                </a:solidFill>
              </a:defRPr>
            </a:lvl1pPr>
          </a:lstStyle>
          <a:p>
            <a:pPr>
              <a:spcBef>
                <a:spcPct val="20000"/>
              </a:spcBef>
              <a:buClr>
                <a:srgbClr val="D3C0A3"/>
              </a:buClr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Committed shareholders in EcoTitanium</a:t>
            </a:r>
            <a:endParaRPr lang="en-GB" sz="16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167656" y="3758710"/>
            <a:ext cx="4080808" cy="250209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facility in Europe for melting new Titanium Ingots by recycling, dedicated to aeronautical and high demanding markets in concept of Circular Economy.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M€ investment for the first step.</a:t>
            </a: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 direct employees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7 100 m²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Integrated solution for 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2" y="956353"/>
            <a:ext cx="7674718" cy="70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fr-FR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 open Solution for all UKAD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Customers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 (forgers, extruders), based on circular Economy.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173224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Project description</a:t>
            </a:r>
            <a:endParaRPr lang="en-GB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38692" y="1155135"/>
            <a:ext cx="7896549" cy="5219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600" dirty="0"/>
              <a:t>EcoTitanium project is composed of 3 parts: </a:t>
            </a:r>
          </a:p>
          <a:p>
            <a:pPr lvl="1" algn="just"/>
            <a:endParaRPr lang="en-GB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New European organization for collecting of </a:t>
            </a:r>
            <a:r>
              <a:rPr lang="en-GB" sz="1600" dirty="0" err="1"/>
              <a:t>Ti</a:t>
            </a:r>
            <a:r>
              <a:rPr lang="en-GB" sz="1600" dirty="0"/>
              <a:t> 6-4 scrap.</a:t>
            </a:r>
          </a:p>
          <a:p>
            <a:pPr lvl="1" algn="just"/>
            <a:endParaRPr lang="en-GB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Processing of scrap.</a:t>
            </a:r>
          </a:p>
          <a:p>
            <a:pPr lvl="1" algn="just"/>
            <a:endParaRPr lang="en-GB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New production plant in France for melting with PAMCHR and VAR </a:t>
            </a:r>
            <a:r>
              <a:rPr lang="en-GB" sz="1600" dirty="0" err="1"/>
              <a:t>remelting</a:t>
            </a:r>
            <a:r>
              <a:rPr lang="en-GB" sz="1600" dirty="0"/>
              <a:t>.</a:t>
            </a:r>
          </a:p>
          <a:p>
            <a:pPr lvl="1" algn="just"/>
            <a:endParaRPr lang="en-GB" sz="1600" dirty="0"/>
          </a:p>
          <a:p>
            <a:pPr lvl="1" algn="just"/>
            <a:r>
              <a:rPr lang="en-GB" sz="1600" dirty="0"/>
              <a:t>The first two points will be made in collaboration with external partner companies which already manage that kind of process.</a:t>
            </a:r>
          </a:p>
        </p:txBody>
      </p:sp>
    </p:spTree>
    <p:extLst>
      <p:ext uri="{BB962C8B-B14F-4D97-AF65-F5344CB8AC3E}">
        <p14:creationId xmlns:p14="http://schemas.microsoft.com/office/powerpoint/2010/main" val="3594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Project description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10970" y="1351722"/>
            <a:ext cx="7896549" cy="5007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600" dirty="0"/>
              <a:t>EcoTitanium will elaborate aeronautic quality ingots for following markets:</a:t>
            </a:r>
          </a:p>
          <a:p>
            <a:pPr lvl="1" algn="just"/>
            <a:endParaRPr lang="en-GB" sz="11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Aeronautic parts: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structure,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Landing gear,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Fix and rotary parts for motors,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Fasteners.</a:t>
            </a:r>
          </a:p>
          <a:p>
            <a:pPr lvl="1" algn="just"/>
            <a:endParaRPr lang="en-GB" sz="12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Medical,</a:t>
            </a:r>
          </a:p>
          <a:p>
            <a:pPr lvl="1" algn="just"/>
            <a:endParaRPr lang="en-GB" sz="12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Defence,</a:t>
            </a:r>
          </a:p>
          <a:p>
            <a:pPr lvl="1" algn="just"/>
            <a:endParaRPr lang="en-GB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Distributors/stockists.</a:t>
            </a:r>
          </a:p>
        </p:txBody>
      </p:sp>
    </p:spTree>
    <p:extLst>
      <p:ext uri="{BB962C8B-B14F-4D97-AF65-F5344CB8AC3E}">
        <p14:creationId xmlns:p14="http://schemas.microsoft.com/office/powerpoint/2010/main" val="3594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3900</TotalTime>
  <Words>1655</Words>
  <Application>Microsoft Office PowerPoint</Application>
  <PresentationFormat>Affichage à l'écran (4:3)</PresentationFormat>
  <Paragraphs>491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COUV - SOMMAIRE - CONTACT</vt:lpstr>
      <vt:lpstr>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383</cp:revision>
  <dcterms:created xsi:type="dcterms:W3CDTF">2016-11-07T15:50:27Z</dcterms:created>
  <dcterms:modified xsi:type="dcterms:W3CDTF">2018-05-30T16:19:00Z</dcterms:modified>
</cp:coreProperties>
</file>