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8" r:id="rId2"/>
  </p:sldMasterIdLst>
  <p:notesMasterIdLst>
    <p:notesMasterId r:id="rId18"/>
  </p:notesMasterIdLst>
  <p:handoutMasterIdLst>
    <p:handoutMasterId r:id="rId19"/>
  </p:handoutMasterIdLst>
  <p:sldIdLst>
    <p:sldId id="257" r:id="rId3"/>
    <p:sldId id="324" r:id="rId4"/>
    <p:sldId id="289" r:id="rId5"/>
    <p:sldId id="291" r:id="rId6"/>
    <p:sldId id="332" r:id="rId7"/>
    <p:sldId id="331" r:id="rId8"/>
    <p:sldId id="290" r:id="rId9"/>
    <p:sldId id="334" r:id="rId10"/>
    <p:sldId id="333" r:id="rId11"/>
    <p:sldId id="330" r:id="rId12"/>
    <p:sldId id="329" r:id="rId13"/>
    <p:sldId id="335" r:id="rId14"/>
    <p:sldId id="336" r:id="rId15"/>
    <p:sldId id="337" r:id="rId16"/>
    <p:sldId id="30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F74"/>
    <a:srgbClr val="1AAA8F"/>
    <a:srgbClr val="808080"/>
    <a:srgbClr val="757F88"/>
    <a:srgbClr val="F27019"/>
    <a:srgbClr val="21B3EF"/>
    <a:srgbClr val="6AB732"/>
    <a:srgbClr val="DB001A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1386" y="-180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13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6/3/2018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7625"/>
            <a:ext cx="8626475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Fonction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939452" y="349954"/>
            <a:ext cx="1537783" cy="62187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14" y="349954"/>
            <a:ext cx="1164924" cy="5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320675" y="4108983"/>
            <a:ext cx="3413125" cy="198748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367718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0760" y="1924051"/>
            <a:ext cx="6314571" cy="3677024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6948887" y="3977772"/>
            <a:ext cx="1872850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826124" y="1846071"/>
            <a:ext cx="1995614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826124" y="2179775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826124" y="3004299"/>
            <a:ext cx="1995614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99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21965" y="1923889"/>
            <a:ext cx="0" cy="4172583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884898" y="5438774"/>
            <a:ext cx="3683175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762135" y="1846071"/>
            <a:ext cx="3924605" cy="33370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1600" spc="0" baseline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CHIFFRE CLÉ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3762135" y="2179775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54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75%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3762135" y="3004299"/>
            <a:ext cx="3924605" cy="824524"/>
          </a:xfrm>
          <a:prstGeom prst="rect">
            <a:avLst/>
          </a:prstGeom>
          <a:noFill/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800" b="1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lorem ipsum</a:t>
            </a:r>
            <a:endParaRPr lang="fr-FR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00759" y="1924050"/>
            <a:ext cx="3251899" cy="4172422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8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1403224" y="1936187"/>
            <a:ext cx="6337552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 baseline="0"/>
            </a:lvl1pPr>
          </a:lstStyle>
          <a:p>
            <a:r>
              <a:rPr lang="fr-FR" dirty="0" smtClean="0"/>
              <a:t>INSÉRER GRAPHIQUE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sp>
        <p:nvSpPr>
          <p:cNvPr id="11" name="Table Placeholder 4"/>
          <p:cNvSpPr>
            <a:spLocks noGrp="1"/>
          </p:cNvSpPr>
          <p:nvPr>
            <p:ph type="tbl" sz="quarter" idx="15" hasCustomPrompt="1"/>
          </p:nvPr>
        </p:nvSpPr>
        <p:spPr>
          <a:xfrm>
            <a:off x="1403350" y="1936750"/>
            <a:ext cx="6337300" cy="39941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fr-FR" dirty="0" smtClean="0"/>
              <a:t>INSÉRER TABLEAU</a:t>
            </a:r>
            <a:endParaRPr lang="fr-FR" dirty="0"/>
          </a:p>
        </p:txBody>
      </p:sp>
      <p:sp>
        <p:nvSpPr>
          <p:cNvPr id="12" name="Espace réservé du contenu 5"/>
          <p:cNvSpPr>
            <a:spLocks noGrp="1"/>
          </p:cNvSpPr>
          <p:nvPr>
            <p:ph sz="quarter" idx="16" hasCustomPrompt="1"/>
          </p:nvPr>
        </p:nvSpPr>
        <p:spPr>
          <a:xfrm>
            <a:off x="1403350" y="6108700"/>
            <a:ext cx="6337300" cy="400050"/>
          </a:xfrm>
          <a:prstGeom prst="rect">
            <a:avLst/>
          </a:prstGeom>
        </p:spPr>
        <p:txBody>
          <a:bodyPr/>
          <a:lstStyle>
            <a:lvl1pPr marL="171450" indent="-171450">
              <a:buFont typeface="Arial"/>
              <a:buChar char="•"/>
              <a:defRPr sz="1200"/>
            </a:lvl1pPr>
          </a:lstStyle>
          <a:p>
            <a:r>
              <a:rPr lang="fr-FR" dirty="0" smtClean="0"/>
              <a:t>Insérer une légende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727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/>
          <p:cNvSpPr/>
          <p:nvPr userDrawn="1"/>
        </p:nvSpPr>
        <p:spPr>
          <a:xfrm>
            <a:off x="4335510" y="1254073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35510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7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8" name="Oval 14"/>
          <p:cNvSpPr/>
          <p:nvPr userDrawn="1"/>
        </p:nvSpPr>
        <p:spPr>
          <a:xfrm>
            <a:off x="4335510" y="2298705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0" name="Oval 18"/>
          <p:cNvSpPr/>
          <p:nvPr userDrawn="1"/>
        </p:nvSpPr>
        <p:spPr>
          <a:xfrm>
            <a:off x="4335510" y="3344102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2" name="Oval 21"/>
          <p:cNvSpPr/>
          <p:nvPr userDrawn="1"/>
        </p:nvSpPr>
        <p:spPr>
          <a:xfrm>
            <a:off x="4335510" y="4375851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35510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30349" y="229825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30350" y="3344540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17" name="Oval 17"/>
          <p:cNvSpPr/>
          <p:nvPr userDrawn="1"/>
        </p:nvSpPr>
        <p:spPr>
          <a:xfrm>
            <a:off x="4335510" y="5423900"/>
            <a:ext cx="461644" cy="461644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</a:t>
            </a:r>
            <a:endParaRPr lang="fr-FR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35510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0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 smtClean="0">
                <a:solidFill>
                  <a:srgbClr val="1D252B"/>
                </a:solidFill>
              </a:rPr>
              <a:t>CONTENTS</a:t>
            </a:r>
            <a:endParaRPr lang="fr-FR" dirty="0">
              <a:solidFill>
                <a:srgbClr val="1D25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1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272916"/>
            <a:ext cx="9144000" cy="585083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145293" y="2715813"/>
            <a:ext cx="853412" cy="261610"/>
          </a:xfrm>
          <a:prstGeom prst="rect">
            <a:avLst/>
          </a:prstGeom>
          <a:solidFill>
            <a:srgbClr val="1D252B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00" dirty="0" smtClean="0">
                <a:solidFill>
                  <a:schemeClr val="bg1"/>
                </a:solidFill>
                <a:latin typeface="Arial"/>
                <a:cs typeface="Arial"/>
              </a:rPr>
              <a:t>CONTACT</a:t>
            </a:r>
            <a:endParaRPr lang="fr-FR" sz="1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309813" y="3213511"/>
            <a:ext cx="4524375" cy="32150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600" spc="0" baseline="0">
                <a:solidFill>
                  <a:srgbClr val="757F88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Prénom NOM</a:t>
            </a:r>
            <a:endParaRPr lang="fr-FR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2309813" y="3544489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Tél.</a:t>
            </a:r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2309813" y="3847762"/>
            <a:ext cx="4524375" cy="2937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400" spc="0" baseline="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Email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3400" y="116340"/>
            <a:ext cx="0" cy="80295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0938" y="1127697"/>
            <a:ext cx="1199201" cy="48495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145" y="1710497"/>
            <a:ext cx="1027707" cy="50932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05" y="4898819"/>
            <a:ext cx="1477590" cy="12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6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703263" cy="2703263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757F88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DE LA PARTIE SUR PLUSIEURS LIGNES</a:t>
            </a:r>
            <a:endParaRPr lang="fr-FR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757F88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DE LA PARTIE</a:t>
            </a:r>
            <a:endParaRPr lang="fr-FR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8"/>
            <a:ext cx="2681976" cy="2676294"/>
          </a:xfrm>
          <a:prstGeom prst="rect">
            <a:avLst/>
          </a:prstGeom>
        </p:spPr>
      </p:pic>
      <p:pic>
        <p:nvPicPr>
          <p:cNvPr id="25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852" y="3151627"/>
            <a:ext cx="2681976" cy="2681976"/>
          </a:xfrm>
          <a:prstGeom prst="ellipse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5799827" y="1159864"/>
            <a:ext cx="1132866" cy="45813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1817058"/>
            <a:ext cx="1027707" cy="50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6932773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5075" y="204652"/>
            <a:ext cx="1013271" cy="409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831" y="232613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7" name="Oval 6"/>
          <p:cNvSpPr/>
          <p:nvPr userDrawn="1"/>
        </p:nvSpPr>
        <p:spPr>
          <a:xfrm>
            <a:off x="320675" y="2170370"/>
            <a:ext cx="1601800" cy="1601800"/>
          </a:xfrm>
          <a:prstGeom prst="ellipse">
            <a:avLst/>
          </a:prstGeom>
          <a:solidFill>
            <a:srgbClr val="757F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7" hasCustomPrompt="1"/>
          </p:nvPr>
        </p:nvSpPr>
        <p:spPr>
          <a:xfrm rot="20829834">
            <a:off x="500759" y="2364236"/>
            <a:ext cx="1241632" cy="1214068"/>
          </a:xfrm>
          <a:prstGeom prst="rect">
            <a:avLst/>
          </a:prstGeom>
          <a:noFill/>
        </p:spPr>
        <p:txBody>
          <a:bodyPr vert="horz" anchor="ctr"/>
          <a:lstStyle>
            <a:lvl1pPr marL="0" indent="0" algn="ctr">
              <a:lnSpc>
                <a:spcPct val="100000"/>
              </a:lnSpc>
              <a:buNone/>
              <a:defRPr sz="14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texte ou chiffre clé</a:t>
            </a:r>
            <a:endParaRPr lang="fr-FR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081088" y="1924050"/>
            <a:ext cx="2652712" cy="340362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portrait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81088" y="5438775"/>
            <a:ext cx="2652712" cy="657698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TROIS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4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77834" y="1923889"/>
            <a:ext cx="0" cy="4163106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20675" y="1924051"/>
            <a:ext cx="3413125" cy="23312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1D252B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INSÉRER VISUEL - paysage</a:t>
            </a:r>
            <a:endParaRPr lang="fr-FR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320675" y="4367842"/>
            <a:ext cx="3413125" cy="46773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0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DÉTAILS, DESCRIPTIF, LÉGENDE</a:t>
            </a:r>
            <a:r>
              <a:rPr lang="en-US" dirty="0" smtClean="0"/>
              <a:t>… SUR DEUX LIGNES MAXIMUM</a:t>
            </a:r>
            <a:endParaRPr lang="fr-FR" dirty="0"/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923330"/>
          </a:xfrm>
          <a:prstGeom prst="rect">
            <a:avLst/>
          </a:prstGeom>
          <a:solidFill>
            <a:srgbClr val="757F88"/>
          </a:solidFill>
        </p:spPr>
        <p:txBody>
          <a:bodyPr wrap="square" rtlCol="0">
            <a:spAutoFit/>
          </a:bodyPr>
          <a:lstStyle>
            <a:lvl1pPr>
              <a:defRPr lang="fr-FR" sz="3000" spc="-150" dirty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fr-FR" dirty="0" smtClean="0"/>
              <a:t>TITRE DE LA PAGE SUR DEUX LIGNES MAXIMUM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96"/>
          <a:stretch/>
        </p:blipFill>
        <p:spPr>
          <a:xfrm>
            <a:off x="7876668" y="218177"/>
            <a:ext cx="1013271" cy="4097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714" y="743458"/>
            <a:ext cx="803177" cy="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4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05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800" r:id="rId2"/>
    <p:sldLayoutId id="214748369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611326"/>
            <a:ext cx="9143999" cy="0"/>
          </a:xfrm>
          <a:prstGeom prst="line">
            <a:avLst/>
          </a:prstGeom>
          <a:ln w="190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15"/>
          <p:cNvGrpSpPr/>
          <p:nvPr userDrawn="1"/>
        </p:nvGrpSpPr>
        <p:grpSpPr>
          <a:xfrm>
            <a:off x="7976970" y="5636275"/>
            <a:ext cx="844767" cy="844767"/>
            <a:chOff x="2217201" y="744513"/>
            <a:chExt cx="1382563" cy="1382563"/>
          </a:xfrm>
        </p:grpSpPr>
        <p:sp>
          <p:nvSpPr>
            <p:cNvPr id="8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57F8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Picture 18"/>
            <p:cNvPicPr>
              <a:picLocks noChangeAspect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0" name="Oval 9"/>
          <p:cNvSpPr/>
          <p:nvPr userDrawn="1"/>
        </p:nvSpPr>
        <p:spPr>
          <a:xfrm>
            <a:off x="8590142" y="5471304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57F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600" b="1" dirty="0" smtClean="0">
                <a:solidFill>
                  <a:srgbClr val="757F88"/>
                </a:solidFill>
              </a:rPr>
              <a:t>Alliages</a:t>
            </a:r>
            <a:endParaRPr lang="fr-FR" sz="900" b="1" dirty="0">
              <a:solidFill>
                <a:srgbClr val="757F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3" r:id="rId11"/>
    <p:sldLayoutId id="214748376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jpeg"/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12" Type="http://schemas.openxmlformats.org/officeDocument/2006/relationships/image" Target="../media/image18.jpeg"/><Relationship Id="rId2" Type="http://schemas.openxmlformats.org/officeDocument/2006/relationships/image" Target="../media/image26.jpeg"/><Relationship Id="rId16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UKAD  ECOTITANIUM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03/05/2018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8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EcoTitanium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646331"/>
          </a:xfrm>
        </p:spPr>
        <p:txBody>
          <a:bodyPr/>
          <a:lstStyle/>
          <a:p>
            <a:pPr marL="0" indent="0">
              <a:buNone/>
            </a:pPr>
            <a:r>
              <a:rPr lang="fr-FR" sz="1800" dirty="0" smtClean="0"/>
              <a:t>EUROPE’S FIRST AERONAUTIC TITANIUM GRADES RECYCLING PLANT</a:t>
            </a:r>
            <a:endParaRPr lang="fr-FR" sz="1800" dirty="0"/>
          </a:p>
        </p:txBody>
      </p:sp>
      <p:pic>
        <p:nvPicPr>
          <p:cNvPr id="8" name="Picture 3" descr="C:\Users\audrey.delache\Desktop\INAUGURATION ECOTITANIUM\ecoti\semeur hebdo\Ecotitanium Juillet 2017-vue aérienne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164" y="995650"/>
            <a:ext cx="7246961" cy="40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49164" y="3879038"/>
            <a:ext cx="7585873" cy="892552"/>
          </a:xfrm>
          <a:prstGeom prst="rect">
            <a:avLst/>
          </a:prstGeom>
          <a:solidFill>
            <a:srgbClr val="15AF74">
              <a:alpha val="72157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</a:rPr>
              <a:t>Located in Saint‐Georges-de‐Mons, Puy-de-Dôme, France, </a:t>
            </a:r>
            <a:r>
              <a:rPr lang="en-US" sz="1300" b="1" dirty="0" smtClean="0">
                <a:solidFill>
                  <a:schemeClr val="bg1"/>
                </a:solidFill>
              </a:rPr>
              <a:t>EcoTitanium</a:t>
            </a:r>
            <a:r>
              <a:rPr lang="en-US" sz="1300" dirty="0" smtClean="0">
                <a:solidFill>
                  <a:schemeClr val="bg1"/>
                </a:solidFill>
              </a:rPr>
              <a:t> is the </a:t>
            </a:r>
            <a:r>
              <a:rPr lang="en-US" sz="1300" dirty="0">
                <a:solidFill>
                  <a:schemeClr val="bg1"/>
                </a:solidFill>
              </a:rPr>
              <a:t>f</a:t>
            </a:r>
            <a:r>
              <a:rPr lang="en-US" sz="1300" dirty="0" smtClean="0">
                <a:solidFill>
                  <a:schemeClr val="bg1"/>
                </a:solidFill>
              </a:rPr>
              <a:t>irst plant in Europe to melt </a:t>
            </a:r>
            <a:r>
              <a:rPr lang="en-US" sz="1300" b="1" dirty="0" smtClean="0">
                <a:solidFill>
                  <a:schemeClr val="bg1"/>
                </a:solidFill>
              </a:rPr>
              <a:t>aeronautic titanium grades by recycling</a:t>
            </a:r>
            <a:r>
              <a:rPr lang="en-US" sz="1300" dirty="0">
                <a:solidFill>
                  <a:schemeClr val="bg1"/>
                </a:solidFill>
              </a:rPr>
              <a:t>.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EcoTitanium produces alloys from </a:t>
            </a:r>
            <a:r>
              <a:rPr lang="en-US" sz="1300" b="1" dirty="0" smtClean="0">
                <a:solidFill>
                  <a:schemeClr val="bg1"/>
                </a:solidFill>
              </a:rPr>
              <a:t>titanium solid scrap and </a:t>
            </a:r>
            <a:r>
              <a:rPr lang="en-US" sz="1300" b="1" dirty="0" smtClean="0">
                <a:solidFill>
                  <a:schemeClr val="bg1"/>
                </a:solidFill>
              </a:rPr>
              <a:t>turnings </a:t>
            </a:r>
            <a:r>
              <a:rPr lang="en-US" sz="1300" b="1" dirty="0" smtClean="0">
                <a:solidFill>
                  <a:schemeClr val="bg1"/>
                </a:solidFill>
              </a:rPr>
              <a:t>collected from the major aeronautic companies and their subcontractors</a:t>
            </a:r>
            <a:r>
              <a:rPr lang="en-US" sz="13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Ellipse 6"/>
          <p:cNvSpPr/>
          <p:nvPr/>
        </p:nvSpPr>
        <p:spPr>
          <a:xfrm>
            <a:off x="3540397" y="5370059"/>
            <a:ext cx="936104" cy="93610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€48M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261694" y="6296240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Investment</a:t>
            </a:r>
            <a:endParaRPr lang="en-US" sz="1200" b="1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075906" y="5067302"/>
            <a:ext cx="936104" cy="936104"/>
          </a:xfrm>
          <a:prstGeom prst="ellipse">
            <a:avLst/>
          </a:prstGeom>
          <a:solidFill>
            <a:srgbClr val="15AF74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79260" y="6015897"/>
            <a:ext cx="26796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Direct highly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qualified new jobs, as well as inferred jobs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998" y="6063397"/>
            <a:ext cx="2370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European </a:t>
            </a: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aviation-grade titanium stream by recycling</a:t>
            </a:r>
          </a:p>
        </p:txBody>
      </p:sp>
      <p:sp>
        <p:nvSpPr>
          <p:cNvPr id="14" name="Ellipse 13"/>
          <p:cNvSpPr/>
          <p:nvPr/>
        </p:nvSpPr>
        <p:spPr>
          <a:xfrm>
            <a:off x="847436" y="5138551"/>
            <a:ext cx="924839" cy="924839"/>
          </a:xfrm>
          <a:prstGeom prst="ellipse">
            <a:avLst/>
          </a:prstGeom>
          <a:solidFill>
            <a:srgbClr val="15AF74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1st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8459" y="5181837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8062" y="5230064"/>
            <a:ext cx="662960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0" y="5270472"/>
            <a:ext cx="674174" cy="674175"/>
          </a:xfrm>
          <a:prstGeom prst="rect">
            <a:avLst/>
          </a:prstGeom>
        </p:spPr>
      </p:pic>
      <p:sp>
        <p:nvSpPr>
          <p:cNvPr id="1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GENESIS AND STAKES OF THE PROJECT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467544" y="976898"/>
            <a:ext cx="5116749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EcoTitanium gives to the aeronautic industry </a:t>
            </a:r>
            <a:r>
              <a:rPr lang="en-US" sz="1400" b="1" dirty="0">
                <a:solidFill>
                  <a:srgbClr val="15AF74"/>
                </a:solidFill>
                <a:latin typeface="+mj-lt"/>
              </a:rPr>
              <a:t>a new </a:t>
            </a: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titanium offer independent </a:t>
            </a:r>
            <a:r>
              <a:rPr lang="en-US" sz="1400" b="1" dirty="0">
                <a:solidFill>
                  <a:srgbClr val="15AF74"/>
                </a:solidFill>
                <a:latin typeface="+mj-lt"/>
              </a:rPr>
              <a:t>from American and Russian </a:t>
            </a: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suppliers…</a:t>
            </a: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b="1" dirty="0">
              <a:solidFill>
                <a:srgbClr val="15AF74"/>
              </a:solidFill>
              <a:latin typeface="+mj-lt"/>
            </a:endParaRP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Arial" panose="020B0604020202020204" pitchFamily="34" charset="0"/>
              <a:buChar char="•"/>
            </a:pPr>
            <a:r>
              <a:rPr lang="fr-FR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Europe is a worldwide leader in aeronautic industry</a:t>
            </a:r>
            <a:r>
              <a:rPr lang="fr-FR" sz="1200" kern="0" dirty="0" smtClean="0">
                <a:solidFill>
                  <a:srgbClr val="000000"/>
                </a:solidFill>
                <a:latin typeface="+mj-lt"/>
                <a:cs typeface="Arial"/>
              </a:rPr>
              <a:t>. So far, </a:t>
            </a:r>
            <a:r>
              <a:rPr lang="fr-FR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Europe didn’t have full control of the supply of titanium</a:t>
            </a:r>
            <a:r>
              <a:rPr lang="fr-FR" sz="1200" kern="0" dirty="0" smtClean="0">
                <a:solidFill>
                  <a:srgbClr val="000000"/>
                </a:solidFill>
                <a:latin typeface="+mj-lt"/>
                <a:cs typeface="Arial"/>
              </a:rPr>
              <a:t>, a strategic material in a </a:t>
            </a:r>
            <a:r>
              <a:rPr lang="fr-FR" sz="1200" b="1" kern="0" dirty="0" smtClean="0">
                <a:solidFill>
                  <a:srgbClr val="000000"/>
                </a:solidFill>
                <a:latin typeface="+mj-lt"/>
                <a:cs typeface="Arial"/>
              </a:rPr>
              <a:t>context of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high growth of aeronautic markets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. Also, Europe didn’t have industrial means to recycle titanium scraps.</a:t>
            </a: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marL="342900" indent="-342900"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So, this </a:t>
            </a:r>
            <a:r>
              <a:rPr lang="en-US" sz="1200" b="1" dirty="0" smtClean="0">
                <a:solidFill>
                  <a:prstClr val="black"/>
                </a:solidFill>
                <a:latin typeface="+mj-lt"/>
              </a:rPr>
              <a:t>situation benefited to U.S. producers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who collected and recycled titanium scrap and cutting produced in Europe.</a:t>
            </a:r>
            <a:endParaRPr lang="fr-FR" sz="1200" kern="0" dirty="0">
              <a:solidFill>
                <a:srgbClr val="15AF74"/>
              </a:solidFill>
              <a:latin typeface="+mj-lt"/>
              <a:cs typeface="Arial"/>
            </a:endParaRPr>
          </a:p>
          <a:p>
            <a:pPr defTabSz="914400">
              <a:buClr>
                <a:srgbClr val="15AF74"/>
              </a:buClr>
            </a:pPr>
            <a:endParaRPr lang="fr-FR" sz="1200" dirty="0" smtClean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en-US" sz="1400" b="1" dirty="0" smtClean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rgbClr val="15AF74"/>
                </a:solidFill>
                <a:latin typeface="+mj-lt"/>
              </a:rPr>
              <a:t>…With </a:t>
            </a:r>
            <a:r>
              <a:rPr lang="en-US" sz="1400" b="1" dirty="0">
                <a:solidFill>
                  <a:srgbClr val="15AF74"/>
                </a:solidFill>
                <a:latin typeface="+mj-lt"/>
              </a:rPr>
              <a:t>a sustainable development process </a:t>
            </a:r>
            <a:endParaRPr lang="en-US" sz="1400" b="1" dirty="0" smtClean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b="1" dirty="0">
              <a:solidFill>
                <a:srgbClr val="15AF74"/>
              </a:solidFill>
              <a:latin typeface="+mj-lt"/>
            </a:endParaRPr>
          </a:p>
          <a:p>
            <a:pPr algn="just" defTabSz="914400" fontAlgn="base"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200" dirty="0">
                <a:solidFill>
                  <a:prstClr val="black"/>
                </a:solidFill>
                <a:latin typeface="+mj-lt"/>
              </a:rPr>
              <a:t>EcoTitanium’s recycling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process will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prevent the emission of </a:t>
            </a:r>
            <a:r>
              <a:rPr lang="en-US" sz="1400" b="1" dirty="0">
                <a:solidFill>
                  <a:srgbClr val="17BF7F"/>
                </a:solidFill>
                <a:latin typeface="+mj-lt"/>
              </a:rPr>
              <a:t>100,000 tons of CO2 </a:t>
            </a:r>
            <a:r>
              <a:rPr lang="en-US" sz="1200" b="1" dirty="0">
                <a:solidFill>
                  <a:prstClr val="black"/>
                </a:solidFill>
                <a:latin typeface="+mj-lt"/>
              </a:rPr>
              <a:t>by consuming 4 times less that the conventional</a:t>
            </a:r>
            <a:r>
              <a:rPr lang="en-US" sz="1200" dirty="0">
                <a:solidFill>
                  <a:prstClr val="black"/>
                </a:solidFill>
                <a:latin typeface="+mj-lt"/>
              </a:rPr>
              <a:t>, ore-based production supply chain. </a:t>
            </a:r>
            <a:endParaRPr lang="en-US" sz="1200" dirty="0" smtClean="0">
              <a:solidFill>
                <a:prstClr val="black"/>
              </a:solidFill>
              <a:latin typeface="+mj-lt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endParaRPr lang="fr-FR" sz="1200" kern="0" dirty="0" smtClean="0">
              <a:solidFill>
                <a:srgbClr val="000000"/>
              </a:solidFill>
              <a:latin typeface="+mj-lt"/>
              <a:cs typeface="Arial"/>
            </a:endParaRPr>
          </a:p>
          <a:p>
            <a:pPr marL="342900" indent="-342900" algn="just" defTabSz="9144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  <a:buFont typeface="Wingdings" pitchFamily="2" charset="2"/>
              <a:buChar char="q"/>
            </a:pPr>
            <a:endParaRPr lang="fr-FR" sz="1200" kern="0" dirty="0" smtClean="0">
              <a:solidFill>
                <a:srgbClr val="000000"/>
              </a:solidFill>
              <a:latin typeface="+mj-lt"/>
              <a:cs typeface="Arial"/>
            </a:endParaRPr>
          </a:p>
        </p:txBody>
      </p:sp>
      <p:pic>
        <p:nvPicPr>
          <p:cNvPr id="11" name="Picture 168" descr="carte pag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293" y="1784200"/>
            <a:ext cx="3582842" cy="20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1"/>
          <p:cNvSpPr/>
          <p:nvPr/>
        </p:nvSpPr>
        <p:spPr>
          <a:xfrm>
            <a:off x="6304373" y="2410219"/>
            <a:ext cx="144016" cy="144016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672525" y="2180327"/>
            <a:ext cx="144016" cy="144016"/>
          </a:xfrm>
          <a:prstGeom prst="ellipse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152562" y="2332727"/>
            <a:ext cx="144016" cy="144016"/>
          </a:xfrm>
          <a:prstGeom prst="ellipse">
            <a:avLst/>
          </a:prstGeom>
          <a:solidFill>
            <a:srgbClr val="17AD8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8654" y="5164984"/>
            <a:ext cx="3446984" cy="609398"/>
          </a:xfrm>
          <a:prstGeom prst="rect">
            <a:avLst/>
          </a:prstGeom>
          <a:solidFill>
            <a:srgbClr val="15AF74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smtClean="0">
                <a:solidFill>
                  <a:schemeClr val="bg1"/>
                </a:solidFill>
              </a:rPr>
              <a:t>Aeronautic manufacturers and subcontractors return their own Titanium scraps </a:t>
            </a:r>
            <a:r>
              <a:rPr lang="en-US" sz="1400" dirty="0" smtClean="0">
                <a:solidFill>
                  <a:schemeClr val="bg1"/>
                </a:solidFill>
              </a:rPr>
              <a:t> to EcoTitanium.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79094" y="5173130"/>
            <a:ext cx="3714750" cy="613694"/>
          </a:xfrm>
          <a:prstGeom prst="rect">
            <a:avLst/>
          </a:prstGeom>
          <a:solidFill>
            <a:srgbClr val="15AF74"/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5AF74"/>
              </a:buClr>
            </a:pPr>
            <a:r>
              <a:rPr lang="en-US" sz="1400" b="1" dirty="0" err="1" smtClean="0">
                <a:solidFill>
                  <a:schemeClr val="bg1"/>
                </a:solidFill>
              </a:rPr>
              <a:t>EcoTitanium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</a:rPr>
              <a:t>roduces new titanium ingots with</a:t>
            </a:r>
            <a:r>
              <a:rPr lang="en-US" sz="1400" dirty="0" smtClean="0">
                <a:solidFill>
                  <a:schemeClr val="bg1"/>
                </a:solidFill>
              </a:rPr>
              <a:t> a </a:t>
            </a:r>
            <a:r>
              <a:rPr lang="en-US" sz="1400" b="1" dirty="0" smtClean="0">
                <a:solidFill>
                  <a:schemeClr val="bg1"/>
                </a:solidFill>
              </a:rPr>
              <a:t>more competitive price </a:t>
            </a:r>
            <a:r>
              <a:rPr lang="en-US" sz="1400" dirty="0" smtClean="0">
                <a:solidFill>
                  <a:schemeClr val="bg1"/>
                </a:solidFill>
              </a:rPr>
              <a:t>than ingots made from titanium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ores.</a:t>
            </a:r>
          </a:p>
        </p:txBody>
      </p:sp>
      <p:sp>
        <p:nvSpPr>
          <p:cNvPr id="20" name="Flèche droite 19"/>
          <p:cNvSpPr/>
          <p:nvPr/>
        </p:nvSpPr>
        <p:spPr>
          <a:xfrm>
            <a:off x="3747046" y="5453017"/>
            <a:ext cx="360040" cy="1079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9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ECOTITANIUM ACTIVITY</a:t>
            </a:r>
            <a:endParaRPr lang="fr-FR" sz="2400" dirty="0"/>
          </a:p>
        </p:txBody>
      </p:sp>
      <p:pic>
        <p:nvPicPr>
          <p:cNvPr id="6146" name="Picture 2" descr="C:\Users\audrey.delache\Desktop\INAUGURATION ECOTITANIUM\sélection EcoTitanium\usine nouvelle\Ecotitanium-four plasma - crédits Joel DAMA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8857" y="1160204"/>
            <a:ext cx="5225143" cy="348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ndir un rectangle avec un coin diagonal 18"/>
          <p:cNvSpPr/>
          <p:nvPr/>
        </p:nvSpPr>
        <p:spPr>
          <a:xfrm>
            <a:off x="3918857" y="4218659"/>
            <a:ext cx="522514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achieve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world-class competitiveness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EcoTitanium®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uses new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technological developments of PAM-CHR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plasma melting and vacuum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remelting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furnaces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" name="Picture 3" descr="C:\Users\audrey.delache\Desktop\ecoti\e╠ücotitanium-inauguration-15-09-2017-JDA_89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33" t="5307"/>
          <a:stretch/>
        </p:blipFill>
        <p:spPr bwMode="auto">
          <a:xfrm>
            <a:off x="-24084" y="1981640"/>
            <a:ext cx="3371872" cy="29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ndir un rectangle avec un coin diagonal 14"/>
          <p:cNvSpPr/>
          <p:nvPr/>
        </p:nvSpPr>
        <p:spPr>
          <a:xfrm>
            <a:off x="-24084" y="1160204"/>
            <a:ext cx="3371872" cy="1328023"/>
          </a:xfrm>
          <a:prstGeom prst="round2DiagRect">
            <a:avLst/>
          </a:prstGeom>
          <a:solidFill>
            <a:srgbClr val="15AF7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/>
                </a:solidFill>
              </a:rPr>
              <a:t>EcoTitanium</a:t>
            </a:r>
            <a:r>
              <a:rPr lang="en-US" sz="1200" dirty="0" smtClean="0">
                <a:solidFill>
                  <a:schemeClr val="bg1"/>
                </a:solidFill>
              </a:rPr>
              <a:t> is the first plant in Europe to melt </a:t>
            </a:r>
            <a:r>
              <a:rPr lang="en-US" sz="1200" b="1" dirty="0" smtClean="0">
                <a:solidFill>
                  <a:schemeClr val="bg1"/>
                </a:solidFill>
              </a:rPr>
              <a:t>aeronautic titanium grades by recycling</a:t>
            </a:r>
            <a:r>
              <a:rPr lang="en-US" sz="1200" dirty="0" smtClean="0">
                <a:solidFill>
                  <a:schemeClr val="bg1"/>
                </a:solidFill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</a:rPr>
              <a:t>EcoTitanium</a:t>
            </a:r>
            <a:r>
              <a:rPr lang="en-US" sz="1200" dirty="0" smtClean="0">
                <a:solidFill>
                  <a:schemeClr val="bg1"/>
                </a:solidFill>
              </a:rPr>
              <a:t> produces alloys from </a:t>
            </a:r>
            <a:r>
              <a:rPr lang="en-US" sz="1200" b="1" dirty="0" smtClean="0">
                <a:solidFill>
                  <a:schemeClr val="bg1"/>
                </a:solidFill>
              </a:rPr>
              <a:t>titanium solid scraps collected from the major aircraft makers and their subcontractors</a:t>
            </a:r>
            <a:r>
              <a:rPr lang="en-US" sz="12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Arrondir un rectangle avec un coin diagonal 17"/>
          <p:cNvSpPr/>
          <p:nvPr/>
        </p:nvSpPr>
        <p:spPr>
          <a:xfrm>
            <a:off x="-24083" y="5208948"/>
            <a:ext cx="8021672" cy="1651516"/>
          </a:xfrm>
          <a:prstGeom prst="round2Diag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Production is starting in 2018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and will 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ramp up over 5 years </a:t>
            </a: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according to the time taken to obtain qualifications, learn the new technologies and win market share. Consequently, </a:t>
            </a:r>
            <a:r>
              <a:rPr kumimoji="0" 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</a:rPr>
              <a:t>EcoTitanium will be at full capacity in 2022.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300" b="1" kern="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algn="ctr" defTabSz="914400"/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At </a:t>
            </a:r>
            <a:r>
              <a:rPr lang="en-US" sz="13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full capacity in 2022, </a:t>
            </a:r>
            <a:r>
              <a:rPr lang="en-US" sz="13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the plant will </a:t>
            </a:r>
            <a:r>
              <a:rPr lang="en-US" sz="13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produce several thousand tons of titanium alloy ingot per year. 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FINANCIAL PARTNERS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66365" y="1628800"/>
            <a:ext cx="352839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400" b="1" dirty="0">
                <a:solidFill>
                  <a:srgbClr val="15AF74"/>
                </a:solidFill>
                <a:latin typeface="Calibri"/>
              </a:rPr>
              <a:t>Our financial partners </a:t>
            </a:r>
            <a:endParaRPr lang="en-US" sz="1400" dirty="0">
              <a:solidFill>
                <a:srgbClr val="15AF74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European </a:t>
            </a:r>
            <a:r>
              <a: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Investment Bank (EIB)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European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Regional Development Fund (ERDF)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French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Commissariat for Equality of Territories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Auvergne-Rhône-Alpes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Region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Puy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-de-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Dôme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Departement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Council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Loire-Bretagne 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water 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Agency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srgbClr val="000000"/>
                </a:solidFill>
                <a:latin typeface="Calibri"/>
              </a:rPr>
              <a:t>Banque</a:t>
            </a: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Publique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/>
              </a:rPr>
              <a:t>d’Investissement</a:t>
            </a:r>
            <a:r>
              <a:rPr lang="en-US" sz="1200" dirty="0">
                <a:solidFill>
                  <a:srgbClr val="000000"/>
                </a:solidFill>
                <a:latin typeface="Calibri"/>
              </a:rPr>
              <a:t> (BPI) </a:t>
            </a:r>
            <a:endParaRPr lang="en-US" sz="1200" dirty="0" smtClean="0">
              <a:solidFill>
                <a:srgbClr val="000000"/>
              </a:solidFill>
              <a:latin typeface="Calibri"/>
            </a:endParaRP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914400"/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With the support of Saint-Georges de Mons Municipality. </a:t>
            </a:r>
            <a:endParaRPr lang="en-US" sz="1200" dirty="0">
              <a:solidFill>
                <a:srgbClr val="000000"/>
              </a:solidFill>
              <a:latin typeface="Calibri"/>
            </a:endParaRPr>
          </a:p>
          <a:p>
            <a:pPr defTabSz="914400"/>
            <a:endParaRPr lang="en-US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4478960" y="1289901"/>
            <a:ext cx="4417268" cy="2349579"/>
          </a:xfrm>
          <a:prstGeom prst="round2DiagRect">
            <a:avLst/>
          </a:prstGeom>
          <a:solidFill>
            <a:srgbClr val="17AD86"/>
          </a:solidFill>
        </p:spPr>
        <p:txBody>
          <a:bodyPr wrap="square">
            <a:spAutoFit/>
          </a:bodyPr>
          <a:lstStyle/>
          <a:p>
            <a:pPr defTabSz="914400"/>
            <a:r>
              <a:rPr lang="en-US" sz="1100" dirty="0">
                <a:solidFill>
                  <a:prstClr val="white"/>
                </a:solidFill>
                <a:latin typeface="Calibri"/>
              </a:rPr>
              <a:t>To support the creation of this environmentally responsible </a:t>
            </a:r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project in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Europe,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European Investment Bank (EIB)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granted a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€30 million loan for EcoTitanium funding </a:t>
            </a:r>
          </a:p>
          <a:p>
            <a:pPr defTabSz="914400"/>
            <a:endParaRPr lang="en-US" sz="11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EIB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funding is guaranteed by the European Fund for Strategic Investments (EFSI),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 a central pillar of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“Juncker plan”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for investment in Europe. </a:t>
            </a:r>
            <a:endParaRPr lang="en-US" sz="1100" dirty="0" smtClean="0">
              <a:solidFill>
                <a:prstClr val="white"/>
              </a:solidFill>
              <a:latin typeface="Calibri"/>
            </a:endParaRPr>
          </a:p>
          <a:p>
            <a:pPr defTabSz="914400"/>
            <a:endParaRPr lang="en-US" sz="1100" dirty="0">
              <a:solidFill>
                <a:prstClr val="white"/>
              </a:solidFill>
              <a:latin typeface="Calibri"/>
            </a:endParaRPr>
          </a:p>
          <a:p>
            <a:pPr defTabSz="914400"/>
            <a:r>
              <a:rPr lang="en-US" sz="1100" dirty="0" smtClean="0">
                <a:solidFill>
                  <a:prstClr val="white"/>
                </a:solidFill>
                <a:latin typeface="Calibri"/>
              </a:rPr>
              <a:t>A 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joint initiative by the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EIB Group and the European Commission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, the Juncker plan is intended to </a:t>
            </a:r>
            <a:r>
              <a:rPr lang="en-US" sz="1100" b="1" dirty="0">
                <a:solidFill>
                  <a:prstClr val="white"/>
                </a:solidFill>
                <a:latin typeface="Calibri"/>
              </a:rPr>
              <a:t>boost private investment in high value-added projects and strategic sectors for the European Union</a:t>
            </a:r>
            <a:r>
              <a:rPr lang="en-US" sz="1100" dirty="0">
                <a:solidFill>
                  <a:prstClr val="white"/>
                </a:solidFill>
                <a:latin typeface="Calibri"/>
              </a:rPr>
              <a:t>, such as innovation.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/>
          <a:stretch/>
        </p:blipFill>
        <p:spPr bwMode="auto">
          <a:xfrm>
            <a:off x="1364420" y="4077072"/>
            <a:ext cx="6229079" cy="229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2693467" y="1988840"/>
            <a:ext cx="1785493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4431396"/>
            <a:ext cx="495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819143" y="5013786"/>
            <a:ext cx="121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 smtClean="0">
                <a:latin typeface="Albertus Extra Bold" pitchFamily="34" charset="0"/>
              </a:rPr>
              <a:t>Commune </a:t>
            </a:r>
          </a:p>
          <a:p>
            <a:pPr algn="ctr"/>
            <a:r>
              <a:rPr lang="fr-FR" sz="700" b="1" dirty="0" smtClean="0">
                <a:latin typeface="Albertus Extra Bold" pitchFamily="34" charset="0"/>
              </a:rPr>
              <a:t>Saint-Georges de Mons</a:t>
            </a:r>
            <a:endParaRPr lang="fr-FR" sz="700" b="1" dirty="0">
              <a:latin typeface="Albertus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4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9813" y="2694896"/>
            <a:ext cx="4524375" cy="321501"/>
          </a:xfrm>
          <a:solidFill>
            <a:schemeClr val="bg1"/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9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Titanium stream 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UKAD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EcoTitanium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en-US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36600" y="5424339"/>
            <a:ext cx="7581900" cy="9383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616656" y="4267108"/>
            <a:ext cx="2320119" cy="782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0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TITANIUM </a:t>
            </a:r>
          </a:p>
          <a:p>
            <a:r>
              <a:rPr lang="fr-FR" dirty="0" smtClean="0"/>
              <a:t>STREAM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0"/>
          <p:cNvSpPr txBox="1">
            <a:spLocks/>
          </p:cNvSpPr>
          <p:nvPr/>
        </p:nvSpPr>
        <p:spPr>
          <a:xfrm>
            <a:off x="456083" y="1034573"/>
            <a:ext cx="8384229" cy="4283075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rgbClr val="F27019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Arial"/>
              <a:buChar char="•"/>
              <a:defRPr sz="1400" b="1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3pPr>
            <a:lvl4pPr marL="539750" indent="-179388" algn="l" defTabSz="457200" rtl="0" eaLnBrk="1" latinLnBrk="0" hangingPunct="1">
              <a:spcBef>
                <a:spcPct val="20000"/>
              </a:spcBef>
              <a:buClr>
                <a:srgbClr val="1D252B"/>
              </a:buClr>
              <a:buFont typeface="Arial"/>
              <a:buChar char="•"/>
              <a:defRPr sz="14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4pPr>
            <a:lvl5pPr marL="900113" indent="-179388" algn="l" defTabSz="457200" rtl="0" eaLnBrk="1" latinLnBrk="0" hangingPunct="1">
              <a:spcBef>
                <a:spcPct val="20000"/>
              </a:spcBef>
              <a:buClr>
                <a:srgbClr val="F27019"/>
              </a:buClr>
              <a:buFont typeface="Courier New"/>
              <a:buChar char="o"/>
              <a:defRPr sz="1200" kern="1200">
                <a:solidFill>
                  <a:srgbClr val="1D252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Over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2012/2020 period,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global titanium demand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is set to grow by more than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50% to total 100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Kt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of ingots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, mainly to meet the needs of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industry and aviation sectors.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aeronautic market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but also the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medical, energy and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defense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markets should grow by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5%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 year</a:t>
            </a:r>
            <a:r>
              <a:rPr lang="en-US" sz="14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588402" y="2951000"/>
            <a:ext cx="7555597" cy="0"/>
          </a:xfrm>
          <a:prstGeom prst="line">
            <a:avLst/>
          </a:prstGeom>
          <a:noFill/>
          <a:ln w="19050" cap="flat" cmpd="sng" algn="ctr">
            <a:solidFill>
              <a:srgbClr val="17BF7F"/>
            </a:solidFill>
            <a:prstDash val="sysDot"/>
          </a:ln>
          <a:effectLst/>
        </p:spPr>
      </p:cxnSp>
      <p:sp>
        <p:nvSpPr>
          <p:cNvPr id="13" name="ZoneTexte 12"/>
          <p:cNvSpPr txBox="1"/>
          <p:nvPr/>
        </p:nvSpPr>
        <p:spPr>
          <a:xfrm>
            <a:off x="0" y="4600981"/>
            <a:ext cx="25580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sz="1200" dirty="0"/>
          </a:p>
          <a:p>
            <a:r>
              <a:rPr lang="en-US" sz="1200" dirty="0"/>
              <a:t>ERAMET Group, its subsidiary Aubert &amp; Duval and its partner UKTMP inaugurated </a:t>
            </a:r>
            <a:r>
              <a:rPr lang="en-US" sz="1400" b="1" dirty="0"/>
              <a:t>UKAD</a:t>
            </a:r>
            <a:r>
              <a:rPr lang="en-US" sz="1200" dirty="0"/>
              <a:t> forging plant </a:t>
            </a:r>
          </a:p>
          <a:p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604" y="4301326"/>
            <a:ext cx="2709231" cy="18543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</a:endParaRPr>
          </a:p>
          <a:p>
            <a:pPr algn="ctr"/>
            <a:endParaRPr lang="fr-FR" sz="1050" dirty="0"/>
          </a:p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UKAD, ADEME and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Crédit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Agricole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Centre France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inaugurated </a:t>
            </a:r>
            <a:r>
              <a:rPr lang="en-US" sz="1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EcoTitanium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the first plant in Europe to produce aviation-grade titanium by recycling</a:t>
            </a:r>
          </a:p>
          <a:p>
            <a:pPr marL="171450" indent="-171450" algn="ctr" defTabSz="914400">
              <a:buFont typeface="Arial" panose="020B0604020202020204" pitchFamily="34" charset="0"/>
              <a:buChar char="•"/>
            </a:pPr>
            <a:endParaRPr lang="fr-FR" sz="1050" dirty="0" smtClean="0">
              <a:solidFill>
                <a:srgbClr val="000000"/>
              </a:solidFill>
              <a:latin typeface="+mj-lt"/>
            </a:endParaRPr>
          </a:p>
          <a:p>
            <a:pPr algn="ctr" defTabSz="914400"/>
            <a:endParaRPr lang="fr-FR" sz="105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70590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2011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2726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2016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34861" y="2780740"/>
            <a:ext cx="1152128" cy="340519"/>
          </a:xfrm>
          <a:prstGeom prst="round2DiagRect">
            <a:avLst/>
          </a:prstGeom>
          <a:solidFill>
            <a:srgbClr val="17AD8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400" b="1" dirty="0" smtClean="0">
                <a:solidFill>
                  <a:prstClr val="white"/>
                </a:solidFill>
                <a:latin typeface="+mj-lt"/>
              </a:rPr>
              <a:t>2017</a:t>
            </a:r>
            <a:endParaRPr lang="en-US" sz="14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184860" y="4524397"/>
            <a:ext cx="2580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MECACHROME and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Aubert &amp; Duval inaugurated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MKAD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 joint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venture specialised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finishing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aviation-grade titanium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parts</a:t>
            </a:r>
            <a:endParaRPr lang="fr-F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udrey.delache\Desktop\COMMUNICATION EXTERNE\4- EVENEMENTS\MKAD inauguration\VERSION FINALE\Impressions MKAD\EXTERIEUR_MKAD_2016- credit 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859" y="3294654"/>
            <a:ext cx="2580865" cy="14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udrey.delache\Desktop\COMMUNICATION EXTERNE\12- PHOTOTHEQUE\PHOTOS\ARCHIVES\exterieur UKAD\_O6A52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294654"/>
            <a:ext cx="2558005" cy="14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udrey.delache\Desktop\INAUGURATION ECOTITANIUM\sélection EcoTitanium\usine nouvelle\EcoTitanium- vue extérieure- crédits Joel DAMASE_83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7" t="21948" r="4307"/>
          <a:stretch/>
        </p:blipFill>
        <p:spPr bwMode="auto">
          <a:xfrm>
            <a:off x="6567436" y="3294654"/>
            <a:ext cx="2590215" cy="14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r="33376" b="65789"/>
          <a:stretch/>
        </p:blipFill>
        <p:spPr bwMode="auto">
          <a:xfrm>
            <a:off x="6758125" y="6084743"/>
            <a:ext cx="2082187" cy="42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 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" t="26091" r="6487" b="8353"/>
          <a:stretch/>
        </p:blipFill>
        <p:spPr bwMode="auto">
          <a:xfrm>
            <a:off x="3500494" y="6117478"/>
            <a:ext cx="1243930" cy="15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4" y="6050621"/>
            <a:ext cx="697989" cy="345933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19" y="6005185"/>
            <a:ext cx="697989" cy="345933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63" y="5918705"/>
            <a:ext cx="605932" cy="55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GENESIS AND STAKES </a:t>
            </a:r>
            <a:endParaRPr lang="fr-FR" sz="2400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6" y="1140194"/>
            <a:ext cx="1362083" cy="675067"/>
          </a:xfrm>
          <a:prstGeom prst="rect">
            <a:avLst/>
          </a:prstGeom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6946" y="904995"/>
            <a:ext cx="1318443" cy="120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SHAREHOLDERS</a:t>
            </a:r>
            <a:endParaRPr lang="fr-FR" sz="2400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209" y="4403227"/>
            <a:ext cx="2861047" cy="115700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5923"/>
            <a:ext cx="1266225" cy="627534"/>
          </a:xfrm>
          <a:prstGeom prst="rect">
            <a:avLst/>
          </a:prstGeom>
        </p:spPr>
      </p:pic>
      <p:pic>
        <p:nvPicPr>
          <p:cNvPr id="3074" name="Picture 2" descr="C:\Users\audrey.delache\Desktop\INAUGURATION ECOTITANIUM\ca-CentreFrance-v-4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698" y="4463525"/>
            <a:ext cx="1254543" cy="9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r="36496"/>
          <a:stretch/>
        </p:blipFill>
        <p:spPr>
          <a:xfrm>
            <a:off x="6628" y="4504469"/>
            <a:ext cx="1829141" cy="908050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5464628" y="2641675"/>
            <a:ext cx="750628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3120" y="1963739"/>
            <a:ext cx="342529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Aubert &amp; Duval</a:t>
            </a:r>
            <a:r>
              <a:rPr lang="en-US" sz="1200" dirty="0"/>
              <a:t>, an </a:t>
            </a:r>
            <a:r>
              <a:rPr lang="en-US" sz="1200" dirty="0" smtClean="0"/>
              <a:t>ERAMET Group </a:t>
            </a:r>
            <a:r>
              <a:rPr lang="en-US" sz="1200" dirty="0"/>
              <a:t>subsidiary, </a:t>
            </a:r>
            <a:r>
              <a:rPr lang="en-US" sz="1200" dirty="0" smtClean="0"/>
              <a:t>specialized </a:t>
            </a:r>
            <a:r>
              <a:rPr lang="en-US" sz="1200" dirty="0"/>
              <a:t>in high value added metallurgy is a world leader in high performance steels, </a:t>
            </a:r>
            <a:r>
              <a:rPr lang="en-US" sz="1200" dirty="0" err="1"/>
              <a:t>superalloys</a:t>
            </a:r>
            <a:r>
              <a:rPr lang="en-US" sz="1200" dirty="0"/>
              <a:t>, titanium and </a:t>
            </a:r>
            <a:r>
              <a:rPr lang="en-US" sz="1200" dirty="0" smtClean="0"/>
              <a:t>aluminum.</a:t>
            </a:r>
            <a:endParaRPr lang="en-US" sz="1200" dirty="0" smtClean="0"/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b="1" dirty="0" smtClean="0"/>
              <a:t>Aubert </a:t>
            </a:r>
            <a:r>
              <a:rPr lang="en-US" sz="1200" b="1" dirty="0"/>
              <a:t>&amp; Duval </a:t>
            </a:r>
            <a:r>
              <a:rPr lang="en-US" sz="1200" dirty="0"/>
              <a:t>designs and makes cutting-edge metallurgical solutions </a:t>
            </a:r>
            <a:r>
              <a:rPr lang="en-US" sz="1200" dirty="0" smtClean="0"/>
              <a:t>for aerospace</a:t>
            </a:r>
            <a:r>
              <a:rPr lang="en-US" sz="1200" dirty="0"/>
              <a:t>, energy, motor racing, nuclear and medical sectors</a:t>
            </a:r>
            <a:r>
              <a:rPr lang="en-US" sz="1200" dirty="0" smtClean="0"/>
              <a:t>.</a:t>
            </a:r>
            <a:endParaRPr lang="fr-FR" sz="1200" dirty="0"/>
          </a:p>
        </p:txBody>
      </p:sp>
      <p:sp>
        <p:nvSpPr>
          <p:cNvPr id="11" name="Rectangle 10"/>
          <p:cNvSpPr/>
          <p:nvPr/>
        </p:nvSpPr>
        <p:spPr>
          <a:xfrm>
            <a:off x="6215256" y="1962197"/>
            <a:ext cx="2476164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UKTMP</a:t>
            </a:r>
            <a:r>
              <a:rPr lang="en-US" sz="1200" dirty="0" smtClean="0"/>
              <a:t> is </a:t>
            </a:r>
            <a:r>
              <a:rPr lang="en-US" sz="1200" dirty="0"/>
              <a:t>listed on the Kazakhstan stock market. </a:t>
            </a:r>
            <a:r>
              <a:rPr lang="en-US" sz="1200" dirty="0" smtClean="0"/>
              <a:t>UK</a:t>
            </a:r>
            <a:r>
              <a:rPr lang="en-US" sz="1200" dirty="0" smtClean="0"/>
              <a:t>TMP produces high quality Titanium sponge from Kroll process and Titanium ingots using VAR furnaces since 2010.</a:t>
            </a:r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It’s </a:t>
            </a:r>
            <a:r>
              <a:rPr lang="en-US" sz="1200" dirty="0"/>
              <a:t>one of the world </a:t>
            </a:r>
            <a:r>
              <a:rPr lang="en-US" sz="1200" dirty="0" smtClean="0"/>
              <a:t>leaders </a:t>
            </a:r>
            <a:r>
              <a:rPr lang="en-US" sz="1200" dirty="0"/>
              <a:t>in titanium sponge production. </a:t>
            </a:r>
            <a:endParaRPr lang="fr-FR" sz="1200" dirty="0"/>
          </a:p>
        </p:txBody>
      </p:sp>
      <p:sp>
        <p:nvSpPr>
          <p:cNvPr id="32" name="Flèche droite 31"/>
          <p:cNvSpPr/>
          <p:nvPr/>
        </p:nvSpPr>
        <p:spPr>
          <a:xfrm>
            <a:off x="3548418" y="2602886"/>
            <a:ext cx="703900" cy="4760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10800000">
            <a:off x="7085148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Flèche droite 34"/>
          <p:cNvSpPr/>
          <p:nvPr/>
        </p:nvSpPr>
        <p:spPr>
          <a:xfrm>
            <a:off x="1835769" y="4818856"/>
            <a:ext cx="750628" cy="273542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droite 35"/>
          <p:cNvSpPr/>
          <p:nvPr/>
        </p:nvSpPr>
        <p:spPr>
          <a:xfrm rot="5400000">
            <a:off x="4579338" y="3593799"/>
            <a:ext cx="375314" cy="346990"/>
          </a:xfrm>
          <a:prstGeom prst="rightArrow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77775" y="3978509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43,5%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418654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41,3%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071233" y="4818856"/>
            <a:ext cx="1013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808080"/>
                </a:solidFill>
              </a:rPr>
              <a:t>15,2%</a:t>
            </a:r>
            <a:endParaRPr lang="fr-FR" sz="1400" b="1" dirty="0">
              <a:solidFill>
                <a:srgbClr val="808080"/>
              </a:solidFill>
            </a:endParaRPr>
          </a:p>
        </p:txBody>
      </p:sp>
      <p:sp>
        <p:nvSpPr>
          <p:cNvPr id="2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7" y="904995"/>
            <a:ext cx="1058449" cy="9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TITANIUM STREAM</a:t>
            </a:r>
            <a:endParaRPr lang="fr-FR" sz="2400" dirty="0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r="7791"/>
          <a:stretch/>
        </p:blipFill>
        <p:spPr bwMode="auto">
          <a:xfrm>
            <a:off x="0" y="926201"/>
            <a:ext cx="7833815" cy="55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UKAD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UKAD ACTIVITY </a:t>
            </a:r>
            <a:endParaRPr lang="fr-FR" sz="2400" dirty="0"/>
          </a:p>
        </p:txBody>
      </p:sp>
      <p:sp>
        <p:nvSpPr>
          <p:cNvPr id="7" name="Ellipse 6"/>
          <p:cNvSpPr/>
          <p:nvPr/>
        </p:nvSpPr>
        <p:spPr>
          <a:xfrm>
            <a:off x="5577177" y="5013450"/>
            <a:ext cx="936104" cy="936104"/>
          </a:xfrm>
          <a:prstGeom prst="ellipse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bertus Extra Bold" pitchFamily="34" charset="0"/>
                <a:ea typeface="+mn-ea"/>
                <a:cs typeface="+mn-cs"/>
              </a:rPr>
              <a:t>€47M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92326" y="5949554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fr-FR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Investment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728856" y="4204190"/>
            <a:ext cx="936104" cy="936104"/>
          </a:xfrm>
          <a:prstGeom prst="ellipse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algn="ctr" defTabSz="914400"/>
            <a:endParaRPr lang="fr-FR" sz="1400" b="1" kern="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r>
              <a:rPr lang="fr-FR" sz="2400" b="1" kern="0" dirty="0" smtClean="0">
                <a:solidFill>
                  <a:prstClr val="white"/>
                </a:solidFill>
                <a:latin typeface="Calibri"/>
              </a:rPr>
              <a:t>85</a:t>
            </a:r>
            <a:endParaRPr lang="fr-FR" sz="2400" b="1" kern="0" dirty="0">
              <a:solidFill>
                <a:prstClr val="white"/>
              </a:solidFill>
              <a:latin typeface="Calibri"/>
            </a:endParaRPr>
          </a:p>
          <a:p>
            <a:pPr algn="ctr" defTabSz="914400"/>
            <a:endParaRPr lang="en-US" sz="14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6057" y="5143360"/>
            <a:ext cx="26796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employees</a:t>
            </a:r>
            <a:endParaRPr lang="en-US" sz="1600" b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637" y="4424990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217" y="4920955"/>
            <a:ext cx="662960" cy="78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Sites\Photos UKAD 1\PRESSE\BASSE DEF\_O6A523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8" t="2052" r="24881" b="22530"/>
          <a:stretch/>
        </p:blipFill>
        <p:spPr bwMode="auto">
          <a:xfrm>
            <a:off x="-1" y="1078523"/>
            <a:ext cx="4603711" cy="533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14217" y="1296888"/>
            <a:ext cx="4110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UKAD is a </a:t>
            </a:r>
            <a:r>
              <a:rPr lang="en-US" sz="1600" b="1" dirty="0">
                <a:solidFill>
                  <a:srgbClr val="1AAA8F"/>
                </a:solidFill>
              </a:rPr>
              <a:t>semi-product forging </a:t>
            </a:r>
            <a:r>
              <a:rPr lang="en-US" sz="1600" b="1" dirty="0" smtClean="0">
                <a:solidFill>
                  <a:srgbClr val="1AAA8F"/>
                </a:solidFill>
              </a:rPr>
              <a:t>plant</a:t>
            </a:r>
            <a:r>
              <a:rPr lang="en-US" sz="1600" dirty="0" smtClean="0"/>
              <a:t>, </a:t>
            </a:r>
            <a:r>
              <a:rPr lang="en-US" sz="1600" dirty="0"/>
              <a:t>equipped with a </a:t>
            </a:r>
            <a:r>
              <a:rPr lang="en-US" sz="1600" b="1" dirty="0"/>
              <a:t>4,500 </a:t>
            </a:r>
            <a:r>
              <a:rPr lang="en-US" sz="1600" b="1" dirty="0" smtClean="0"/>
              <a:t>tons </a:t>
            </a:r>
            <a:r>
              <a:rPr lang="en-US" sz="1600" b="1" dirty="0"/>
              <a:t>press</a:t>
            </a:r>
            <a:r>
              <a:rPr lang="en-US" sz="1600" dirty="0"/>
              <a:t>, a finishing line </a:t>
            </a:r>
            <a:r>
              <a:rPr lang="en-US" sz="1600" dirty="0" smtClean="0"/>
              <a:t>and </a:t>
            </a:r>
            <a:r>
              <a:rPr lang="en-US" sz="1600" dirty="0"/>
              <a:t>an ultrasonic inspection </a:t>
            </a:r>
            <a:r>
              <a:rPr lang="en-US" sz="1600" dirty="0" smtClean="0"/>
              <a:t>equipment. 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main activity is </a:t>
            </a:r>
            <a:r>
              <a:rPr lang="en-US" sz="1600" dirty="0" smtClean="0"/>
              <a:t>the conversion of Titanium ingots into </a:t>
            </a:r>
            <a:r>
              <a:rPr lang="en-US" sz="1600" dirty="0"/>
              <a:t>semi-products </a:t>
            </a:r>
            <a:r>
              <a:rPr lang="en-US" sz="1600" dirty="0" smtClean="0"/>
              <a:t>: </a:t>
            </a:r>
            <a:r>
              <a:rPr lang="en-US" sz="1600" b="1" dirty="0" smtClean="0"/>
              <a:t>blooms, billets and bars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UKAD is able to forge </a:t>
            </a:r>
            <a:r>
              <a:rPr lang="en-US" sz="1600" b="1" dirty="0"/>
              <a:t>7-18 tons ingots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99" y="1370866"/>
            <a:ext cx="1019179" cy="17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8654" y="218178"/>
            <a:ext cx="6932773" cy="461665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UKAD PRODUCTS AND MARKETS </a:t>
            </a:r>
            <a:endParaRPr lang="fr-FR" sz="24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596051" y="4402336"/>
            <a:ext cx="1249871" cy="701711"/>
            <a:chOff x="221703" y="1148148"/>
            <a:chExt cx="1933462" cy="1337169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8063">
              <a:off x="325305" y="1148148"/>
              <a:ext cx="1159760" cy="115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17"/>
            <p:cNvSpPr txBox="1"/>
            <p:nvPr/>
          </p:nvSpPr>
          <p:spPr>
            <a:xfrm>
              <a:off x="221703" y="2177540"/>
              <a:ext cx="19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AEROSPACE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1986257" y="4341587"/>
            <a:ext cx="1351576" cy="833271"/>
            <a:chOff x="354082" y="3159649"/>
            <a:chExt cx="1933463" cy="1064327"/>
          </a:xfrm>
        </p:grpSpPr>
        <p:pic>
          <p:nvPicPr>
            <p:cNvPr id="20" name="Picture 12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279" y="3159649"/>
              <a:ext cx="638253" cy="76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354082" y="3916199"/>
              <a:ext cx="1933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kern="0" dirty="0" smtClean="0">
                  <a:solidFill>
                    <a:prstClr val="white">
                      <a:lumMod val="50000"/>
                    </a:prstClr>
                  </a:solidFill>
                  <a:latin typeface="Calibri"/>
                </a:rPr>
                <a:t>OIL &amp; GAS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596051" y="5614416"/>
            <a:ext cx="1933462" cy="749923"/>
            <a:chOff x="4988715" y="1712360"/>
            <a:chExt cx="1933462" cy="749923"/>
          </a:xfrm>
        </p:grpSpPr>
        <p:sp>
          <p:nvSpPr>
            <p:cNvPr id="23" name="ZoneTexte 22"/>
            <p:cNvSpPr txBox="1"/>
            <p:nvPr/>
          </p:nvSpPr>
          <p:spPr>
            <a:xfrm>
              <a:off x="4988715" y="2154506"/>
              <a:ext cx="19334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/>
                </a:rPr>
                <a:t>DEFENCE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746" y="1712360"/>
              <a:ext cx="595304" cy="341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218650" y="3829075"/>
            <a:ext cx="4886791" cy="382597"/>
          </a:xfrm>
          <a:prstGeom prst="rect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defTabSz="914400"/>
            <a:r>
              <a:rPr lang="en-US" sz="1600" b="1" kern="0" dirty="0" smtClean="0">
                <a:solidFill>
                  <a:prstClr val="white"/>
                </a:solidFill>
                <a:latin typeface="Calibri"/>
              </a:rPr>
              <a:t>OUR MARKETS AND SOME FINAL PRODUCTS</a:t>
            </a:r>
            <a:endParaRPr lang="en-US" sz="1600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2189350" y="5475022"/>
            <a:ext cx="515754" cy="581540"/>
            <a:chOff x="7424863" y="4498276"/>
            <a:chExt cx="2335874" cy="2361975"/>
          </a:xfrm>
        </p:grpSpPr>
        <p:pic>
          <p:nvPicPr>
            <p:cNvPr id="4108" name="Picture 12" descr="Résultat de recherche d'images pour &quot;picto monde médical&quot;"/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1"/>
            <a:stretch/>
          </p:blipFill>
          <p:spPr bwMode="auto">
            <a:xfrm>
              <a:off x="7424863" y="4498276"/>
              <a:ext cx="2335874" cy="23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42746" y="5063319"/>
              <a:ext cx="1048673" cy="3987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2113094" y="6028539"/>
            <a:ext cx="1144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kern="0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MEDICAL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8652" y="973176"/>
            <a:ext cx="4886789" cy="382597"/>
          </a:xfrm>
          <a:prstGeom prst="rect">
            <a:avLst/>
          </a:prstGeom>
          <a:solidFill>
            <a:srgbClr val="1AAA8F"/>
          </a:solidFill>
          <a:ln w="25400" cap="flat" cmpd="sng" algn="ctr">
            <a:noFill/>
            <a:prstDash val="solid"/>
          </a:ln>
          <a:effectLst/>
        </p:spPr>
        <p:txBody>
          <a:bodyPr lIns="36000" tIns="36000" rIns="36000" bIns="36000" rtlCol="0" anchor="ctr"/>
          <a:lstStyle/>
          <a:p>
            <a:pPr defTabSz="914400"/>
            <a:r>
              <a:rPr lang="en-US" sz="1600" b="1" kern="0" dirty="0" smtClean="0">
                <a:solidFill>
                  <a:prstClr val="white"/>
                </a:solidFill>
                <a:latin typeface="Calibri"/>
              </a:rPr>
              <a:t>OUR PRODUCTS</a:t>
            </a:r>
            <a:endParaRPr lang="en-US" sz="1600" b="1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8845" y="1438898"/>
            <a:ext cx="2342048" cy="15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18654" y="3097707"/>
            <a:ext cx="1935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sz="1600" b="1" dirty="0" err="1" smtClean="0"/>
              <a:t>Ingots</a:t>
            </a:r>
            <a:r>
              <a:rPr lang="fr-FR" sz="1600" dirty="0" smtClean="0"/>
              <a:t> </a:t>
            </a:r>
          </a:p>
          <a:p>
            <a:pPr marL="0" lvl="1" algn="ctr"/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altLang="fr-FR" sz="1600" dirty="0" smtClean="0"/>
              <a:t>7 </a:t>
            </a:r>
            <a:r>
              <a:rPr lang="fr-FR" altLang="fr-FR" sz="1600" dirty="0"/>
              <a:t>to 18 </a:t>
            </a:r>
            <a:r>
              <a:rPr lang="fr-FR" altLang="fr-FR" sz="1600" dirty="0" smtClean="0"/>
              <a:t>tons</a:t>
            </a:r>
            <a:endParaRPr lang="fr-FR" altLang="fr-FR" sz="1600" dirty="0"/>
          </a:p>
          <a:p>
            <a:pPr algn="ctr"/>
            <a:endParaRPr lang="fr-FR" sz="16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74002" y="1438899"/>
            <a:ext cx="1736504" cy="15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268585" y="3097707"/>
            <a:ext cx="194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altLang="fr-FR" sz="1600" b="1" dirty="0"/>
              <a:t>Blooms and </a:t>
            </a:r>
            <a:r>
              <a:rPr lang="fr-FR" altLang="fr-FR" sz="1600" b="1" dirty="0" smtClean="0"/>
              <a:t>billets</a:t>
            </a:r>
            <a:endParaRPr lang="fr-FR" altLang="fr-FR" sz="1600" dirty="0"/>
          </a:p>
        </p:txBody>
      </p:sp>
      <p:sp>
        <p:nvSpPr>
          <p:cNvPr id="41" name="Rectangle 40"/>
          <p:cNvSpPr/>
          <p:nvPr/>
        </p:nvSpPr>
        <p:spPr>
          <a:xfrm>
            <a:off x="4297088" y="3097707"/>
            <a:ext cx="21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fr-FR" altLang="fr-FR" sz="1600" b="1" dirty="0" smtClean="0"/>
              <a:t>Bars</a:t>
            </a:r>
            <a:endParaRPr lang="fr-FR" altLang="fr-FR" sz="1600" dirty="0"/>
          </a:p>
        </p:txBody>
      </p:sp>
      <p:pic>
        <p:nvPicPr>
          <p:cNvPr id="4109" name="Picture 13" descr="C:\Users\audrey.delache\Desktop\COMMUNICATION EXTERNE\4- EVENEMENTS\MKAD inauguration\MKAD\PA14004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24" t="45295" r="34728" b="-1"/>
          <a:stretch/>
        </p:blipFill>
        <p:spPr bwMode="auto">
          <a:xfrm>
            <a:off x="6657627" y="1438900"/>
            <a:ext cx="2486374" cy="15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6965969" y="3097707"/>
            <a:ext cx="216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GB" sz="1600" b="1" dirty="0"/>
              <a:t>C</a:t>
            </a:r>
            <a:r>
              <a:rPr lang="en-GB" sz="1600" b="1" dirty="0" smtClean="0"/>
              <a:t>losed die-forged </a:t>
            </a:r>
            <a:r>
              <a:rPr lang="en-GB" sz="1600" dirty="0" smtClean="0"/>
              <a:t>products</a:t>
            </a:r>
            <a:endParaRPr lang="fr-FR" altLang="fr-FR" sz="1600" dirty="0"/>
          </a:p>
        </p:txBody>
      </p:sp>
      <p:pic>
        <p:nvPicPr>
          <p:cNvPr id="47" name="Image 4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1" y="2761111"/>
            <a:ext cx="682389" cy="197463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612" y="1438900"/>
            <a:ext cx="682389" cy="338201"/>
          </a:xfrm>
          <a:prstGeom prst="rect">
            <a:avLst/>
          </a:prstGeom>
        </p:spPr>
      </p:pic>
      <p:pic>
        <p:nvPicPr>
          <p:cNvPr id="55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833" y="5471481"/>
            <a:ext cx="1154827" cy="8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http://www.ukadforge.com/wp-content/uploads/2012/10/prothsesmdic-211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3009" r="914" b="1756"/>
          <a:stretch/>
        </p:blipFill>
        <p:spPr bwMode="auto">
          <a:xfrm>
            <a:off x="6581552" y="4464490"/>
            <a:ext cx="1467198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3293" y="4294178"/>
            <a:ext cx="798238" cy="9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http://www.ukadforge.com/wp-content/uploads/2012/10/produits-aero1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60" y="4481355"/>
            <a:ext cx="1902959" cy="190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UKAD- ECOTITANIUM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 - SOMMAIRE - CONTACT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LLIAGE (orange)">
  <a:themeElements>
    <a:clrScheme name="ERAMET">
      <a:dk1>
        <a:sysClr val="windowText" lastClr="000000"/>
      </a:dk1>
      <a:lt1>
        <a:sysClr val="window" lastClr="FFFFFF"/>
      </a:lt1>
      <a:dk2>
        <a:srgbClr val="1D252B"/>
      </a:dk2>
      <a:lt2>
        <a:srgbClr val="FFFFFF"/>
      </a:lt2>
      <a:accent1>
        <a:srgbClr val="DB001A"/>
      </a:accent1>
      <a:accent2>
        <a:srgbClr val="6AB732"/>
      </a:accent2>
      <a:accent3>
        <a:srgbClr val="21B3EF"/>
      </a:accent3>
      <a:accent4>
        <a:srgbClr val="F2701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854</Words>
  <Application>Microsoft Office PowerPoint</Application>
  <PresentationFormat>Affichage à l'écran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COUV - SOMMAIRE - CONTACT</vt:lpstr>
      <vt:lpstr>ALLIAGE (orange)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401</cp:revision>
  <dcterms:created xsi:type="dcterms:W3CDTF">2016-11-07T15:50:27Z</dcterms:created>
  <dcterms:modified xsi:type="dcterms:W3CDTF">2018-06-03T20:32:08Z</dcterms:modified>
</cp:coreProperties>
</file>