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6"/>
  </p:notesMasterIdLst>
  <p:handoutMasterIdLst>
    <p:handoutMasterId r:id="rId7"/>
  </p:handoutMasterIdLst>
  <p:sldIdLst>
    <p:sldId id="256" r:id="rId2"/>
    <p:sldId id="266" r:id="rId3"/>
    <p:sldId id="285" r:id="rId4"/>
    <p:sldId id="286" r:id="rId5"/>
  </p:sldIdLst>
  <p:sldSz cx="9144000" cy="6858000" type="screen4x3"/>
  <p:notesSz cx="6797675" cy="9926638"/>
  <p:custDataLst>
    <p:tags r:id="rId8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CD1DC"/>
    <a:srgbClr val="8B745A"/>
    <a:srgbClr val="D3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4668" autoAdjust="0"/>
  </p:normalViewPr>
  <p:slideViewPr>
    <p:cSldViewPr>
      <p:cViewPr varScale="1">
        <p:scale>
          <a:sx n="94" d="100"/>
          <a:sy n="94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975A0-38C8-4D13-BDD1-8FEEAB6BC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1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EF17C-FD10-4E95-AA8A-90D2CAE1B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emf"/><Relationship Id="rId18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emf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5" Type="http://schemas.openxmlformats.org/officeDocument/2006/relationships/image" Target="../media/image6.emf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A601-D77D-4260-9C1F-7032BF2F7D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fr-FR" sz="3200" b="1" smtClean="0">
                <a:solidFill>
                  <a:schemeClr val="bg1"/>
                </a:solidFill>
              </a:rPr>
              <a:t>Modifiez le style des sous-titres du masque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3025-E3CA-442C-9A22-465B855ACB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27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CF19-1EB2-48AB-83D6-EDCCC0942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1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2605-E00F-452F-9633-FB5C60E0DD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7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IMG_1105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rganigramme : Document 7"/>
          <p:cNvSpPr/>
          <p:nvPr userDrawn="1">
            <p:custDataLst>
              <p:tags r:id="rId8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  <p:custDataLst>
              <p:tags r:id="rId9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  <p:custDataLst>
              <p:tags r:id="rId10"/>
            </p:custDataLst>
          </p:nvPr>
        </p:nvSpPr>
        <p:spPr>
          <a:xfrm>
            <a:off x="8101013" y="6486525"/>
            <a:ext cx="58578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AC4B-03B4-4F1E-A992-3AD09DBE5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43609" y="4221163"/>
            <a:ext cx="7416824" cy="1152525"/>
          </a:xfrm>
        </p:spPr>
        <p:txBody>
          <a:bodyPr/>
          <a:lstStyle/>
          <a:p>
            <a:pPr marL="0" lvl="0" indent="0" algn="ctr">
              <a:buFont typeface="Wingdings" pitchFamily="2" charset="2"/>
              <a:buNone/>
            </a:pPr>
            <a:r>
              <a:rPr lang="fr-FR" sz="3600" b="1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86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09D-E038-4724-9458-07B1D84AA6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5B47-9FE5-4FC4-97E1-D9D1DF3DE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3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4913-1EF0-4CDA-A700-06503490C4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7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5CA-FA3D-4BFA-9F5B-963851548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5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B7CC-23E5-45CB-8F37-B3C7552936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CAFB-DAE9-4EAD-8590-8CC3CA4FC1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76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CE0A7DEF-C737-4AD8-90A6-FB1E00C584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0" r:id="rId2"/>
    <p:sldLayoutId id="214748392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dirty="0" err="1" smtClean="0">
                <a:solidFill>
                  <a:schemeClr val="bg1"/>
                </a:solidFill>
              </a:rPr>
              <a:t>Globularisation</a:t>
            </a:r>
            <a:r>
              <a:rPr lang="en-US" sz="3200" dirty="0" smtClean="0">
                <a:solidFill>
                  <a:schemeClr val="bg1"/>
                </a:solidFill>
              </a:rPr>
              <a:t> du TA6V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Réunion</a:t>
            </a:r>
            <a:r>
              <a:rPr lang="en-US" sz="2800" dirty="0" smtClean="0">
                <a:solidFill>
                  <a:schemeClr val="bg1"/>
                </a:solidFill>
              </a:rPr>
              <a:t> 07/01/2015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UKAD – </a:t>
            </a:r>
            <a:r>
              <a:rPr lang="en-US" sz="2800" dirty="0" err="1" smtClean="0">
                <a:solidFill>
                  <a:schemeClr val="bg1"/>
                </a:solidFill>
              </a:rPr>
              <a:t>Aubert</a:t>
            </a:r>
            <a:r>
              <a:rPr lang="en-US" sz="2800" dirty="0" smtClean="0">
                <a:solidFill>
                  <a:schemeClr val="bg1"/>
                </a:solidFill>
              </a:rPr>
              <a:t> &amp; Duval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1" r="80399" b="-96"/>
          <a:stretch>
            <a:fillRect/>
          </a:stretch>
        </p:blipFill>
        <p:spPr bwMode="auto">
          <a:xfrm>
            <a:off x="7380312" y="5517232"/>
            <a:ext cx="16430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r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649288"/>
          </a:xfrm>
        </p:spPr>
        <p:txBody>
          <a:bodyPr/>
          <a:lstStyle/>
          <a:p>
            <a:r>
              <a:rPr lang="fr-FR" dirty="0" smtClean="0"/>
              <a:t>Forgeage final 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fr-FR" dirty="0" smtClean="0">
                <a:latin typeface="Arial"/>
                <a:cs typeface="Arial"/>
              </a:rPr>
              <a:t>/</a:t>
            </a:r>
            <a:r>
              <a:rPr lang="el-GR" dirty="0" smtClean="0">
                <a:latin typeface="Arial"/>
                <a:cs typeface="Arial"/>
              </a:rPr>
              <a:t>β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680867"/>
          </a:xfrm>
        </p:spPr>
        <p:txBody>
          <a:bodyPr/>
          <a:lstStyle/>
          <a:p>
            <a:r>
              <a:rPr lang="fr-FR" dirty="0"/>
              <a:t>Etape clé : </a:t>
            </a:r>
            <a:r>
              <a:rPr lang="fr-FR" dirty="0" smtClean="0"/>
              <a:t>permet </a:t>
            </a:r>
            <a:r>
              <a:rPr lang="fr-FR" dirty="0"/>
              <a:t>de </a:t>
            </a:r>
            <a:r>
              <a:rPr lang="fr-FR" dirty="0" err="1"/>
              <a:t>globulariser</a:t>
            </a:r>
            <a:r>
              <a:rPr lang="fr-FR" dirty="0"/>
              <a:t> la phase </a:t>
            </a:r>
            <a:r>
              <a:rPr lang="el-GR" dirty="0" smtClean="0"/>
              <a:t>α</a:t>
            </a:r>
            <a:endParaRPr lang="fr-FR" dirty="0" smtClean="0"/>
          </a:p>
          <a:p>
            <a:r>
              <a:rPr lang="fr-FR" dirty="0" err="1" smtClean="0"/>
              <a:t>Globularisation</a:t>
            </a:r>
            <a:r>
              <a:rPr lang="fr-FR" dirty="0" smtClean="0"/>
              <a:t> ne peut pas être rattrapée au laminage pour DP </a:t>
            </a:r>
            <a:r>
              <a:rPr lang="fr-FR" smtClean="0"/>
              <a:t>de taille </a:t>
            </a:r>
            <a:r>
              <a:rPr lang="fr-FR" smtClean="0">
                <a:latin typeface="Calibri"/>
              </a:rPr>
              <a:t>~</a:t>
            </a:r>
            <a:r>
              <a:rPr lang="fr-FR" smtClean="0"/>
              <a:t>80mm&lt;Ø&lt;50mm</a:t>
            </a:r>
            <a:endParaRPr lang="fr-FR" dirty="0" smtClean="0"/>
          </a:p>
          <a:p>
            <a:r>
              <a:rPr lang="fr-FR" dirty="0" smtClean="0"/>
              <a:t>Point d’attention sur les chaudes trop longues, surtout à ce stade : refroidissement important du produit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E9ECD4-AC78-447B-90B6-A092ECA6F522}" type="slidenum">
              <a:rPr lang="fr-FR" smtClean="0">
                <a:latin typeface="+mn-lt"/>
              </a:rPr>
              <a:pPr eaLnBrk="1" hangingPunct="1">
                <a:defRPr/>
              </a:pPr>
              <a:t>2</a:t>
            </a:fld>
            <a:endParaRPr lang="fr-FR" dirty="0" smtClean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1" r="80399" b="-96"/>
          <a:stretch>
            <a:fillRect/>
          </a:stretch>
        </p:blipFill>
        <p:spPr bwMode="auto">
          <a:xfrm>
            <a:off x="1259632" y="6107863"/>
            <a:ext cx="1296144" cy="75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467544" y="3140968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FR" kern="0" smtClean="0"/>
              <a:t>Cinétique de globularisation</a:t>
            </a:r>
            <a:endParaRPr lang="fr-FR" kern="0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67544" y="4004717"/>
            <a:ext cx="8229600" cy="234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fr-FR" kern="0" dirty="0" smtClean="0"/>
              <a:t>« le métal UKAD </a:t>
            </a:r>
            <a:r>
              <a:rPr lang="fr-FR" kern="0" dirty="0" err="1" smtClean="0"/>
              <a:t>globularise</a:t>
            </a:r>
            <a:r>
              <a:rPr lang="fr-FR" kern="0" dirty="0" smtClean="0"/>
              <a:t> moins bien que le métal concurrent » </a:t>
            </a:r>
            <a:r>
              <a:rPr lang="fr-FR" kern="0" dirty="0" smtClean="0">
                <a:sym typeface="Wingdings" panose="05000000000000000000" pitchFamily="2" charset="2"/>
              </a:rPr>
              <a:t> </a:t>
            </a:r>
            <a:r>
              <a:rPr lang="fr-FR" kern="0" dirty="0" smtClean="0"/>
              <a:t>à vérifier à l’aide des différents résultats </a:t>
            </a:r>
            <a:r>
              <a:rPr lang="fr-FR" kern="0" smtClean="0"/>
              <a:t>de stages </a:t>
            </a:r>
            <a:r>
              <a:rPr lang="fr-FR" kern="0" dirty="0" smtClean="0"/>
              <a:t>et d’essais complémentaires</a:t>
            </a:r>
          </a:p>
          <a:p>
            <a:pPr lvl="1"/>
            <a:r>
              <a:rPr lang="fr-FR" kern="0" dirty="0" smtClean="0"/>
              <a:t>Essais de torsion (AD)/ compression </a:t>
            </a:r>
            <a:r>
              <a:rPr lang="fr-FR" kern="0" dirty="0" err="1" smtClean="0"/>
              <a:t>uniaxiale</a:t>
            </a:r>
            <a:r>
              <a:rPr lang="fr-FR" kern="0" dirty="0" smtClean="0"/>
              <a:t> (Stage EMSE) sur matière UKAD/VSMPO/TIMET pour comparer cinétique de </a:t>
            </a:r>
            <a:r>
              <a:rPr lang="fr-FR" kern="0" dirty="0" err="1" smtClean="0"/>
              <a:t>globularisation</a:t>
            </a:r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pPr lvl="1"/>
            <a:endParaRPr lang="fr-FR" kern="0" dirty="0" smtClean="0"/>
          </a:p>
          <a:p>
            <a:pPr lvl="1"/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21424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1440"/>
            <a:ext cx="9108504" cy="649288"/>
          </a:xfrm>
        </p:spPr>
        <p:txBody>
          <a:bodyPr/>
          <a:lstStyle/>
          <a:p>
            <a:r>
              <a:rPr lang="fr-FR" sz="1800" dirty="0"/>
              <a:t>Structures à chaque étape de compression </a:t>
            </a:r>
            <a:r>
              <a:rPr lang="fr-FR" sz="1800" dirty="0" err="1" smtClean="0"/>
              <a:t>uniaxiale</a:t>
            </a:r>
            <a:r>
              <a:rPr lang="fr-FR" sz="1800" dirty="0" smtClean="0"/>
              <a:t> à 950°C </a:t>
            </a:r>
            <a:br>
              <a:rPr lang="fr-FR" sz="1800" dirty="0" smtClean="0"/>
            </a:br>
            <a:r>
              <a:rPr lang="fr-FR" sz="1800" dirty="0" smtClean="0"/>
              <a:t>(Stage M. LEMAY 2014, métal VSMPO, </a:t>
            </a:r>
            <a:r>
              <a:rPr lang="fr-FR" sz="1800" dirty="0" err="1" smtClean="0"/>
              <a:t>eps</a:t>
            </a:r>
            <a:r>
              <a:rPr lang="fr-FR" sz="1800" dirty="0" smtClean="0"/>
              <a:t> = 0,4 x 3)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2605-E00F-452F-9633-FB5C60E0DD6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10" name="Picture 4" descr="C:\Users\michel.lemay\Desktop\Stage\MEB\RECUIT\TCTLPRIMERECUIT\TCTLPRIMEX2000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0" y="980728"/>
            <a:ext cx="3392792" cy="2520000"/>
          </a:xfrm>
          <a:prstGeom prst="rect">
            <a:avLst/>
          </a:prstGeom>
          <a:noFill/>
          <a:extLst/>
        </p:spPr>
      </p:pic>
      <p:pic>
        <p:nvPicPr>
          <p:cNvPr id="11" name="Picture 7" descr="C:\Users\michel.lemay\Desktop\Stage\MEB\APRES UNE PASSE\Recuit\Compression normale\R2-1-2000X2.tif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42" y="980728"/>
            <a:ext cx="3359753" cy="2520000"/>
          </a:xfrm>
          <a:prstGeom prst="rect">
            <a:avLst/>
          </a:prstGeom>
          <a:noFill/>
          <a:extLst/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5" y="3664992"/>
            <a:ext cx="3360495" cy="2520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86" y="3645024"/>
            <a:ext cx="3360495" cy="2520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4" name="Ellipse 13"/>
          <p:cNvSpPr/>
          <p:nvPr/>
        </p:nvSpPr>
        <p:spPr>
          <a:xfrm>
            <a:off x="3797584" y="2947333"/>
            <a:ext cx="269543" cy="26564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0</a:t>
            </a:r>
            <a:endParaRPr lang="fr-FR" sz="1600" dirty="0"/>
          </a:p>
        </p:txBody>
      </p:sp>
      <p:sp>
        <p:nvSpPr>
          <p:cNvPr id="15" name="Ellipse 14"/>
          <p:cNvSpPr/>
          <p:nvPr/>
        </p:nvSpPr>
        <p:spPr>
          <a:xfrm>
            <a:off x="7884368" y="2940477"/>
            <a:ext cx="269543" cy="26564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1</a:t>
            </a:r>
            <a:endParaRPr lang="fr-FR" sz="1600" dirty="0"/>
          </a:p>
        </p:txBody>
      </p:sp>
      <p:sp>
        <p:nvSpPr>
          <p:cNvPr id="16" name="Ellipse 15"/>
          <p:cNvSpPr/>
          <p:nvPr/>
        </p:nvSpPr>
        <p:spPr>
          <a:xfrm>
            <a:off x="3779912" y="5611629"/>
            <a:ext cx="269543" cy="26564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2</a:t>
            </a:r>
            <a:endParaRPr lang="fr-FR" sz="1600" dirty="0"/>
          </a:p>
        </p:txBody>
      </p:sp>
      <p:sp>
        <p:nvSpPr>
          <p:cNvPr id="18" name="Ellipse 17"/>
          <p:cNvSpPr/>
          <p:nvPr/>
        </p:nvSpPr>
        <p:spPr>
          <a:xfrm>
            <a:off x="7939516" y="5611629"/>
            <a:ext cx="269543" cy="26564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3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579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1440"/>
            <a:ext cx="9108504" cy="649288"/>
          </a:xfrm>
        </p:spPr>
        <p:txBody>
          <a:bodyPr/>
          <a:lstStyle/>
          <a:p>
            <a:r>
              <a:rPr lang="fr-FR" sz="1800" dirty="0"/>
              <a:t>Structures à chaque étape de </a:t>
            </a:r>
            <a:r>
              <a:rPr lang="fr-FR" sz="1800" dirty="0" smtClean="0"/>
              <a:t>torsion à 950°C </a:t>
            </a:r>
            <a:br>
              <a:rPr lang="fr-FR" sz="1800" dirty="0" smtClean="0"/>
            </a:br>
            <a:r>
              <a:rPr lang="fr-FR" sz="1800" dirty="0" smtClean="0"/>
              <a:t>(Stage M. LAMOLIATTE 2011, métal UKAD, </a:t>
            </a:r>
            <a:r>
              <a:rPr lang="fr-FR" sz="1800" dirty="0" err="1" smtClean="0"/>
              <a:t>eps</a:t>
            </a:r>
            <a:r>
              <a:rPr lang="fr-FR" sz="1800" dirty="0" smtClean="0"/>
              <a:t> = 2 x 3)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2605-E00F-452F-9633-FB5C60E0DD6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43" y="980728"/>
            <a:ext cx="335482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455" y="993696"/>
            <a:ext cx="335482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43" y="3679448"/>
            <a:ext cx="335253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786" y="3645024"/>
            <a:ext cx="335253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Ellipse 27"/>
          <p:cNvSpPr/>
          <p:nvPr/>
        </p:nvSpPr>
        <p:spPr>
          <a:xfrm>
            <a:off x="3797584" y="2947333"/>
            <a:ext cx="269543" cy="26564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0</a:t>
            </a:r>
            <a:endParaRPr lang="fr-FR" sz="1600" dirty="0"/>
          </a:p>
        </p:txBody>
      </p:sp>
      <p:sp>
        <p:nvSpPr>
          <p:cNvPr id="29" name="Ellipse 28"/>
          <p:cNvSpPr/>
          <p:nvPr/>
        </p:nvSpPr>
        <p:spPr>
          <a:xfrm>
            <a:off x="7884368" y="2940477"/>
            <a:ext cx="269543" cy="26564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1</a:t>
            </a:r>
            <a:endParaRPr lang="fr-FR" sz="1600" dirty="0"/>
          </a:p>
        </p:txBody>
      </p:sp>
      <p:sp>
        <p:nvSpPr>
          <p:cNvPr id="30" name="Ellipse 29"/>
          <p:cNvSpPr/>
          <p:nvPr/>
        </p:nvSpPr>
        <p:spPr>
          <a:xfrm>
            <a:off x="3779912" y="5611629"/>
            <a:ext cx="269543" cy="26564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2</a:t>
            </a:r>
            <a:endParaRPr lang="fr-FR" sz="1600" dirty="0"/>
          </a:p>
        </p:txBody>
      </p:sp>
      <p:sp>
        <p:nvSpPr>
          <p:cNvPr id="31" name="Ellipse 30"/>
          <p:cNvSpPr/>
          <p:nvPr/>
        </p:nvSpPr>
        <p:spPr>
          <a:xfrm>
            <a:off x="7939516" y="5611629"/>
            <a:ext cx="269543" cy="26564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3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1545061" y="6372036"/>
            <a:ext cx="667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info, pas comparable à la </a:t>
            </a:r>
            <a:r>
              <a:rPr lang="fr-FR" smtClean="0"/>
              <a:t>slide précédente 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15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3w_PmUhUOCkok924OR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ERAMET_Masque_presentation_2012_FR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ERAMET_Masque_presentation_2012_FR</Template>
  <TotalTime>1517</TotalTime>
  <Words>97</Words>
  <Application>Microsoft Office PowerPoint</Application>
  <PresentationFormat>Affichage à l'écran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6" baseType="lpstr">
      <vt:lpstr>ERAMET_Masque_presentation_2012_FR</vt:lpstr>
      <vt:lpstr>think-cell Slide</vt:lpstr>
      <vt:lpstr>Présentation PowerPoint</vt:lpstr>
      <vt:lpstr>Forgeage final α/β</vt:lpstr>
      <vt:lpstr>Structures à chaque étape de compression uniaxiale à 950°C  (Stage M. LEMAY 2014, métal VSMPO, eps = 0,4 x 3)</vt:lpstr>
      <vt:lpstr>Structures à chaque étape de torsion à 950°C  (Stage M. LAMOLIATTE 2011, métal UKAD, eps = 2 x 3)</vt:lpstr>
    </vt:vector>
  </TitlesOfParts>
  <Company>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Lurdos</dc:creator>
  <cp:lastModifiedBy>Mariline Lamoliatte</cp:lastModifiedBy>
  <cp:revision>108</cp:revision>
  <cp:lastPrinted>2014-09-24T12:18:07Z</cp:lastPrinted>
  <dcterms:created xsi:type="dcterms:W3CDTF">2013-12-09T13:45:04Z</dcterms:created>
  <dcterms:modified xsi:type="dcterms:W3CDTF">2015-01-06T17:14:35Z</dcterms:modified>
</cp:coreProperties>
</file>