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7"/>
  </p:notesMasterIdLst>
  <p:handoutMasterIdLst>
    <p:handoutMasterId r:id="rId8"/>
  </p:handoutMasterIdLst>
  <p:sldIdLst>
    <p:sldId id="256" r:id="rId2"/>
    <p:sldId id="267" r:id="rId3"/>
    <p:sldId id="283" r:id="rId4"/>
    <p:sldId id="266" r:id="rId5"/>
    <p:sldId id="284" r:id="rId6"/>
  </p:sldIdLst>
  <p:sldSz cx="9144000" cy="6858000" type="screen4x3"/>
  <p:notesSz cx="6797675" cy="9926638"/>
  <p:custDataLst>
    <p:tags r:id="rId9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CD1DC"/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668" autoAdjust="0"/>
  </p:normalViewPr>
  <p:slideViewPr>
    <p:cSldViewPr>
      <p:cViewPr varScale="1">
        <p:scale>
          <a:sx n="94" d="100"/>
          <a:sy n="9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fr-FR" sz="3200" b="1" smtClean="0">
                <a:solidFill>
                  <a:schemeClr val="bg1"/>
                </a:solidFill>
              </a:rPr>
              <a:t>Modifiez le style des sous-titres du masque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lvl="0" indent="0" algn="ctr">
              <a:buFont typeface="Wingdings" pitchFamily="2" charset="2"/>
              <a:buNone/>
            </a:pPr>
            <a:r>
              <a:rPr lang="fr-FR" sz="3600" b="1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Problèmes</a:t>
            </a:r>
            <a:r>
              <a:rPr lang="en-US" sz="3200" b="1" dirty="0" smtClean="0">
                <a:solidFill>
                  <a:schemeClr val="bg1"/>
                </a:solidFill>
              </a:rPr>
              <a:t> de bruits de fond US </a:t>
            </a:r>
            <a:r>
              <a:rPr lang="en-US" sz="3200" b="1" dirty="0" err="1" smtClean="0">
                <a:solidFill>
                  <a:schemeClr val="bg1"/>
                </a:solidFill>
              </a:rPr>
              <a:t>sur</a:t>
            </a:r>
            <a:r>
              <a:rPr lang="en-US" sz="3200" b="1" dirty="0" smtClean="0">
                <a:solidFill>
                  <a:schemeClr val="bg1"/>
                </a:solidFill>
              </a:rPr>
              <a:t> R430mm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Réunion</a:t>
            </a:r>
            <a:r>
              <a:rPr lang="en-US" sz="2800" smtClean="0">
                <a:solidFill>
                  <a:schemeClr val="bg1"/>
                </a:solidFill>
              </a:rPr>
              <a:t> 07/01/2015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UKAD – </a:t>
            </a:r>
            <a:r>
              <a:rPr lang="en-US" sz="2800" dirty="0" err="1" smtClean="0">
                <a:solidFill>
                  <a:schemeClr val="bg1"/>
                </a:solidFill>
              </a:rPr>
              <a:t>Aubert</a:t>
            </a:r>
            <a:r>
              <a:rPr lang="en-US" sz="2800" dirty="0" smtClean="0">
                <a:solidFill>
                  <a:schemeClr val="bg1"/>
                </a:solidFill>
              </a:rPr>
              <a:t> &amp; Duval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r="80399" b="-96"/>
          <a:stretch>
            <a:fillRect/>
          </a:stretch>
        </p:blipFill>
        <p:spPr bwMode="auto">
          <a:xfrm>
            <a:off x="7380312" y="5517232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213588" y="6453188"/>
            <a:ext cx="585787" cy="26828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2</a:t>
            </a:fld>
            <a:endParaRPr lang="fr-FR" dirty="0" smtClean="0">
              <a:latin typeface="+mn-lt"/>
            </a:endParaRPr>
          </a:p>
        </p:txBody>
      </p:sp>
      <p:sp>
        <p:nvSpPr>
          <p:cNvPr id="5125" name="Titre 1"/>
          <p:cNvSpPr>
            <a:spLocks noGrp="1"/>
          </p:cNvSpPr>
          <p:nvPr>
            <p:ph type="title"/>
          </p:nvPr>
        </p:nvSpPr>
        <p:spPr>
          <a:xfrm>
            <a:off x="468313" y="239080"/>
            <a:ext cx="8229600" cy="649288"/>
          </a:xfrm>
        </p:spPr>
        <p:txBody>
          <a:bodyPr/>
          <a:lstStyle/>
          <a:p>
            <a:r>
              <a:rPr lang="fr-FR" dirty="0" smtClean="0"/>
              <a:t>Rappel de la gamme utilisée (</a:t>
            </a:r>
            <a:r>
              <a:rPr lang="fr-FR" dirty="0" err="1" smtClean="0"/>
              <a:t>cf</a:t>
            </a:r>
            <a:r>
              <a:rPr lang="fr-FR" dirty="0" smtClean="0"/>
              <a:t> rapport de forgeage </a:t>
            </a:r>
            <a:r>
              <a:rPr lang="fr-FR" dirty="0" err="1" smtClean="0"/>
              <a:t>prod</a:t>
            </a:r>
            <a:r>
              <a:rPr lang="fr-FR" dirty="0" smtClean="0"/>
              <a:t> AAJA)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r="80399" b="-96"/>
          <a:stretch>
            <a:fillRect/>
          </a:stretch>
        </p:blipFill>
        <p:spPr bwMode="auto">
          <a:xfrm>
            <a:off x="1372207" y="6107865"/>
            <a:ext cx="1296144" cy="7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80863" y="2065338"/>
            <a:ext cx="560387" cy="1165225"/>
          </a:xfrm>
          <a:prstGeom prst="can">
            <a:avLst>
              <a:gd name="adj" fmla="val 51983"/>
            </a:avLst>
          </a:prstGeom>
          <a:gradFill rotWithShape="1">
            <a:gsLst>
              <a:gs pos="0">
                <a:srgbClr val="B2B2B2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722675" y="2647950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2575" y="1790700"/>
            <a:ext cx="1166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Lingot 36’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1985825" y="2708275"/>
            <a:ext cx="814388" cy="277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2 chaudes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77763" y="2986088"/>
            <a:ext cx="2933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900">
                <a:latin typeface="Verdana" pitchFamily="34" charset="0"/>
                <a:sym typeface="Symbol" pitchFamily="18" charset="2"/>
              </a:rPr>
              <a:t>Refoulement à 1750mm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900">
                <a:latin typeface="Verdana" pitchFamily="34" charset="0"/>
                <a:sym typeface="Symbol" pitchFamily="18" charset="2"/>
              </a:rPr>
              <a:t>Etirage octo 930 (10 passes)</a:t>
            </a:r>
          </a:p>
        </p:txBody>
      </p: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4006713" y="2230438"/>
            <a:ext cx="579437" cy="946150"/>
            <a:chOff x="1574" y="1220"/>
            <a:chExt cx="365" cy="596"/>
          </a:xfrm>
        </p:grpSpPr>
        <p:sp>
          <p:nvSpPr>
            <p:cNvPr id="25" name="AutoShape 36"/>
            <p:cNvSpPr>
              <a:spLocks noChangeArrowheads="1"/>
            </p:cNvSpPr>
            <p:nvPr/>
          </p:nvSpPr>
          <p:spPr bwMode="auto">
            <a:xfrm>
              <a:off x="1574" y="1220"/>
              <a:ext cx="364" cy="26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1650" y="1480"/>
              <a:ext cx="21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AutoShape 38"/>
            <p:cNvSpPr>
              <a:spLocks noChangeArrowheads="1"/>
            </p:cNvSpPr>
            <p:nvPr/>
          </p:nvSpPr>
          <p:spPr bwMode="auto">
            <a:xfrm rot="-5400000">
              <a:off x="1404" y="1570"/>
              <a:ext cx="416" cy="76"/>
            </a:xfrm>
            <a:prstGeom prst="parallelogram">
              <a:avLst>
                <a:gd name="adj" fmla="val 1051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AutoShape 39"/>
            <p:cNvSpPr>
              <a:spLocks noChangeArrowheads="1"/>
            </p:cNvSpPr>
            <p:nvPr/>
          </p:nvSpPr>
          <p:spPr bwMode="auto">
            <a:xfrm rot="16189526" flipV="1">
              <a:off x="1691" y="1567"/>
              <a:ext cx="415" cy="81"/>
            </a:xfrm>
            <a:prstGeom prst="parallelogram">
              <a:avLst>
                <a:gd name="adj" fmla="val 1014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9" name="Group 42"/>
          <p:cNvGrpSpPr>
            <a:grpSpLocks/>
          </p:cNvGrpSpPr>
          <p:nvPr/>
        </p:nvGrpSpPr>
        <p:grpSpPr bwMode="auto">
          <a:xfrm>
            <a:off x="7465875" y="2230438"/>
            <a:ext cx="579438" cy="946150"/>
            <a:chOff x="1574" y="1220"/>
            <a:chExt cx="365" cy="596"/>
          </a:xfrm>
        </p:grpSpPr>
        <p:sp>
          <p:nvSpPr>
            <p:cNvPr id="30" name="AutoShape 43"/>
            <p:cNvSpPr>
              <a:spLocks noChangeArrowheads="1"/>
            </p:cNvSpPr>
            <p:nvPr/>
          </p:nvSpPr>
          <p:spPr bwMode="auto">
            <a:xfrm>
              <a:off x="1574" y="1220"/>
              <a:ext cx="364" cy="26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1650" y="1480"/>
              <a:ext cx="21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AutoShape 45"/>
            <p:cNvSpPr>
              <a:spLocks noChangeArrowheads="1"/>
            </p:cNvSpPr>
            <p:nvPr/>
          </p:nvSpPr>
          <p:spPr bwMode="auto">
            <a:xfrm rot="-5400000">
              <a:off x="1404" y="1570"/>
              <a:ext cx="416" cy="76"/>
            </a:xfrm>
            <a:prstGeom prst="parallelogram">
              <a:avLst>
                <a:gd name="adj" fmla="val 1051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AutoShape 46"/>
            <p:cNvSpPr>
              <a:spLocks noChangeArrowheads="1"/>
            </p:cNvSpPr>
            <p:nvPr/>
          </p:nvSpPr>
          <p:spPr bwMode="auto">
            <a:xfrm rot="16189526" flipV="1">
              <a:off x="1691" y="1567"/>
              <a:ext cx="415" cy="81"/>
            </a:xfrm>
            <a:prstGeom prst="parallelogram">
              <a:avLst>
                <a:gd name="adj" fmla="val 1014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4" name="AutoShape 49"/>
          <p:cNvSpPr>
            <a:spLocks noChangeArrowheads="1"/>
          </p:cNvSpPr>
          <p:nvPr/>
        </p:nvSpPr>
        <p:spPr bwMode="auto">
          <a:xfrm>
            <a:off x="1395275" y="5543550"/>
            <a:ext cx="814388" cy="277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2 chaudes</a:t>
            </a:r>
          </a:p>
        </p:txBody>
      </p:sp>
      <p:sp>
        <p:nvSpPr>
          <p:cNvPr id="35" name="AutoShape 54"/>
          <p:cNvSpPr>
            <a:spLocks noChangeArrowheads="1"/>
          </p:cNvSpPr>
          <p:nvPr/>
        </p:nvSpPr>
        <p:spPr bwMode="auto">
          <a:xfrm>
            <a:off x="3505063" y="5489575"/>
            <a:ext cx="812800" cy="277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2 chaudes</a:t>
            </a:r>
          </a:p>
        </p:txBody>
      </p: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3705088" y="1955800"/>
            <a:ext cx="1166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Octo 930</a:t>
            </a: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7184888" y="1955800"/>
            <a:ext cx="1166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Octo 800</a:t>
            </a:r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>
            <a:off x="2433500" y="5141913"/>
            <a:ext cx="1166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Octo 700 </a:t>
            </a:r>
          </a:p>
        </p:txBody>
      </p:sp>
      <p:sp>
        <p:nvSpPr>
          <p:cNvPr id="39" name="AutoShape 72"/>
          <p:cNvSpPr>
            <a:spLocks noChangeArrowheads="1"/>
          </p:cNvSpPr>
          <p:nvPr/>
        </p:nvSpPr>
        <p:spPr bwMode="auto">
          <a:xfrm>
            <a:off x="95905" y="1109662"/>
            <a:ext cx="1550987" cy="688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fr-FR" altLang="en-US" sz="1200" b="1" dirty="0" smtClean="0">
                <a:solidFill>
                  <a:srgbClr val="0000FF"/>
                </a:solidFill>
                <a:latin typeface="Verdana" pitchFamily="34" charset="0"/>
              </a:rPr>
              <a:t>1150°C </a:t>
            </a:r>
            <a:r>
              <a:rPr lang="fr-FR" altLang="en-US" sz="900" b="1" dirty="0" smtClean="0">
                <a:solidFill>
                  <a:srgbClr val="0000FF"/>
                </a:solidFill>
                <a:latin typeface="Verdana" pitchFamily="34" charset="0"/>
              </a:rPr>
              <a:t>( ± 10 °C )</a:t>
            </a:r>
          </a:p>
          <a:p>
            <a:pPr algn="ctr" eaLnBrk="1" hangingPunct="1">
              <a:defRPr/>
            </a:pPr>
            <a:r>
              <a:rPr lang="fr-FR" altLang="en-US" sz="800" b="1" dirty="0" err="1" smtClean="0">
                <a:latin typeface="Verdana" pitchFamily="34" charset="0"/>
              </a:rPr>
              <a:t>Enfrt</a:t>
            </a:r>
            <a:r>
              <a:rPr lang="fr-FR" altLang="en-US" sz="800" b="1" dirty="0" smtClean="0">
                <a:latin typeface="Verdana" pitchFamily="34" charset="0"/>
              </a:rPr>
              <a:t> à 800 °C </a:t>
            </a:r>
          </a:p>
          <a:p>
            <a:pPr algn="ctr" eaLnBrk="1" hangingPunct="1">
              <a:defRPr/>
            </a:pPr>
            <a:r>
              <a:rPr lang="fr-FR" altLang="en-US" sz="800" b="1" dirty="0" smtClean="0">
                <a:latin typeface="Verdana" pitchFamily="34" charset="0"/>
              </a:rPr>
              <a:t>Montée 6</a:t>
            </a:r>
            <a:r>
              <a:rPr lang="fr-FR" altLang="en-US" sz="800" b="1" baseline="30000" dirty="0" smtClean="0">
                <a:latin typeface="Verdana" pitchFamily="34" charset="0"/>
              </a:rPr>
              <a:t>h</a:t>
            </a:r>
            <a:r>
              <a:rPr lang="fr-FR" altLang="en-US" sz="800" b="1" dirty="0" smtClean="0">
                <a:latin typeface="Verdana" pitchFamily="34" charset="0"/>
              </a:rPr>
              <a:t> ( +2/-0 )  </a:t>
            </a:r>
          </a:p>
          <a:p>
            <a:pPr algn="ctr" eaLnBrk="1" hangingPunct="1">
              <a:defRPr/>
            </a:pPr>
            <a:r>
              <a:rPr lang="fr-FR" altLang="en-US" sz="800" b="1" dirty="0" smtClean="0">
                <a:latin typeface="Verdana" pitchFamily="34" charset="0"/>
              </a:rPr>
              <a:t>Maintien 10</a:t>
            </a:r>
            <a:r>
              <a:rPr lang="fr-FR" altLang="en-US" sz="800" b="1" baseline="30000" dirty="0" smtClean="0">
                <a:latin typeface="Verdana" pitchFamily="34" charset="0"/>
              </a:rPr>
              <a:t>h</a:t>
            </a:r>
            <a:r>
              <a:rPr lang="fr-FR" altLang="en-US" sz="800" b="1" dirty="0" smtClean="0">
                <a:latin typeface="Verdana" pitchFamily="34" charset="0"/>
              </a:rPr>
              <a:t> ( +6 /-0 )</a:t>
            </a:r>
          </a:p>
          <a:p>
            <a:pPr algn="ctr" eaLnBrk="1" hangingPunct="1">
              <a:defRPr/>
            </a:pPr>
            <a:endParaRPr lang="fr-FR" altLang="en-US" sz="800" b="1" dirty="0" smtClean="0">
              <a:latin typeface="Verdana" pitchFamily="34" charset="0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5611675" y="2708275"/>
            <a:ext cx="814388" cy="277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3 chaudes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576625" y="2986088"/>
            <a:ext cx="28892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900">
                <a:latin typeface="Verdana" pitchFamily="34" charset="0"/>
                <a:sym typeface="Symbol" pitchFamily="18" charset="2"/>
              </a:rPr>
              <a:t>Refoulement à 1520mm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900">
                <a:latin typeface="Verdana" pitchFamily="34" charset="0"/>
                <a:sym typeface="Symbol" pitchFamily="18" charset="2"/>
              </a:rPr>
              <a:t>Etirage octo 930 (14 passes)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900">
                <a:latin typeface="Verdana" pitchFamily="34" charset="0"/>
                <a:sym typeface="Symbol" pitchFamily="18" charset="2"/>
              </a:rPr>
              <a:t>Etirage octo 800 (10 passes)</a:t>
            </a: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1603238" y="1563688"/>
            <a:ext cx="5700712" cy="392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100" b="1" dirty="0" smtClean="0">
                <a:solidFill>
                  <a:srgbClr val="FF6600"/>
                </a:solidFill>
                <a:latin typeface="Verdana" pitchFamily="34" charset="0"/>
              </a:rPr>
              <a:t>RAF à 1150 °C</a:t>
            </a:r>
          </a:p>
          <a:p>
            <a:pPr algn="ctr" eaLnBrk="1" hangingPunct="1">
              <a:defRPr/>
            </a:pPr>
            <a:r>
              <a:rPr lang="fr-FR" altLang="en-US" sz="700" b="1" dirty="0" smtClean="0">
                <a:solidFill>
                  <a:srgbClr val="FF6600"/>
                </a:solidFill>
                <a:latin typeface="Verdana" pitchFamily="34" charset="0"/>
              </a:rPr>
              <a:t>Séjour 1h ( +2/-0 )</a:t>
            </a:r>
          </a:p>
        </p:txBody>
      </p:sp>
      <p:sp>
        <p:nvSpPr>
          <p:cNvPr id="43" name="AutoShape 72"/>
          <p:cNvSpPr>
            <a:spLocks noChangeArrowheads="1"/>
          </p:cNvSpPr>
          <p:nvPr/>
        </p:nvSpPr>
        <p:spPr bwMode="auto">
          <a:xfrm>
            <a:off x="112574" y="4386458"/>
            <a:ext cx="1550987" cy="688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fr-FR" altLang="en-US" sz="1200" b="1" dirty="0" smtClean="0">
                <a:solidFill>
                  <a:srgbClr val="0000FF"/>
                </a:solidFill>
                <a:latin typeface="Verdana" pitchFamily="34" charset="0"/>
              </a:rPr>
              <a:t>950°C </a:t>
            </a:r>
            <a:r>
              <a:rPr lang="fr-FR" altLang="en-US" sz="900" b="1" dirty="0" smtClean="0">
                <a:solidFill>
                  <a:srgbClr val="0000FF"/>
                </a:solidFill>
                <a:latin typeface="Verdana" pitchFamily="34" charset="0"/>
              </a:rPr>
              <a:t>( ± 10 °C )</a:t>
            </a:r>
          </a:p>
          <a:p>
            <a:pPr algn="ctr" eaLnBrk="1" hangingPunct="1">
              <a:defRPr/>
            </a:pPr>
            <a:r>
              <a:rPr lang="fr-FR" altLang="en-US" sz="800" b="1" dirty="0" err="1" smtClean="0">
                <a:latin typeface="Verdana" pitchFamily="34" charset="0"/>
              </a:rPr>
              <a:t>Enfrt</a:t>
            </a:r>
            <a:r>
              <a:rPr lang="fr-FR" altLang="en-US" sz="800" b="1" dirty="0" smtClean="0">
                <a:latin typeface="Verdana" pitchFamily="34" charset="0"/>
              </a:rPr>
              <a:t> à 950°C </a:t>
            </a:r>
          </a:p>
          <a:p>
            <a:pPr algn="ctr" eaLnBrk="1" hangingPunct="1">
              <a:defRPr/>
            </a:pPr>
            <a:r>
              <a:rPr lang="fr-FR" altLang="en-US" sz="800" b="1" dirty="0" smtClean="0">
                <a:latin typeface="Verdana" pitchFamily="34" charset="0"/>
              </a:rPr>
              <a:t>Montée </a:t>
            </a:r>
            <a:r>
              <a:rPr lang="fr-FR" altLang="en-US" sz="800" b="1" dirty="0" err="1" smtClean="0">
                <a:latin typeface="Verdana" pitchFamily="34" charset="0"/>
              </a:rPr>
              <a:t>X</a:t>
            </a:r>
            <a:r>
              <a:rPr lang="fr-FR" altLang="en-US" sz="800" b="1" baseline="30000" dirty="0" err="1" smtClean="0">
                <a:latin typeface="Verdana" pitchFamily="34" charset="0"/>
              </a:rPr>
              <a:t>h</a:t>
            </a:r>
            <a:r>
              <a:rPr lang="fr-FR" altLang="en-US" sz="800" b="1" dirty="0" smtClean="0">
                <a:latin typeface="Verdana" pitchFamily="34" charset="0"/>
              </a:rPr>
              <a:t> ( +X/-0 )  </a:t>
            </a:r>
          </a:p>
          <a:p>
            <a:pPr algn="ctr" eaLnBrk="1" hangingPunct="1">
              <a:defRPr/>
            </a:pPr>
            <a:r>
              <a:rPr lang="fr-FR" altLang="en-US" sz="800" b="1" dirty="0" smtClean="0">
                <a:latin typeface="Verdana" pitchFamily="34" charset="0"/>
              </a:rPr>
              <a:t>Maintien 16</a:t>
            </a:r>
            <a:r>
              <a:rPr lang="fr-FR" altLang="en-US" sz="800" b="1" baseline="30000" dirty="0" smtClean="0">
                <a:latin typeface="Verdana" pitchFamily="34" charset="0"/>
              </a:rPr>
              <a:t>h</a:t>
            </a:r>
            <a:r>
              <a:rPr lang="fr-FR" altLang="en-US" sz="800" b="1" dirty="0" smtClean="0">
                <a:latin typeface="Verdana" pitchFamily="34" charset="0"/>
              </a:rPr>
              <a:t> ( +6 /-0 )</a:t>
            </a:r>
          </a:p>
          <a:p>
            <a:pPr algn="ctr" eaLnBrk="1" hangingPunct="1">
              <a:defRPr/>
            </a:pPr>
            <a:endParaRPr lang="fr-FR" altLang="en-US" sz="800" b="1" dirty="0" smtClean="0">
              <a:latin typeface="Verdana" pitchFamily="34" charset="0"/>
            </a:endParaRP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128450" y="5213350"/>
            <a:ext cx="1166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Octo 800</a:t>
            </a:r>
          </a:p>
        </p:txBody>
      </p:sp>
      <p:sp>
        <p:nvSpPr>
          <p:cNvPr id="50" name="Line 4"/>
          <p:cNvSpPr>
            <a:spLocks noChangeShapeType="1"/>
          </p:cNvSpPr>
          <p:nvPr/>
        </p:nvSpPr>
        <p:spPr bwMode="auto">
          <a:xfrm>
            <a:off x="1147625" y="26431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152263" y="784225"/>
            <a:ext cx="8920162" cy="325438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600" b="1">
                <a:solidFill>
                  <a:srgbClr val="080808"/>
                </a:solidFill>
                <a:latin typeface="Verdana" pitchFamily="34" charset="0"/>
              </a:rPr>
              <a:t>FORGEAGE </a:t>
            </a:r>
            <a:r>
              <a:rPr lang="el-GR" altLang="en-US" sz="1600" b="1">
                <a:solidFill>
                  <a:srgbClr val="08080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</a:t>
            </a:r>
            <a:endParaRPr lang="fr-FR" altLang="en-US" sz="1000" b="1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52" name="AutoShape 19"/>
          <p:cNvSpPr>
            <a:spLocks noChangeArrowheads="1"/>
          </p:cNvSpPr>
          <p:nvPr/>
        </p:nvSpPr>
        <p:spPr bwMode="auto">
          <a:xfrm>
            <a:off x="166550" y="4060825"/>
            <a:ext cx="1981200" cy="325438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600" b="1">
                <a:solidFill>
                  <a:srgbClr val="080808"/>
                </a:solidFill>
                <a:latin typeface="Verdana" pitchFamily="34" charset="0"/>
              </a:rPr>
              <a:t>FORGEAGE </a:t>
            </a:r>
            <a:r>
              <a:rPr lang="el-GR" altLang="en-US" sz="1600" b="1">
                <a:solidFill>
                  <a:srgbClr val="080808"/>
                </a:solidFill>
                <a:latin typeface="Calibri" pitchFamily="34" charset="0"/>
              </a:rPr>
              <a:t>α</a:t>
            </a:r>
            <a:r>
              <a:rPr lang="fr-FR" altLang="en-US" sz="1600" b="1">
                <a:solidFill>
                  <a:srgbClr val="080808"/>
                </a:solidFill>
                <a:latin typeface="Calibri" pitchFamily="34" charset="0"/>
              </a:rPr>
              <a:t>-</a:t>
            </a:r>
            <a:r>
              <a:rPr lang="el-GR" altLang="en-US" sz="1600" b="1">
                <a:solidFill>
                  <a:srgbClr val="08080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</a:t>
            </a:r>
            <a:endParaRPr lang="fr-FR" altLang="en-US" sz="1000" b="1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 flipV="1">
            <a:off x="1126988" y="5878513"/>
            <a:ext cx="1306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957125" y="5895975"/>
            <a:ext cx="1643063" cy="577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marL="182563" indent="-182563"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900" dirty="0">
                <a:latin typeface="Verdana" pitchFamily="34" charset="0"/>
                <a:sym typeface="Symbol" pitchFamily="18" charset="2"/>
              </a:rPr>
              <a:t>Etirage </a:t>
            </a:r>
            <a:r>
              <a:rPr lang="fr-FR" altLang="en-US" sz="900" dirty="0" err="1">
                <a:latin typeface="Verdana" pitchFamily="34" charset="0"/>
                <a:sym typeface="Symbol" pitchFamily="18" charset="2"/>
              </a:rPr>
              <a:t>octo</a:t>
            </a:r>
            <a:r>
              <a:rPr lang="fr-FR" altLang="en-US" sz="900" dirty="0">
                <a:latin typeface="Verdana" pitchFamily="34" charset="0"/>
                <a:sym typeface="Symbol" pitchFamily="18" charset="2"/>
              </a:rPr>
              <a:t> 700mm (8 passes)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900" dirty="0">
                <a:latin typeface="Verdana" pitchFamily="34" charset="0"/>
                <a:sym typeface="Symbol" pitchFamily="18" charset="2"/>
              </a:rPr>
              <a:t>Coupe en 2</a:t>
            </a:r>
          </a:p>
        </p:txBody>
      </p:sp>
      <p:sp>
        <p:nvSpPr>
          <p:cNvPr id="55" name="AutoShape 19"/>
          <p:cNvSpPr>
            <a:spLocks noChangeArrowheads="1"/>
          </p:cNvSpPr>
          <p:nvPr/>
        </p:nvSpPr>
        <p:spPr bwMode="auto">
          <a:xfrm>
            <a:off x="1663563" y="4681538"/>
            <a:ext cx="3870325" cy="393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100" b="1" dirty="0" smtClean="0">
                <a:solidFill>
                  <a:srgbClr val="FF6600"/>
                </a:solidFill>
                <a:latin typeface="Verdana" pitchFamily="34" charset="0"/>
              </a:rPr>
              <a:t>RAF à 950 °C</a:t>
            </a:r>
          </a:p>
          <a:p>
            <a:pPr algn="ctr" eaLnBrk="1" hangingPunct="1">
              <a:defRPr/>
            </a:pPr>
            <a:r>
              <a:rPr lang="fr-FR" altLang="en-US" sz="700" b="1" dirty="0" smtClean="0">
                <a:solidFill>
                  <a:srgbClr val="FF6600"/>
                </a:solidFill>
                <a:latin typeface="Verdana" pitchFamily="34" charset="0"/>
              </a:rPr>
              <a:t>Séjour </a:t>
            </a:r>
            <a:r>
              <a:rPr lang="fr-FR" altLang="en-US" sz="700" b="1" dirty="0">
                <a:solidFill>
                  <a:srgbClr val="FF6600"/>
                </a:solidFill>
                <a:latin typeface="Verdana" pitchFamily="34" charset="0"/>
              </a:rPr>
              <a:t> </a:t>
            </a:r>
            <a:r>
              <a:rPr lang="fr-FR" altLang="en-US" sz="700" b="1" dirty="0" smtClean="0">
                <a:solidFill>
                  <a:srgbClr val="FF6600"/>
                </a:solidFill>
                <a:latin typeface="Verdana" pitchFamily="34" charset="0"/>
              </a:rPr>
              <a:t>2h15 ( +2/-0 )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8373925" y="1454150"/>
            <a:ext cx="612775" cy="2160588"/>
          </a:xfrm>
          <a:prstGeom prst="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anchor="ctr"/>
          <a:lstStyle/>
          <a:p>
            <a:pPr algn="ctr">
              <a:defRPr/>
            </a:pPr>
            <a:r>
              <a:rPr lang="fr-FR" b="1" dirty="0">
                <a:solidFill>
                  <a:srgbClr val="5F5F5F"/>
                </a:solidFill>
              </a:rPr>
              <a:t>MISE A TERRE METALLURGIQUE</a:t>
            </a:r>
            <a:endParaRPr lang="en-US" b="1" dirty="0">
              <a:solidFill>
                <a:srgbClr val="5F5F5F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11675" y="4710113"/>
            <a:ext cx="612775" cy="1935162"/>
          </a:xfrm>
          <a:prstGeom prst="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anchor="ctr"/>
          <a:lstStyle/>
          <a:p>
            <a:pPr algn="ctr">
              <a:defRPr/>
            </a:pPr>
            <a:r>
              <a:rPr lang="fr-FR" b="1" dirty="0">
                <a:solidFill>
                  <a:srgbClr val="5F5F5F"/>
                </a:solidFill>
              </a:rPr>
              <a:t>MISE A TERRE</a:t>
            </a:r>
            <a:endParaRPr lang="en-US" b="1" dirty="0">
              <a:solidFill>
                <a:srgbClr val="5F5F5F"/>
              </a:solidFill>
            </a:endParaRPr>
          </a:p>
        </p:txBody>
      </p:sp>
      <p:cxnSp>
        <p:nvCxnSpPr>
          <p:cNvPr id="58" name="Connecteur en angle 57"/>
          <p:cNvCxnSpPr>
            <a:stCxn id="56" idx="2"/>
            <a:endCxn id="52" idx="0"/>
          </p:cNvCxnSpPr>
          <p:nvPr/>
        </p:nvCxnSpPr>
        <p:spPr bwMode="auto">
          <a:xfrm rot="5400000">
            <a:off x="4695688" y="76200"/>
            <a:ext cx="446087" cy="7523163"/>
          </a:xfrm>
          <a:prstGeom prst="bentConnector3">
            <a:avLst/>
          </a:prstGeom>
          <a:ln>
            <a:solidFill>
              <a:srgbClr val="99FF66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4"/>
          <p:cNvSpPr>
            <a:spLocks noChangeShapeType="1"/>
          </p:cNvSpPr>
          <p:nvPr/>
        </p:nvSpPr>
        <p:spPr bwMode="auto">
          <a:xfrm flipV="1">
            <a:off x="3305038" y="5821363"/>
            <a:ext cx="130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4560750" y="5141913"/>
            <a:ext cx="1166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CAA 680</a:t>
            </a:r>
          </a:p>
        </p:txBody>
      </p:sp>
      <p:sp>
        <p:nvSpPr>
          <p:cNvPr id="61" name="AutoShape 56"/>
          <p:cNvSpPr>
            <a:spLocks noChangeArrowheads="1"/>
          </p:cNvSpPr>
          <p:nvPr/>
        </p:nvSpPr>
        <p:spPr bwMode="auto">
          <a:xfrm>
            <a:off x="4729025" y="5416550"/>
            <a:ext cx="625475" cy="11303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B2B2B2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3422513" y="5921375"/>
            <a:ext cx="1190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900">
                <a:latin typeface="Verdana" pitchFamily="34" charset="0"/>
                <a:sym typeface="Symbol" pitchFamily="18" charset="2"/>
              </a:rPr>
              <a:t>Refoulement à 1250mm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900">
                <a:latin typeface="Verdana" pitchFamily="34" charset="0"/>
                <a:sym typeface="Symbol" pitchFamily="18" charset="2"/>
              </a:rPr>
              <a:t>Etirage CAA 680 (13 passes)</a:t>
            </a:r>
          </a:p>
        </p:txBody>
      </p:sp>
      <p:grpSp>
        <p:nvGrpSpPr>
          <p:cNvPr id="63" name="Group 42"/>
          <p:cNvGrpSpPr>
            <a:grpSpLocks/>
          </p:cNvGrpSpPr>
          <p:nvPr/>
        </p:nvGrpSpPr>
        <p:grpSpPr bwMode="auto">
          <a:xfrm>
            <a:off x="2600188" y="5568950"/>
            <a:ext cx="579437" cy="946150"/>
            <a:chOff x="1574" y="1220"/>
            <a:chExt cx="365" cy="596"/>
          </a:xfrm>
        </p:grpSpPr>
        <p:sp>
          <p:nvSpPr>
            <p:cNvPr id="64" name="AutoShape 43"/>
            <p:cNvSpPr>
              <a:spLocks noChangeArrowheads="1"/>
            </p:cNvSpPr>
            <p:nvPr/>
          </p:nvSpPr>
          <p:spPr bwMode="auto">
            <a:xfrm>
              <a:off x="1574" y="1220"/>
              <a:ext cx="364" cy="26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1650" y="1480"/>
              <a:ext cx="21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45"/>
            <p:cNvSpPr>
              <a:spLocks noChangeArrowheads="1"/>
            </p:cNvSpPr>
            <p:nvPr/>
          </p:nvSpPr>
          <p:spPr bwMode="auto">
            <a:xfrm rot="-5400000">
              <a:off x="1404" y="1570"/>
              <a:ext cx="416" cy="76"/>
            </a:xfrm>
            <a:prstGeom prst="parallelogram">
              <a:avLst>
                <a:gd name="adj" fmla="val 1051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AutoShape 46"/>
            <p:cNvSpPr>
              <a:spLocks noChangeArrowheads="1"/>
            </p:cNvSpPr>
            <p:nvPr/>
          </p:nvSpPr>
          <p:spPr bwMode="auto">
            <a:xfrm rot="16189526" flipV="1">
              <a:off x="1691" y="1567"/>
              <a:ext cx="415" cy="81"/>
            </a:xfrm>
            <a:prstGeom prst="parallelogram">
              <a:avLst>
                <a:gd name="adj" fmla="val 1014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414200" y="5475288"/>
            <a:ext cx="579438" cy="946150"/>
            <a:chOff x="1574" y="1220"/>
            <a:chExt cx="365" cy="596"/>
          </a:xfrm>
        </p:grpSpPr>
        <p:sp>
          <p:nvSpPr>
            <p:cNvPr id="45" name="AutoShape 43"/>
            <p:cNvSpPr>
              <a:spLocks noChangeArrowheads="1"/>
            </p:cNvSpPr>
            <p:nvPr/>
          </p:nvSpPr>
          <p:spPr bwMode="auto">
            <a:xfrm>
              <a:off x="1574" y="1220"/>
              <a:ext cx="364" cy="26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650" y="1480"/>
              <a:ext cx="21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AutoShape 45"/>
            <p:cNvSpPr>
              <a:spLocks noChangeArrowheads="1"/>
            </p:cNvSpPr>
            <p:nvPr/>
          </p:nvSpPr>
          <p:spPr bwMode="auto">
            <a:xfrm rot="-5400000">
              <a:off x="1404" y="1570"/>
              <a:ext cx="416" cy="76"/>
            </a:xfrm>
            <a:prstGeom prst="parallelogram">
              <a:avLst>
                <a:gd name="adj" fmla="val 1051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AutoShape 46"/>
            <p:cNvSpPr>
              <a:spLocks noChangeArrowheads="1"/>
            </p:cNvSpPr>
            <p:nvPr/>
          </p:nvSpPr>
          <p:spPr bwMode="auto">
            <a:xfrm rot="16189526" flipV="1">
              <a:off x="1691" y="1567"/>
              <a:ext cx="415" cy="81"/>
            </a:xfrm>
            <a:prstGeom prst="parallelogram">
              <a:avLst>
                <a:gd name="adj" fmla="val 1014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43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r="80399" b="-96"/>
          <a:stretch>
            <a:fillRect/>
          </a:stretch>
        </p:blipFill>
        <p:spPr bwMode="auto">
          <a:xfrm>
            <a:off x="1372207" y="6107865"/>
            <a:ext cx="1296144" cy="7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itre 1"/>
          <p:cNvSpPr>
            <a:spLocks noGrp="1"/>
          </p:cNvSpPr>
          <p:nvPr>
            <p:ph type="title"/>
          </p:nvPr>
        </p:nvSpPr>
        <p:spPr>
          <a:xfrm>
            <a:off x="468313" y="239080"/>
            <a:ext cx="8229600" cy="649288"/>
          </a:xfrm>
        </p:spPr>
        <p:txBody>
          <a:bodyPr/>
          <a:lstStyle/>
          <a:p>
            <a:r>
              <a:rPr lang="fr-FR" dirty="0" smtClean="0"/>
              <a:t>Rappel de la gamme utilisée </a:t>
            </a:r>
            <a:r>
              <a:rPr lang="fr-FR" dirty="0"/>
              <a:t>(</a:t>
            </a:r>
            <a:r>
              <a:rPr lang="fr-FR" dirty="0" err="1"/>
              <a:t>cf</a:t>
            </a:r>
            <a:r>
              <a:rPr lang="fr-FR" dirty="0"/>
              <a:t> rapport de forgeage </a:t>
            </a:r>
            <a:r>
              <a:rPr lang="fr-FR" dirty="0" err="1"/>
              <a:t>prod</a:t>
            </a:r>
            <a:r>
              <a:rPr lang="fr-FR" dirty="0"/>
              <a:t> AAJA)</a:t>
            </a:r>
            <a:endParaRPr lang="fr-FR" dirty="0" smtClean="0"/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6413184" y="5173663"/>
            <a:ext cx="1816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Octo 450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675959" y="6200775"/>
            <a:ext cx="1281113" cy="630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marL="182563" indent="-182563"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1000" dirty="0">
                <a:latin typeface="Verdana" pitchFamily="34" charset="0"/>
                <a:sym typeface="Symbol" pitchFamily="18" charset="2"/>
              </a:rPr>
              <a:t>Étirage (8 passes)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1000" dirty="0">
                <a:latin typeface="Verdana" pitchFamily="34" charset="0"/>
                <a:sym typeface="Symbol" pitchFamily="18" charset="2"/>
              </a:rPr>
              <a:t>Sur angle</a:t>
            </a:r>
          </a:p>
        </p:txBody>
      </p:sp>
      <p:sp>
        <p:nvSpPr>
          <p:cNvPr id="71" name="AutoShape 13"/>
          <p:cNvSpPr>
            <a:spLocks noChangeArrowheads="1"/>
          </p:cNvSpPr>
          <p:nvPr/>
        </p:nvSpPr>
        <p:spPr bwMode="auto">
          <a:xfrm>
            <a:off x="839472" y="5943600"/>
            <a:ext cx="814387" cy="277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1 chaude </a:t>
            </a:r>
          </a:p>
        </p:txBody>
      </p:sp>
      <p:sp>
        <p:nvSpPr>
          <p:cNvPr id="72" name="AutoShape 17"/>
          <p:cNvSpPr>
            <a:spLocks noChangeArrowheads="1"/>
          </p:cNvSpPr>
          <p:nvPr/>
        </p:nvSpPr>
        <p:spPr bwMode="auto">
          <a:xfrm>
            <a:off x="7694297" y="5926138"/>
            <a:ext cx="814387" cy="27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1 chaude </a:t>
            </a:r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8205472" y="4902200"/>
            <a:ext cx="12461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 Ø 450</a:t>
            </a: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1591947" y="5238750"/>
            <a:ext cx="1158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Octo 680</a:t>
            </a:r>
          </a:p>
        </p:txBody>
      </p:sp>
      <p:sp>
        <p:nvSpPr>
          <p:cNvPr id="75" name="Text Box 22"/>
          <p:cNvSpPr txBox="1">
            <a:spLocks noChangeArrowheads="1"/>
          </p:cNvSpPr>
          <p:nvPr/>
        </p:nvSpPr>
        <p:spPr bwMode="auto">
          <a:xfrm>
            <a:off x="4317684" y="6270625"/>
            <a:ext cx="1114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1000">
                <a:latin typeface="Verdana" pitchFamily="34" charset="0"/>
                <a:sym typeface="Symbol" pitchFamily="18" charset="2"/>
              </a:rPr>
              <a:t>Etirage (8 passes)</a:t>
            </a:r>
          </a:p>
        </p:txBody>
      </p:sp>
      <p:sp>
        <p:nvSpPr>
          <p:cNvPr id="76" name="AutoShape 31"/>
          <p:cNvSpPr>
            <a:spLocks noChangeArrowheads="1"/>
          </p:cNvSpPr>
          <p:nvPr/>
        </p:nvSpPr>
        <p:spPr bwMode="auto">
          <a:xfrm>
            <a:off x="4395472" y="5926138"/>
            <a:ext cx="814387" cy="277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1 chaude </a:t>
            </a:r>
          </a:p>
        </p:txBody>
      </p:sp>
      <p:sp>
        <p:nvSpPr>
          <p:cNvPr id="77" name="Text Box 34"/>
          <p:cNvSpPr txBox="1">
            <a:spLocks noChangeArrowheads="1"/>
          </p:cNvSpPr>
          <p:nvPr/>
        </p:nvSpPr>
        <p:spPr bwMode="auto">
          <a:xfrm>
            <a:off x="7611747" y="6270625"/>
            <a:ext cx="121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1000">
                <a:latin typeface="Verdana" pitchFamily="34" charset="0"/>
                <a:sym typeface="Symbol" pitchFamily="18" charset="2"/>
              </a:rPr>
              <a:t>Etirage (15 passes)</a:t>
            </a:r>
          </a:p>
        </p:txBody>
      </p:sp>
      <p:grpSp>
        <p:nvGrpSpPr>
          <p:cNvPr id="78" name="Group 62"/>
          <p:cNvGrpSpPr>
            <a:grpSpLocks/>
          </p:cNvGrpSpPr>
          <p:nvPr/>
        </p:nvGrpSpPr>
        <p:grpSpPr bwMode="auto">
          <a:xfrm>
            <a:off x="7032309" y="5464175"/>
            <a:ext cx="579438" cy="1174750"/>
            <a:chOff x="1574" y="1220"/>
            <a:chExt cx="365" cy="596"/>
          </a:xfrm>
        </p:grpSpPr>
        <p:sp>
          <p:nvSpPr>
            <p:cNvPr id="79" name="AutoShape 63"/>
            <p:cNvSpPr>
              <a:spLocks noChangeArrowheads="1"/>
            </p:cNvSpPr>
            <p:nvPr/>
          </p:nvSpPr>
          <p:spPr bwMode="auto">
            <a:xfrm>
              <a:off x="1574" y="1220"/>
              <a:ext cx="364" cy="26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Rectangle 64"/>
            <p:cNvSpPr>
              <a:spLocks noChangeArrowheads="1"/>
            </p:cNvSpPr>
            <p:nvPr/>
          </p:nvSpPr>
          <p:spPr bwMode="auto">
            <a:xfrm>
              <a:off x="1650" y="1480"/>
              <a:ext cx="21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AutoShape 65"/>
            <p:cNvSpPr>
              <a:spLocks noChangeArrowheads="1"/>
            </p:cNvSpPr>
            <p:nvPr/>
          </p:nvSpPr>
          <p:spPr bwMode="auto">
            <a:xfrm rot="-5400000">
              <a:off x="1404" y="1570"/>
              <a:ext cx="416" cy="76"/>
            </a:xfrm>
            <a:prstGeom prst="parallelogram">
              <a:avLst>
                <a:gd name="adj" fmla="val 1051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AutoShape 66"/>
            <p:cNvSpPr>
              <a:spLocks noChangeArrowheads="1"/>
            </p:cNvSpPr>
            <p:nvPr/>
          </p:nvSpPr>
          <p:spPr bwMode="auto">
            <a:xfrm rot="16189526" flipV="1">
              <a:off x="1691" y="1567"/>
              <a:ext cx="415" cy="81"/>
            </a:xfrm>
            <a:prstGeom prst="parallelogram">
              <a:avLst>
                <a:gd name="adj" fmla="val 1014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3" name="AutoShape 67"/>
          <p:cNvSpPr>
            <a:spLocks noChangeArrowheads="1"/>
          </p:cNvSpPr>
          <p:nvPr/>
        </p:nvSpPr>
        <p:spPr bwMode="auto">
          <a:xfrm>
            <a:off x="8653147" y="5268913"/>
            <a:ext cx="350837" cy="1441450"/>
          </a:xfrm>
          <a:prstGeom prst="can">
            <a:avLst>
              <a:gd name="adj" fmla="val 102715"/>
            </a:avLst>
          </a:prstGeom>
          <a:gradFill rotWithShape="1">
            <a:gsLst>
              <a:gs pos="0">
                <a:srgbClr val="B2B2B2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Text Box 68"/>
          <p:cNvSpPr txBox="1">
            <a:spLocks noChangeArrowheads="1"/>
          </p:cNvSpPr>
          <p:nvPr/>
        </p:nvSpPr>
        <p:spPr bwMode="auto">
          <a:xfrm>
            <a:off x="2582547" y="1738313"/>
            <a:ext cx="336550" cy="157003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1600"/>
              <a:t>TREMPE</a:t>
            </a:r>
          </a:p>
        </p:txBody>
      </p:sp>
      <p:sp>
        <p:nvSpPr>
          <p:cNvPr id="85" name="AutoShape 19"/>
          <p:cNvSpPr>
            <a:spLocks noChangeArrowheads="1"/>
          </p:cNvSpPr>
          <p:nvPr/>
        </p:nvSpPr>
        <p:spPr bwMode="auto">
          <a:xfrm>
            <a:off x="23497" y="784225"/>
            <a:ext cx="8920162" cy="325438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1600" b="1" dirty="0" smtClean="0">
                <a:solidFill>
                  <a:srgbClr val="080808"/>
                </a:solidFill>
                <a:latin typeface="Verdana" pitchFamily="34" charset="0"/>
              </a:rPr>
              <a:t>RECRISTALLISATION</a:t>
            </a:r>
            <a:endParaRPr lang="fr-FR" altLang="en-US" sz="1000" b="1" dirty="0" smtClean="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86" name="AutoShape 72"/>
          <p:cNvSpPr>
            <a:spLocks noChangeArrowheads="1"/>
          </p:cNvSpPr>
          <p:nvPr/>
        </p:nvSpPr>
        <p:spPr bwMode="auto">
          <a:xfrm>
            <a:off x="403703" y="1109662"/>
            <a:ext cx="1550987" cy="688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fr-FR" altLang="en-US" sz="1200" b="1" dirty="0" smtClean="0">
                <a:solidFill>
                  <a:srgbClr val="0000FF"/>
                </a:solidFill>
                <a:latin typeface="Verdana" pitchFamily="34" charset="0"/>
              </a:rPr>
              <a:t>1050°C </a:t>
            </a:r>
            <a:r>
              <a:rPr lang="fr-FR" altLang="en-US" sz="900" b="1" dirty="0" smtClean="0">
                <a:solidFill>
                  <a:srgbClr val="0000FF"/>
                </a:solidFill>
                <a:latin typeface="Verdana" pitchFamily="34" charset="0"/>
              </a:rPr>
              <a:t>( ± 20 °C )</a:t>
            </a:r>
          </a:p>
          <a:p>
            <a:pPr algn="ctr" eaLnBrk="1" hangingPunct="1">
              <a:defRPr/>
            </a:pPr>
            <a:r>
              <a:rPr lang="fr-FR" altLang="en-US" sz="800" b="1" dirty="0" err="1" smtClean="0">
                <a:latin typeface="Verdana" pitchFamily="34" charset="0"/>
              </a:rPr>
              <a:t>Enfrt</a:t>
            </a:r>
            <a:r>
              <a:rPr lang="fr-FR" altLang="en-US" sz="800" b="1" dirty="0" smtClean="0">
                <a:latin typeface="Verdana" pitchFamily="34" charset="0"/>
              </a:rPr>
              <a:t> à 800 °C </a:t>
            </a:r>
          </a:p>
          <a:p>
            <a:pPr algn="ctr" eaLnBrk="1" hangingPunct="1">
              <a:defRPr/>
            </a:pPr>
            <a:r>
              <a:rPr lang="fr-FR" altLang="en-US" sz="800" b="1" dirty="0" smtClean="0">
                <a:latin typeface="Verdana" pitchFamily="34" charset="0"/>
              </a:rPr>
              <a:t>Montée 6</a:t>
            </a:r>
            <a:r>
              <a:rPr lang="fr-FR" altLang="en-US" sz="800" b="1" baseline="30000" dirty="0" smtClean="0">
                <a:latin typeface="Verdana" pitchFamily="34" charset="0"/>
              </a:rPr>
              <a:t>h</a:t>
            </a:r>
            <a:r>
              <a:rPr lang="fr-FR" altLang="en-US" sz="800" b="1" dirty="0" smtClean="0">
                <a:latin typeface="Verdana" pitchFamily="34" charset="0"/>
              </a:rPr>
              <a:t> ( +2/-0 )  </a:t>
            </a:r>
          </a:p>
          <a:p>
            <a:pPr algn="ctr" eaLnBrk="1" hangingPunct="1">
              <a:defRPr/>
            </a:pPr>
            <a:r>
              <a:rPr lang="fr-FR" altLang="en-US" sz="800" b="1" dirty="0" smtClean="0">
                <a:latin typeface="Verdana" pitchFamily="34" charset="0"/>
              </a:rPr>
              <a:t>Maintien 8</a:t>
            </a:r>
            <a:r>
              <a:rPr lang="fr-FR" altLang="en-US" sz="800" b="1" baseline="30000" dirty="0" smtClean="0">
                <a:latin typeface="Verdana" pitchFamily="34" charset="0"/>
              </a:rPr>
              <a:t>h</a:t>
            </a:r>
            <a:r>
              <a:rPr lang="fr-FR" altLang="en-US" sz="800" b="1" dirty="0" smtClean="0">
                <a:latin typeface="Verdana" pitchFamily="34" charset="0"/>
              </a:rPr>
              <a:t> ( +2 /-0 )</a:t>
            </a:r>
          </a:p>
          <a:p>
            <a:pPr algn="ctr" eaLnBrk="1" hangingPunct="1">
              <a:defRPr/>
            </a:pPr>
            <a:endParaRPr lang="fr-FR" altLang="en-US" sz="800" b="1" dirty="0" smtClean="0">
              <a:latin typeface="Verdana" pitchFamily="34" charset="0"/>
            </a:endParaRPr>
          </a:p>
        </p:txBody>
      </p:sp>
      <p:sp>
        <p:nvSpPr>
          <p:cNvPr id="87" name="AutoShape 56"/>
          <p:cNvSpPr>
            <a:spLocks noChangeArrowheads="1"/>
          </p:cNvSpPr>
          <p:nvPr/>
        </p:nvSpPr>
        <p:spPr bwMode="auto">
          <a:xfrm>
            <a:off x="666434" y="2176463"/>
            <a:ext cx="625475" cy="11318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B2B2B2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" name="Text Box 60"/>
          <p:cNvSpPr txBox="1">
            <a:spLocks noChangeArrowheads="1"/>
          </p:cNvSpPr>
          <p:nvPr/>
        </p:nvSpPr>
        <p:spPr bwMode="auto">
          <a:xfrm>
            <a:off x="491809" y="1901825"/>
            <a:ext cx="923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CAA 680</a:t>
            </a:r>
          </a:p>
        </p:txBody>
      </p:sp>
      <p:sp>
        <p:nvSpPr>
          <p:cNvPr id="89" name="AutoShape 72"/>
          <p:cNvSpPr>
            <a:spLocks noChangeArrowheads="1"/>
          </p:cNvSpPr>
          <p:nvPr/>
        </p:nvSpPr>
        <p:spPr bwMode="auto">
          <a:xfrm>
            <a:off x="1997898" y="1108269"/>
            <a:ext cx="1323182" cy="4599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fr-FR" altLang="en-US" sz="1200" b="1" dirty="0" smtClean="0">
                <a:solidFill>
                  <a:srgbClr val="0000FF"/>
                </a:solidFill>
                <a:latin typeface="Verdana" pitchFamily="34" charset="0"/>
              </a:rPr>
              <a:t>Trempe eau</a:t>
            </a:r>
            <a:endParaRPr lang="fr-FR" altLang="en-US" sz="900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fr-FR" altLang="en-US" sz="800" b="1" dirty="0" smtClean="0">
                <a:latin typeface="Verdana" pitchFamily="34" charset="0"/>
              </a:rPr>
              <a:t>Durée 1</a:t>
            </a:r>
            <a:r>
              <a:rPr lang="fr-FR" altLang="en-US" sz="800" b="1" baseline="30000" dirty="0" smtClean="0">
                <a:latin typeface="Verdana" pitchFamily="34" charset="0"/>
              </a:rPr>
              <a:t>h</a:t>
            </a:r>
            <a:r>
              <a:rPr lang="fr-FR" altLang="en-US" sz="800" b="1" dirty="0" smtClean="0">
                <a:latin typeface="Verdana" pitchFamily="34" charset="0"/>
              </a:rPr>
              <a:t>30 ± 10 min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3415984" y="1216025"/>
            <a:ext cx="614363" cy="2219325"/>
          </a:xfrm>
          <a:prstGeom prst="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anchor="ctr"/>
          <a:lstStyle/>
          <a:p>
            <a:pPr algn="ctr">
              <a:defRPr/>
            </a:pPr>
            <a:r>
              <a:rPr lang="fr-FR" b="1" dirty="0">
                <a:solidFill>
                  <a:srgbClr val="5F5F5F"/>
                </a:solidFill>
              </a:rPr>
              <a:t>MISE A TERRE</a:t>
            </a:r>
            <a:endParaRPr lang="en-US" b="1" dirty="0">
              <a:solidFill>
                <a:srgbClr val="5F5F5F"/>
              </a:solidFill>
            </a:endParaRPr>
          </a:p>
        </p:txBody>
      </p:sp>
      <p:sp>
        <p:nvSpPr>
          <p:cNvPr id="91" name="AutoShape 19"/>
          <p:cNvSpPr>
            <a:spLocks noChangeArrowheads="1"/>
          </p:cNvSpPr>
          <p:nvPr/>
        </p:nvSpPr>
        <p:spPr bwMode="auto">
          <a:xfrm>
            <a:off x="37784" y="4060825"/>
            <a:ext cx="1981200" cy="325438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1600" b="1">
                <a:solidFill>
                  <a:srgbClr val="080808"/>
                </a:solidFill>
                <a:latin typeface="Verdana" pitchFamily="34" charset="0"/>
              </a:rPr>
              <a:t>FORGEAGE </a:t>
            </a:r>
            <a:r>
              <a:rPr lang="el-GR" altLang="en-US" sz="1600" b="1">
                <a:solidFill>
                  <a:srgbClr val="080808"/>
                </a:solidFill>
                <a:latin typeface="Calibri" pitchFamily="34" charset="0"/>
              </a:rPr>
              <a:t>α</a:t>
            </a:r>
            <a:r>
              <a:rPr lang="fr-FR" altLang="en-US" sz="1600" b="1">
                <a:solidFill>
                  <a:srgbClr val="080808"/>
                </a:solidFill>
                <a:latin typeface="Calibri" pitchFamily="34" charset="0"/>
              </a:rPr>
              <a:t>-</a:t>
            </a:r>
            <a:r>
              <a:rPr lang="el-GR" altLang="en-US" sz="1600" b="1">
                <a:solidFill>
                  <a:srgbClr val="08080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</a:t>
            </a:r>
            <a:endParaRPr lang="fr-FR" altLang="en-US" sz="1000" b="1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92" name="AutoShape 72"/>
          <p:cNvSpPr>
            <a:spLocks noChangeArrowheads="1"/>
          </p:cNvSpPr>
          <p:nvPr/>
        </p:nvSpPr>
        <p:spPr bwMode="auto">
          <a:xfrm>
            <a:off x="-16192" y="4386458"/>
            <a:ext cx="1550987" cy="688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fr-FR" altLang="en-US" sz="1200" b="1" dirty="0" smtClean="0">
                <a:solidFill>
                  <a:srgbClr val="0000FF"/>
                </a:solidFill>
                <a:latin typeface="Verdana" pitchFamily="34" charset="0"/>
              </a:rPr>
              <a:t>940°C </a:t>
            </a:r>
            <a:r>
              <a:rPr lang="fr-FR" altLang="en-US" sz="900" b="1" dirty="0" smtClean="0">
                <a:solidFill>
                  <a:srgbClr val="0000FF"/>
                </a:solidFill>
                <a:latin typeface="Verdana" pitchFamily="34" charset="0"/>
              </a:rPr>
              <a:t>( ± 10 °C )</a:t>
            </a:r>
          </a:p>
          <a:p>
            <a:pPr algn="ctr" eaLnBrk="1" hangingPunct="1">
              <a:defRPr/>
            </a:pPr>
            <a:r>
              <a:rPr lang="fr-FR" altLang="en-US" sz="800" b="1" dirty="0" err="1" smtClean="0">
                <a:latin typeface="Verdana" pitchFamily="34" charset="0"/>
              </a:rPr>
              <a:t>Enfrt</a:t>
            </a:r>
            <a:r>
              <a:rPr lang="fr-FR" altLang="en-US" sz="800" b="1" dirty="0" smtClean="0">
                <a:latin typeface="Verdana" pitchFamily="34" charset="0"/>
              </a:rPr>
              <a:t> à 940°C </a:t>
            </a:r>
          </a:p>
          <a:p>
            <a:pPr algn="ctr" eaLnBrk="1" hangingPunct="1">
              <a:defRPr/>
            </a:pPr>
            <a:r>
              <a:rPr lang="fr-FR" altLang="en-US" sz="800" b="1" dirty="0" smtClean="0">
                <a:latin typeface="Verdana" pitchFamily="34" charset="0"/>
              </a:rPr>
              <a:t>Montée </a:t>
            </a:r>
            <a:r>
              <a:rPr lang="fr-FR" altLang="en-US" sz="800" b="1" dirty="0" err="1" smtClean="0">
                <a:latin typeface="Verdana" pitchFamily="34" charset="0"/>
              </a:rPr>
              <a:t>X</a:t>
            </a:r>
            <a:r>
              <a:rPr lang="fr-FR" altLang="en-US" sz="800" b="1" baseline="30000" dirty="0" err="1" smtClean="0">
                <a:latin typeface="Verdana" pitchFamily="34" charset="0"/>
              </a:rPr>
              <a:t>h</a:t>
            </a:r>
            <a:r>
              <a:rPr lang="fr-FR" altLang="en-US" sz="800" b="1" dirty="0" smtClean="0">
                <a:latin typeface="Verdana" pitchFamily="34" charset="0"/>
              </a:rPr>
              <a:t> ( +2/-0 )  </a:t>
            </a:r>
          </a:p>
          <a:p>
            <a:pPr algn="ctr" eaLnBrk="1" hangingPunct="1">
              <a:defRPr/>
            </a:pPr>
            <a:r>
              <a:rPr lang="fr-FR" altLang="en-US" sz="800" b="1" dirty="0" smtClean="0">
                <a:latin typeface="Verdana" pitchFamily="34" charset="0"/>
              </a:rPr>
              <a:t>Maintien 14h (+</a:t>
            </a:r>
            <a:r>
              <a:rPr lang="fr-FR" altLang="en-US" sz="800" b="1" dirty="0">
                <a:latin typeface="Verdana" pitchFamily="34" charset="0"/>
              </a:rPr>
              <a:t>4</a:t>
            </a:r>
            <a:r>
              <a:rPr lang="fr-FR" altLang="en-US" sz="800" b="1" dirty="0" smtClean="0">
                <a:latin typeface="Verdana" pitchFamily="34" charset="0"/>
              </a:rPr>
              <a:t> /-0 )</a:t>
            </a:r>
          </a:p>
          <a:p>
            <a:pPr algn="ctr" eaLnBrk="1" hangingPunct="1">
              <a:defRPr/>
            </a:pPr>
            <a:endParaRPr lang="fr-FR" altLang="en-US" sz="800" b="1" dirty="0" smtClean="0">
              <a:latin typeface="Verdana" pitchFamily="34" charset="0"/>
            </a:endParaRPr>
          </a:p>
        </p:txBody>
      </p:sp>
      <p:sp>
        <p:nvSpPr>
          <p:cNvPr id="93" name="AutoShape 19"/>
          <p:cNvSpPr>
            <a:spLocks noChangeArrowheads="1"/>
          </p:cNvSpPr>
          <p:nvPr/>
        </p:nvSpPr>
        <p:spPr bwMode="auto">
          <a:xfrm>
            <a:off x="1653859" y="4730750"/>
            <a:ext cx="5959475" cy="393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100" b="1" dirty="0" smtClean="0">
                <a:solidFill>
                  <a:srgbClr val="FF6600"/>
                </a:solidFill>
                <a:latin typeface="Verdana" pitchFamily="34" charset="0"/>
              </a:rPr>
              <a:t>RAF à 940 °C</a:t>
            </a:r>
          </a:p>
          <a:p>
            <a:pPr algn="ctr" eaLnBrk="1" hangingPunct="1">
              <a:defRPr/>
            </a:pPr>
            <a:r>
              <a:rPr lang="fr-FR" altLang="en-US" sz="700" b="1" dirty="0" smtClean="0">
                <a:solidFill>
                  <a:srgbClr val="FF6600"/>
                </a:solidFill>
                <a:latin typeface="Verdana" pitchFamily="34" charset="0"/>
              </a:rPr>
              <a:t>Séjour 2h15 ( +2/-0 )</a:t>
            </a:r>
          </a:p>
        </p:txBody>
      </p:sp>
      <p:sp>
        <p:nvSpPr>
          <p:cNvPr id="94" name="AutoShape 56"/>
          <p:cNvSpPr>
            <a:spLocks noChangeArrowheads="1"/>
          </p:cNvSpPr>
          <p:nvPr/>
        </p:nvSpPr>
        <p:spPr bwMode="auto">
          <a:xfrm>
            <a:off x="88584" y="5513388"/>
            <a:ext cx="625475" cy="113188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B2B2B2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5" name="Text Box 60"/>
          <p:cNvSpPr txBox="1">
            <a:spLocks noChangeArrowheads="1"/>
          </p:cNvSpPr>
          <p:nvPr/>
        </p:nvSpPr>
        <p:spPr bwMode="auto">
          <a:xfrm>
            <a:off x="-16191" y="5238750"/>
            <a:ext cx="923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CAA 680</a:t>
            </a:r>
          </a:p>
        </p:txBody>
      </p:sp>
      <p:sp>
        <p:nvSpPr>
          <p:cNvPr id="96" name="Line 4"/>
          <p:cNvSpPr>
            <a:spLocks noChangeShapeType="1"/>
          </p:cNvSpPr>
          <p:nvPr/>
        </p:nvSpPr>
        <p:spPr bwMode="auto">
          <a:xfrm>
            <a:off x="814072" y="5894388"/>
            <a:ext cx="1001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4317684" y="58943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Line 4"/>
          <p:cNvSpPr>
            <a:spLocks noChangeShapeType="1"/>
          </p:cNvSpPr>
          <p:nvPr/>
        </p:nvSpPr>
        <p:spPr bwMode="auto">
          <a:xfrm>
            <a:off x="7664134" y="5873750"/>
            <a:ext cx="8747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99" name="Connecteur en angle 98"/>
          <p:cNvCxnSpPr>
            <a:stCxn id="90" idx="2"/>
            <a:endCxn id="91" idx="0"/>
          </p:cNvCxnSpPr>
          <p:nvPr/>
        </p:nvCxnSpPr>
        <p:spPr bwMode="auto">
          <a:xfrm rot="5400000">
            <a:off x="2062640" y="2401094"/>
            <a:ext cx="625475" cy="2693988"/>
          </a:xfrm>
          <a:prstGeom prst="bentConnector3">
            <a:avLst>
              <a:gd name="adj1" fmla="val 50000"/>
            </a:avLst>
          </a:prstGeom>
          <a:ln>
            <a:solidFill>
              <a:srgbClr val="99FF66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2436497" y="6191250"/>
            <a:ext cx="1282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1000">
                <a:latin typeface="Verdana" pitchFamily="34" charset="0"/>
                <a:sym typeface="Symbol" pitchFamily="18" charset="2"/>
              </a:rPr>
              <a:t>Étirage (8 passes)</a:t>
            </a:r>
          </a:p>
        </p:txBody>
      </p:sp>
      <p:sp>
        <p:nvSpPr>
          <p:cNvPr id="101" name="AutoShape 13"/>
          <p:cNvSpPr>
            <a:spLocks noChangeArrowheads="1"/>
          </p:cNvSpPr>
          <p:nvPr/>
        </p:nvSpPr>
        <p:spPr bwMode="auto">
          <a:xfrm>
            <a:off x="2601597" y="5934075"/>
            <a:ext cx="814387" cy="277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1 chaude </a:t>
            </a:r>
          </a:p>
        </p:txBody>
      </p:sp>
      <p:sp>
        <p:nvSpPr>
          <p:cNvPr id="102" name="Text Box 21"/>
          <p:cNvSpPr txBox="1">
            <a:spLocks noChangeArrowheads="1"/>
          </p:cNvSpPr>
          <p:nvPr/>
        </p:nvSpPr>
        <p:spPr bwMode="auto">
          <a:xfrm>
            <a:off x="3411222" y="5229225"/>
            <a:ext cx="1158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Octo 600</a:t>
            </a:r>
          </a:p>
        </p:txBody>
      </p:sp>
      <p:sp>
        <p:nvSpPr>
          <p:cNvPr id="103" name="Line 4"/>
          <p:cNvSpPr>
            <a:spLocks noChangeShapeType="1"/>
          </p:cNvSpPr>
          <p:nvPr/>
        </p:nvSpPr>
        <p:spPr bwMode="auto">
          <a:xfrm>
            <a:off x="2576197" y="5884863"/>
            <a:ext cx="100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" name="Text Box 21"/>
          <p:cNvSpPr txBox="1">
            <a:spLocks noChangeArrowheads="1"/>
          </p:cNvSpPr>
          <p:nvPr/>
        </p:nvSpPr>
        <p:spPr bwMode="auto">
          <a:xfrm>
            <a:off x="5109847" y="5218113"/>
            <a:ext cx="1158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1200" b="1">
                <a:latin typeface="Verdana" pitchFamily="34" charset="0"/>
              </a:rPr>
              <a:t>Octo 500</a:t>
            </a:r>
          </a:p>
        </p:txBody>
      </p:sp>
      <p:sp>
        <p:nvSpPr>
          <p:cNvPr id="105" name="Text Box 22"/>
          <p:cNvSpPr txBox="1">
            <a:spLocks noChangeArrowheads="1"/>
          </p:cNvSpPr>
          <p:nvPr/>
        </p:nvSpPr>
        <p:spPr bwMode="auto">
          <a:xfrm>
            <a:off x="6036947" y="6284913"/>
            <a:ext cx="1116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en-US" sz="1000">
                <a:latin typeface="Verdana" pitchFamily="34" charset="0"/>
                <a:sym typeface="Symbol" pitchFamily="18" charset="2"/>
              </a:rPr>
              <a:t>Etirage (8 passes)</a:t>
            </a:r>
          </a:p>
        </p:txBody>
      </p:sp>
      <p:sp>
        <p:nvSpPr>
          <p:cNvPr id="106" name="AutoShape 31"/>
          <p:cNvSpPr>
            <a:spLocks noChangeArrowheads="1"/>
          </p:cNvSpPr>
          <p:nvPr/>
        </p:nvSpPr>
        <p:spPr bwMode="auto">
          <a:xfrm>
            <a:off x="6114734" y="5940425"/>
            <a:ext cx="814388" cy="277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1 chaude </a:t>
            </a:r>
          </a:p>
        </p:txBody>
      </p:sp>
      <p:sp>
        <p:nvSpPr>
          <p:cNvPr id="107" name="Line 4"/>
          <p:cNvSpPr>
            <a:spLocks noChangeShapeType="1"/>
          </p:cNvSpPr>
          <p:nvPr/>
        </p:nvSpPr>
        <p:spPr bwMode="auto">
          <a:xfrm>
            <a:off x="6036947" y="59086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8" name="Line 4"/>
          <p:cNvSpPr>
            <a:spLocks noChangeShapeType="1"/>
          </p:cNvSpPr>
          <p:nvPr/>
        </p:nvSpPr>
        <p:spPr bwMode="auto">
          <a:xfrm>
            <a:off x="1377634" y="2643188"/>
            <a:ext cx="1144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AutoShape 13"/>
          <p:cNvSpPr>
            <a:spLocks noChangeArrowheads="1"/>
          </p:cNvSpPr>
          <p:nvPr/>
        </p:nvSpPr>
        <p:spPr bwMode="auto">
          <a:xfrm>
            <a:off x="1042672" y="5553075"/>
            <a:ext cx="406400" cy="277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1000" b="1">
                <a:solidFill>
                  <a:srgbClr val="FF0000"/>
                </a:solidFill>
                <a:latin typeface="Verdana" pitchFamily="34" charset="0"/>
              </a:rPr>
              <a:t>DA</a:t>
            </a:r>
          </a:p>
        </p:txBody>
      </p:sp>
      <p:grpSp>
        <p:nvGrpSpPr>
          <p:cNvPr id="110" name="Group 62"/>
          <p:cNvGrpSpPr>
            <a:grpSpLocks/>
          </p:cNvGrpSpPr>
          <p:nvPr/>
        </p:nvGrpSpPr>
        <p:grpSpPr bwMode="auto">
          <a:xfrm>
            <a:off x="5398772" y="5464175"/>
            <a:ext cx="581025" cy="1174750"/>
            <a:chOff x="1574" y="1220"/>
            <a:chExt cx="365" cy="596"/>
          </a:xfrm>
        </p:grpSpPr>
        <p:sp>
          <p:nvSpPr>
            <p:cNvPr id="111" name="AutoShape 63"/>
            <p:cNvSpPr>
              <a:spLocks noChangeArrowheads="1"/>
            </p:cNvSpPr>
            <p:nvPr/>
          </p:nvSpPr>
          <p:spPr bwMode="auto">
            <a:xfrm>
              <a:off x="1574" y="1220"/>
              <a:ext cx="364" cy="26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1650" y="1480"/>
              <a:ext cx="21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 rot="-5400000">
              <a:off x="1404" y="1570"/>
              <a:ext cx="416" cy="76"/>
            </a:xfrm>
            <a:prstGeom prst="parallelogram">
              <a:avLst>
                <a:gd name="adj" fmla="val 1051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" name="AutoShape 66"/>
            <p:cNvSpPr>
              <a:spLocks noChangeArrowheads="1"/>
            </p:cNvSpPr>
            <p:nvPr/>
          </p:nvSpPr>
          <p:spPr bwMode="auto">
            <a:xfrm rot="16189526" flipV="1">
              <a:off x="1691" y="1567"/>
              <a:ext cx="415" cy="81"/>
            </a:xfrm>
            <a:prstGeom prst="parallelogram">
              <a:avLst>
                <a:gd name="adj" fmla="val 1014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5" name="Group 62"/>
          <p:cNvGrpSpPr>
            <a:grpSpLocks/>
          </p:cNvGrpSpPr>
          <p:nvPr/>
        </p:nvGrpSpPr>
        <p:grpSpPr bwMode="auto">
          <a:xfrm>
            <a:off x="3644584" y="5464175"/>
            <a:ext cx="579438" cy="1174750"/>
            <a:chOff x="1574" y="1220"/>
            <a:chExt cx="365" cy="596"/>
          </a:xfrm>
        </p:grpSpPr>
        <p:sp>
          <p:nvSpPr>
            <p:cNvPr id="116" name="AutoShape 63"/>
            <p:cNvSpPr>
              <a:spLocks noChangeArrowheads="1"/>
            </p:cNvSpPr>
            <p:nvPr/>
          </p:nvSpPr>
          <p:spPr bwMode="auto">
            <a:xfrm>
              <a:off x="1574" y="1220"/>
              <a:ext cx="364" cy="26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7" name="Rectangle 64"/>
            <p:cNvSpPr>
              <a:spLocks noChangeArrowheads="1"/>
            </p:cNvSpPr>
            <p:nvPr/>
          </p:nvSpPr>
          <p:spPr bwMode="auto">
            <a:xfrm>
              <a:off x="1650" y="1480"/>
              <a:ext cx="21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" name="AutoShape 65"/>
            <p:cNvSpPr>
              <a:spLocks noChangeArrowheads="1"/>
            </p:cNvSpPr>
            <p:nvPr/>
          </p:nvSpPr>
          <p:spPr bwMode="auto">
            <a:xfrm rot="-5400000">
              <a:off x="1404" y="1570"/>
              <a:ext cx="416" cy="76"/>
            </a:xfrm>
            <a:prstGeom prst="parallelogram">
              <a:avLst>
                <a:gd name="adj" fmla="val 1051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AutoShape 66"/>
            <p:cNvSpPr>
              <a:spLocks noChangeArrowheads="1"/>
            </p:cNvSpPr>
            <p:nvPr/>
          </p:nvSpPr>
          <p:spPr bwMode="auto">
            <a:xfrm rot="16189526" flipV="1">
              <a:off x="1691" y="1567"/>
              <a:ext cx="415" cy="81"/>
            </a:xfrm>
            <a:prstGeom prst="parallelogram">
              <a:avLst>
                <a:gd name="adj" fmla="val 1014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0" name="Group 62"/>
          <p:cNvGrpSpPr>
            <a:grpSpLocks/>
          </p:cNvGrpSpPr>
          <p:nvPr/>
        </p:nvGrpSpPr>
        <p:grpSpPr bwMode="auto">
          <a:xfrm>
            <a:off x="1815784" y="5464175"/>
            <a:ext cx="579438" cy="1174750"/>
            <a:chOff x="1574" y="1220"/>
            <a:chExt cx="365" cy="596"/>
          </a:xfrm>
        </p:grpSpPr>
        <p:sp>
          <p:nvSpPr>
            <p:cNvPr id="121" name="AutoShape 63"/>
            <p:cNvSpPr>
              <a:spLocks noChangeArrowheads="1"/>
            </p:cNvSpPr>
            <p:nvPr/>
          </p:nvSpPr>
          <p:spPr bwMode="auto">
            <a:xfrm>
              <a:off x="1574" y="1220"/>
              <a:ext cx="364" cy="261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" name="Rectangle 64"/>
            <p:cNvSpPr>
              <a:spLocks noChangeArrowheads="1"/>
            </p:cNvSpPr>
            <p:nvPr/>
          </p:nvSpPr>
          <p:spPr bwMode="auto">
            <a:xfrm>
              <a:off x="1650" y="1480"/>
              <a:ext cx="21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AutoShape 65"/>
            <p:cNvSpPr>
              <a:spLocks noChangeArrowheads="1"/>
            </p:cNvSpPr>
            <p:nvPr/>
          </p:nvSpPr>
          <p:spPr bwMode="auto">
            <a:xfrm rot="-5400000">
              <a:off x="1404" y="1570"/>
              <a:ext cx="416" cy="76"/>
            </a:xfrm>
            <a:prstGeom prst="parallelogram">
              <a:avLst>
                <a:gd name="adj" fmla="val 1051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AutoShape 66"/>
            <p:cNvSpPr>
              <a:spLocks noChangeArrowheads="1"/>
            </p:cNvSpPr>
            <p:nvPr/>
          </p:nvSpPr>
          <p:spPr bwMode="auto">
            <a:xfrm rot="16189526" flipV="1">
              <a:off x="1691" y="1567"/>
              <a:ext cx="415" cy="81"/>
            </a:xfrm>
            <a:prstGeom prst="parallelogram">
              <a:avLst>
                <a:gd name="adj" fmla="val 1014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75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r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649288"/>
          </a:xfrm>
        </p:spPr>
        <p:txBody>
          <a:bodyPr/>
          <a:lstStyle/>
          <a:p>
            <a:r>
              <a:rPr lang="fr-FR" dirty="0" smtClean="0"/>
              <a:t>Problématique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680867"/>
          </a:xfrm>
        </p:spPr>
        <p:txBody>
          <a:bodyPr/>
          <a:lstStyle/>
          <a:p>
            <a:r>
              <a:rPr lang="fr-FR" dirty="0" smtClean="0"/>
              <a:t>Bruit de fond US important sur installation US UKAD</a:t>
            </a:r>
          </a:p>
          <a:p>
            <a:endParaRPr lang="fr-FR" dirty="0"/>
          </a:p>
          <a:p>
            <a:r>
              <a:rPr lang="fr-FR" dirty="0" smtClean="0"/>
              <a:t>2 billettes à disposition :</a:t>
            </a:r>
          </a:p>
          <a:p>
            <a:pPr lvl="1"/>
            <a:r>
              <a:rPr lang="fr-FR" dirty="0"/>
              <a:t>1 traitée : Palier à </a:t>
            </a:r>
            <a:r>
              <a:rPr lang="fr-FR" dirty="0" err="1"/>
              <a:t>T°transus</a:t>
            </a:r>
            <a:r>
              <a:rPr lang="fr-FR" dirty="0"/>
              <a:t> – 20°C pdt 2h-2h30 puis refroidissement lent (Même </a:t>
            </a:r>
            <a:r>
              <a:rPr lang="fr-FR" dirty="0" err="1"/>
              <a:t>TTh</a:t>
            </a:r>
            <a:r>
              <a:rPr lang="fr-FR" dirty="0"/>
              <a:t> réalisé par Pamiers sur ses plats</a:t>
            </a:r>
            <a:r>
              <a:rPr lang="fr-FR" dirty="0" smtClean="0"/>
              <a:t>) </a:t>
            </a:r>
            <a:r>
              <a:rPr lang="fr-FR" dirty="0" smtClean="0">
                <a:sym typeface="Wingdings" panose="05000000000000000000" pitchFamily="2" charset="2"/>
              </a:rPr>
              <a:t> AAJA1</a:t>
            </a:r>
            <a:endParaRPr lang="fr-FR" dirty="0" smtClean="0"/>
          </a:p>
          <a:p>
            <a:pPr lvl="1"/>
            <a:r>
              <a:rPr lang="fr-FR" dirty="0" smtClean="0"/>
              <a:t>1 Brut de forge </a:t>
            </a:r>
            <a:r>
              <a:rPr lang="fr-FR" dirty="0" smtClean="0">
                <a:sym typeface="Wingdings" panose="05000000000000000000" pitchFamily="2" charset="2"/>
              </a:rPr>
              <a:t> AAJA2</a:t>
            </a:r>
          </a:p>
          <a:p>
            <a:pPr lvl="1"/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/>
              <a:t>Contrôle </a:t>
            </a:r>
            <a:r>
              <a:rPr lang="fr-FR" dirty="0"/>
              <a:t>US réalisé à Imphy pour comparaison avec UKAD</a:t>
            </a:r>
          </a:p>
          <a:p>
            <a:pPr lvl="1"/>
            <a:r>
              <a:rPr lang="fr-FR" dirty="0"/>
              <a:t>AAJA1 : Contrôle conforme à l’AMS à Imphy !</a:t>
            </a:r>
          </a:p>
          <a:p>
            <a:pPr lvl="1"/>
            <a:r>
              <a:rPr lang="fr-FR" dirty="0"/>
              <a:t>AAJA2 </a:t>
            </a:r>
            <a:r>
              <a:rPr lang="fr-FR"/>
              <a:t>à </a:t>
            </a:r>
            <a:r>
              <a:rPr lang="fr-FR" smtClean="0"/>
              <a:t>contrôler. </a:t>
            </a:r>
            <a:r>
              <a:rPr lang="fr-FR" dirty="0"/>
              <a:t>Du fait de la qualification de la cuve n°7 des ANC, les étalons et palpeurs d’Imphy voyagent entre les 2 sites.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4</a:t>
            </a:fld>
            <a:endParaRPr lang="fr-FR" dirty="0" smtClean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r="80399" b="-96"/>
          <a:stretch>
            <a:fillRect/>
          </a:stretch>
        </p:blipFill>
        <p:spPr bwMode="auto">
          <a:xfrm>
            <a:off x="1259632" y="6107863"/>
            <a:ext cx="1296144" cy="7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467544" y="3499792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FR" kern="0" smtClean="0"/>
              <a:t>Essais réalisés et résultats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21424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r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649288"/>
          </a:xfrm>
        </p:spPr>
        <p:txBody>
          <a:bodyPr/>
          <a:lstStyle/>
          <a:p>
            <a:r>
              <a:rPr lang="fr-FR" dirty="0" smtClean="0"/>
              <a:t>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680867"/>
          </a:xfrm>
        </p:spPr>
        <p:txBody>
          <a:bodyPr/>
          <a:lstStyle/>
          <a:p>
            <a:r>
              <a:rPr lang="fr-FR" dirty="0" smtClean="0"/>
              <a:t>Marché :</a:t>
            </a:r>
          </a:p>
          <a:p>
            <a:pPr lvl="1"/>
            <a:r>
              <a:rPr lang="fr-FR" dirty="0" smtClean="0"/>
              <a:t>2015 : 180 T</a:t>
            </a:r>
          </a:p>
          <a:p>
            <a:pPr lvl="1"/>
            <a:r>
              <a:rPr lang="fr-FR" dirty="0" smtClean="0"/>
              <a:t>2016 : 370 T</a:t>
            </a:r>
          </a:p>
          <a:p>
            <a:pPr lvl="1"/>
            <a:r>
              <a:rPr lang="fr-FR" dirty="0" smtClean="0"/>
              <a:t>2017 : 530 T</a:t>
            </a:r>
          </a:p>
          <a:p>
            <a:pPr lvl="1"/>
            <a:r>
              <a:rPr lang="fr-FR" dirty="0" smtClean="0"/>
              <a:t>2020 : 570 T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contrôle d’essai sur la cuve n°7 </a:t>
            </a:r>
            <a:r>
              <a:rPr lang="fr-FR" dirty="0" smtClean="0"/>
              <a:t>des ANC à </a:t>
            </a:r>
            <a:r>
              <a:rPr lang="fr-FR" dirty="0"/>
              <a:t>prévoir si pas de solution pour contrôler à </a:t>
            </a:r>
            <a:r>
              <a:rPr lang="fr-FR" dirty="0" smtClean="0"/>
              <a:t>UKAD. </a:t>
            </a:r>
          </a:p>
          <a:p>
            <a:endParaRPr lang="fr-FR" dirty="0" smtClean="0"/>
          </a:p>
          <a:p>
            <a:r>
              <a:rPr lang="fr-FR" dirty="0" smtClean="0"/>
              <a:t>Test d’un </a:t>
            </a:r>
            <a:r>
              <a:rPr lang="fr-FR" dirty="0"/>
              <a:t>refoulement </a:t>
            </a:r>
            <a:r>
              <a:rPr lang="el-GR" dirty="0"/>
              <a:t>α</a:t>
            </a:r>
            <a:r>
              <a:rPr lang="fr-FR" dirty="0"/>
              <a:t>/</a:t>
            </a:r>
            <a:r>
              <a:rPr lang="el-GR" dirty="0"/>
              <a:t>β</a:t>
            </a:r>
            <a:r>
              <a:rPr lang="fr-FR" dirty="0"/>
              <a:t> </a:t>
            </a:r>
            <a:r>
              <a:rPr lang="fr-FR" dirty="0" smtClean="0"/>
              <a:t>supplémentaire sur 1 fabrication : lingot programmé </a:t>
            </a:r>
            <a:r>
              <a:rPr lang="fr-FR" dirty="0"/>
              <a:t>en S02 pour </a:t>
            </a:r>
            <a:r>
              <a:rPr lang="fr-FR" dirty="0" smtClean="0"/>
              <a:t>Ø430mm</a:t>
            </a:r>
          </a:p>
          <a:p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5</a:t>
            </a:fld>
            <a:endParaRPr lang="fr-FR" dirty="0" smtClean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1" r="80399" b="-96"/>
          <a:stretch>
            <a:fillRect/>
          </a:stretch>
        </p:blipFill>
        <p:spPr bwMode="auto">
          <a:xfrm>
            <a:off x="1259632" y="6107863"/>
            <a:ext cx="1296144" cy="7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ERAMET_Masque_presentation_2012_FR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ERAMET_Masque_presentation_2012_FR</Template>
  <TotalTime>1490</TotalTime>
  <Words>491</Words>
  <Application>Microsoft Office PowerPoint</Application>
  <PresentationFormat>Affichage à l'écran (4:3)</PresentationFormat>
  <Paragraphs>104</Paragraphs>
  <Slides>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ERAMET_Masque_presentation_2012_FR</vt:lpstr>
      <vt:lpstr>think-cell Slide</vt:lpstr>
      <vt:lpstr>Présentation PowerPoint</vt:lpstr>
      <vt:lpstr>Rappel de la gamme utilisée (cf rapport de forgeage prod AAJA)</vt:lpstr>
      <vt:lpstr>Rappel de la gamme utilisée (cf rapport de forgeage prod AAJA)</vt:lpstr>
      <vt:lpstr>Problématique</vt:lpstr>
      <vt:lpstr>Perspectives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Lurdos</dc:creator>
  <cp:lastModifiedBy>Mariline Lamoliatte</cp:lastModifiedBy>
  <cp:revision>105</cp:revision>
  <cp:lastPrinted>2014-09-24T12:18:07Z</cp:lastPrinted>
  <dcterms:created xsi:type="dcterms:W3CDTF">2013-12-09T13:45:04Z</dcterms:created>
  <dcterms:modified xsi:type="dcterms:W3CDTF">2015-01-07T07:49:31Z</dcterms:modified>
</cp:coreProperties>
</file>