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  <p:sldMasterId id="2147483714" r:id="rId3"/>
    <p:sldMasterId id="2147483736" r:id="rId4"/>
    <p:sldMasterId id="2147483758" r:id="rId5"/>
    <p:sldMasterId id="2147483785" r:id="rId6"/>
  </p:sldMasterIdLst>
  <p:notesMasterIdLst>
    <p:notesMasterId r:id="rId22"/>
  </p:notesMasterIdLst>
  <p:handoutMasterIdLst>
    <p:handoutMasterId r:id="rId23"/>
  </p:handoutMasterIdLst>
  <p:sldIdLst>
    <p:sldId id="256" r:id="rId7"/>
    <p:sldId id="302" r:id="rId8"/>
    <p:sldId id="303" r:id="rId9"/>
    <p:sldId id="338" r:id="rId10"/>
    <p:sldId id="326" r:id="rId11"/>
    <p:sldId id="336" r:id="rId12"/>
    <p:sldId id="337" r:id="rId13"/>
    <p:sldId id="335" r:id="rId14"/>
    <p:sldId id="334" r:id="rId15"/>
    <p:sldId id="327" r:id="rId16"/>
    <p:sldId id="305" r:id="rId17"/>
    <p:sldId id="329" r:id="rId18"/>
    <p:sldId id="330" r:id="rId19"/>
    <p:sldId id="304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6346" autoAdjust="0"/>
  </p:normalViewPr>
  <p:slideViewPr>
    <p:cSldViewPr snapToGrid="0" snapToObjects="1">
      <p:cViewPr>
        <p:scale>
          <a:sx n="60" d="100"/>
          <a:sy n="60" d="100"/>
        </p:scale>
        <p:origin x="-1650" y="-240"/>
      </p:cViewPr>
      <p:guideLst>
        <p:guide orient="horz" pos="1139"/>
        <p:guide orient="horz" pos="2160"/>
        <p:guide orient="horz" pos="4156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3/1/2018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3/1/2018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9" name="Image 8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26" y="1031541"/>
            <a:ext cx="1454400" cy="14544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720" y="4580313"/>
            <a:ext cx="544022" cy="5440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61" y="2892829"/>
            <a:ext cx="602540" cy="5699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173" y="4476180"/>
            <a:ext cx="479226" cy="5523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444" y="954481"/>
            <a:ext cx="591512" cy="4550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530" y="4169240"/>
            <a:ext cx="324572" cy="5564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724" y="6109854"/>
            <a:ext cx="569342" cy="522547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V="1">
            <a:off x="1894076" y="1377950"/>
            <a:ext cx="407799" cy="149225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1520410" y="3542847"/>
            <a:ext cx="1095374" cy="897806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2975956" y="3691328"/>
            <a:ext cx="176167" cy="415837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>
            <a:off x="1022805" y="4898785"/>
            <a:ext cx="75377" cy="300734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 flipV="1">
            <a:off x="1963438" y="5643797"/>
            <a:ext cx="543667" cy="156167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4606530" y="5124335"/>
            <a:ext cx="763696" cy="138407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 flipV="1">
            <a:off x="5334672" y="5891653"/>
            <a:ext cx="214594" cy="172610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 flipV="1">
            <a:off x="6669545" y="5028508"/>
            <a:ext cx="506996" cy="245160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269" y="4153335"/>
            <a:ext cx="1983951" cy="198395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  <p:pic>
        <p:nvPicPr>
          <p:cNvPr id="26" name="Image 25"/>
          <p:cNvPicPr>
            <a:picLocks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530" y="5959096"/>
            <a:ext cx="754174" cy="74834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  <p:pic>
        <p:nvPicPr>
          <p:cNvPr id="27" name="Image 26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43" y="5254430"/>
            <a:ext cx="1270800" cy="1270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  <p:pic>
        <p:nvPicPr>
          <p:cNvPr id="32" name="Image 31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7613" r="1356" b="26928"/>
          <a:stretch/>
        </p:blipFill>
        <p:spPr>
          <a:xfrm>
            <a:off x="7071042" y="5277946"/>
            <a:ext cx="1270800" cy="1270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  <p:pic>
        <p:nvPicPr>
          <p:cNvPr id="33" name="Image 32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20" t="213" r="13314" b="21619"/>
          <a:stretch/>
        </p:blipFill>
        <p:spPr>
          <a:xfrm>
            <a:off x="310900" y="3663490"/>
            <a:ext cx="1105200" cy="1105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  <p:pic>
        <p:nvPicPr>
          <p:cNvPr id="34" name="Image 33"/>
          <p:cNvPicPr>
            <a:picLocks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390" y="4852324"/>
            <a:ext cx="1135839" cy="1137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  <p:pic>
        <p:nvPicPr>
          <p:cNvPr id="35" name="Image 34"/>
          <p:cNvPicPr>
            <a:picLocks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83" t="11068" r="16250" b="1634"/>
          <a:stretch/>
        </p:blipFill>
        <p:spPr>
          <a:xfrm>
            <a:off x="1911844" y="2053269"/>
            <a:ext cx="1598400" cy="1602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1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2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4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22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0" y="2840400"/>
            <a:ext cx="2833200" cy="283320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26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1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2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4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22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3" t="59" r="8177" b="-276"/>
          <a:stretch/>
        </p:blipFill>
        <p:spPr>
          <a:xfrm>
            <a:off x="514800" y="2840400"/>
            <a:ext cx="2833200" cy="283320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82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1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2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4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22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7" t="253" r="23508" b="-62"/>
          <a:stretch/>
        </p:blipFill>
        <p:spPr>
          <a:xfrm>
            <a:off x="514800" y="2840400"/>
            <a:ext cx="2833200" cy="283320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948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1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2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4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22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2" t="81" r="14199" b="586"/>
          <a:stretch/>
        </p:blipFill>
        <p:spPr>
          <a:xfrm>
            <a:off x="514800" y="2840400"/>
            <a:ext cx="2833200" cy="283320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895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1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2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4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22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1" t="1647" r="17429" b="-299"/>
          <a:stretch/>
        </p:blipFill>
        <p:spPr>
          <a:xfrm>
            <a:off x="514800" y="2840400"/>
            <a:ext cx="2833200" cy="283320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61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Lithium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26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/>
          <p:nvPr userDrawn="1"/>
        </p:nvSpPr>
        <p:spPr>
          <a:xfrm>
            <a:off x="4336917" y="1264998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0" name="Oval 17"/>
          <p:cNvSpPr/>
          <p:nvPr userDrawn="1"/>
        </p:nvSpPr>
        <p:spPr>
          <a:xfrm>
            <a:off x="4341178" y="2293864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9" name="Oval 17"/>
          <p:cNvSpPr/>
          <p:nvPr userDrawn="1"/>
        </p:nvSpPr>
        <p:spPr>
          <a:xfrm>
            <a:off x="4342578" y="3355027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4" name="Oval 17"/>
          <p:cNvSpPr/>
          <p:nvPr userDrawn="1"/>
        </p:nvSpPr>
        <p:spPr>
          <a:xfrm>
            <a:off x="4342578" y="439007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60307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84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rgbClr val="7F7F7F"/>
                </a:solidFill>
              </a:rPr>
              <a:t>Autres métaux</a:t>
            </a:r>
            <a:endParaRPr lang="fr-FR" sz="18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16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352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862483" y="5004993"/>
            <a:ext cx="4094733" cy="1657120"/>
            <a:chOff x="1432479" y="5004993"/>
            <a:chExt cx="4094733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RENDEZ-VOUS SUR LE WEB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www.eramet.com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TÉLÉCHARGEZ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NOTRE APPLICATION FINANCE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59" y="5572969"/>
            <a:ext cx="682718" cy="557553"/>
          </a:xfrm>
          <a:prstGeom prst="rect">
            <a:avLst/>
          </a:prstGeom>
        </p:spPr>
      </p:pic>
      <p:sp>
        <p:nvSpPr>
          <p:cNvPr id="26" name="TextBox 23"/>
          <p:cNvSpPr txBox="1"/>
          <p:nvPr userDrawn="1"/>
        </p:nvSpPr>
        <p:spPr>
          <a:xfrm>
            <a:off x="5326779" y="6362031"/>
            <a:ext cx="3192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RETROUVEZ-NOUS</a:t>
            </a:r>
            <a:r>
              <a:rPr lang="fr-FR" sz="900" baseline="0" dirty="0" smtClean="0">
                <a:solidFill>
                  <a:schemeClr val="bg1"/>
                </a:solidFill>
              </a:rPr>
              <a:t> </a:t>
            </a:r>
            <a:r>
              <a:rPr lang="fr-FR" sz="900" dirty="0" smtClean="0">
                <a:solidFill>
                  <a:schemeClr val="bg1"/>
                </a:solidFill>
              </a:rPr>
              <a:t>SUR</a:t>
            </a:r>
            <a:r>
              <a:rPr lang="fr-FR" sz="900" baseline="0" dirty="0" smtClean="0">
                <a:solidFill>
                  <a:schemeClr val="bg1"/>
                </a:solidFill>
              </a:rPr>
              <a:t> LES RÉSEAUX SOCIAUX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22" y="5485883"/>
            <a:ext cx="677733" cy="677733"/>
          </a:xfrm>
          <a:prstGeom prst="rect">
            <a:avLst/>
          </a:prstGeom>
        </p:spPr>
      </p:pic>
      <p:pic>
        <p:nvPicPr>
          <p:cNvPr id="30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36" y="5485883"/>
            <a:ext cx="677733" cy="677733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798" r:id="rId3"/>
    <p:sldLayoutId id="2147483799" r:id="rId4"/>
    <p:sldLayoutId id="2147483800" r:id="rId5"/>
    <p:sldLayoutId id="2147483801" r:id="rId6"/>
    <p:sldLayoutId id="2147483652" r:id="rId7"/>
    <p:sldLayoutId id="214748369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802" r:id="rId2"/>
    <p:sldLayoutId id="2147483803" r:id="rId3"/>
    <p:sldLayoutId id="2147483805" r:id="rId4"/>
    <p:sldLayoutId id="2147483804" r:id="rId5"/>
    <p:sldLayoutId id="2147483806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80" r:id="rId16"/>
    <p:sldLayoutId id="214748370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COPIL UKAD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01/03/2018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TRIN Christelle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Ingénieur CND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6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US" dirty="0" smtClean="0"/>
              <a:t>Technologie FAAST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8654" y="1213945"/>
            <a:ext cx="847276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 exploratoire qui intéresse l’ensemble de la « communauté CND ».</a:t>
            </a:r>
          </a:p>
          <a:p>
            <a:pPr marL="0" lvl="1" algn="just">
              <a:lnSpc>
                <a:spcPct val="150000"/>
              </a:lnSpc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just">
              <a:lnSpc>
                <a:spcPct val="150000"/>
              </a:lnSpc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Inscription de ce projet sur la feuille de route 2018 du Club Métier CND.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US" dirty="0" err="1" smtClean="0"/>
              <a:t>Réduction</a:t>
            </a:r>
            <a:r>
              <a:rPr lang="en-US" dirty="0" smtClean="0"/>
              <a:t> zone </a:t>
            </a:r>
            <a:r>
              <a:rPr lang="en-US" dirty="0" err="1" smtClean="0"/>
              <a:t>morte</a:t>
            </a:r>
            <a:r>
              <a:rPr lang="en-US" dirty="0" smtClean="0"/>
              <a:t> US à 2 mm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8654" y="1213945"/>
            <a:ext cx="847276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 et fabrication de la sonde par la société SONAXIS achevée. Les essais de réception sur site ont été réalisés le 23/02/2018 sur Ø 330 mm : </a:t>
            </a:r>
          </a:p>
          <a:p>
            <a:pPr marL="0" lvl="1" algn="just">
              <a:lnSpc>
                <a:spcPct val="150000"/>
              </a:lnSpc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respect des performances de résolution sous la surface : TFP Ø 1,2 mm à 2 mm sous la surface non détaché de l’écho d’entrée.</a:t>
            </a:r>
          </a:p>
          <a:p>
            <a:pPr marL="0" lvl="1" algn="just">
              <a:lnSpc>
                <a:spcPct val="150000"/>
              </a:lnSpc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Sonde qui devra être « remise à niveau » par le fournisseur.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US" dirty="0" smtClean="0"/>
              <a:t>Qualification SAFRAN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8654" y="1213945"/>
            <a:ext cx="84727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Essais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croisés en ultrasons entre la cuve 7 (AD Les Ancizes) et l’installation d’UKAD </a:t>
            </a: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réalisés et analysés :</a:t>
            </a:r>
          </a:p>
          <a:p>
            <a:pPr marL="0" lvl="1" algn="just">
              <a:lnSpc>
                <a:spcPct val="150000"/>
              </a:lnSpc>
            </a:pPr>
            <a:endParaRPr lang="fr-FR" alt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Ø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300 et Ø 160 mm : </a:t>
            </a: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conformes à la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l’AMS-STD-2154 (TFP Ø 1,2 mm) sur les deux installations. Les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mesures de bruit de fond à des profondeurs sensiblement égales montrent des différences de faible amplitude et sont cohérentes avec la différence de technologie et le plan de sondage applicable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US" dirty="0" smtClean="0"/>
              <a:t>Qualification SAFRAN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8654" y="1213945"/>
            <a:ext cx="84727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Essais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croisés en ultrasons entre la cuve 7 (AD Les Ancizes) et l’installation d’UKAD </a:t>
            </a: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réalisés et analysés :</a:t>
            </a:r>
          </a:p>
          <a:p>
            <a:pPr algn="just">
              <a:lnSpc>
                <a:spcPct val="150000"/>
              </a:lnSpc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Ø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160 mm </a:t>
            </a:r>
            <a:r>
              <a:rPr lang="fr-FR" alt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: sur les 2 installations, non respect de la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l’AMS-STD-2154 (TFP Ø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0,8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pPr algn="just">
              <a:lnSpc>
                <a:spcPct val="150000"/>
              </a:lnSpc>
              <a:tabLst>
                <a:tab pos="361950" algn="l"/>
              </a:tabLs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devions démontrer notre capacité à respecter cette 	classe de contrôle uniquement pour la qualification matière. 	La qualification de l’installation US n’est pas impactée par ce 	non-respect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7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Divers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 &amp; actions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CND (FAST,ZM à 2, </a:t>
            </a:r>
            <a:r>
              <a:rPr lang="en-US" dirty="0" err="1" smtClean="0"/>
              <a:t>Qualif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Divers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CR &amp; actions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CR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Plan d’actions précédente réunion</a:t>
            </a:r>
            <a:endParaRPr lang="en-US" dirty="0"/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468313" y="1484313"/>
            <a:ext cx="856773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74295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Verdana" pitchFamily="34" charset="0"/>
              <a:buAutoNum type="arabicPeriod"/>
            </a:pPr>
            <a:r>
              <a:rPr lang="fr-FR" altLang="en-US" sz="1800" dirty="0" err="1">
                <a:latin typeface="Arial" charset="0"/>
              </a:rPr>
              <a:t>Liserets</a:t>
            </a:r>
            <a:r>
              <a:rPr lang="fr-FR" altLang="en-US" sz="1800" dirty="0">
                <a:latin typeface="Arial" charset="0"/>
              </a:rPr>
              <a:t> :</a:t>
            </a:r>
            <a:br>
              <a:rPr lang="fr-FR" altLang="en-US" sz="1800" dirty="0">
                <a:latin typeface="Arial" charset="0"/>
              </a:rPr>
            </a:br>
            <a:endParaRPr lang="fr-FR" altLang="en-US" sz="900" dirty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 typeface="Verdana" pitchFamily="34" charset="0"/>
              <a:buAutoNum type="alphaLcParenR"/>
            </a:pPr>
            <a:r>
              <a:rPr lang="fr-FR" altLang="en-US" sz="1600" dirty="0">
                <a:latin typeface="Arial" charset="0"/>
              </a:rPr>
              <a:t>diam 330 : amélioration notable 8 </a:t>
            </a:r>
            <a:r>
              <a:rPr lang="fr-FR" altLang="en-US" sz="1600" dirty="0" err="1">
                <a:latin typeface="Arial" charset="0"/>
              </a:rPr>
              <a:t>Ofs</a:t>
            </a:r>
            <a:r>
              <a:rPr lang="fr-FR" altLang="en-US" sz="1600" dirty="0">
                <a:latin typeface="Arial" charset="0"/>
              </a:rPr>
              <a:t> conformes, vérifier la stabilité US </a:t>
            </a:r>
            <a:r>
              <a:rPr lang="fr-FR" altLang="en-US" sz="1000" i="1" dirty="0">
                <a:solidFill>
                  <a:srgbClr val="0070C0"/>
                </a:solidFill>
                <a:latin typeface="Arial" charset="0"/>
              </a:rPr>
              <a:t>Christelle</a:t>
            </a:r>
          </a:p>
          <a:p>
            <a:pPr lvl="1" eaLnBrk="1" hangingPunct="1">
              <a:spcBef>
                <a:spcPct val="0"/>
              </a:spcBef>
              <a:buFont typeface="Verdana" pitchFamily="34" charset="0"/>
              <a:buAutoNum type="alphaLcParenR"/>
            </a:pPr>
            <a:r>
              <a:rPr lang="fr-FR" altLang="en-US" sz="1600" dirty="0">
                <a:solidFill>
                  <a:srgbClr val="000000"/>
                </a:solidFill>
                <a:latin typeface="Arial" charset="0"/>
              </a:rPr>
              <a:t>diam 240 : lancer 10 lingots (GEP ok) et caler réunion de revue avec résultats sur 			billettes avant </a:t>
            </a:r>
            <a:r>
              <a:rPr lang="fr-FR" altLang="en-US" sz="1600" dirty="0" err="1">
                <a:solidFill>
                  <a:srgbClr val="000000"/>
                </a:solidFill>
                <a:latin typeface="Arial" charset="0"/>
              </a:rPr>
              <a:t>fab</a:t>
            </a:r>
            <a:r>
              <a:rPr lang="fr-FR" altLang="en-US" sz="1600" dirty="0">
                <a:solidFill>
                  <a:srgbClr val="000000"/>
                </a:solidFill>
                <a:latin typeface="Arial" charset="0"/>
              </a:rPr>
              <a:t> du 11eme 				</a:t>
            </a:r>
            <a:r>
              <a:rPr lang="fr-FR" altLang="en-US" sz="1000" i="1" dirty="0">
                <a:solidFill>
                  <a:srgbClr val="0070C0"/>
                </a:solidFill>
                <a:latin typeface="Arial" charset="0"/>
              </a:rPr>
              <a:t>Marie</a:t>
            </a:r>
            <a:endParaRPr lang="fr-FR" alt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Verdana" pitchFamily="34" charset="0"/>
              <a:buAutoNum type="arabicPeriod"/>
            </a:pPr>
            <a:endParaRPr lang="fr-FR" altLang="en-US" sz="1800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AutoNum type="arabicPeriod"/>
            </a:pPr>
            <a:r>
              <a:rPr lang="fr-FR" altLang="en-US" sz="1800" dirty="0">
                <a:latin typeface="Arial" charset="0"/>
              </a:rPr>
              <a:t>CND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AutoNum type="alphaLcParenR"/>
            </a:pPr>
            <a:r>
              <a:rPr lang="fr-FR" altLang="en-US" sz="1800" dirty="0" err="1">
                <a:latin typeface="Arial" charset="0"/>
              </a:rPr>
              <a:t>Qualif</a:t>
            </a:r>
            <a:r>
              <a:rPr lang="fr-FR" altLang="en-US" sz="1800" dirty="0">
                <a:latin typeface="Arial" charset="0"/>
              </a:rPr>
              <a:t> SAFRAN : essais croisés  cuve 7 &amp; UKAD</a:t>
            </a:r>
            <a:r>
              <a:rPr lang="fr-FR" altLang="en-US" dirty="0">
                <a:latin typeface="Arial" charset="0"/>
              </a:rPr>
              <a:t>	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en-US" sz="1200" dirty="0">
                <a:latin typeface="Arial" charset="0"/>
              </a:rPr>
              <a:t>A organiser					</a:t>
            </a:r>
            <a:r>
              <a:rPr lang="fr-FR" altLang="en-US" sz="1200" i="1" dirty="0">
                <a:solidFill>
                  <a:srgbClr val="0070C0"/>
                </a:solidFill>
                <a:latin typeface="Arial" charset="0"/>
              </a:rPr>
              <a:t>Aurelien s/c Patrick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en-US" sz="1200" dirty="0">
                <a:latin typeface="Arial" charset="0"/>
              </a:rPr>
              <a:t>Présenter le dossier à fin </a:t>
            </a:r>
            <a:r>
              <a:rPr lang="fr-FR" altLang="en-US" sz="1200" dirty="0" err="1">
                <a:latin typeface="Arial" charset="0"/>
              </a:rPr>
              <a:t>janv</a:t>
            </a:r>
            <a:r>
              <a:rPr lang="fr-FR" altLang="en-US" sz="1200" dirty="0">
                <a:latin typeface="Arial" charset="0"/>
              </a:rPr>
              <a:t>				</a:t>
            </a:r>
            <a:r>
              <a:rPr lang="fr-FR" altLang="en-US" sz="1200" i="1" dirty="0">
                <a:solidFill>
                  <a:srgbClr val="0070C0"/>
                </a:solidFill>
                <a:latin typeface="Arial" charset="0"/>
              </a:rPr>
              <a:t>Christelle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en-US" sz="1200" dirty="0">
                <a:solidFill>
                  <a:srgbClr val="000000"/>
                </a:solidFill>
                <a:latin typeface="Arial" charset="0"/>
              </a:rPr>
              <a:t>Demande de la FCF de fournir la simulation numérique : valider la </a:t>
            </a:r>
            <a:r>
              <a:rPr lang="fr-FR" altLang="en-US" sz="1200" dirty="0" err="1">
                <a:solidFill>
                  <a:srgbClr val="000000"/>
                </a:solidFill>
                <a:latin typeface="Arial" charset="0"/>
              </a:rPr>
              <a:t>comm</a:t>
            </a:r>
            <a:r>
              <a:rPr lang="fr-FR" alt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en-US" sz="1200" i="1" dirty="0">
                <a:solidFill>
                  <a:srgbClr val="0070C0"/>
                </a:solidFill>
                <a:latin typeface="Arial" charset="0"/>
              </a:rPr>
              <a:t>Jean-Pierre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endParaRPr lang="fr-FR" altLang="en-US" sz="1200" i="1" dirty="0">
              <a:solidFill>
                <a:srgbClr val="0070C0"/>
              </a:solidFill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AutoNum type="alphaLcParenR"/>
            </a:pPr>
            <a:r>
              <a:rPr lang="fr-FR" altLang="en-US" sz="1800" dirty="0">
                <a:solidFill>
                  <a:srgbClr val="000000"/>
                </a:solidFill>
                <a:latin typeface="Arial" charset="0"/>
              </a:rPr>
              <a:t>Essais technologie FAAST (société </a:t>
            </a:r>
            <a:r>
              <a:rPr lang="fr-FR" altLang="en-US" sz="1800" dirty="0" err="1">
                <a:solidFill>
                  <a:srgbClr val="000000"/>
                </a:solidFill>
                <a:latin typeface="Arial" charset="0"/>
              </a:rPr>
              <a:t>Socomate</a:t>
            </a:r>
            <a:r>
              <a:rPr lang="fr-FR" altLang="en-US" sz="1800" dirty="0">
                <a:solidFill>
                  <a:srgbClr val="000000"/>
                </a:solidFill>
                <a:latin typeface="Arial" charset="0"/>
              </a:rPr>
              <a:t>)	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en-US" sz="1200" dirty="0">
                <a:solidFill>
                  <a:srgbClr val="000000"/>
                </a:solidFill>
                <a:latin typeface="Arial" charset="0"/>
              </a:rPr>
              <a:t>Identifier les enjeux				</a:t>
            </a:r>
            <a:r>
              <a:rPr lang="fr-FR" altLang="en-US" sz="1200" i="1" dirty="0">
                <a:solidFill>
                  <a:srgbClr val="0070C0"/>
                </a:solidFill>
                <a:latin typeface="Arial" charset="0"/>
              </a:rPr>
              <a:t>Christelle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en-US" sz="1200" dirty="0">
                <a:solidFill>
                  <a:srgbClr val="000000"/>
                </a:solidFill>
                <a:latin typeface="Arial" charset="0"/>
              </a:rPr>
              <a:t>Caler l’essai					</a:t>
            </a:r>
            <a:r>
              <a:rPr lang="fr-FR" altLang="en-US" sz="1200" i="1" dirty="0">
                <a:solidFill>
                  <a:srgbClr val="0070C0"/>
                </a:solidFill>
                <a:latin typeface="Arial" charset="0"/>
              </a:rPr>
              <a:t>Benoit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endParaRPr lang="fr-FR" altLang="en-US" sz="1200" i="1" dirty="0">
              <a:solidFill>
                <a:srgbClr val="0070C0"/>
              </a:solidFill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AutoNum type="alphaLcParenR"/>
            </a:pPr>
            <a:r>
              <a:rPr lang="fr-FR" altLang="en-US" sz="1800" dirty="0">
                <a:solidFill>
                  <a:srgbClr val="000000"/>
                </a:solidFill>
                <a:latin typeface="Arial" charset="0"/>
              </a:rPr>
              <a:t>Essais </a:t>
            </a:r>
            <a:r>
              <a:rPr lang="fr-FR" altLang="en-US" sz="1800" dirty="0" err="1">
                <a:solidFill>
                  <a:srgbClr val="000000"/>
                </a:solidFill>
                <a:latin typeface="Arial" charset="0"/>
              </a:rPr>
              <a:t>Sonaxis</a:t>
            </a:r>
            <a:r>
              <a:rPr lang="fr-FR" altLang="en-US" sz="1800" dirty="0">
                <a:solidFill>
                  <a:srgbClr val="000000"/>
                </a:solidFill>
                <a:latin typeface="Arial" charset="0"/>
              </a:rPr>
              <a:t> à ZM à 2 mm	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en-US" sz="1200" dirty="0">
                <a:solidFill>
                  <a:srgbClr val="000000"/>
                </a:solidFill>
                <a:latin typeface="Arial" charset="0"/>
              </a:rPr>
              <a:t>Rajout TFP ….essai s pour fin février				</a:t>
            </a:r>
            <a:r>
              <a:rPr lang="fr-FR" altLang="en-US" sz="1200" i="1" dirty="0">
                <a:solidFill>
                  <a:srgbClr val="0070C0"/>
                </a:solidFill>
                <a:latin typeface="Arial" charset="0"/>
              </a:rPr>
              <a:t>Christelle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endParaRPr lang="fr-FR" altLang="en-US" sz="1200" i="1" dirty="0">
              <a:solidFill>
                <a:srgbClr val="0070C0"/>
              </a:solidFill>
              <a:latin typeface="Arial" charset="0"/>
            </a:endParaRP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endParaRPr lang="fr-FR" altLang="en-US" sz="1200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Plan d’actions précédente réunion</a:t>
            </a:r>
            <a:endParaRPr lang="en-US" dirty="0"/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466725" y="1268413"/>
            <a:ext cx="8567738" cy="865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74295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fr-FR" altLang="en-US" sz="1800" dirty="0" smtClean="0">
                <a:latin typeface="Arial" charset="0"/>
              </a:rPr>
              <a:t>Qualification SMX, Diam 240 : Lancement du complément de la demande Airbus sur stock avec 1/3 de lingot :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À caler	(mais cela va prendre 1an)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Benoit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Définir le juste besoin de lancement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Marie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err="1" smtClean="0">
                <a:latin typeface="Arial" charset="0"/>
              </a:rPr>
              <a:t>Réadresser</a:t>
            </a:r>
            <a:r>
              <a:rPr lang="fr-FR" altLang="en-US" sz="1200" dirty="0" smtClean="0">
                <a:latin typeface="Arial" charset="0"/>
              </a:rPr>
              <a:t> le plan avec Airbus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Patrick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fr-FR" altLang="en-US" sz="1800" dirty="0" smtClean="0">
                <a:latin typeface="Arial" charset="0"/>
              </a:rPr>
              <a:t> Qualification </a:t>
            </a:r>
            <a:r>
              <a:rPr lang="fr-FR" altLang="en-US" sz="1800" dirty="0" err="1" smtClean="0">
                <a:latin typeface="Arial" charset="0"/>
              </a:rPr>
              <a:t>Ecotitanium</a:t>
            </a:r>
            <a:r>
              <a:rPr lang="fr-FR" altLang="en-US" sz="1800" dirty="0" smtClean="0">
                <a:latin typeface="Arial" charset="0"/>
              </a:rPr>
              <a:t> : réunion </a:t>
            </a:r>
            <a:r>
              <a:rPr lang="fr-FR" altLang="en-US" sz="1800" dirty="0" err="1" smtClean="0">
                <a:latin typeface="Arial" charset="0"/>
              </a:rPr>
              <a:t>prépartoire</a:t>
            </a:r>
            <a:r>
              <a:rPr lang="fr-FR" altLang="en-US" sz="1800" dirty="0" smtClean="0">
                <a:latin typeface="Arial" charset="0"/>
              </a:rPr>
              <a:t> le 4/1 avant </a:t>
            </a:r>
            <a:r>
              <a:rPr lang="fr-FR" altLang="en-US" sz="1800" dirty="0" err="1" smtClean="0">
                <a:latin typeface="Arial" charset="0"/>
              </a:rPr>
              <a:t>comm</a:t>
            </a:r>
            <a:r>
              <a:rPr lang="fr-FR" altLang="en-US" sz="1800" dirty="0" smtClean="0">
                <a:latin typeface="Arial" charset="0"/>
              </a:rPr>
              <a:t> Airbus, ramener les </a:t>
            </a:r>
            <a:r>
              <a:rPr lang="fr-FR" altLang="en-US" sz="1800" dirty="0" err="1" smtClean="0">
                <a:latin typeface="Arial" charset="0"/>
              </a:rPr>
              <a:t>plotages</a:t>
            </a:r>
            <a:r>
              <a:rPr lang="fr-FR" altLang="en-US" sz="1800" dirty="0" smtClean="0">
                <a:latin typeface="Arial" charset="0"/>
              </a:rPr>
              <a:t> ultérieurs dans ce </a:t>
            </a:r>
            <a:r>
              <a:rPr lang="fr-FR" altLang="en-US" sz="1800" dirty="0" err="1" smtClean="0">
                <a:latin typeface="Arial" charset="0"/>
              </a:rPr>
              <a:t>copil</a:t>
            </a:r>
            <a:r>
              <a:rPr lang="fr-FR" altLang="en-US" sz="1800" dirty="0" smtClean="0">
                <a:latin typeface="Arial" charset="0"/>
              </a:rPr>
              <a:t>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Patrick</a:t>
            </a: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fr-FR" altLang="en-US" sz="1800" dirty="0" smtClean="0">
                <a:latin typeface="Arial" charset="0"/>
              </a:rPr>
              <a:t>Excédents</a:t>
            </a:r>
          </a:p>
          <a:p>
            <a:pPr marL="51435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en-US" sz="1050" dirty="0" smtClean="0">
                <a:latin typeface="Arial" charset="0"/>
              </a:rPr>
              <a:t> </a:t>
            </a:r>
          </a:p>
          <a:p>
            <a:pPr marL="857250" lvl="1" indent="-342900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fr-FR" altLang="en-US" sz="1600" dirty="0" smtClean="0">
                <a:latin typeface="Arial" charset="0"/>
              </a:rPr>
              <a:t>diam 330/ 2 barres :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Prog à finaliser		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Pierre + Marie + Yvon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Verrouiller l’arrivée du lingot	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Marie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GEP		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Pierre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Simulation dernière chaude	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Jacques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marL="800100" lvl="1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fr-FR" altLang="en-US" sz="1400" dirty="0" smtClean="0">
                <a:latin typeface="Arial" charset="0"/>
              </a:rPr>
              <a:t>Recyclage en petit diamètre générique : lancer réunion mandat de projet	</a:t>
            </a:r>
            <a:r>
              <a:rPr lang="fr-FR" altLang="en-US" sz="1400" i="1" dirty="0" smtClean="0">
                <a:solidFill>
                  <a:srgbClr val="0070C0"/>
                </a:solidFill>
                <a:latin typeface="Arial" charset="0"/>
              </a:rPr>
              <a:t>Yvon</a:t>
            </a:r>
          </a:p>
          <a:p>
            <a:pPr marL="800100" lvl="1" eaLnBrk="1" hangingPunct="1">
              <a:spcBef>
                <a:spcPct val="0"/>
              </a:spcBef>
              <a:buFont typeface="+mj-lt"/>
              <a:buAutoNum type="alphaLcParenR"/>
              <a:defRPr/>
            </a:pPr>
            <a:r>
              <a:rPr lang="fr-FR" altLang="en-US" sz="1400" dirty="0" smtClean="0">
                <a:latin typeface="Arial" charset="0"/>
              </a:rPr>
              <a:t>Longeron 330/diam 240:  amender les commandes en longueur  courante	</a:t>
            </a:r>
            <a:r>
              <a:rPr lang="fr-FR" alt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Yvon</a:t>
            </a:r>
          </a:p>
          <a:p>
            <a:pPr marL="800100" lvl="1" eaLnBrk="1" hangingPunct="1">
              <a:spcBef>
                <a:spcPct val="0"/>
              </a:spcBef>
              <a:buFont typeface="+mj-lt"/>
              <a:buAutoNum type="alphaLcParenR"/>
              <a:defRPr/>
            </a:pPr>
            <a:endParaRPr lang="fr-FR" altLang="en-US" sz="14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fr-FR" altLang="en-US" sz="1800" dirty="0" smtClean="0">
                <a:latin typeface="Arial" charset="0"/>
              </a:rPr>
              <a:t>Rassembler les besoins de petits diam (</a:t>
            </a:r>
            <a:r>
              <a:rPr lang="fr-FR" altLang="en-US" sz="1800" dirty="0" err="1" smtClean="0">
                <a:latin typeface="Arial" charset="0"/>
              </a:rPr>
              <a:t>inf</a:t>
            </a:r>
            <a:r>
              <a:rPr lang="fr-FR" altLang="en-US" sz="1800" dirty="0" smtClean="0">
                <a:latin typeface="Arial" charset="0"/>
              </a:rPr>
              <a:t> 125)		</a:t>
            </a:r>
            <a:r>
              <a:rPr lang="fr-FR" altLang="en-US" sz="1400" i="1" dirty="0" smtClean="0">
                <a:solidFill>
                  <a:srgbClr val="0070C0"/>
                </a:solidFill>
                <a:latin typeface="Arial" charset="0"/>
              </a:rPr>
              <a:t>Jean-Luc</a:t>
            </a:r>
            <a:endParaRPr lang="fr-FR" altLang="en-US" sz="1400" dirty="0" smtClean="0">
              <a:latin typeface="Arial" charset="0"/>
            </a:endParaRPr>
          </a:p>
          <a:p>
            <a:pPr marL="1371600" lvl="3" indent="0" eaLnBrk="1" hangingPunct="1">
              <a:spcBef>
                <a:spcPct val="0"/>
              </a:spcBef>
              <a:buFontTx/>
              <a:buNone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AutoNum type="arabicPeriod" startAt="3"/>
              <a:defRPr/>
            </a:pPr>
            <a:endParaRPr lang="fr-FR" altLang="en-US" sz="4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fr-FR" altLang="en-US" sz="1800" dirty="0" smtClean="0">
                <a:latin typeface="Arial" charset="0"/>
              </a:rPr>
              <a:t>« Dopage » en Carbone : analyse de risques faite, pas de souci , lancement sous GEP, 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800" dirty="0" smtClean="0">
                <a:latin typeface="Arial" charset="0"/>
              </a:rPr>
              <a:t> </a:t>
            </a:r>
            <a:r>
              <a:rPr lang="fr-FR" altLang="en-US" dirty="0" smtClean="0">
                <a:latin typeface="Arial" charset="0"/>
              </a:rPr>
              <a:t>Etablir la GEP		</a:t>
            </a:r>
            <a:r>
              <a:rPr lang="fr-FR" altLang="en-US" sz="1200" dirty="0" smtClean="0">
                <a:latin typeface="Arial" charset="0"/>
              </a:rPr>
              <a:t>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Pierre V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Caler le </a:t>
            </a:r>
            <a:r>
              <a:rPr lang="fr-FR" altLang="en-US" sz="1200" dirty="0" err="1" smtClean="0">
                <a:latin typeface="Arial" charset="0"/>
              </a:rPr>
              <a:t>prog</a:t>
            </a:r>
            <a:r>
              <a:rPr lang="fr-FR" altLang="en-US" sz="1200" dirty="0" smtClean="0">
                <a:latin typeface="Arial" charset="0"/>
              </a:rPr>
              <a:t> d’essai	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Marie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Plan d’actions précédente réunion</a:t>
            </a:r>
            <a:endParaRPr lang="en-US" dirty="0"/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466725" y="874318"/>
            <a:ext cx="8567738" cy="58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74295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57150" indent="0" eaLnBrk="1" hangingPunct="1">
              <a:spcBef>
                <a:spcPct val="0"/>
              </a:spcBef>
              <a:buNone/>
              <a:defRPr/>
            </a:pP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fr-FR" altLang="en-US" sz="1800" dirty="0" smtClean="0"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fr-FR" altLang="en-US" sz="1800" dirty="0" smtClean="0">
                <a:latin typeface="Arial" charset="0"/>
              </a:rPr>
              <a:t>Rassembler les besoins de petits diam (</a:t>
            </a:r>
            <a:r>
              <a:rPr lang="fr-FR" altLang="en-US" sz="1800" dirty="0" err="1" smtClean="0">
                <a:latin typeface="Arial" charset="0"/>
              </a:rPr>
              <a:t>inf</a:t>
            </a:r>
            <a:r>
              <a:rPr lang="fr-FR" altLang="en-US" sz="1800" dirty="0" smtClean="0">
                <a:latin typeface="Arial" charset="0"/>
              </a:rPr>
              <a:t> 125)		</a:t>
            </a:r>
            <a:r>
              <a:rPr lang="fr-FR" altLang="en-US" sz="1400" i="1" dirty="0" smtClean="0">
                <a:solidFill>
                  <a:srgbClr val="0070C0"/>
                </a:solidFill>
                <a:latin typeface="Arial" charset="0"/>
              </a:rPr>
              <a:t>Jean-Luc</a:t>
            </a:r>
            <a:endParaRPr lang="fr-FR" altLang="en-US" sz="1400" dirty="0" smtClean="0">
              <a:latin typeface="Arial" charset="0"/>
            </a:endParaRPr>
          </a:p>
          <a:p>
            <a:pPr marL="1371600" lvl="3" indent="0" eaLnBrk="1" hangingPunct="1">
              <a:spcBef>
                <a:spcPct val="0"/>
              </a:spcBef>
              <a:buNone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chemeClr val="accent3"/>
                </a:solidFill>
              </a:rPr>
              <a:t>En dehors des nœuds ATR où nous sommes en cours de développement du filage de Ø240, Il n’y en a pas beaucoup en dessous de 120mm, voici le détail (STR et MOT) :</a:t>
            </a:r>
            <a:endParaRPr lang="en-US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fr-FR" sz="1200" dirty="0">
                <a:solidFill>
                  <a:schemeClr val="accent3"/>
                </a:solidFill>
              </a:rPr>
              <a:t> </a:t>
            </a:r>
            <a:endParaRPr lang="en-US" sz="1200" dirty="0">
              <a:solidFill>
                <a:schemeClr val="accent3"/>
              </a:solidFill>
            </a:endParaRPr>
          </a:p>
          <a:p>
            <a:r>
              <a:rPr lang="fr-FR" sz="1200" b="1" u="sng" dirty="0">
                <a:solidFill>
                  <a:schemeClr val="accent3"/>
                </a:solidFill>
              </a:rPr>
              <a:t>Airbus ATR </a:t>
            </a:r>
            <a:r>
              <a:rPr lang="fr-FR" sz="1200" dirty="0">
                <a:solidFill>
                  <a:schemeClr val="accent3"/>
                </a:solidFill>
              </a:rPr>
              <a:t>(A09280 + A09270) chez </a:t>
            </a:r>
            <a:r>
              <a:rPr lang="fr-FR" sz="1200" dirty="0" smtClean="0">
                <a:solidFill>
                  <a:schemeClr val="accent3"/>
                </a:solidFill>
              </a:rPr>
              <a:t>VSMPO</a:t>
            </a:r>
            <a:r>
              <a:rPr lang="en-US" sz="1200" dirty="0" smtClean="0">
                <a:solidFill>
                  <a:schemeClr val="accent3"/>
                </a:solidFill>
              </a:rPr>
              <a:t>,   </a:t>
            </a:r>
            <a:r>
              <a:rPr lang="fr-FR" sz="1200" dirty="0" smtClean="0">
                <a:solidFill>
                  <a:schemeClr val="accent3"/>
                </a:solidFill>
              </a:rPr>
              <a:t>T0500GB</a:t>
            </a:r>
            <a:r>
              <a:rPr lang="fr-FR" sz="1200" b="1" u="sng" dirty="0" smtClean="0">
                <a:solidFill>
                  <a:schemeClr val="accent3"/>
                </a:solidFill>
              </a:rPr>
              <a:t>80</a:t>
            </a:r>
            <a:r>
              <a:rPr lang="fr-FR" sz="1200" dirty="0" smtClean="0">
                <a:solidFill>
                  <a:schemeClr val="accent3"/>
                </a:solidFill>
              </a:rPr>
              <a:t> </a:t>
            </a:r>
            <a:r>
              <a:rPr lang="fr-FR" sz="1200" dirty="0">
                <a:solidFill>
                  <a:schemeClr val="accent3"/>
                </a:solidFill>
              </a:rPr>
              <a:t>-&gt; besoin +/- 5T sur 2018</a:t>
            </a:r>
            <a:endParaRPr lang="en-US" sz="1200" dirty="0">
              <a:solidFill>
                <a:schemeClr val="accent3"/>
              </a:solidFill>
            </a:endParaRPr>
          </a:p>
          <a:p>
            <a:endParaRPr lang="en-US" sz="1200" dirty="0">
              <a:solidFill>
                <a:schemeClr val="accent3"/>
              </a:solidFill>
            </a:endParaRPr>
          </a:p>
          <a:p>
            <a:r>
              <a:rPr lang="fr-FR" sz="1200" b="1" u="sng" dirty="0">
                <a:solidFill>
                  <a:schemeClr val="accent3"/>
                </a:solidFill>
              </a:rPr>
              <a:t>Airbus A330 </a:t>
            </a:r>
            <a:r>
              <a:rPr lang="fr-FR" sz="1200" dirty="0">
                <a:solidFill>
                  <a:schemeClr val="accent3"/>
                </a:solidFill>
              </a:rPr>
              <a:t>lever E24740 chez </a:t>
            </a:r>
            <a:r>
              <a:rPr lang="fr-FR" sz="1200" dirty="0" smtClean="0">
                <a:solidFill>
                  <a:schemeClr val="accent3"/>
                </a:solidFill>
              </a:rPr>
              <a:t>UKAD</a:t>
            </a:r>
            <a:r>
              <a:rPr lang="en-US" sz="1200" dirty="0" smtClean="0">
                <a:solidFill>
                  <a:schemeClr val="accent3"/>
                </a:solidFill>
              </a:rPr>
              <a:t>,   </a:t>
            </a:r>
            <a:r>
              <a:rPr lang="fr-FR" sz="1200" dirty="0" smtClean="0">
                <a:solidFill>
                  <a:schemeClr val="accent3"/>
                </a:solidFill>
              </a:rPr>
              <a:t>T0600LB</a:t>
            </a:r>
            <a:r>
              <a:rPr lang="fr-FR" sz="1200" b="1" u="sng" dirty="0" smtClean="0">
                <a:solidFill>
                  <a:schemeClr val="accent3"/>
                </a:solidFill>
              </a:rPr>
              <a:t>110</a:t>
            </a:r>
            <a:r>
              <a:rPr lang="fr-FR" sz="1200" dirty="0" smtClean="0">
                <a:solidFill>
                  <a:schemeClr val="accent3"/>
                </a:solidFill>
              </a:rPr>
              <a:t> </a:t>
            </a:r>
            <a:r>
              <a:rPr lang="fr-FR" sz="1200" dirty="0">
                <a:solidFill>
                  <a:schemeClr val="accent3"/>
                </a:solidFill>
              </a:rPr>
              <a:t>-&gt; besoin +/- 2000kg en 2018</a:t>
            </a:r>
            <a:endParaRPr lang="en-US" sz="1200" dirty="0">
              <a:solidFill>
                <a:schemeClr val="accent3"/>
              </a:solidFill>
            </a:endParaRPr>
          </a:p>
          <a:p>
            <a:endParaRPr lang="en-US" sz="1200" dirty="0">
              <a:solidFill>
                <a:schemeClr val="accent3"/>
              </a:solidFill>
            </a:endParaRPr>
          </a:p>
          <a:p>
            <a:r>
              <a:rPr lang="fr-FR" sz="1200" b="1" u="sng" dirty="0">
                <a:solidFill>
                  <a:schemeClr val="accent3"/>
                </a:solidFill>
              </a:rPr>
              <a:t>Dassault</a:t>
            </a:r>
            <a:r>
              <a:rPr lang="fr-FR" sz="1200" dirty="0">
                <a:solidFill>
                  <a:schemeClr val="accent3"/>
                </a:solidFill>
              </a:rPr>
              <a:t> chez </a:t>
            </a:r>
            <a:r>
              <a:rPr lang="fr-FR" sz="1200" dirty="0" err="1">
                <a:solidFill>
                  <a:schemeClr val="accent3"/>
                </a:solidFill>
              </a:rPr>
              <a:t>Timet</a:t>
            </a:r>
            <a:endParaRPr lang="en-US" sz="1200" dirty="0">
              <a:solidFill>
                <a:schemeClr val="accent3"/>
              </a:solidFill>
            </a:endParaRPr>
          </a:p>
          <a:p>
            <a:pPr marL="400050" lvl="1" indent="0">
              <a:buNone/>
            </a:pPr>
            <a:r>
              <a:rPr lang="fr-FR" sz="1100" dirty="0">
                <a:solidFill>
                  <a:schemeClr val="accent3"/>
                </a:solidFill>
              </a:rPr>
              <a:t>T0516BB</a:t>
            </a:r>
            <a:r>
              <a:rPr lang="fr-FR" sz="1100" b="1" u="sng" dirty="0">
                <a:solidFill>
                  <a:schemeClr val="accent3"/>
                </a:solidFill>
              </a:rPr>
              <a:t>80</a:t>
            </a:r>
            <a:r>
              <a:rPr lang="fr-FR" sz="1100" dirty="0">
                <a:solidFill>
                  <a:schemeClr val="accent3"/>
                </a:solidFill>
              </a:rPr>
              <a:t> -&gt; besoin +/- 330kg sur 2018</a:t>
            </a:r>
            <a:endParaRPr lang="en-US" sz="1100" dirty="0">
              <a:solidFill>
                <a:schemeClr val="accent3"/>
              </a:solidFill>
            </a:endParaRPr>
          </a:p>
          <a:p>
            <a:pPr marL="400050" lvl="1" indent="0">
              <a:buNone/>
            </a:pPr>
            <a:r>
              <a:rPr lang="fr-FR" sz="1100" dirty="0">
                <a:solidFill>
                  <a:schemeClr val="accent3"/>
                </a:solidFill>
              </a:rPr>
              <a:t>T0516BB</a:t>
            </a:r>
            <a:r>
              <a:rPr lang="fr-FR" sz="1100" b="1" u="sng" dirty="0">
                <a:solidFill>
                  <a:schemeClr val="accent3"/>
                </a:solidFill>
              </a:rPr>
              <a:t>105 </a:t>
            </a:r>
            <a:r>
              <a:rPr lang="fr-FR" sz="1100" dirty="0">
                <a:solidFill>
                  <a:schemeClr val="accent3"/>
                </a:solidFill>
              </a:rPr>
              <a:t>-&gt; pas de besoins en 2018 (400kg en 2019), regroupement de dia demandée </a:t>
            </a:r>
            <a:r>
              <a:rPr lang="fr-FR" sz="1100" dirty="0" smtClean="0">
                <a:solidFill>
                  <a:schemeClr val="accent3"/>
                </a:solidFill>
              </a:rPr>
              <a:t>avec 110</a:t>
            </a:r>
            <a:endParaRPr lang="en-US" sz="1100" dirty="0">
              <a:solidFill>
                <a:schemeClr val="accent3"/>
              </a:solidFill>
            </a:endParaRPr>
          </a:p>
          <a:p>
            <a:pPr marL="400050" lvl="1" indent="0">
              <a:buNone/>
            </a:pPr>
            <a:r>
              <a:rPr lang="fr-FR" sz="1100" dirty="0">
                <a:solidFill>
                  <a:schemeClr val="accent3"/>
                </a:solidFill>
              </a:rPr>
              <a:t>T0516BB</a:t>
            </a:r>
            <a:r>
              <a:rPr lang="fr-FR" sz="1100" b="1" u="sng" dirty="0">
                <a:solidFill>
                  <a:schemeClr val="accent3"/>
                </a:solidFill>
              </a:rPr>
              <a:t>110</a:t>
            </a:r>
            <a:r>
              <a:rPr lang="fr-FR" sz="1100" dirty="0">
                <a:solidFill>
                  <a:schemeClr val="accent3"/>
                </a:solidFill>
              </a:rPr>
              <a:t> -&gt; pas de besoins en 2018 (350kg en 2019)</a:t>
            </a:r>
            <a:endParaRPr lang="en-US" sz="1100" dirty="0">
              <a:solidFill>
                <a:schemeClr val="accent3"/>
              </a:solidFill>
            </a:endParaRPr>
          </a:p>
          <a:p>
            <a:endParaRPr lang="en-US" sz="1200" dirty="0">
              <a:solidFill>
                <a:schemeClr val="accent3"/>
              </a:solidFill>
            </a:endParaRPr>
          </a:p>
          <a:p>
            <a:r>
              <a:rPr lang="fr-FR" sz="1200" b="1" u="sng" dirty="0" smtClean="0">
                <a:solidFill>
                  <a:schemeClr val="accent3"/>
                </a:solidFill>
              </a:rPr>
              <a:t>Airbus</a:t>
            </a:r>
            <a:r>
              <a:rPr lang="fr-FR" sz="1200" dirty="0" smtClean="0">
                <a:solidFill>
                  <a:schemeClr val="accent3"/>
                </a:solidFill>
              </a:rPr>
              <a:t> </a:t>
            </a:r>
            <a:r>
              <a:rPr lang="fr-FR" sz="1200" dirty="0">
                <a:solidFill>
                  <a:schemeClr val="accent3"/>
                </a:solidFill>
              </a:rPr>
              <a:t>T0518LB</a:t>
            </a:r>
            <a:r>
              <a:rPr lang="fr-FR" sz="1200" b="1" u="sng" dirty="0">
                <a:solidFill>
                  <a:schemeClr val="accent3"/>
                </a:solidFill>
              </a:rPr>
              <a:t>125</a:t>
            </a:r>
            <a:r>
              <a:rPr lang="fr-FR" sz="1200" dirty="0">
                <a:solidFill>
                  <a:schemeClr val="accent3"/>
                </a:solidFill>
              </a:rPr>
              <a:t> -&gt; pour airbus besoin +/- 13 300kg sur 2018</a:t>
            </a:r>
            <a:endParaRPr lang="en-US" sz="1200" dirty="0">
              <a:solidFill>
                <a:schemeClr val="accent3"/>
              </a:solidFill>
            </a:endParaRPr>
          </a:p>
          <a:p>
            <a:pPr marL="1371600" lvl="3" indent="0" eaLnBrk="1" hangingPunct="1">
              <a:spcBef>
                <a:spcPct val="0"/>
              </a:spcBef>
              <a:buFontTx/>
              <a:buNone/>
              <a:defRPr/>
            </a:pPr>
            <a:endParaRPr lang="fr-FR" altLang="en-US" sz="1200" i="1" dirty="0">
              <a:solidFill>
                <a:srgbClr val="0070C0"/>
              </a:solidFill>
              <a:latin typeface="Arial" charset="0"/>
            </a:endParaRPr>
          </a:p>
          <a:p>
            <a:pPr marL="1371600" lvl="3" indent="0" eaLnBrk="1" hangingPunct="1">
              <a:spcBef>
                <a:spcPct val="0"/>
              </a:spcBef>
              <a:buFontTx/>
              <a:buNone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marL="1371600" lvl="3" indent="0" eaLnBrk="1" hangingPunct="1">
              <a:spcBef>
                <a:spcPct val="0"/>
              </a:spcBef>
              <a:buFontTx/>
              <a:buNone/>
              <a:defRPr/>
            </a:pPr>
            <a:endParaRPr lang="fr-FR" altLang="en-US" sz="1200" i="1" dirty="0">
              <a:solidFill>
                <a:srgbClr val="0070C0"/>
              </a:solidFill>
              <a:latin typeface="Arial" charset="0"/>
            </a:endParaRPr>
          </a:p>
          <a:p>
            <a:pPr marL="40005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fr-FR" altLang="en-US" sz="1800" dirty="0" smtClean="0">
                <a:latin typeface="Arial" charset="0"/>
              </a:rPr>
              <a:t>«</a:t>
            </a:r>
            <a:r>
              <a:rPr lang="fr-FR" altLang="en-US" sz="1800" dirty="0" smtClean="0">
                <a:latin typeface="Arial" charset="0"/>
              </a:rPr>
              <a:t> Dopage » en Carbone : analyse de risques faite, pas de souci , lancement sous GEP, 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800" dirty="0" smtClean="0">
                <a:latin typeface="Arial" charset="0"/>
              </a:rPr>
              <a:t> </a:t>
            </a:r>
            <a:r>
              <a:rPr lang="fr-FR" altLang="en-US" dirty="0" smtClean="0">
                <a:latin typeface="Arial" charset="0"/>
              </a:rPr>
              <a:t>Etablir la GEP		</a:t>
            </a:r>
            <a:r>
              <a:rPr lang="fr-FR" altLang="en-US" sz="1200" dirty="0" smtClean="0">
                <a:latin typeface="Arial" charset="0"/>
              </a:rPr>
              <a:t>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Pierre V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en-US" sz="1200" dirty="0" smtClean="0">
                <a:latin typeface="Arial" charset="0"/>
              </a:rPr>
              <a:t>Caler le </a:t>
            </a:r>
            <a:r>
              <a:rPr lang="fr-FR" altLang="en-US" sz="1200" dirty="0" err="1" smtClean="0">
                <a:latin typeface="Arial" charset="0"/>
              </a:rPr>
              <a:t>prog</a:t>
            </a:r>
            <a:r>
              <a:rPr lang="fr-FR" altLang="en-US" sz="1200" dirty="0" smtClean="0">
                <a:latin typeface="Arial" charset="0"/>
              </a:rPr>
              <a:t> d’essai				</a:t>
            </a:r>
            <a:r>
              <a:rPr lang="fr-FR" altLang="en-US" sz="1200" i="1" dirty="0" smtClean="0">
                <a:solidFill>
                  <a:srgbClr val="0070C0"/>
                </a:solidFill>
                <a:latin typeface="Arial" charset="0"/>
              </a:rPr>
              <a:t>Marie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fr-FR" altLang="en-US" sz="1200" i="1" dirty="0" smtClean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CND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US" dirty="0" smtClean="0"/>
              <a:t>Technologie FAAST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8654" y="1213945"/>
            <a:ext cx="847276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Nécessité de réaliser des essais sur site pour évaluer cette nouvelle technologie suivant deux aspects :</a:t>
            </a: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des performances ultrasonores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des gains de productivité et du retour sur investissement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 un budget de 7,5 k€ et prévoir 3 jours d’immobilisation de l’installation.</a:t>
            </a:r>
          </a:p>
          <a:p>
            <a:pPr marL="0" lvl="1" algn="just">
              <a:lnSpc>
                <a:spcPct val="150000"/>
              </a:lnSpc>
              <a:tabLst>
                <a:tab pos="361950" algn="l"/>
              </a:tabLst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Projet ne pouvant pas faire l’objet d’un POC</a:t>
            </a:r>
          </a:p>
          <a:p>
            <a:pPr marL="0" lvl="1" algn="just">
              <a:lnSpc>
                <a:spcPct val="150000"/>
              </a:lnSpc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380</Words>
  <Application>Microsoft Office PowerPoint</Application>
  <PresentationFormat>Affichage à l'écran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COUV - SOMMAIRE - CONTACT</vt:lpstr>
      <vt:lpstr>CORPORATE (rouge)</vt:lpstr>
      <vt:lpstr>NICKEL (vert)</vt:lpstr>
      <vt:lpstr>MANGANESE (bleu)</vt:lpstr>
      <vt:lpstr>ALLIAGE (orange)</vt:lpstr>
      <vt:lpstr>AUTRES METAUX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Foucher Laurent</cp:lastModifiedBy>
  <cp:revision>383</cp:revision>
  <cp:lastPrinted>2018-02-12T10:04:22Z</cp:lastPrinted>
  <dcterms:created xsi:type="dcterms:W3CDTF">2016-11-07T15:50:27Z</dcterms:created>
  <dcterms:modified xsi:type="dcterms:W3CDTF">2018-03-01T10:41:00Z</dcterms:modified>
</cp:coreProperties>
</file>