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1" r:id="rId2"/>
    <p:sldId id="263" r:id="rId3"/>
    <p:sldId id="262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EB27A-C5A0-443A-9DB0-3E86EE5627B7}" v="10" dt="2022-03-08T10:16:43.2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VAUX Alexandre" userId="d51d8ad6-f53f-4d7f-9c91-60d558a19c9e" providerId="ADAL" clId="{870EB27A-C5A0-443A-9DB0-3E86EE5627B7}"/>
    <pc:docChg chg="custSel addSld modSld">
      <pc:chgData name="DEVAUX Alexandre" userId="d51d8ad6-f53f-4d7f-9c91-60d558a19c9e" providerId="ADAL" clId="{870EB27A-C5A0-443A-9DB0-3E86EE5627B7}" dt="2022-03-08T10:18:43.760" v="1016" actId="13926"/>
      <pc:docMkLst>
        <pc:docMk/>
      </pc:docMkLst>
      <pc:sldChg chg="modSp mod">
        <pc:chgData name="DEVAUX Alexandre" userId="d51d8ad6-f53f-4d7f-9c91-60d558a19c9e" providerId="ADAL" clId="{870EB27A-C5A0-443A-9DB0-3E86EE5627B7}" dt="2022-03-08T10:18:43.760" v="1016" actId="13926"/>
        <pc:sldMkLst>
          <pc:docMk/>
          <pc:sldMk cId="2450520354" sldId="261"/>
        </pc:sldMkLst>
        <pc:spChg chg="mod">
          <ac:chgData name="DEVAUX Alexandre" userId="d51d8ad6-f53f-4d7f-9c91-60d558a19c9e" providerId="ADAL" clId="{870EB27A-C5A0-443A-9DB0-3E86EE5627B7}" dt="2022-02-23T10:34:55.488" v="8" actId="20577"/>
          <ac:spMkLst>
            <pc:docMk/>
            <pc:sldMk cId="2450520354" sldId="261"/>
            <ac:spMk id="2" creationId="{00000000-0000-0000-0000-000000000000}"/>
          </ac:spMkLst>
        </pc:spChg>
        <pc:spChg chg="mod">
          <ac:chgData name="DEVAUX Alexandre" userId="d51d8ad6-f53f-4d7f-9c91-60d558a19c9e" providerId="ADAL" clId="{870EB27A-C5A0-443A-9DB0-3E86EE5627B7}" dt="2022-03-08T10:18:06.064" v="1011" actId="1076"/>
          <ac:spMkLst>
            <pc:docMk/>
            <pc:sldMk cId="2450520354" sldId="261"/>
            <ac:spMk id="3" creationId="{BD3EC884-EE18-47B1-9F61-B12F766151CD}"/>
          </ac:spMkLst>
        </pc:spChg>
        <pc:spChg chg="mod">
          <ac:chgData name="DEVAUX Alexandre" userId="d51d8ad6-f53f-4d7f-9c91-60d558a19c9e" providerId="ADAL" clId="{870EB27A-C5A0-443A-9DB0-3E86EE5627B7}" dt="2022-03-08T10:13:08.098" v="967" actId="1076"/>
          <ac:spMkLst>
            <pc:docMk/>
            <pc:sldMk cId="2450520354" sldId="261"/>
            <ac:spMk id="8" creationId="{DBBDAAB8-0AE1-4D15-8333-E4AC22A23BBA}"/>
          </ac:spMkLst>
        </pc:spChg>
        <pc:graphicFrameChg chg="mod modGraphic">
          <ac:chgData name="DEVAUX Alexandre" userId="d51d8ad6-f53f-4d7f-9c91-60d558a19c9e" providerId="ADAL" clId="{870EB27A-C5A0-443A-9DB0-3E86EE5627B7}" dt="2022-03-08T10:18:43.760" v="1016" actId="13926"/>
          <ac:graphicFrameMkLst>
            <pc:docMk/>
            <pc:sldMk cId="2450520354" sldId="261"/>
            <ac:graphicFrameMk id="4" creationId="{00000000-0000-0000-0000-000000000000}"/>
          </ac:graphicFrameMkLst>
        </pc:graphicFrameChg>
        <pc:graphicFrameChg chg="mod modGraphic">
          <ac:chgData name="DEVAUX Alexandre" userId="d51d8ad6-f53f-4d7f-9c91-60d558a19c9e" providerId="ADAL" clId="{870EB27A-C5A0-443A-9DB0-3E86EE5627B7}" dt="2022-03-08T10:18:36.320" v="1015" actId="13926"/>
          <ac:graphicFrameMkLst>
            <pc:docMk/>
            <pc:sldMk cId="2450520354" sldId="261"/>
            <ac:graphicFrameMk id="5" creationId="{F776563B-20FC-4D02-9C14-72D43CE4109C}"/>
          </ac:graphicFrameMkLst>
        </pc:graphicFrameChg>
      </pc:sldChg>
      <pc:sldChg chg="modSp mod">
        <pc:chgData name="DEVAUX Alexandre" userId="d51d8ad6-f53f-4d7f-9c91-60d558a19c9e" providerId="ADAL" clId="{870EB27A-C5A0-443A-9DB0-3E86EE5627B7}" dt="2022-03-08T10:18:28.529" v="1014" actId="13926"/>
        <pc:sldMkLst>
          <pc:docMk/>
          <pc:sldMk cId="3962649404" sldId="262"/>
        </pc:sldMkLst>
        <pc:graphicFrameChg chg="mod">
          <ac:chgData name="DEVAUX Alexandre" userId="d51d8ad6-f53f-4d7f-9c91-60d558a19c9e" providerId="ADAL" clId="{870EB27A-C5A0-443A-9DB0-3E86EE5627B7}" dt="2022-02-23T10:45:23.580" v="826"/>
          <ac:graphicFrameMkLst>
            <pc:docMk/>
            <pc:sldMk cId="3962649404" sldId="262"/>
            <ac:graphicFrameMk id="4" creationId="{00000000-0000-0000-0000-000000000000}"/>
          </ac:graphicFrameMkLst>
        </pc:graphicFrameChg>
        <pc:graphicFrameChg chg="modGraphic">
          <ac:chgData name="DEVAUX Alexandre" userId="d51d8ad6-f53f-4d7f-9c91-60d558a19c9e" providerId="ADAL" clId="{870EB27A-C5A0-443A-9DB0-3E86EE5627B7}" dt="2022-03-08T10:18:28.529" v="1014" actId="13926"/>
          <ac:graphicFrameMkLst>
            <pc:docMk/>
            <pc:sldMk cId="3962649404" sldId="262"/>
            <ac:graphicFrameMk id="5" creationId="{F776563B-20FC-4D02-9C14-72D43CE4109C}"/>
          </ac:graphicFrameMkLst>
        </pc:graphicFrameChg>
      </pc:sldChg>
      <pc:sldChg chg="modSp add mod">
        <pc:chgData name="DEVAUX Alexandre" userId="d51d8ad6-f53f-4d7f-9c91-60d558a19c9e" providerId="ADAL" clId="{870EB27A-C5A0-443A-9DB0-3E86EE5627B7}" dt="2022-03-08T10:18:24.363" v="1013" actId="13926"/>
        <pc:sldMkLst>
          <pc:docMk/>
          <pc:sldMk cId="3152170170" sldId="263"/>
        </pc:sldMkLst>
        <pc:graphicFrameChg chg="mod modGraphic">
          <ac:chgData name="DEVAUX Alexandre" userId="d51d8ad6-f53f-4d7f-9c91-60d558a19c9e" providerId="ADAL" clId="{870EB27A-C5A0-443A-9DB0-3E86EE5627B7}" dt="2022-03-08T10:18:24.363" v="1013" actId="13926"/>
          <ac:graphicFrameMkLst>
            <pc:docMk/>
            <pc:sldMk cId="3152170170" sldId="263"/>
            <ac:graphicFrameMk id="4" creationId="{00000000-0000-0000-0000-000000000000}"/>
          </ac:graphicFrameMkLst>
        </pc:graphicFrameChg>
        <pc:graphicFrameChg chg="modGraphic">
          <ac:chgData name="DEVAUX Alexandre" userId="d51d8ad6-f53f-4d7f-9c91-60d558a19c9e" providerId="ADAL" clId="{870EB27A-C5A0-443A-9DB0-3E86EE5627B7}" dt="2022-03-08T10:18:20.859" v="1012" actId="13926"/>
          <ac:graphicFrameMkLst>
            <pc:docMk/>
            <pc:sldMk cId="3152170170" sldId="263"/>
            <ac:graphicFrameMk id="5" creationId="{F776563B-20FC-4D02-9C14-72D43CE4109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B9152-F397-4CDD-9B27-4504B9DB724B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D3BDB-AE8B-418C-B468-CF1D34372D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4350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7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6061" y="5543811"/>
            <a:ext cx="1925342" cy="792000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18" y="1187335"/>
            <a:ext cx="19830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49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5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23298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5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3476969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8" name="Connecteur droit 7"/>
          <p:cNvCxnSpPr/>
          <p:nvPr userDrawn="1"/>
        </p:nvCxnSpPr>
        <p:spPr bwMode="gray">
          <a:xfrm>
            <a:off x="540000" y="972102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540000" y="1242000"/>
            <a:ext cx="806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7366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5"/>
          </p:nvPr>
        </p:nvSpPr>
        <p:spPr>
          <a:xfrm>
            <a:off x="862088" y="6192682"/>
            <a:ext cx="3420000" cy="440684"/>
          </a:xfrm>
        </p:spPr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008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3" name="Connecteur droit 12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149100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0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540000" y="1291282"/>
            <a:ext cx="4032000" cy="3924000"/>
          </a:xfrm>
          <a:solidFill>
            <a:schemeClr val="bg1">
              <a:lumMod val="95000"/>
            </a:schemeClr>
          </a:solidFill>
        </p:spPr>
        <p:txBody>
          <a:bodyPr tIns="90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882"/>
            <a:ext cx="3744000" cy="3060000"/>
          </a:xfrm>
        </p:spPr>
        <p:txBody>
          <a:bodyPr/>
          <a:lstStyle>
            <a:lvl5pPr marL="712800" indent="-266400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336890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7126964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</p:spTree>
    <p:extLst>
      <p:ext uri="{BB962C8B-B14F-4D97-AF65-F5344CB8AC3E}">
        <p14:creationId xmlns:p14="http://schemas.microsoft.com/office/powerpoint/2010/main" val="880294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texte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8"/>
          </p:nvPr>
        </p:nvSpPr>
        <p:spPr bwMode="gray">
          <a:xfrm>
            <a:off x="4874401" y="1306264"/>
            <a:ext cx="3730075" cy="3762000"/>
          </a:xfrm>
          <a:ln w="22225">
            <a:noFill/>
            <a:miter lim="800000"/>
          </a:ln>
        </p:spPr>
        <p:txBody>
          <a:bodyPr lIns="216000" tIns="216000" rIns="108000"/>
          <a:lstStyle>
            <a:lvl1pPr marL="3600">
              <a:lnSpc>
                <a:spcPct val="97000"/>
              </a:lnSpc>
              <a:spcAft>
                <a:spcPts val="0"/>
              </a:spcAft>
              <a:defRPr sz="1200" baseline="0"/>
            </a:lvl1pPr>
            <a:lvl2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0" algn="l"/>
              </a:tabLst>
              <a:defRPr b="0">
                <a:solidFill>
                  <a:schemeClr val="accent2"/>
                </a:solidFill>
              </a:defRPr>
            </a:lvl2pPr>
            <a:lvl3pPr marL="3175" indent="0">
              <a:buFont typeface="Arial" pitchFamily="34" charset="0"/>
              <a:buNone/>
              <a:defRPr/>
            </a:lvl3pPr>
            <a:lvl4pPr marL="4762" indent="0">
              <a:buNone/>
              <a:defRPr/>
            </a:lvl4pPr>
            <a:lvl5pPr marL="3175" indent="0"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447207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25"/>
          </p:nvPr>
        </p:nvSpPr>
        <p:spPr bwMode="gray"/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20" name="Connecteur droit 19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11298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90381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511298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90381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489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600000" cy="4104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280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0323048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780000" cy="4176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316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2503726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40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/>
              <a:t>Sélectionner l’icône pour insérer un graphique</a:t>
            </a:r>
          </a:p>
        </p:txBody>
      </p:sp>
      <p:sp>
        <p:nvSpPr>
          <p:cNvPr id="13" name="Espace réservé du graphique 16"/>
          <p:cNvSpPr>
            <a:spLocks noGrp="1"/>
          </p:cNvSpPr>
          <p:nvPr>
            <p:ph type="chart" sz="quarter" idx="21" hasCustomPrompt="1"/>
          </p:nvPr>
        </p:nvSpPr>
        <p:spPr bwMode="gray">
          <a:xfrm>
            <a:off x="5004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8" name="Connecteur droit 17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40000" y="1242000"/>
            <a:ext cx="410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860000" y="1242000"/>
            <a:ext cx="374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9512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6061" y="5543811"/>
            <a:ext cx="1925342" cy="7920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18" y="1187335"/>
            <a:ext cx="19830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600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A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47753" y="5968402"/>
            <a:ext cx="1575284" cy="648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39" y="5981782"/>
            <a:ext cx="1427796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2885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B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47753" y="5968402"/>
            <a:ext cx="1575284" cy="64800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39" y="5981782"/>
            <a:ext cx="1427796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840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tx2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47753" y="5968402"/>
            <a:ext cx="1575283" cy="64800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39" y="5981784"/>
            <a:ext cx="1427796" cy="64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6826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A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0713" y="5547712"/>
            <a:ext cx="1925347" cy="792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5" y="2559571"/>
            <a:ext cx="198305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9208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B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0713" y="5547712"/>
            <a:ext cx="1925347" cy="792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5" y="2559571"/>
            <a:ext cx="198305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1687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sp>
        <p:nvSpPr>
          <p:cNvPr id="11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0712" y="5547712"/>
            <a:ext cx="1925346" cy="792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6" y="2559571"/>
            <a:ext cx="19830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252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All sans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2" y="269390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prstClr val="white"/>
                </a:solidFill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en-US" dirty="0">
              <a:solidFill>
                <a:srgbClr val="1A003B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>
                <a:solidFill>
                  <a:srgbClr val="FA6414"/>
                </a:solidFill>
              </a:rPr>
              <a:pPr/>
              <a:t>‹N°›</a:t>
            </a:fld>
            <a:endParaRPr lang="en-US" dirty="0">
              <a:solidFill>
                <a:srgbClr val="FA6414"/>
              </a:solidFill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8590144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385440"/>
            <a:ext cx="7596000" cy="3508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4" y="1246190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9573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5" y="269392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04"/>
              <a:endParaRPr lang="fr-FR">
                <a:solidFill>
                  <a:prstClr val="white"/>
                </a:solidFill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 defTabSz="457104"/>
            <a:endParaRPr lang="fr-FR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STEERING COMMITTEE – AIRBUS - AUBERT &amp; DUVAL – 2019-05-07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8590146" y="104420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11" rIns="0" bIns="45711" rtlCol="0" anchor="ctr"/>
          <a:lstStyle/>
          <a:p>
            <a:pPr algn="ctr" defTabSz="457104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218655" y="218181"/>
            <a:ext cx="7447601" cy="923312"/>
          </a:xfrm>
          <a:prstGeom prst="rect">
            <a:avLst/>
          </a:prstGeom>
          <a:solidFill>
            <a:srgbClr val="F27019"/>
          </a:solidFill>
        </p:spPr>
        <p:txBody>
          <a:bodyPr wrap="square" lIns="91420" tIns="45711" rIns="91420" bIns="45711" rtlCol="0">
            <a:spAutoFit/>
          </a:bodyPr>
          <a:lstStyle>
            <a:lvl1pPr>
              <a:defRPr lang="fr-FR" sz="3000" spc="-150" dirty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marL="0" lvl="0" indent="0">
              <a:lnSpc>
                <a:spcPct val="90000"/>
              </a:lnSpc>
              <a:buNone/>
            </a:pPr>
            <a:r>
              <a:rPr lang="fr-FR" dirty="0"/>
              <a:t>TITRE DE LA PAGE SUR DEUX LIGNES MAXIMUM</a:t>
            </a:r>
          </a:p>
        </p:txBody>
      </p:sp>
    </p:spTree>
    <p:extLst>
      <p:ext uri="{BB962C8B-B14F-4D97-AF65-F5344CB8AC3E}">
        <p14:creationId xmlns:p14="http://schemas.microsoft.com/office/powerpoint/2010/main" val="953734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6000" y="5544000"/>
            <a:ext cx="1925346" cy="792000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tx2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tx2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18" y="1187337"/>
            <a:ext cx="1983050" cy="89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55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36000" y="1260136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29" name="Connecteur droit 28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41267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3" name="Espace réservé du texte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936000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41267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936000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41267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0" name="Espace réservé du texte 4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36000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31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41267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936000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1267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936000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1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581723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2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076456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3" name="Espace réservé du texte 4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4581723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4" name="Espace réservé du texte 4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076456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5" name="Espace réservé du texte 4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4581723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6" name="Espace réservé du texte 4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5076456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7" name="Espace réservé du texte 4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4581723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8" name="Espace réservé du texte 4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5076456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9" name="Espace réservé du texte 4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581723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60" name="Espace réservé du texte 4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5076456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61" name="Espace réservé du texte 4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76456" y="5445226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255001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4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3" y="6201308"/>
            <a:ext cx="1006985" cy="432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68" y="6239979"/>
            <a:ext cx="827998" cy="37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25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4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3" y="6201308"/>
            <a:ext cx="1006985" cy="432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68" y="6239979"/>
            <a:ext cx="827998" cy="37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9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4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tx2"/>
                </a:solidFill>
              </a:defRPr>
            </a:lvl1pPr>
            <a:lvl2pPr marL="0" indent="0">
              <a:buNone/>
              <a:defRPr sz="2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31729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2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55987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en-US">
                <a:solidFill>
                  <a:prstClr val="black">
                    <a:alpha val="0"/>
                  </a:prstClr>
                </a:solidFill>
              </a:rPr>
              <a:t>STEERING COMMITTEE – AIRBUS - AUBERT &amp; DUVAL – 2019-05-07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5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308530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/>
          <p:cNvSpPr>
            <a:spLocks/>
          </p:cNvSpPr>
          <p:nvPr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40000" y="0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540000" y="1242000"/>
            <a:ext cx="8064000" cy="48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6678000"/>
            <a:ext cx="180000" cy="1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6192682"/>
            <a:ext cx="3420000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>
                <a:solidFill>
                  <a:srgbClr val="1A003B"/>
                </a:solidFill>
              </a:rPr>
              <a:t>STEERING COMMITTEE – AIRBUS - AUBERT &amp; DUVAL – 2019-05-07</a:t>
            </a:r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39551" y="6192682"/>
            <a:ext cx="288033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900" b="1">
                <a:solidFill>
                  <a:schemeClr val="accent2"/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6" cy="432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66" y="6239979"/>
            <a:ext cx="828000" cy="37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642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400"/>
        </a:spcBef>
        <a:buSzPct val="100000"/>
        <a:buFontTx/>
        <a:buBlip>
          <a:blip r:embed="rId31"/>
        </a:buBlip>
        <a:defRPr sz="1400" b="1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00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SzPct val="100000"/>
        <a:buFont typeface="Arial" pitchFamily="34" charset="0"/>
        <a:buChar char="&gt;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081088" indent="-179388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Relevé des décisions et actions du 23/02/22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1</a:t>
            </a:fld>
            <a:endParaRPr lang="fr-FR" dirty="0">
              <a:solidFill>
                <a:srgbClr val="FA6414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859927"/>
              </p:ext>
            </p:extLst>
          </p:nvPr>
        </p:nvGraphicFramePr>
        <p:xfrm>
          <a:off x="290960" y="3744622"/>
          <a:ext cx="8280470" cy="1781552"/>
        </p:xfrm>
        <a:graphic>
          <a:graphicData uri="http://schemas.openxmlformats.org/drawingml/2006/table">
            <a:tbl>
              <a:tblPr/>
              <a:tblGrid>
                <a:gridCol w="1806648">
                  <a:extLst>
                    <a:ext uri="{9D8B030D-6E8A-4147-A177-3AD203B41FA5}">
                      <a16:colId xmlns:a16="http://schemas.microsoft.com/office/drawing/2014/main" val="407618225"/>
                    </a:ext>
                  </a:extLst>
                </a:gridCol>
                <a:gridCol w="4705594">
                  <a:extLst>
                    <a:ext uri="{9D8B030D-6E8A-4147-A177-3AD203B41FA5}">
                      <a16:colId xmlns:a16="http://schemas.microsoft.com/office/drawing/2014/main" val="987096131"/>
                    </a:ext>
                  </a:extLst>
                </a:gridCol>
                <a:gridCol w="1009158">
                  <a:extLst>
                    <a:ext uri="{9D8B030D-6E8A-4147-A177-3AD203B41FA5}">
                      <a16:colId xmlns:a16="http://schemas.microsoft.com/office/drawing/2014/main" val="810465101"/>
                    </a:ext>
                  </a:extLst>
                </a:gridCol>
                <a:gridCol w="759070">
                  <a:extLst>
                    <a:ext uri="{9D8B030D-6E8A-4147-A177-3AD203B41FA5}">
                      <a16:colId xmlns:a16="http://schemas.microsoft.com/office/drawing/2014/main" val="2593067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Sujet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Action réalisée ou décision prise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Pilote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Délai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872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Contrôle US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Mistras</a:t>
                      </a:r>
                      <a:endParaRPr lang="fr-FR" sz="11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Validation transport aérien avec moins de produits. Résultats US escomptés fin mars début avril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P. Jacquet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8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Essai gamme rupture améliorée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Validation du lancement d’un essai de conversion d’un lingot (électrode UKTMP refondue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EcoTi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) avec une amélioration de l’homogénéité de déformation lors de la finition. Essai à planifier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P. Jacquet</a:t>
                      </a:r>
                    </a:p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X. Pierron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05/03/22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90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Plan d’essai de laminage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Chiffrer le coût du plan d’essai avec les 4 lingots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i="0" dirty="0">
                          <a:effectLst/>
                          <a:latin typeface="+mn-lt"/>
                        </a:rPr>
                        <a:t>P. Jacquet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18/03/22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22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Plan d’essai de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forgeabilité</a:t>
                      </a:r>
                      <a:endParaRPr lang="fr-FR" sz="11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Validation du plan d’essai à l’ARDEM sur lingot brut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pam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(avec / sans corroyage)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C. Dumont</a:t>
                      </a:r>
                    </a:p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G. </a:t>
                      </a:r>
                      <a:r>
                        <a:rPr lang="fr-FR" sz="1050" b="0" i="0" dirty="0" err="1">
                          <a:effectLst/>
                          <a:latin typeface="+mn-lt"/>
                        </a:rPr>
                        <a:t>Masbou</a:t>
                      </a:r>
                      <a:endParaRPr lang="fr-FR" sz="105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A définir en S12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672123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776563B-20FC-4D02-9C14-72D43CE41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35155"/>
              </p:ext>
            </p:extLst>
          </p:nvPr>
        </p:nvGraphicFramePr>
        <p:xfrm>
          <a:off x="295183" y="1518647"/>
          <a:ext cx="8280471" cy="1613912"/>
        </p:xfrm>
        <a:graphic>
          <a:graphicData uri="http://schemas.openxmlformats.org/drawingml/2006/table">
            <a:tbl>
              <a:tblPr/>
              <a:tblGrid>
                <a:gridCol w="1806648">
                  <a:extLst>
                    <a:ext uri="{9D8B030D-6E8A-4147-A177-3AD203B41FA5}">
                      <a16:colId xmlns:a16="http://schemas.microsoft.com/office/drawing/2014/main" val="407618225"/>
                    </a:ext>
                  </a:extLst>
                </a:gridCol>
                <a:gridCol w="4705595">
                  <a:extLst>
                    <a:ext uri="{9D8B030D-6E8A-4147-A177-3AD203B41FA5}">
                      <a16:colId xmlns:a16="http://schemas.microsoft.com/office/drawing/2014/main" val="987096131"/>
                    </a:ext>
                  </a:extLst>
                </a:gridCol>
                <a:gridCol w="832573">
                  <a:extLst>
                    <a:ext uri="{9D8B030D-6E8A-4147-A177-3AD203B41FA5}">
                      <a16:colId xmlns:a16="http://schemas.microsoft.com/office/drawing/2014/main" val="810465101"/>
                    </a:ext>
                  </a:extLst>
                </a:gridCol>
                <a:gridCol w="935655">
                  <a:extLst>
                    <a:ext uri="{9D8B030D-6E8A-4147-A177-3AD203B41FA5}">
                      <a16:colId xmlns:a16="http://schemas.microsoft.com/office/drawing/2014/main" val="2593067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Sujet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Action réalisée ou décision prise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Pilote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Délai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872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Mesure T° bain affinage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Lancement d’essais de mesures spectrales pour affiner le cahier des charges de la caméra thermique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R. Allier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A définir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8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Mesure surface liquide bain d’affinage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Validation du lancement d’un stage ISIMA (Génie Logiciel, traitement de données et analyses d’images)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0" fontAlgn="base">
                        <a:buNone/>
                      </a:pPr>
                      <a:r>
                        <a:rPr lang="fr-FR" sz="1050" b="0" i="0" dirty="0">
                          <a:effectLst/>
                          <a:latin typeface="+mn-lt"/>
                        </a:rPr>
                        <a:t>S. Hans</a:t>
                      </a:r>
                    </a:p>
                    <a:p>
                      <a:pPr marL="0" indent="0" algn="ctr" rtl="0" fontAlgn="base">
                        <a:buNone/>
                      </a:pPr>
                      <a:r>
                        <a:rPr lang="fr-FR" sz="1050" b="0" i="0" dirty="0">
                          <a:effectLst/>
                          <a:latin typeface="+mn-lt"/>
                        </a:rPr>
                        <a:t>R. Allier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A définir</a:t>
                      </a:r>
                    </a:p>
                    <a:p>
                      <a:pPr algn="ctr" rtl="0" fontAlgn="base"/>
                      <a:endParaRPr lang="fr-FR" sz="1100" b="1" i="0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90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Ti1023 - UKTMP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Note technique de synthèse à rédiger sur les lingots d’essais 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S. Hans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30/03/22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22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 err="1">
                          <a:effectLst/>
                          <a:latin typeface="+mn-lt"/>
                        </a:rPr>
                        <a:t>Masselottage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VAR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Mettre en place le suivi sur UKAD du 2ème lingot avec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masselottage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optimisé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L. Cluzel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Avril 2022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89219"/>
                  </a:ext>
                </a:extLst>
              </a:tr>
            </a:tbl>
          </a:graphicData>
        </a:graphic>
      </p:graphicFrame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CD0E6CB-A8E5-4346-AD55-53C9807B0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60738"/>
            <a:ext cx="8820472" cy="468062"/>
          </a:xfrm>
        </p:spPr>
        <p:txBody>
          <a:bodyPr/>
          <a:lstStyle/>
          <a:p>
            <a:r>
              <a:rPr lang="fr-FR" dirty="0"/>
              <a:t>Elaboration</a:t>
            </a:r>
          </a:p>
          <a:p>
            <a:pPr lvl="1"/>
            <a:endParaRPr lang="fr-FR" sz="1800" dirty="0"/>
          </a:p>
          <a:p>
            <a:pPr lvl="1"/>
            <a:endParaRPr lang="fr-FR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BBDAAB8-0AE1-4D15-8333-E4AC22A23BBA}"/>
              </a:ext>
            </a:extLst>
          </p:cNvPr>
          <p:cNvSpPr txBox="1">
            <a:spLocks/>
          </p:cNvSpPr>
          <p:nvPr/>
        </p:nvSpPr>
        <p:spPr bwMode="gray">
          <a:xfrm>
            <a:off x="290960" y="3411945"/>
            <a:ext cx="8820472" cy="4680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Conversion / US</a:t>
            </a:r>
          </a:p>
          <a:p>
            <a:pPr lvl="1"/>
            <a:endParaRPr lang="fr-FR" sz="1800" dirty="0"/>
          </a:p>
          <a:p>
            <a:pPr lvl="1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D3EC884-EE18-47B1-9F61-B12F766151CD}"/>
              </a:ext>
            </a:extLst>
          </p:cNvPr>
          <p:cNvSpPr txBox="1"/>
          <p:nvPr/>
        </p:nvSpPr>
        <p:spPr>
          <a:xfrm>
            <a:off x="6966212" y="537832"/>
            <a:ext cx="1656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>
                <a:solidFill>
                  <a:schemeClr val="tx2"/>
                </a:solidFill>
              </a:rPr>
              <a:t>Prochain COPIL </a:t>
            </a:r>
            <a:r>
              <a:rPr lang="fr-FR" sz="900" b="1" i="1">
                <a:solidFill>
                  <a:schemeClr val="tx2"/>
                </a:solidFill>
              </a:rPr>
              <a:t>le 13/05/22</a:t>
            </a:r>
            <a:endParaRPr lang="fr-FR" sz="9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520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Relevé des décisions et actions du 01/12/2021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2</a:t>
            </a:fld>
            <a:endParaRPr lang="fr-FR" dirty="0">
              <a:solidFill>
                <a:srgbClr val="FA6414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029615"/>
              </p:ext>
            </p:extLst>
          </p:nvPr>
        </p:nvGraphicFramePr>
        <p:xfrm>
          <a:off x="323528" y="3527646"/>
          <a:ext cx="8280470" cy="1781552"/>
        </p:xfrm>
        <a:graphic>
          <a:graphicData uri="http://schemas.openxmlformats.org/drawingml/2006/table">
            <a:tbl>
              <a:tblPr/>
              <a:tblGrid>
                <a:gridCol w="1806648">
                  <a:extLst>
                    <a:ext uri="{9D8B030D-6E8A-4147-A177-3AD203B41FA5}">
                      <a16:colId xmlns:a16="http://schemas.microsoft.com/office/drawing/2014/main" val="407618225"/>
                    </a:ext>
                  </a:extLst>
                </a:gridCol>
                <a:gridCol w="4705594">
                  <a:extLst>
                    <a:ext uri="{9D8B030D-6E8A-4147-A177-3AD203B41FA5}">
                      <a16:colId xmlns:a16="http://schemas.microsoft.com/office/drawing/2014/main" val="987096131"/>
                    </a:ext>
                  </a:extLst>
                </a:gridCol>
                <a:gridCol w="1090736">
                  <a:extLst>
                    <a:ext uri="{9D8B030D-6E8A-4147-A177-3AD203B41FA5}">
                      <a16:colId xmlns:a16="http://schemas.microsoft.com/office/drawing/2014/main" val="810465101"/>
                    </a:ext>
                  </a:extLst>
                </a:gridCol>
                <a:gridCol w="677492">
                  <a:extLst>
                    <a:ext uri="{9D8B030D-6E8A-4147-A177-3AD203B41FA5}">
                      <a16:colId xmlns:a16="http://schemas.microsoft.com/office/drawing/2014/main" val="2593067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Sujet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Action réalisée ou décision prise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Pilote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Délai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872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Contrôle US suivant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spec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SAFRAN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Validation présence de C. Chambon lors des contrôles US chez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Mistras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(vers février 2022)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P. Jacquet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8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Disponibilité Niv3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Validation de la prolongation de 3 mois de C. Chambon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R. Allier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90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Ressources caractérisation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Sécuriser / Définir ressources caractérisation métallurgique pour sujet gammes en rupture et qualification PQ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i="0" dirty="0">
                          <a:effectLst/>
                          <a:latin typeface="+mn-lt"/>
                        </a:rPr>
                        <a:t>P. Jacquet</a:t>
                      </a:r>
                    </a:p>
                    <a:p>
                      <a:pPr algn="ctr" rtl="0" fontAlgn="base"/>
                      <a:endParaRPr lang="fr-FR" sz="105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30/03/22</a:t>
                      </a:r>
                    </a:p>
                    <a:p>
                      <a:pPr algn="ctr" rtl="0" fontAlgn="base"/>
                      <a:endParaRPr lang="fr-FR" sz="11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22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 err="1">
                          <a:effectLst/>
                          <a:latin typeface="+mn-lt"/>
                        </a:rPr>
                        <a:t>Forgeabilité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(brut PAM)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Définir les essais à lancers pour poursuivre les investigations à partir d’une galette brut PAM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E. </a:t>
                      </a:r>
                      <a:r>
                        <a:rPr lang="fr-FR" sz="1050" b="0" i="0" dirty="0" err="1">
                          <a:effectLst/>
                          <a:latin typeface="+mn-lt"/>
                        </a:rPr>
                        <a:t>Archaud</a:t>
                      </a:r>
                      <a:endParaRPr lang="fr-FR" sz="1050" b="0" i="0" dirty="0">
                        <a:effectLst/>
                        <a:latin typeface="+mn-lt"/>
                      </a:endParaRPr>
                    </a:p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C. Dumont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672123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776563B-20FC-4D02-9C14-72D43CE41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336745"/>
              </p:ext>
            </p:extLst>
          </p:nvPr>
        </p:nvGraphicFramePr>
        <p:xfrm>
          <a:off x="323528" y="1617293"/>
          <a:ext cx="8280471" cy="1240532"/>
        </p:xfrm>
        <a:graphic>
          <a:graphicData uri="http://schemas.openxmlformats.org/drawingml/2006/table">
            <a:tbl>
              <a:tblPr/>
              <a:tblGrid>
                <a:gridCol w="1806648">
                  <a:extLst>
                    <a:ext uri="{9D8B030D-6E8A-4147-A177-3AD203B41FA5}">
                      <a16:colId xmlns:a16="http://schemas.microsoft.com/office/drawing/2014/main" val="407618225"/>
                    </a:ext>
                  </a:extLst>
                </a:gridCol>
                <a:gridCol w="4705595">
                  <a:extLst>
                    <a:ext uri="{9D8B030D-6E8A-4147-A177-3AD203B41FA5}">
                      <a16:colId xmlns:a16="http://schemas.microsoft.com/office/drawing/2014/main" val="987096131"/>
                    </a:ext>
                  </a:extLst>
                </a:gridCol>
                <a:gridCol w="832573">
                  <a:extLst>
                    <a:ext uri="{9D8B030D-6E8A-4147-A177-3AD203B41FA5}">
                      <a16:colId xmlns:a16="http://schemas.microsoft.com/office/drawing/2014/main" val="810465101"/>
                    </a:ext>
                  </a:extLst>
                </a:gridCol>
                <a:gridCol w="935655">
                  <a:extLst>
                    <a:ext uri="{9D8B030D-6E8A-4147-A177-3AD203B41FA5}">
                      <a16:colId xmlns:a16="http://schemas.microsoft.com/office/drawing/2014/main" val="2593067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Sujet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Action réalisée ou décision prise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Pilote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Délai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872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Mesure T° bain affinage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Validation achat caméra thermique capable de mesure jusque 2000°C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R. Allier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8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Etude Patterns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Lancer les modélisations Fluent à IJL Nancy avec la configuration envisagée de Patterns (T3 statique)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0" fontAlgn="base">
                        <a:buNone/>
                      </a:pPr>
                      <a:r>
                        <a:rPr lang="fr-FR" sz="1050" b="0" i="0" dirty="0">
                          <a:effectLst/>
                          <a:latin typeface="+mn-lt"/>
                        </a:rPr>
                        <a:t>S. Hans</a:t>
                      </a:r>
                    </a:p>
                    <a:p>
                      <a:pPr marL="0" indent="0" algn="ctr" rtl="0" fontAlgn="base">
                        <a:buNone/>
                      </a:pPr>
                      <a:r>
                        <a:rPr lang="fr-FR" sz="1050" b="0" i="0" dirty="0">
                          <a:effectLst/>
                          <a:latin typeface="+mn-lt"/>
                        </a:rPr>
                        <a:t>A. </a:t>
                      </a:r>
                      <a:r>
                        <a:rPr lang="fr-FR" sz="1050" b="0" i="0" dirty="0" err="1">
                          <a:effectLst/>
                          <a:latin typeface="+mn-lt"/>
                        </a:rPr>
                        <a:t>Biagi</a:t>
                      </a:r>
                      <a:endParaRPr lang="fr-FR" sz="105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90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Briquetage éponges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Réaliser le plan d’essai défini pour démontrer l’efficacité du briquetage sur la « fragmentation » des éponges nitrurées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R. Allier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30/06/22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22531"/>
                  </a:ext>
                </a:extLst>
              </a:tr>
            </a:tbl>
          </a:graphicData>
        </a:graphic>
      </p:graphicFrame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CD0E6CB-A8E5-4346-AD55-53C9807B0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60738"/>
            <a:ext cx="8820472" cy="468062"/>
          </a:xfrm>
        </p:spPr>
        <p:txBody>
          <a:bodyPr/>
          <a:lstStyle/>
          <a:p>
            <a:r>
              <a:rPr lang="fr-FR" dirty="0"/>
              <a:t>Elaboration</a:t>
            </a:r>
          </a:p>
          <a:p>
            <a:pPr lvl="1"/>
            <a:endParaRPr lang="fr-FR" sz="1800" dirty="0"/>
          </a:p>
          <a:p>
            <a:pPr lvl="1"/>
            <a:endParaRPr lang="fr-FR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BBDAAB8-0AE1-4D15-8333-E4AC22A23BBA}"/>
              </a:ext>
            </a:extLst>
          </p:cNvPr>
          <p:cNvSpPr txBox="1">
            <a:spLocks/>
          </p:cNvSpPr>
          <p:nvPr/>
        </p:nvSpPr>
        <p:spPr bwMode="gray">
          <a:xfrm>
            <a:off x="323528" y="3194969"/>
            <a:ext cx="8820472" cy="4680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Conversion / US</a:t>
            </a:r>
          </a:p>
          <a:p>
            <a:pPr lvl="1"/>
            <a:endParaRPr lang="fr-FR" sz="1800" dirty="0"/>
          </a:p>
          <a:p>
            <a:pPr lvl="1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D3EC884-EE18-47B1-9F61-B12F766151CD}"/>
              </a:ext>
            </a:extLst>
          </p:cNvPr>
          <p:cNvSpPr txBox="1"/>
          <p:nvPr/>
        </p:nvSpPr>
        <p:spPr>
          <a:xfrm>
            <a:off x="7287423" y="514530"/>
            <a:ext cx="1656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>
                <a:solidFill>
                  <a:schemeClr val="tx2"/>
                </a:solidFill>
              </a:rPr>
              <a:t>Prochain COPIL le 23/02/21</a:t>
            </a:r>
          </a:p>
        </p:txBody>
      </p:sp>
    </p:spTree>
    <p:extLst>
      <p:ext uri="{BB962C8B-B14F-4D97-AF65-F5344CB8AC3E}">
        <p14:creationId xmlns:p14="http://schemas.microsoft.com/office/powerpoint/2010/main" val="315217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Relevé des décisions et actions du 22/09/2021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3</a:t>
            </a:fld>
            <a:endParaRPr lang="fr-FR" dirty="0">
              <a:solidFill>
                <a:srgbClr val="FA6414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312754"/>
              </p:ext>
            </p:extLst>
          </p:nvPr>
        </p:nvGraphicFramePr>
        <p:xfrm>
          <a:off x="323528" y="3527646"/>
          <a:ext cx="8496944" cy="3015992"/>
        </p:xfrm>
        <a:graphic>
          <a:graphicData uri="http://schemas.openxmlformats.org/drawingml/2006/table">
            <a:tbl>
              <a:tblPr/>
              <a:tblGrid>
                <a:gridCol w="1853879">
                  <a:extLst>
                    <a:ext uri="{9D8B030D-6E8A-4147-A177-3AD203B41FA5}">
                      <a16:colId xmlns:a16="http://schemas.microsoft.com/office/drawing/2014/main" val="407618225"/>
                    </a:ext>
                  </a:extLst>
                </a:gridCol>
                <a:gridCol w="4828612">
                  <a:extLst>
                    <a:ext uri="{9D8B030D-6E8A-4147-A177-3AD203B41FA5}">
                      <a16:colId xmlns:a16="http://schemas.microsoft.com/office/drawing/2014/main" val="987096131"/>
                    </a:ext>
                  </a:extLst>
                </a:gridCol>
                <a:gridCol w="1119250">
                  <a:extLst>
                    <a:ext uri="{9D8B030D-6E8A-4147-A177-3AD203B41FA5}">
                      <a16:colId xmlns:a16="http://schemas.microsoft.com/office/drawing/2014/main" val="810465101"/>
                    </a:ext>
                  </a:extLst>
                </a:gridCol>
                <a:gridCol w="695203">
                  <a:extLst>
                    <a:ext uri="{9D8B030D-6E8A-4147-A177-3AD203B41FA5}">
                      <a16:colId xmlns:a16="http://schemas.microsoft.com/office/drawing/2014/main" val="2593067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Sujet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Action réalisée ou décision prise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Pilote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Délai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872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Contrôle US suivant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spec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SAFRAN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Lister questions pour bâtir un cahier des charges permettant de contrôler chez MISTRAS des billettes suivant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spec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SAE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C. Trin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8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Disponibilité Niv3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Point dur sur ressources CND (NIV3) pour projet PQ à remonter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Ax. Devaux</a:t>
                      </a:r>
                    </a:p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J. </a:t>
                      </a:r>
                      <a:r>
                        <a:rPr lang="fr-FR" sz="1050" b="0" i="0" dirty="0" err="1">
                          <a:effectLst/>
                          <a:latin typeface="+mn-lt"/>
                        </a:rPr>
                        <a:t>Banchet</a:t>
                      </a:r>
                      <a:endParaRPr lang="fr-FR" sz="105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90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Billettes à contrôler en US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Fournir le listing des produits / gammes sélectionnées pour le contrôle US chez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Mistras</a:t>
                      </a:r>
                      <a:endParaRPr lang="fr-FR" sz="11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P. Jacquet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22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Variantes gamme aval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Définir les 4 variantes de gamme aval envisagées et lancer les essais avec le lingot disponible mis de côté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E. Archaud</a:t>
                      </a:r>
                    </a:p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P. Jacquet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531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Variante gamme amont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Mettre en standby à ce stade des essais </a:t>
                      </a:r>
                      <a:r>
                        <a:rPr lang="fr-FR" sz="1100" b="0" i="0" u="sng" dirty="0">
                          <a:effectLst/>
                          <a:latin typeface="+mn-lt"/>
                        </a:rPr>
                        <a:t>industriels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sur des variantes de la gamme amont </a:t>
                      </a:r>
                    </a:p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Chiffrer la méthode de caractérisation de texture après trempe et avant gamme aval (avec LEM3) pour soumettre à décision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0" i="0" dirty="0"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i="0" dirty="0">
                          <a:effectLst/>
                          <a:latin typeface="+mn-lt"/>
                        </a:rPr>
                        <a:t>C. Dumont</a:t>
                      </a:r>
                    </a:p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E. Archaud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773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 err="1">
                          <a:effectLst/>
                          <a:latin typeface="+mn-lt"/>
                        </a:rPr>
                        <a:t>Forgeabilité</a:t>
                      </a:r>
                      <a:endParaRPr lang="fr-FR" sz="11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Continuer les investigations pour comprendre l’origine des problèmes de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forgeabilité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sur la coulée ensemencée (Essais </a:t>
                      </a:r>
                      <a:r>
                        <a:rPr lang="fr-FR" sz="1100" b="0" i="0" dirty="0" err="1">
                          <a:effectLst/>
                          <a:latin typeface="+mn-lt"/>
                        </a:rPr>
                        <a:t>forgeabilité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, endommagement, chimie)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E. Archaud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672123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776563B-20FC-4D02-9C14-72D43CE41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232233"/>
              </p:ext>
            </p:extLst>
          </p:nvPr>
        </p:nvGraphicFramePr>
        <p:xfrm>
          <a:off x="323528" y="1617293"/>
          <a:ext cx="8136904" cy="1408172"/>
        </p:xfrm>
        <a:graphic>
          <a:graphicData uri="http://schemas.openxmlformats.org/drawingml/2006/table">
            <a:tbl>
              <a:tblPr/>
              <a:tblGrid>
                <a:gridCol w="1775324">
                  <a:extLst>
                    <a:ext uri="{9D8B030D-6E8A-4147-A177-3AD203B41FA5}">
                      <a16:colId xmlns:a16="http://schemas.microsoft.com/office/drawing/2014/main" val="407618225"/>
                    </a:ext>
                  </a:extLst>
                </a:gridCol>
                <a:gridCol w="4624009">
                  <a:extLst>
                    <a:ext uri="{9D8B030D-6E8A-4147-A177-3AD203B41FA5}">
                      <a16:colId xmlns:a16="http://schemas.microsoft.com/office/drawing/2014/main" val="987096131"/>
                    </a:ext>
                  </a:extLst>
                </a:gridCol>
                <a:gridCol w="1071825">
                  <a:extLst>
                    <a:ext uri="{9D8B030D-6E8A-4147-A177-3AD203B41FA5}">
                      <a16:colId xmlns:a16="http://schemas.microsoft.com/office/drawing/2014/main" val="810465101"/>
                    </a:ext>
                  </a:extLst>
                </a:gridCol>
                <a:gridCol w="665746">
                  <a:extLst>
                    <a:ext uri="{9D8B030D-6E8A-4147-A177-3AD203B41FA5}">
                      <a16:colId xmlns:a16="http://schemas.microsoft.com/office/drawing/2014/main" val="259306700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Sujet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Action réalisée ou décision prise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>
                          <a:effectLst/>
                          <a:latin typeface="+mn-lt"/>
                        </a:rPr>
                        <a:t>Pilote</a:t>
                      </a:r>
                      <a:r>
                        <a:rPr lang="fr-FR" sz="1400" b="0" i="0">
                          <a:effectLst/>
                          <a:latin typeface="+mn-lt"/>
                        </a:rPr>
                        <a:t> </a:t>
                      </a:r>
                      <a:endParaRPr lang="fr-FR" sz="2400" b="0" i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400" b="1" i="0" dirty="0">
                          <a:effectLst/>
                          <a:latin typeface="+mn-lt"/>
                        </a:rPr>
                        <a:t>Délai</a:t>
                      </a:r>
                      <a:r>
                        <a:rPr lang="fr-FR" sz="1400" b="0" i="0" dirty="0">
                          <a:effectLst/>
                          <a:latin typeface="+mn-lt"/>
                        </a:rPr>
                        <a:t> </a:t>
                      </a:r>
                      <a:endParaRPr lang="fr-FR" sz="240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872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Optimisation </a:t>
                      </a:r>
                      <a:r>
                        <a:rPr lang="fr-FR" sz="1050" b="0" i="0" dirty="0" err="1">
                          <a:effectLst/>
                          <a:latin typeface="+mn-lt"/>
                        </a:rPr>
                        <a:t>masselottage</a:t>
                      </a:r>
                      <a:r>
                        <a:rPr lang="fr-FR" sz="1050" b="0" i="0" dirty="0">
                          <a:effectLst/>
                          <a:latin typeface="+mn-lt"/>
                        </a:rPr>
                        <a:t> VAR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Attente résultat métallurgique 2</a:t>
                      </a:r>
                      <a:r>
                        <a:rPr lang="fr-FR" sz="1100" b="0" i="0" baseline="30000" dirty="0">
                          <a:effectLst/>
                          <a:latin typeface="+mn-lt"/>
                        </a:rPr>
                        <a:t>nd</a:t>
                      </a:r>
                      <a:r>
                        <a:rPr lang="fr-FR" sz="1100" b="0" i="0" dirty="0">
                          <a:effectLst/>
                          <a:latin typeface="+mn-lt"/>
                        </a:rPr>
                        <a:t> lingot avant proposition évolution process auprès de SAE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J. </a:t>
                      </a:r>
                      <a:r>
                        <a:rPr lang="fr-FR" sz="1050" b="0" i="0" dirty="0" err="1">
                          <a:effectLst/>
                          <a:latin typeface="+mn-lt"/>
                        </a:rPr>
                        <a:t>Escaffre</a:t>
                      </a:r>
                      <a:endParaRPr lang="fr-FR" sz="1050" b="0" i="0" dirty="0">
                        <a:effectLst/>
                        <a:latin typeface="+mn-lt"/>
                      </a:endParaRP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Avril 2022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8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Ressources R&amp;D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Finaliser recrutement Ingénieur R&amp;D pour accompagner qualification PQ et suivi problématiques R&amp;D élaboration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S. Hans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90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Briquetage éponges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0" i="0" dirty="0">
                          <a:effectLst/>
                          <a:latin typeface="+mn-lt"/>
                        </a:rPr>
                        <a:t>Réaliser Brainstorming pour valider la bonne fragmentation des particules d’éponge nitrurée lors du briquetage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050" b="0" i="0" dirty="0">
                          <a:effectLst/>
                          <a:latin typeface="+mn-lt"/>
                        </a:rPr>
                        <a:t>R. Allier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100" b="1" i="0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SOLDE</a:t>
                      </a:r>
                    </a:p>
                  </a:txBody>
                  <a:tcPr marT="19050" marB="19050">
                    <a:lnL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CA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22531"/>
                  </a:ext>
                </a:extLst>
              </a:tr>
            </a:tbl>
          </a:graphicData>
        </a:graphic>
      </p:graphicFrame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CD0E6CB-A8E5-4346-AD55-53C9807B0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60738"/>
            <a:ext cx="8820472" cy="468062"/>
          </a:xfrm>
        </p:spPr>
        <p:txBody>
          <a:bodyPr/>
          <a:lstStyle/>
          <a:p>
            <a:r>
              <a:rPr lang="fr-FR" dirty="0"/>
              <a:t>Elaboration</a:t>
            </a:r>
          </a:p>
          <a:p>
            <a:pPr lvl="1"/>
            <a:endParaRPr lang="fr-FR" sz="1800" dirty="0"/>
          </a:p>
          <a:p>
            <a:pPr lvl="1"/>
            <a:endParaRPr lang="fr-FR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BBDAAB8-0AE1-4D15-8333-E4AC22A23BBA}"/>
              </a:ext>
            </a:extLst>
          </p:cNvPr>
          <p:cNvSpPr txBox="1">
            <a:spLocks/>
          </p:cNvSpPr>
          <p:nvPr/>
        </p:nvSpPr>
        <p:spPr bwMode="gray">
          <a:xfrm>
            <a:off x="323528" y="3194969"/>
            <a:ext cx="8820472" cy="4680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1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00000"/>
              <a:buFontTx/>
              <a:buBlip>
                <a:blip r:embed="rId2"/>
              </a:buBlip>
              <a:defRPr sz="14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70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9138" indent="-26987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Arial" pitchFamily="34" charset="0"/>
              <a:buChar char="&gt;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10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Arial" pitchFamily="34" charset="0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Conversion / US</a:t>
            </a:r>
          </a:p>
          <a:p>
            <a:pPr lvl="1"/>
            <a:endParaRPr lang="fr-FR" sz="1800" dirty="0"/>
          </a:p>
          <a:p>
            <a:pPr lvl="1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D3EC884-EE18-47B1-9F61-B12F766151CD}"/>
              </a:ext>
            </a:extLst>
          </p:cNvPr>
          <p:cNvSpPr txBox="1"/>
          <p:nvPr/>
        </p:nvSpPr>
        <p:spPr>
          <a:xfrm>
            <a:off x="7287423" y="514530"/>
            <a:ext cx="1656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>
                <a:solidFill>
                  <a:schemeClr val="tx2"/>
                </a:solidFill>
              </a:rPr>
              <a:t>Prochain COPIL le 01/12/21</a:t>
            </a:r>
          </a:p>
        </p:txBody>
      </p:sp>
    </p:spTree>
    <p:extLst>
      <p:ext uri="{BB962C8B-B14F-4D97-AF65-F5344CB8AC3E}">
        <p14:creationId xmlns:p14="http://schemas.microsoft.com/office/powerpoint/2010/main" val="3962649404"/>
      </p:ext>
    </p:extLst>
  </p:cSld>
  <p:clrMapOvr>
    <a:masterClrMapping/>
  </p:clrMapOvr>
</p:sld>
</file>

<file path=ppt/theme/theme1.xml><?xml version="1.0" encoding="utf-8"?>
<a:theme xmlns:a="http://schemas.openxmlformats.org/drawingml/2006/main" name="PPT_Eramet_Aubert&amp;Duval_4-3">
  <a:themeElements>
    <a:clrScheme name="Eramet">
      <a:dk1>
        <a:sysClr val="windowText" lastClr="000000"/>
      </a:dk1>
      <a:lt1>
        <a:sysClr val="window" lastClr="FFFFFF"/>
      </a:lt1>
      <a:dk2>
        <a:srgbClr val="1A003B"/>
      </a:dk2>
      <a:lt2>
        <a:srgbClr val="F4F2F5"/>
      </a:lt2>
      <a:accent1>
        <a:srgbClr val="FBF315"/>
      </a:accent1>
      <a:accent2>
        <a:srgbClr val="FA6414"/>
      </a:accent2>
      <a:accent3>
        <a:srgbClr val="515793"/>
      </a:accent3>
      <a:accent4>
        <a:srgbClr val="1A003B"/>
      </a:accent4>
      <a:accent5>
        <a:srgbClr val="8589B3"/>
      </a:accent5>
      <a:accent6>
        <a:srgbClr val="5E4D76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900" dirty="0" err="1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5993</TotalTime>
  <Words>703</Words>
  <Application>Microsoft Office PowerPoint</Application>
  <PresentationFormat>Affichage à l'écran (4:3)</PresentationFormat>
  <Paragraphs>145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Albertus Extra Bold</vt:lpstr>
      <vt:lpstr>Arial</vt:lpstr>
      <vt:lpstr>Arial Black</vt:lpstr>
      <vt:lpstr>Calibri</vt:lpstr>
      <vt:lpstr>Wingdings</vt:lpstr>
      <vt:lpstr>PPT_Eramet_Aubert&amp;Duval_4-3</vt:lpstr>
      <vt:lpstr>Relevé des décisions et actions du 23/02/22</vt:lpstr>
      <vt:lpstr>Relevé des décisions et actions du 01/12/2021</vt:lpstr>
      <vt:lpstr>Relevé des décisions et actions du 22/09/2021</vt:lpstr>
    </vt:vector>
  </TitlesOfParts>
  <Company>ERAMET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 action plan</dc:title>
  <dc:creator>Jacques Lecadet</dc:creator>
  <cp:lastModifiedBy>DEVAUX Alexandre</cp:lastModifiedBy>
  <cp:revision>185</cp:revision>
  <cp:lastPrinted>2019-07-23T16:48:01Z</cp:lastPrinted>
  <dcterms:created xsi:type="dcterms:W3CDTF">2019-05-06T08:16:54Z</dcterms:created>
  <dcterms:modified xsi:type="dcterms:W3CDTF">2022-03-08T13:51:56Z</dcterms:modified>
</cp:coreProperties>
</file>