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3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4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5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6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7" r:id="rId4"/>
    <p:sldMasterId id="2147483852" r:id="rId5"/>
    <p:sldMasterId id="2147483878" r:id="rId6"/>
    <p:sldMasterId id="2147483904" r:id="rId7"/>
    <p:sldMasterId id="2147483931" r:id="rId8"/>
    <p:sldMasterId id="2147483957" r:id="rId9"/>
    <p:sldMasterId id="2147483983" r:id="rId10"/>
  </p:sldMasterIdLst>
  <p:notesMasterIdLst>
    <p:notesMasterId r:id="rId40"/>
  </p:notesMasterIdLst>
  <p:sldIdLst>
    <p:sldId id="349" r:id="rId11"/>
    <p:sldId id="304" r:id="rId12"/>
    <p:sldId id="345" r:id="rId13"/>
    <p:sldId id="289" r:id="rId14"/>
    <p:sldId id="258" r:id="rId15"/>
    <p:sldId id="315" r:id="rId16"/>
    <p:sldId id="316" r:id="rId17"/>
    <p:sldId id="317" r:id="rId18"/>
    <p:sldId id="318" r:id="rId19"/>
    <p:sldId id="340" r:id="rId20"/>
    <p:sldId id="267" r:id="rId21"/>
    <p:sldId id="321" r:id="rId22"/>
    <p:sldId id="323" r:id="rId23"/>
    <p:sldId id="322" r:id="rId24"/>
    <p:sldId id="324" r:id="rId25"/>
    <p:sldId id="319" r:id="rId26"/>
    <p:sldId id="325" r:id="rId27"/>
    <p:sldId id="326" r:id="rId28"/>
    <p:sldId id="327" r:id="rId29"/>
    <p:sldId id="328" r:id="rId30"/>
    <p:sldId id="329" r:id="rId31"/>
    <p:sldId id="320" r:id="rId32"/>
    <p:sldId id="335" r:id="rId33"/>
    <p:sldId id="336" r:id="rId34"/>
    <p:sldId id="337" r:id="rId35"/>
    <p:sldId id="338" r:id="rId36"/>
    <p:sldId id="350" r:id="rId37"/>
    <p:sldId id="351" r:id="rId38"/>
    <p:sldId id="994" r:id="rId39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55">
          <p15:clr>
            <a:srgbClr val="A4A3A4"/>
          </p15:clr>
        </p15:guide>
        <p15:guide id="3" orient="horz" pos="1139">
          <p15:clr>
            <a:srgbClr val="A4A3A4"/>
          </p15:clr>
        </p15:guide>
        <p15:guide id="4" orient="horz" pos="1094">
          <p15:clr>
            <a:srgbClr val="A4A3A4"/>
          </p15:clr>
        </p15:guide>
        <p15:guide id="5" orient="horz" pos="4065">
          <p15:clr>
            <a:srgbClr val="A4A3A4"/>
          </p15:clr>
        </p15:guide>
        <p15:guide id="6" orient="horz" pos="4201">
          <p15:clr>
            <a:srgbClr val="A4A3A4"/>
          </p15:clr>
        </p15:guide>
        <p15:guide id="7" pos="2880">
          <p15:clr>
            <a:srgbClr val="A4A3A4"/>
          </p15:clr>
        </p15:guide>
        <p15:guide id="8" pos="567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  <p15:guide id="11" orient="horz" pos="3634">
          <p15:clr>
            <a:srgbClr val="A4A3A4"/>
          </p15:clr>
        </p15:guide>
        <p15:guide id="12" pos="3515">
          <p15:clr>
            <a:srgbClr val="A4A3A4"/>
          </p15:clr>
        </p15:guide>
        <p15:guide id="13" orient="horz" pos="412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A300"/>
    <a:srgbClr val="C84018"/>
    <a:srgbClr val="182C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8" autoAdjust="0"/>
  </p:normalViewPr>
  <p:slideViewPr>
    <p:cSldViewPr showGuides="1">
      <p:cViewPr varScale="1">
        <p:scale>
          <a:sx n="63" d="100"/>
          <a:sy n="63" d="100"/>
        </p:scale>
        <p:origin x="1332" y="64"/>
      </p:cViewPr>
      <p:guideLst>
        <p:guide orient="horz" pos="2160"/>
        <p:guide orient="horz" pos="255"/>
        <p:guide orient="horz" pos="1139"/>
        <p:guide orient="horz" pos="1094"/>
        <p:guide orient="horz" pos="4065"/>
        <p:guide orient="horz" pos="4201"/>
        <p:guide pos="2880"/>
        <p:guide pos="567"/>
        <p:guide pos="5193"/>
        <p:guide pos="5465"/>
        <p:guide orient="horz" pos="3634"/>
        <p:guide pos="3515"/>
        <p:guide orient="horz" pos="4123"/>
      </p:guideLst>
    </p:cSldViewPr>
  </p:slideViewPr>
  <p:outlineViewPr>
    <p:cViewPr>
      <p:scale>
        <a:sx n="33" d="100"/>
        <a:sy n="33" d="100"/>
      </p:scale>
      <p:origin x="0" y="15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Cinétique de croissance des liserés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2302132648768682"/>
          <c:y val="0.13670401100205684"/>
          <c:w val="0.85008592141740436"/>
          <c:h val="0.69630424328232421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des Y</c:v>
                </c:pt>
              </c:strCache>
            </c:strRef>
          </c:tx>
          <c:spPr>
            <a:ln w="28575" cap="rnd" cmpd="sng" algn="ctr">
              <a:noFill/>
              <a:prstDash val="solid"/>
              <a:round/>
            </a:ln>
            <a:effectLst/>
          </c:spPr>
          <c:marker>
            <c:spPr>
              <a:solidFill>
                <a:schemeClr val="accent2"/>
              </a:soli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trendline>
            <c:spPr>
              <a:ln w="9525" cap="rnd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trendlineType val="log"/>
            <c:dispRSqr val="0"/>
            <c:dispEq val="1"/>
            <c:trendlineLbl>
              <c:layout>
                <c:manualLayout>
                  <c:x val="0.46347040537768452"/>
                  <c:y val="-6.3446790931737662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</c:trendlineLbl>
          </c:trendline>
          <c:trendline>
            <c:spPr>
              <a:ln w="9525" cap="rnd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trendlineType val="log"/>
            <c:dispRSqr val="0"/>
            <c:dispEq val="0"/>
          </c:trendline>
          <c:trendline>
            <c:spPr>
              <a:ln w="9525" cap="rnd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trendlineType val="log"/>
            <c:dispRSqr val="0"/>
            <c:dispEq val="0"/>
          </c:trendline>
          <c:trendline>
            <c:spPr>
              <a:ln w="9525" cap="rnd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trendlineType val="power"/>
            <c:dispRSqr val="0"/>
            <c:dispEq val="0"/>
          </c:trendline>
          <c:trendline>
            <c:spPr>
              <a:ln w="9525" cap="rnd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trendlineType val="log"/>
            <c:dispRSqr val="0"/>
            <c:dispEq val="0"/>
          </c:trendline>
          <c:trendline>
            <c:spPr>
              <a:ln w="9525" cap="rnd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trendlineType val="log"/>
            <c:dispRSqr val="0"/>
            <c:dispEq val="0"/>
          </c:trendline>
          <c:trendline>
            <c:spPr>
              <a:ln w="9525" cap="rnd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trendlineType val="log"/>
            <c:dispRSqr val="0"/>
            <c:dispEq val="0"/>
          </c:trendline>
          <c:trendline>
            <c:spPr>
              <a:ln w="9525" cap="rnd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trendlineType val="log"/>
            <c:dispRSqr val="0"/>
            <c:dispEq val="0"/>
          </c:trendline>
          <c:xVal>
            <c:numRef>
              <c:f>Feuil1!$A$2:$A$6</c:f>
              <c:numCache>
                <c:formatCode>General</c:formatCode>
                <c:ptCount val="5"/>
                <c:pt idx="0">
                  <c:v>0</c:v>
                </c:pt>
                <c:pt idx="1">
                  <c:v>8</c:v>
                </c:pt>
                <c:pt idx="2">
                  <c:v>16</c:v>
                </c:pt>
                <c:pt idx="3">
                  <c:v>24</c:v>
                </c:pt>
                <c:pt idx="4">
                  <c:v>48</c:v>
                </c:pt>
              </c:numCache>
            </c:numRef>
          </c:xVal>
          <c:yVal>
            <c:numRef>
              <c:f>Feuil1!$B$2:$B$6</c:f>
              <c:numCache>
                <c:formatCode>General</c:formatCode>
                <c:ptCount val="5"/>
                <c:pt idx="0">
                  <c:v>0</c:v>
                </c:pt>
                <c:pt idx="1">
                  <c:v>3.1428571428571432</c:v>
                </c:pt>
                <c:pt idx="2">
                  <c:v>8.6666666666666661</c:v>
                </c:pt>
                <c:pt idx="3">
                  <c:v>12</c:v>
                </c:pt>
                <c:pt idx="4">
                  <c:v>17.2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639B-4316-AF84-F6A2053A06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215040"/>
        <c:axId val="38237696"/>
      </c:scatterChart>
      <c:valAx>
        <c:axId val="382150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Temps de maintien (h)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8237696"/>
        <c:crosses val="autoZero"/>
        <c:crossBetween val="midCat"/>
      </c:valAx>
      <c:valAx>
        <c:axId val="38237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Croissance des liserés (µm)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8215040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200"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18/02/2021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3543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png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pn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png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png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png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png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6.png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6.png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3.png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3.png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4.png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4.png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4.png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6.png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6.png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6.png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A">
    <p:bg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96060" y="5543811"/>
            <a:ext cx="1925342" cy="792000"/>
          </a:xfrm>
          <a:prstGeom prst="rect">
            <a:avLst/>
          </a:prstGeom>
        </p:spPr>
      </p:pic>
      <p:sp>
        <p:nvSpPr>
          <p:cNvPr id="13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9999" y="4402124"/>
            <a:ext cx="54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     Classification :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539999" y="2657915"/>
            <a:ext cx="5400000" cy="1512168"/>
          </a:xfrm>
        </p:spPr>
        <p:txBody>
          <a:bodyPr/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818" y="1187335"/>
            <a:ext cx="198305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88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visuel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9144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     Classification :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600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740000" y="6202800"/>
            <a:ext cx="1008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0633" y="-10633"/>
            <a:ext cx="3576638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5" name="Espace réservé du texte 6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6616800" y="6238800"/>
            <a:ext cx="828000" cy="374400"/>
          </a:xfrm>
          <a:blipFill>
            <a:blip r:embed="rId4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229643951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Copil R&amp;D Filière Titane - 22/07/20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11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90712" y="5547712"/>
            <a:ext cx="1925346" cy="792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475" y="2559571"/>
            <a:ext cx="198305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7849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A">
    <p:bg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96060" y="5543811"/>
            <a:ext cx="1925342" cy="792000"/>
          </a:xfrm>
          <a:prstGeom prst="rect">
            <a:avLst/>
          </a:prstGeom>
        </p:spPr>
      </p:pic>
      <p:sp>
        <p:nvSpPr>
          <p:cNvPr id="13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9999" y="4402124"/>
            <a:ext cx="54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539999" y="2657915"/>
            <a:ext cx="5400000" cy="1512168"/>
          </a:xfrm>
        </p:spPr>
        <p:txBody>
          <a:bodyPr/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818" y="1187335"/>
            <a:ext cx="198305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928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9999" y="4402124"/>
            <a:ext cx="54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539999" y="2657915"/>
            <a:ext cx="5400000" cy="1512168"/>
          </a:xfrm>
        </p:spPr>
        <p:txBody>
          <a:bodyPr/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96060" y="5543811"/>
            <a:ext cx="1925342" cy="7920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818" y="1187335"/>
            <a:ext cx="198305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3946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96000" y="5544000"/>
            <a:ext cx="1925346" cy="792000"/>
          </a:xfrm>
          <a:prstGeom prst="rect">
            <a:avLst/>
          </a:prstGeom>
        </p:spPr>
      </p:pic>
      <p:sp>
        <p:nvSpPr>
          <p:cNvPr id="13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9999" y="4402124"/>
            <a:ext cx="54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tx2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tx2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539999" y="2657915"/>
            <a:ext cx="5400000" cy="1512168"/>
          </a:xfrm>
        </p:spPr>
        <p:txBody>
          <a:bodyPr/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818" y="1187335"/>
            <a:ext cx="1983050" cy="89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10372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6000" y="1260134"/>
            <a:ext cx="3600000" cy="360127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cxnSp>
        <p:nvCxnSpPr>
          <p:cNvPr id="29" name="Connecteur droit 28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pace réservé du texte 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41266" y="167563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33" name="Espace réservé du texte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936000" y="167563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26" name="Espace réservé du texte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41266" y="2425088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27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36000" y="2425088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28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41266" y="3174546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30" name="Espace réservé du texte 4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936000" y="3174546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31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41266" y="3924003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39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36000" y="3924003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49" name="Espace réservé du texte 4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441266" y="467346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0" name="Espace réservé du texte 4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936000" y="467346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1" name="Espace réservé du texte 4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4581722" y="167563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2" name="Espace réservé du texte 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5076456" y="167563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3" name="Espace réservé du texte 4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4581722" y="2425088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4" name="Espace réservé du texte 4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5076456" y="2425088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5" name="Espace réservé du texte 4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4581722" y="3174546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6" name="Espace réservé du texte 4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5076456" y="3174546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7" name="Espace réservé du texte 4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581722" y="3924003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8" name="Espace réservé du texte 4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5076456" y="3924003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9" name="Espace réservé du texte 4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4581722" y="467346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60" name="Espace réservé du texte 4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5076456" y="467346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61" name="Espace réservé du texte 4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5076456" y="5445224"/>
            <a:ext cx="3600000" cy="360127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77464233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A">
    <p:bg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012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740352" y="6201308"/>
            <a:ext cx="1006985" cy="432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467" y="6239979"/>
            <a:ext cx="827998" cy="37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4421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012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740352" y="6201308"/>
            <a:ext cx="1006985" cy="4320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467" y="6239979"/>
            <a:ext cx="827998" cy="37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75186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012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tx2"/>
                </a:solidFill>
              </a:defRPr>
            </a:lvl1pPr>
            <a:lvl2pPr marL="0" indent="0">
              <a:buNone/>
              <a:defRPr sz="2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13841472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visue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9144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600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740000" y="6202800"/>
            <a:ext cx="1008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0633" y="-10633"/>
            <a:ext cx="3576638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2" name="Espace réservé du texte 6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6616800" y="6238800"/>
            <a:ext cx="828000" cy="374400"/>
          </a:xfrm>
          <a:blipFill>
            <a:blip r:embed="rId4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197633945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visue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9144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2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600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740000" y="6202800"/>
            <a:ext cx="1008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0633" y="-10633"/>
            <a:ext cx="3576638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5" name="Espace réservé du texte 6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6616800" y="6238800"/>
            <a:ext cx="828000" cy="374400"/>
          </a:xfrm>
          <a:blipFill>
            <a:blip r:embed="rId4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2306300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visuel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9144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     Classification :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600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740000" y="6202800"/>
            <a:ext cx="1008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0633" y="-10633"/>
            <a:ext cx="3576638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5" name="Espace réservé du texte 6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6616800" y="6238800"/>
            <a:ext cx="828000" cy="374400"/>
          </a:xfrm>
          <a:blipFill>
            <a:blip r:embed="rId4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16488027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visuel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9144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600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740000" y="6202800"/>
            <a:ext cx="1008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0633" y="-10633"/>
            <a:ext cx="3576638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5" name="Espace réservé du texte 6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6616800" y="6238800"/>
            <a:ext cx="828000" cy="374400"/>
          </a:xfrm>
          <a:blipFill>
            <a:blip r:embed="rId4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250617982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visuel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9144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600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740000" y="6202800"/>
            <a:ext cx="1008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0633" y="-10633"/>
            <a:ext cx="3576638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5" name="Espace réservé du texte 6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6616800" y="6238800"/>
            <a:ext cx="828000" cy="374400"/>
          </a:xfrm>
          <a:blipFill>
            <a:blip r:embed="rId4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401301720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cxnSp>
        <p:nvCxnSpPr>
          <p:cNvPr id="8" name="Connecteur droit 7"/>
          <p:cNvCxnSpPr/>
          <p:nvPr userDrawn="1"/>
        </p:nvCxnSpPr>
        <p:spPr bwMode="gray">
          <a:xfrm>
            <a:off x="540000" y="972102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40000" y="1242000"/>
            <a:ext cx="8064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7366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5"/>
          </p:nvPr>
        </p:nvSpPr>
        <p:spPr>
          <a:xfrm>
            <a:off x="862088" y="6192682"/>
            <a:ext cx="3420000" cy="440684"/>
          </a:xfrm>
        </p:spPr>
        <p:txBody>
          <a:bodyPr/>
          <a:lstStyle/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018999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algn="l"/>
            <a:r>
              <a:rPr lang="fr-FR" dirty="0"/>
              <a:t>Titre de la présentation - 00/00/00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3" name="Connecteur droit 12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40000" y="1242000"/>
            <a:ext cx="4104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860000" y="1242000"/>
            <a:ext cx="3744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8800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10282027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0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540000" y="1291282"/>
            <a:ext cx="4032000" cy="3924000"/>
          </a:xfrm>
          <a:solidFill>
            <a:schemeClr val="bg1">
              <a:lumMod val="95000"/>
            </a:schemeClr>
          </a:solidFill>
        </p:spPr>
        <p:txBody>
          <a:bodyPr tIns="90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2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3"/>
          </p:nvPr>
        </p:nvSpPr>
        <p:spPr bwMode="gray"/>
        <p:txBody>
          <a:bodyPr/>
          <a:lstStyle/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24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860000" y="1242882"/>
            <a:ext cx="3744000" cy="3060000"/>
          </a:xfrm>
        </p:spPr>
        <p:txBody>
          <a:bodyPr/>
          <a:lstStyle>
            <a:lvl5pPr marL="712800" indent="-266400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9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336890" y="4347852"/>
            <a:ext cx="1620000" cy="972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0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126964" y="4347852"/>
            <a:ext cx="1620000" cy="972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8800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</p:spTree>
    <p:extLst>
      <p:ext uri="{BB962C8B-B14F-4D97-AF65-F5344CB8AC3E}">
        <p14:creationId xmlns:p14="http://schemas.microsoft.com/office/powerpoint/2010/main" val="406637767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texte encad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">
          <a:xfrm>
            <a:off x="4874400" y="1306264"/>
            <a:ext cx="3729600" cy="3762000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texte 13"/>
          <p:cNvSpPr>
            <a:spLocks noGrp="1"/>
          </p:cNvSpPr>
          <p:nvPr>
            <p:ph type="body" sz="quarter" idx="18"/>
          </p:nvPr>
        </p:nvSpPr>
        <p:spPr bwMode="gray">
          <a:xfrm>
            <a:off x="4874400" y="1306264"/>
            <a:ext cx="3730075" cy="3762000"/>
          </a:xfrm>
          <a:ln w="22225">
            <a:noFill/>
            <a:miter lim="800000"/>
          </a:ln>
        </p:spPr>
        <p:txBody>
          <a:bodyPr lIns="216000" tIns="216000" rIns="108000"/>
          <a:lstStyle>
            <a:lvl1pPr marL="3600">
              <a:lnSpc>
                <a:spcPct val="97000"/>
              </a:lnSpc>
              <a:spcAft>
                <a:spcPts val="0"/>
              </a:spcAft>
              <a:defRPr sz="1200" baseline="0"/>
            </a:lvl1pPr>
            <a:lvl2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0" algn="l"/>
              </a:tabLst>
              <a:defRPr b="0">
                <a:solidFill>
                  <a:schemeClr val="accent2"/>
                </a:solidFill>
              </a:defRPr>
            </a:lvl2pPr>
            <a:lvl3pPr marL="3175" indent="0">
              <a:buFont typeface="Arial" pitchFamily="34" charset="0"/>
              <a:buNone/>
              <a:defRPr/>
            </a:lvl3pPr>
            <a:lvl4pPr marL="4762" indent="0">
              <a:buNone/>
              <a:defRPr/>
            </a:lvl4pPr>
            <a:lvl5pPr marL="3175" indent="0"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9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0"/>
          </p:nvPr>
        </p:nvSpPr>
        <p:spPr bwMode="gray"/>
        <p:txBody>
          <a:bodyPr/>
          <a:lstStyle/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40000" y="1242000"/>
            <a:ext cx="4104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8800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10268471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chiffres clés encadr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24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25"/>
          </p:nvPr>
        </p:nvSpPr>
        <p:spPr bwMode="gray"/>
        <p:txBody>
          <a:bodyPr/>
          <a:lstStyle/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20" name="Connecteur droit 19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40000" y="1242000"/>
            <a:ext cx="4104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7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112984" y="1757064"/>
            <a:ext cx="162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6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903814" y="1757064"/>
            <a:ext cx="162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7" name="Espace réservé du texte 4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5112984" y="3410400"/>
            <a:ext cx="162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8" name="Espace réservé du texte 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6903814" y="3410400"/>
            <a:ext cx="162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9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8800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4874400" y="1306264"/>
            <a:ext cx="3729600" cy="3762000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373070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graphiqu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583130" y="1242000"/>
            <a:ext cx="3600000" cy="4104000"/>
          </a:xfrm>
        </p:spPr>
        <p:txBody>
          <a:bodyPr tIns="900000" anchor="ctr" anchorCtr="0"/>
          <a:lstStyle>
            <a:lvl1pPr marL="0" indent="0" algn="ctr"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 graphique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 bwMode="gray"/>
        <p:txBody>
          <a:bodyPr/>
          <a:lstStyle/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860000" y="1242000"/>
            <a:ext cx="3744000" cy="2808000"/>
          </a:xfrm>
        </p:spPr>
        <p:txBody>
          <a:bodyPr/>
          <a:lstStyle>
            <a:lvl5pPr marL="712788" indent="-265113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8800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336890" y="4088698"/>
            <a:ext cx="162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7126964" y="4088698"/>
            <a:ext cx="162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83524587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graphiqu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583130" y="1242000"/>
            <a:ext cx="3780000" cy="4176000"/>
          </a:xfrm>
        </p:spPr>
        <p:txBody>
          <a:bodyPr tIns="900000" anchor="ctr" anchorCtr="0"/>
          <a:lstStyle>
            <a:lvl1pPr marL="0" indent="0" algn="ctr"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 graphique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 bwMode="gray"/>
        <p:txBody>
          <a:bodyPr/>
          <a:lstStyle/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860000" y="1242000"/>
            <a:ext cx="3744000" cy="3168000"/>
          </a:xfrm>
        </p:spPr>
        <p:txBody>
          <a:bodyPr/>
          <a:lstStyle>
            <a:lvl5pPr marL="712788" indent="-265113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8800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336890" y="4463150"/>
            <a:ext cx="162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7126964" y="4463150"/>
            <a:ext cx="162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97833067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540000" y="2420888"/>
            <a:ext cx="3600000" cy="3348000"/>
          </a:xfrm>
        </p:spPr>
        <p:txBody>
          <a:bodyPr tIns="900000"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fr-FR" noProof="0"/>
              <a:t>Sélectionner l’icône pour insérer un graphique</a:t>
            </a:r>
          </a:p>
        </p:txBody>
      </p:sp>
      <p:sp>
        <p:nvSpPr>
          <p:cNvPr id="13" name="Espace réservé du graphique 16"/>
          <p:cNvSpPr>
            <a:spLocks noGrp="1"/>
          </p:cNvSpPr>
          <p:nvPr>
            <p:ph type="chart" sz="quarter" idx="21" hasCustomPrompt="1"/>
          </p:nvPr>
        </p:nvSpPr>
        <p:spPr bwMode="gray">
          <a:xfrm>
            <a:off x="5004000" y="2420888"/>
            <a:ext cx="3600000" cy="3348000"/>
          </a:xfrm>
        </p:spPr>
        <p:txBody>
          <a:bodyPr tIns="900000"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fr-FR" noProof="0" dirty="0"/>
              <a:t>Sélectionner l’icône pour insérer un graphique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2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3"/>
          </p:nvPr>
        </p:nvSpPr>
        <p:spPr bwMode="gray"/>
        <p:txBody>
          <a:bodyPr/>
          <a:lstStyle/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24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8" name="Connecteur droit 17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540000" y="1242000"/>
            <a:ext cx="4104000" cy="1188000"/>
          </a:xfrm>
        </p:spPr>
        <p:txBody>
          <a:bodyPr/>
          <a:lstStyle>
            <a:lvl5pPr marL="446400" indent="-266400">
              <a:defRPr/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0" name="Espace réservé du texte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860000" y="1242000"/>
            <a:ext cx="3744000" cy="1188000"/>
          </a:xfrm>
        </p:spPr>
        <p:txBody>
          <a:bodyPr/>
          <a:lstStyle>
            <a:lvl5pPr marL="446400" indent="-266400">
              <a:defRPr/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8800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1963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cxnSp>
        <p:nvCxnSpPr>
          <p:cNvPr id="8" name="Connecteur droit 7"/>
          <p:cNvCxnSpPr/>
          <p:nvPr userDrawn="1"/>
        </p:nvCxnSpPr>
        <p:spPr bwMode="gray">
          <a:xfrm>
            <a:off x="540000" y="972102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40000" y="1242000"/>
            <a:ext cx="8064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7366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Date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5"/>
          </p:nvPr>
        </p:nvSpPr>
        <p:spPr>
          <a:xfrm>
            <a:off x="862088" y="6192682"/>
            <a:ext cx="3420000" cy="440684"/>
          </a:xfrm>
        </p:spPr>
        <p:txBody>
          <a:bodyPr/>
          <a:lstStyle/>
          <a:p>
            <a:pPr algn="l"/>
            <a:r>
              <a:rPr lang="fr-FR"/>
              <a:t>Titre de la présentation - 00/00/00     Classification : 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366657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 A">
    <p:bg bwMode="gray"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0000" y="2960948"/>
            <a:ext cx="342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bg1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540000" y="2125940"/>
            <a:ext cx="342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047752" y="5968402"/>
            <a:ext cx="1575284" cy="648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39" y="5981782"/>
            <a:ext cx="1427796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72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 B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0000" y="2960948"/>
            <a:ext cx="342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bg1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540000" y="2125940"/>
            <a:ext cx="342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047752" y="5968402"/>
            <a:ext cx="1575284" cy="648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39" y="5981782"/>
            <a:ext cx="1427796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7672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13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0000" y="2960948"/>
            <a:ext cx="342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tx2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540000" y="2125940"/>
            <a:ext cx="342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047752" y="5968402"/>
            <a:ext cx="1575283" cy="648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39" y="5981782"/>
            <a:ext cx="1427796" cy="6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4338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A">
    <p:bg bwMode="gray"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90712" y="5547712"/>
            <a:ext cx="1925347" cy="792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474" y="2559571"/>
            <a:ext cx="1983052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06440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B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90712" y="5547712"/>
            <a:ext cx="1925347" cy="792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474" y="2559571"/>
            <a:ext cx="1983052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4854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11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90712" y="5547712"/>
            <a:ext cx="1925346" cy="792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475" y="2559571"/>
            <a:ext cx="198305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28133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A">
    <p:bg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96060" y="5543811"/>
            <a:ext cx="1925342" cy="792000"/>
          </a:xfrm>
          <a:prstGeom prst="rect">
            <a:avLst/>
          </a:prstGeom>
        </p:spPr>
      </p:pic>
      <p:sp>
        <p:nvSpPr>
          <p:cNvPr id="13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9999" y="4402124"/>
            <a:ext cx="54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     Classification :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539999" y="2657915"/>
            <a:ext cx="5400000" cy="1512168"/>
          </a:xfrm>
        </p:spPr>
        <p:txBody>
          <a:bodyPr/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818" y="1187335"/>
            <a:ext cx="198305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2482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9999" y="4402124"/>
            <a:ext cx="54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     Classification :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539999" y="2657915"/>
            <a:ext cx="5400000" cy="1512168"/>
          </a:xfrm>
        </p:spPr>
        <p:txBody>
          <a:bodyPr/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96060" y="5543811"/>
            <a:ext cx="1925342" cy="7920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818" y="1187335"/>
            <a:ext cx="198305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2235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96000" y="5544000"/>
            <a:ext cx="1925346" cy="792000"/>
          </a:xfrm>
          <a:prstGeom prst="rect">
            <a:avLst/>
          </a:prstGeom>
        </p:spPr>
      </p:pic>
      <p:sp>
        <p:nvSpPr>
          <p:cNvPr id="13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9999" y="4402124"/>
            <a:ext cx="54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tx2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tx2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     Classification :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539999" y="2657915"/>
            <a:ext cx="5400000" cy="1512168"/>
          </a:xfrm>
        </p:spPr>
        <p:txBody>
          <a:bodyPr/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818" y="1187335"/>
            <a:ext cx="1983050" cy="89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7229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6000" y="1260134"/>
            <a:ext cx="3600000" cy="360127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     Classification :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cxnSp>
        <p:nvCxnSpPr>
          <p:cNvPr id="29" name="Connecteur droit 28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pace réservé du texte 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41266" y="167563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33" name="Espace réservé du texte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936000" y="167563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26" name="Espace réservé du texte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41266" y="2425088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27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36000" y="2425088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28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41266" y="3174546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30" name="Espace réservé du texte 4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936000" y="3174546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31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41266" y="3924003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39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36000" y="3924003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49" name="Espace réservé du texte 4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441266" y="467346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0" name="Espace réservé du texte 4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936000" y="467346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1" name="Espace réservé du texte 4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4581722" y="167563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2" name="Espace réservé du texte 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5076456" y="167563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3" name="Espace réservé du texte 4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4581722" y="2425088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4" name="Espace réservé du texte 4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5076456" y="2425088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5" name="Espace réservé du texte 4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4581722" y="3174546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6" name="Espace réservé du texte 4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5076456" y="3174546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7" name="Espace réservé du texte 4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581722" y="3924003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8" name="Espace réservé du texte 4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5076456" y="3924003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9" name="Espace réservé du texte 4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4581722" y="467346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60" name="Espace réservé du texte 4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5076456" y="467346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61" name="Espace réservé du texte 4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5076456" y="5445224"/>
            <a:ext cx="3600000" cy="360127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31815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en-US"/>
              <a:t>Date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algn="l"/>
            <a:r>
              <a:rPr lang="fr-FR"/>
              <a:t>Titre de la présentation - 00/00/00     Classification : 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3" name="Connecteur droit 12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40000" y="1242000"/>
            <a:ext cx="4104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860000" y="1242000"/>
            <a:ext cx="3744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8800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33028204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A">
    <p:bg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     Classification :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012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740352" y="6201308"/>
            <a:ext cx="1006985" cy="432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467" y="6239979"/>
            <a:ext cx="827998" cy="37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2618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     Classification :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012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740352" y="6201308"/>
            <a:ext cx="1006985" cy="4320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467" y="6239979"/>
            <a:ext cx="827998" cy="37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7004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     Classification :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012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tx2"/>
                </a:solidFill>
              </a:defRPr>
            </a:lvl1pPr>
            <a:lvl2pPr marL="0" indent="0">
              <a:buNone/>
              <a:defRPr sz="2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80408523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visue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9144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     Classification :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600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740000" y="6202800"/>
            <a:ext cx="1008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0633" y="-10633"/>
            <a:ext cx="3576638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2" name="Espace réservé du texte 6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6616800" y="6238800"/>
            <a:ext cx="828000" cy="374400"/>
          </a:xfrm>
          <a:blipFill>
            <a:blip r:embed="rId4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271593715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visue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9144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2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     Classification :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600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740000" y="6202800"/>
            <a:ext cx="1008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0633" y="-10633"/>
            <a:ext cx="3576638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5" name="Espace réservé du texte 6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6616800" y="6238800"/>
            <a:ext cx="828000" cy="374400"/>
          </a:xfrm>
          <a:blipFill>
            <a:blip r:embed="rId4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52821733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visuel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9144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     Classification :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600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740000" y="6202800"/>
            <a:ext cx="1008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0633" y="-10633"/>
            <a:ext cx="3576638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5" name="Espace réservé du texte 6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6616800" y="6238800"/>
            <a:ext cx="828000" cy="374400"/>
          </a:xfrm>
          <a:blipFill>
            <a:blip r:embed="rId4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321610212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visuel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9144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     Classification :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600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740000" y="6202800"/>
            <a:ext cx="1008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0633" y="-10633"/>
            <a:ext cx="3576638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5" name="Espace réservé du texte 6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6616800" y="6238800"/>
            <a:ext cx="828000" cy="374400"/>
          </a:xfrm>
          <a:blipFill>
            <a:blip r:embed="rId4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168450410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cxnSp>
        <p:nvCxnSpPr>
          <p:cNvPr id="8" name="Connecteur droit 7"/>
          <p:cNvCxnSpPr/>
          <p:nvPr userDrawn="1"/>
        </p:nvCxnSpPr>
        <p:spPr bwMode="gray">
          <a:xfrm>
            <a:off x="540000" y="972102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40000" y="1242000"/>
            <a:ext cx="8064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7366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Date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5"/>
          </p:nvPr>
        </p:nvSpPr>
        <p:spPr>
          <a:xfrm>
            <a:off x="862088" y="6192682"/>
            <a:ext cx="3420000" cy="440684"/>
          </a:xfrm>
        </p:spPr>
        <p:txBody>
          <a:bodyPr/>
          <a:lstStyle/>
          <a:p>
            <a:pPr algn="l"/>
            <a:r>
              <a:rPr lang="fr-FR"/>
              <a:t>Titre de la présentation - 00/00/00     Classification : 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5376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en-US"/>
              <a:t>Date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algn="l"/>
            <a:r>
              <a:rPr lang="fr-FR"/>
              <a:t>Titre de la présentation - 00/00/00     Classification : 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3" name="Connecteur droit 12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40000" y="1242000"/>
            <a:ext cx="4104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860000" y="1242000"/>
            <a:ext cx="3744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8800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89374056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0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540000" y="1291282"/>
            <a:ext cx="4032000" cy="3924000"/>
          </a:xfrm>
          <a:solidFill>
            <a:schemeClr val="bg1">
              <a:lumMod val="95000"/>
            </a:schemeClr>
          </a:solidFill>
        </p:spPr>
        <p:txBody>
          <a:bodyPr tIns="90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2"/>
          </p:nvPr>
        </p:nvSpPr>
        <p:spPr bwMode="gray"/>
        <p:txBody>
          <a:bodyPr/>
          <a:lstStyle/>
          <a:p>
            <a:r>
              <a:rPr lang="en-US"/>
              <a:t>Date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3"/>
          </p:nvPr>
        </p:nvSpPr>
        <p:spPr bwMode="gray"/>
        <p:txBody>
          <a:bodyPr/>
          <a:lstStyle/>
          <a:p>
            <a:pPr algn="l"/>
            <a:r>
              <a:rPr lang="fr-FR"/>
              <a:t>Titre de la présentation - 00/00/00     Classification :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24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860000" y="1242882"/>
            <a:ext cx="3744000" cy="3060000"/>
          </a:xfrm>
        </p:spPr>
        <p:txBody>
          <a:bodyPr/>
          <a:lstStyle>
            <a:lvl5pPr marL="712800" indent="-266400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9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336890" y="4347852"/>
            <a:ext cx="1620000" cy="972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0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126964" y="4347852"/>
            <a:ext cx="1620000" cy="972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8800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</p:spTree>
    <p:extLst>
      <p:ext uri="{BB962C8B-B14F-4D97-AF65-F5344CB8AC3E}">
        <p14:creationId xmlns:p14="http://schemas.microsoft.com/office/powerpoint/2010/main" val="192896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0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540000" y="1291282"/>
            <a:ext cx="4032000" cy="3924000"/>
          </a:xfrm>
          <a:solidFill>
            <a:schemeClr val="bg1">
              <a:lumMod val="95000"/>
            </a:schemeClr>
          </a:solidFill>
        </p:spPr>
        <p:txBody>
          <a:bodyPr tIns="90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2"/>
          </p:nvPr>
        </p:nvSpPr>
        <p:spPr bwMode="gray"/>
        <p:txBody>
          <a:bodyPr/>
          <a:lstStyle/>
          <a:p>
            <a:r>
              <a:rPr lang="en-US"/>
              <a:t>Date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3"/>
          </p:nvPr>
        </p:nvSpPr>
        <p:spPr bwMode="gray"/>
        <p:txBody>
          <a:bodyPr/>
          <a:lstStyle/>
          <a:p>
            <a:pPr algn="l"/>
            <a:r>
              <a:rPr lang="fr-FR"/>
              <a:t>Titre de la présentation - 00/00/00     Classification :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24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860000" y="1242882"/>
            <a:ext cx="3744000" cy="3060000"/>
          </a:xfrm>
        </p:spPr>
        <p:txBody>
          <a:bodyPr/>
          <a:lstStyle>
            <a:lvl5pPr marL="712800" indent="-266400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9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336890" y="4347852"/>
            <a:ext cx="1620000" cy="972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0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126964" y="4347852"/>
            <a:ext cx="1620000" cy="972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8800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</p:spTree>
    <p:extLst>
      <p:ext uri="{BB962C8B-B14F-4D97-AF65-F5344CB8AC3E}">
        <p14:creationId xmlns:p14="http://schemas.microsoft.com/office/powerpoint/2010/main" val="166172352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texte encad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">
          <a:xfrm>
            <a:off x="4874400" y="1306264"/>
            <a:ext cx="3729600" cy="3762000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texte 13"/>
          <p:cNvSpPr>
            <a:spLocks noGrp="1"/>
          </p:cNvSpPr>
          <p:nvPr>
            <p:ph type="body" sz="quarter" idx="18"/>
          </p:nvPr>
        </p:nvSpPr>
        <p:spPr bwMode="gray">
          <a:xfrm>
            <a:off x="4874400" y="1306264"/>
            <a:ext cx="3730075" cy="3762000"/>
          </a:xfrm>
          <a:ln w="22225">
            <a:noFill/>
            <a:miter lim="800000"/>
          </a:ln>
        </p:spPr>
        <p:txBody>
          <a:bodyPr lIns="216000" tIns="216000" rIns="108000"/>
          <a:lstStyle>
            <a:lvl1pPr marL="3600">
              <a:lnSpc>
                <a:spcPct val="97000"/>
              </a:lnSpc>
              <a:spcAft>
                <a:spcPts val="0"/>
              </a:spcAft>
              <a:defRPr sz="1200" baseline="0"/>
            </a:lvl1pPr>
            <a:lvl2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0" algn="l"/>
              </a:tabLst>
              <a:defRPr b="0">
                <a:solidFill>
                  <a:schemeClr val="accent2"/>
                </a:solidFill>
              </a:defRPr>
            </a:lvl2pPr>
            <a:lvl3pPr marL="3175" indent="0">
              <a:buFont typeface="Arial" pitchFamily="34" charset="0"/>
              <a:buNone/>
              <a:defRPr/>
            </a:lvl3pPr>
            <a:lvl4pPr marL="4762" indent="0">
              <a:buNone/>
              <a:defRPr/>
            </a:lvl4pPr>
            <a:lvl5pPr marL="3175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9"/>
          </p:nvPr>
        </p:nvSpPr>
        <p:spPr bwMode="gray"/>
        <p:txBody>
          <a:bodyPr/>
          <a:lstStyle/>
          <a:p>
            <a:r>
              <a:rPr lang="en-US"/>
              <a:t>Date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0"/>
          </p:nvPr>
        </p:nvSpPr>
        <p:spPr bwMode="gray"/>
        <p:txBody>
          <a:bodyPr/>
          <a:lstStyle/>
          <a:p>
            <a:pPr algn="l"/>
            <a:r>
              <a:rPr lang="fr-FR"/>
              <a:t>Titre de la présentation - 00/00/00     Classification : 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40000" y="1242000"/>
            <a:ext cx="4104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8800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1015590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chiffres clés encadr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24"/>
          </p:nvPr>
        </p:nvSpPr>
        <p:spPr bwMode="gray"/>
        <p:txBody>
          <a:bodyPr/>
          <a:lstStyle/>
          <a:p>
            <a:r>
              <a:rPr lang="en-US"/>
              <a:t>Date</a:t>
            </a:r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25"/>
          </p:nvPr>
        </p:nvSpPr>
        <p:spPr bwMode="gray"/>
        <p:txBody>
          <a:bodyPr/>
          <a:lstStyle/>
          <a:p>
            <a:pPr algn="l"/>
            <a:r>
              <a:rPr lang="fr-FR"/>
              <a:t>Titre de la présentation - 00/00/00     Classification : </a:t>
            </a:r>
            <a:endParaRPr lang="fr-FR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20" name="Connecteur droit 19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40000" y="1242000"/>
            <a:ext cx="4104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7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112984" y="1757064"/>
            <a:ext cx="162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6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903814" y="1757064"/>
            <a:ext cx="162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7" name="Espace réservé du texte 4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5112984" y="3410400"/>
            <a:ext cx="162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8" name="Espace réservé du texte 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6903814" y="3410400"/>
            <a:ext cx="162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9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8800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4874400" y="1306264"/>
            <a:ext cx="3729600" cy="3762000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55308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graphiqu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583130" y="1242000"/>
            <a:ext cx="3600000" cy="4104000"/>
          </a:xfrm>
        </p:spPr>
        <p:txBody>
          <a:bodyPr tIns="900000" anchor="ctr" anchorCtr="0"/>
          <a:lstStyle>
            <a:lvl1pPr marL="0" indent="0" algn="ctr"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 graphique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0"/>
          </p:nvPr>
        </p:nvSpPr>
        <p:spPr bwMode="gray"/>
        <p:txBody>
          <a:bodyPr/>
          <a:lstStyle/>
          <a:p>
            <a:r>
              <a:rPr lang="en-US"/>
              <a:t>Date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 bwMode="gray"/>
        <p:txBody>
          <a:bodyPr/>
          <a:lstStyle/>
          <a:p>
            <a:pPr algn="l"/>
            <a:r>
              <a:rPr lang="fr-FR"/>
              <a:t>Titre de la présentation - 00/00/00     Classification : 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860000" y="1242000"/>
            <a:ext cx="3744000" cy="2808000"/>
          </a:xfrm>
        </p:spPr>
        <p:txBody>
          <a:bodyPr/>
          <a:lstStyle>
            <a:lvl5pPr marL="712788" indent="-265113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8800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336890" y="4088698"/>
            <a:ext cx="162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7126964" y="4088698"/>
            <a:ext cx="162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67170978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graphiqu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583130" y="1242000"/>
            <a:ext cx="3780000" cy="4176000"/>
          </a:xfrm>
        </p:spPr>
        <p:txBody>
          <a:bodyPr tIns="900000" anchor="ctr" anchorCtr="0"/>
          <a:lstStyle>
            <a:lvl1pPr marL="0" indent="0" algn="ctr"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 graphique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0"/>
          </p:nvPr>
        </p:nvSpPr>
        <p:spPr bwMode="gray"/>
        <p:txBody>
          <a:bodyPr/>
          <a:lstStyle/>
          <a:p>
            <a:r>
              <a:rPr lang="en-US"/>
              <a:t>Date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 bwMode="gray"/>
        <p:txBody>
          <a:bodyPr/>
          <a:lstStyle/>
          <a:p>
            <a:pPr algn="l"/>
            <a:r>
              <a:rPr lang="fr-FR"/>
              <a:t>Titre de la présentation - 00/00/00     Classification : 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860000" y="1242000"/>
            <a:ext cx="3744000" cy="3168000"/>
          </a:xfrm>
        </p:spPr>
        <p:txBody>
          <a:bodyPr/>
          <a:lstStyle>
            <a:lvl5pPr marL="712788" indent="-265113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8800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336890" y="4463150"/>
            <a:ext cx="162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7126964" y="4463150"/>
            <a:ext cx="162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405522958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540000" y="2420888"/>
            <a:ext cx="3600000" cy="3348000"/>
          </a:xfrm>
        </p:spPr>
        <p:txBody>
          <a:bodyPr tIns="900000"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fr-FR" noProof="0"/>
              <a:t>Sélectionner l’icône pour insérer un graphique</a:t>
            </a:r>
          </a:p>
        </p:txBody>
      </p:sp>
      <p:sp>
        <p:nvSpPr>
          <p:cNvPr id="13" name="Espace réservé du graphique 16"/>
          <p:cNvSpPr>
            <a:spLocks noGrp="1"/>
          </p:cNvSpPr>
          <p:nvPr>
            <p:ph type="chart" sz="quarter" idx="21" hasCustomPrompt="1"/>
          </p:nvPr>
        </p:nvSpPr>
        <p:spPr bwMode="gray">
          <a:xfrm>
            <a:off x="5004000" y="2420888"/>
            <a:ext cx="3600000" cy="3348000"/>
          </a:xfrm>
        </p:spPr>
        <p:txBody>
          <a:bodyPr tIns="900000"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fr-FR" noProof="0" dirty="0"/>
              <a:t>Sélectionner l’icône pour insérer un graphique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2"/>
          </p:nvPr>
        </p:nvSpPr>
        <p:spPr bwMode="gray"/>
        <p:txBody>
          <a:bodyPr/>
          <a:lstStyle/>
          <a:p>
            <a:r>
              <a:rPr lang="en-US"/>
              <a:t>Date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3"/>
          </p:nvPr>
        </p:nvSpPr>
        <p:spPr bwMode="gray"/>
        <p:txBody>
          <a:bodyPr/>
          <a:lstStyle/>
          <a:p>
            <a:pPr algn="l"/>
            <a:r>
              <a:rPr lang="fr-FR"/>
              <a:t>Titre de la présentation - 00/00/00     Classification : </a:t>
            </a:r>
            <a:endParaRPr lang="fr-FR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24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8" name="Connecteur droit 17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540000" y="1242000"/>
            <a:ext cx="4104000" cy="1188000"/>
          </a:xfrm>
        </p:spPr>
        <p:txBody>
          <a:bodyPr/>
          <a:lstStyle>
            <a:lvl5pPr marL="446400" indent="-266400">
              <a:defRPr/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0" name="Espace réservé du texte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860000" y="1242000"/>
            <a:ext cx="3744000" cy="1188000"/>
          </a:xfrm>
        </p:spPr>
        <p:txBody>
          <a:bodyPr/>
          <a:lstStyle>
            <a:lvl5pPr marL="446400" indent="-266400">
              <a:defRPr/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8800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18062156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 A">
    <p:bg bwMode="gray"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0000" y="2960948"/>
            <a:ext cx="342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bg1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     Classification :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540000" y="2125940"/>
            <a:ext cx="342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047752" y="5968402"/>
            <a:ext cx="1575284" cy="648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39" y="5981782"/>
            <a:ext cx="1427796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437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 B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0000" y="2960948"/>
            <a:ext cx="342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bg1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     Classification :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540000" y="2125940"/>
            <a:ext cx="342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047752" y="5968402"/>
            <a:ext cx="1575284" cy="648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39" y="5981782"/>
            <a:ext cx="1427796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85874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13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0000" y="2960948"/>
            <a:ext cx="342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tx2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     Classification :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540000" y="2125940"/>
            <a:ext cx="342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047752" y="5968402"/>
            <a:ext cx="1575283" cy="648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39" y="5981782"/>
            <a:ext cx="1427796" cy="6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40086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A">
    <p:bg bwMode="gray"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     Classification :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90712" y="5547712"/>
            <a:ext cx="1925347" cy="792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474" y="2559571"/>
            <a:ext cx="1983052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3630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B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     Classification :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90712" y="5547712"/>
            <a:ext cx="1925347" cy="792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474" y="2559571"/>
            <a:ext cx="1983052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618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texte encad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">
          <a:xfrm>
            <a:off x="4874400" y="1306264"/>
            <a:ext cx="3729600" cy="3762000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texte 13"/>
          <p:cNvSpPr>
            <a:spLocks noGrp="1"/>
          </p:cNvSpPr>
          <p:nvPr>
            <p:ph type="body" sz="quarter" idx="18"/>
          </p:nvPr>
        </p:nvSpPr>
        <p:spPr bwMode="gray">
          <a:xfrm>
            <a:off x="4874400" y="1306264"/>
            <a:ext cx="3730075" cy="3762000"/>
          </a:xfrm>
          <a:ln w="22225">
            <a:noFill/>
            <a:miter lim="800000"/>
          </a:ln>
        </p:spPr>
        <p:txBody>
          <a:bodyPr lIns="216000" tIns="216000" rIns="108000"/>
          <a:lstStyle>
            <a:lvl1pPr marL="3600">
              <a:lnSpc>
                <a:spcPct val="97000"/>
              </a:lnSpc>
              <a:spcAft>
                <a:spcPts val="0"/>
              </a:spcAft>
              <a:defRPr sz="1200" baseline="0"/>
            </a:lvl1pPr>
            <a:lvl2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0" algn="l"/>
              </a:tabLst>
              <a:defRPr b="0">
                <a:solidFill>
                  <a:schemeClr val="accent2"/>
                </a:solidFill>
              </a:defRPr>
            </a:lvl2pPr>
            <a:lvl3pPr marL="3175" indent="0">
              <a:buFont typeface="Arial" pitchFamily="34" charset="0"/>
              <a:buNone/>
              <a:defRPr/>
            </a:lvl3pPr>
            <a:lvl4pPr marL="4762" indent="0">
              <a:buNone/>
              <a:defRPr/>
            </a:lvl4pPr>
            <a:lvl5pPr marL="3175" indent="0"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9"/>
          </p:nvPr>
        </p:nvSpPr>
        <p:spPr bwMode="gray"/>
        <p:txBody>
          <a:bodyPr/>
          <a:lstStyle/>
          <a:p>
            <a:r>
              <a:rPr lang="en-US"/>
              <a:t>Date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0"/>
          </p:nvPr>
        </p:nvSpPr>
        <p:spPr bwMode="gray"/>
        <p:txBody>
          <a:bodyPr/>
          <a:lstStyle/>
          <a:p>
            <a:pPr algn="l"/>
            <a:r>
              <a:rPr lang="fr-FR"/>
              <a:t>Titre de la présentation - 00/00/00     Classification : 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40000" y="1242000"/>
            <a:ext cx="4104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8800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2621459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     Classification :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11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90712" y="5547712"/>
            <a:ext cx="1925346" cy="792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475" y="2559571"/>
            <a:ext cx="198305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2083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A">
    <p:bg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6696060" y="5543811"/>
            <a:ext cx="1925342" cy="792000"/>
          </a:xfrm>
          <a:prstGeom prst="rect">
            <a:avLst/>
          </a:prstGeom>
        </p:spPr>
      </p:pic>
      <p:sp>
        <p:nvSpPr>
          <p:cNvPr id="13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9999" y="4402124"/>
            <a:ext cx="54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Copil R&amp;D Titane - Transformation - EA - 18/02/21     Classification :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539999" y="2657915"/>
            <a:ext cx="5400000" cy="1512168"/>
          </a:xfrm>
        </p:spPr>
        <p:txBody>
          <a:bodyPr/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6818" y="1187335"/>
            <a:ext cx="198305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6132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9999" y="4402124"/>
            <a:ext cx="54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Copil R&amp;D Titane - Transformation - EA - 18/02/21     Classification :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539999" y="2657915"/>
            <a:ext cx="5400000" cy="1512168"/>
          </a:xfrm>
        </p:spPr>
        <p:txBody>
          <a:bodyPr/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6696060" y="5543811"/>
            <a:ext cx="1925342" cy="7920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6818" y="1187335"/>
            <a:ext cx="198305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83277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6696000" y="5544000"/>
            <a:ext cx="1925346" cy="792000"/>
          </a:xfrm>
          <a:prstGeom prst="rect">
            <a:avLst/>
          </a:prstGeom>
        </p:spPr>
      </p:pic>
      <p:sp>
        <p:nvSpPr>
          <p:cNvPr id="13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9999" y="4402124"/>
            <a:ext cx="54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tx2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tx2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Copil R&amp;D Titane - Transformation - EA - 18/02/21     Classification :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539999" y="2657915"/>
            <a:ext cx="5400000" cy="1512168"/>
          </a:xfrm>
        </p:spPr>
        <p:txBody>
          <a:bodyPr/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6818" y="1187335"/>
            <a:ext cx="1983050" cy="89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6942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6000" y="1260134"/>
            <a:ext cx="3600000" cy="360127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Copil R&amp;D Titane - Transformation - EA - 18/02/21     Classification :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cxnSp>
        <p:nvCxnSpPr>
          <p:cNvPr id="29" name="Connecteur droit 28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pace réservé du texte 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41266" y="167563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33" name="Espace réservé du texte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936000" y="167563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26" name="Espace réservé du texte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41266" y="2425088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27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36000" y="2425088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28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41266" y="3174546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30" name="Espace réservé du texte 4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936000" y="3174546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31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41266" y="3924003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39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36000" y="3924003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49" name="Espace réservé du texte 4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441266" y="467346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0" name="Espace réservé du texte 4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936000" y="467346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1" name="Espace réservé du texte 4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4581722" y="167563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2" name="Espace réservé du texte 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5076456" y="167563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3" name="Espace réservé du texte 4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4581722" y="2425088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4" name="Espace réservé du texte 4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5076456" y="2425088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5" name="Espace réservé du texte 4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4581722" y="3174546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6" name="Espace réservé du texte 4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5076456" y="3174546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7" name="Espace réservé du texte 4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581722" y="3924003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8" name="Espace réservé du texte 4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5076456" y="3924003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9" name="Espace réservé du texte 4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4581722" y="467346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60" name="Espace réservé du texte 4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5076456" y="467346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61" name="Espace réservé du texte 4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5076456" y="5445224"/>
            <a:ext cx="3600000" cy="360127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64495264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A">
    <p:bg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Copil R&amp;D Titane - Transformation - EA - 18/02/21     Classification :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012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740352" y="6201308"/>
            <a:ext cx="1006985" cy="432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5467" y="6239979"/>
            <a:ext cx="827998" cy="37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2247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Copil R&amp;D Titane - Transformation - EA - 18/02/21     Classification :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012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740352" y="6201308"/>
            <a:ext cx="1006985" cy="4320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5467" y="6239979"/>
            <a:ext cx="827998" cy="37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91284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Copil R&amp;D Titane - Transformation - EA - 18/02/21     Classification :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012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tx2"/>
                </a:solidFill>
              </a:defRPr>
            </a:lvl1pPr>
            <a:lvl2pPr marL="0" indent="0">
              <a:buNone/>
              <a:defRPr sz="2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44408297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visue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9144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Copil R&amp;D Titane - Transformation - EA - 18/02/21     Classification :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600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740000" y="6202800"/>
            <a:ext cx="1008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0633" y="-10633"/>
            <a:ext cx="3576638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2" name="Espace réservé du texte 6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6616800" y="6238800"/>
            <a:ext cx="828000" cy="374400"/>
          </a:xfrm>
          <a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87149225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visue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9144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2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Copil R&amp;D Titane - Transformation - EA - 18/02/21     Classification :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600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740000" y="6202800"/>
            <a:ext cx="1008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0633" y="-10633"/>
            <a:ext cx="3576638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5" name="Espace réservé du texte 6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6616800" y="6238800"/>
            <a:ext cx="828000" cy="374400"/>
          </a:xfrm>
          <a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1460203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chiffres clés encadr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24"/>
          </p:nvPr>
        </p:nvSpPr>
        <p:spPr bwMode="gray"/>
        <p:txBody>
          <a:bodyPr/>
          <a:lstStyle/>
          <a:p>
            <a:r>
              <a:rPr lang="en-US"/>
              <a:t>Date</a:t>
            </a:r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25"/>
          </p:nvPr>
        </p:nvSpPr>
        <p:spPr bwMode="gray"/>
        <p:txBody>
          <a:bodyPr/>
          <a:lstStyle/>
          <a:p>
            <a:pPr algn="l"/>
            <a:r>
              <a:rPr lang="fr-FR"/>
              <a:t>Titre de la présentation - 00/00/00     Classification : </a:t>
            </a:r>
            <a:endParaRPr lang="fr-FR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20" name="Connecteur droit 19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40000" y="1242000"/>
            <a:ext cx="4104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7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112984" y="1757064"/>
            <a:ext cx="162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6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903814" y="1757064"/>
            <a:ext cx="162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7" name="Espace réservé du texte 4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5112984" y="3410400"/>
            <a:ext cx="162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8" name="Espace réservé du texte 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6903814" y="3410400"/>
            <a:ext cx="162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9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8800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4874400" y="1306264"/>
            <a:ext cx="3729600" cy="3762000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08229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visuel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9144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Copil R&amp;D Titane - Transformation - EA - 18/02/21     Classification :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600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740000" y="6202800"/>
            <a:ext cx="1008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0633" y="-10633"/>
            <a:ext cx="3576638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5" name="Espace réservé du texte 6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6616800" y="6238800"/>
            <a:ext cx="828000" cy="374400"/>
          </a:xfrm>
          <a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101307166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visuel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9144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Copil R&amp;D Titane - Transformation - EA - 18/02/21     Classification :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600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740000" y="6202800"/>
            <a:ext cx="1008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0633" y="-10633"/>
            <a:ext cx="3576638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5" name="Espace réservé du texte 6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6616800" y="6238800"/>
            <a:ext cx="828000" cy="374400"/>
          </a:xfrm>
          <a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25946268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cxnSp>
        <p:nvCxnSpPr>
          <p:cNvPr id="8" name="Connecteur droit 7"/>
          <p:cNvCxnSpPr/>
          <p:nvPr userDrawn="1"/>
        </p:nvCxnSpPr>
        <p:spPr bwMode="gray">
          <a:xfrm>
            <a:off x="540000" y="972102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40000" y="1242000"/>
            <a:ext cx="8064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7366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5"/>
          </p:nvPr>
        </p:nvSpPr>
        <p:spPr>
          <a:xfrm>
            <a:off x="862088" y="6192682"/>
            <a:ext cx="3420000" cy="440684"/>
          </a:xfrm>
        </p:spPr>
        <p:txBody>
          <a:bodyPr/>
          <a:lstStyle/>
          <a:p>
            <a:pPr algn="l"/>
            <a:r>
              <a:rPr lang="fr-FR"/>
              <a:t>Copil R&amp;D Titane - Transformation - EA - 18/02/21     Classification : 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202103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algn="l"/>
            <a:r>
              <a:rPr lang="fr-FR"/>
              <a:t>Copil R&amp;D Titane - Transformation - EA - 18/02/21     Classification : 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3" name="Connecteur droit 12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40000" y="1242000"/>
            <a:ext cx="4104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860000" y="1242000"/>
            <a:ext cx="3744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8800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27597073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0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540000" y="1291282"/>
            <a:ext cx="4032000" cy="3924000"/>
          </a:xfrm>
          <a:solidFill>
            <a:schemeClr val="bg1">
              <a:lumMod val="95000"/>
            </a:schemeClr>
          </a:solidFill>
        </p:spPr>
        <p:txBody>
          <a:bodyPr tIns="90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2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3"/>
          </p:nvPr>
        </p:nvSpPr>
        <p:spPr bwMode="gray"/>
        <p:txBody>
          <a:bodyPr/>
          <a:lstStyle/>
          <a:p>
            <a:pPr algn="l"/>
            <a:r>
              <a:rPr lang="fr-FR"/>
              <a:t>Copil R&amp;D Titane - Transformation - EA - 18/02/21     Classification :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24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860000" y="1242882"/>
            <a:ext cx="3744000" cy="3060000"/>
          </a:xfrm>
        </p:spPr>
        <p:txBody>
          <a:bodyPr/>
          <a:lstStyle>
            <a:lvl5pPr marL="712800" indent="-266400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9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336890" y="4347852"/>
            <a:ext cx="1620000" cy="972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0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126964" y="4347852"/>
            <a:ext cx="1620000" cy="972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8800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</p:spTree>
    <p:extLst>
      <p:ext uri="{BB962C8B-B14F-4D97-AF65-F5344CB8AC3E}">
        <p14:creationId xmlns:p14="http://schemas.microsoft.com/office/powerpoint/2010/main" val="94030996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texte encad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">
          <a:xfrm>
            <a:off x="4874400" y="1306264"/>
            <a:ext cx="3729600" cy="3762000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texte 13"/>
          <p:cNvSpPr>
            <a:spLocks noGrp="1"/>
          </p:cNvSpPr>
          <p:nvPr>
            <p:ph type="body" sz="quarter" idx="18"/>
          </p:nvPr>
        </p:nvSpPr>
        <p:spPr bwMode="gray">
          <a:xfrm>
            <a:off x="4874400" y="1306264"/>
            <a:ext cx="3730075" cy="3762000"/>
          </a:xfrm>
          <a:ln w="22225">
            <a:noFill/>
            <a:miter lim="800000"/>
          </a:ln>
        </p:spPr>
        <p:txBody>
          <a:bodyPr lIns="216000" tIns="216000" rIns="108000"/>
          <a:lstStyle>
            <a:lvl1pPr marL="3600">
              <a:lnSpc>
                <a:spcPct val="97000"/>
              </a:lnSpc>
              <a:spcAft>
                <a:spcPts val="0"/>
              </a:spcAft>
              <a:defRPr sz="1200" baseline="0"/>
            </a:lvl1pPr>
            <a:lvl2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0" algn="l"/>
              </a:tabLst>
              <a:defRPr b="0">
                <a:solidFill>
                  <a:schemeClr val="accent2"/>
                </a:solidFill>
              </a:defRPr>
            </a:lvl2pPr>
            <a:lvl3pPr marL="3175" indent="0">
              <a:buFont typeface="Arial" pitchFamily="34" charset="0"/>
              <a:buNone/>
              <a:defRPr/>
            </a:lvl3pPr>
            <a:lvl4pPr marL="4762" indent="0">
              <a:buNone/>
              <a:defRPr/>
            </a:lvl4pPr>
            <a:lvl5pPr marL="3175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9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0"/>
          </p:nvPr>
        </p:nvSpPr>
        <p:spPr bwMode="gray"/>
        <p:txBody>
          <a:bodyPr/>
          <a:lstStyle/>
          <a:p>
            <a:pPr algn="l"/>
            <a:r>
              <a:rPr lang="fr-FR"/>
              <a:t>Copil R&amp;D Titane - Transformation - EA - 18/02/21     Classification : 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40000" y="1242000"/>
            <a:ext cx="4104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8800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25602865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chiffres clés encadr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24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25"/>
          </p:nvPr>
        </p:nvSpPr>
        <p:spPr bwMode="gray"/>
        <p:txBody>
          <a:bodyPr/>
          <a:lstStyle/>
          <a:p>
            <a:pPr algn="l"/>
            <a:r>
              <a:rPr lang="fr-FR"/>
              <a:t>Copil R&amp;D Titane - Transformation - EA - 18/02/21     Classification : </a:t>
            </a:r>
            <a:endParaRPr lang="fr-FR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20" name="Connecteur droit 19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40000" y="1242000"/>
            <a:ext cx="4104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7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112984" y="1757064"/>
            <a:ext cx="162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6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903814" y="1757064"/>
            <a:ext cx="162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7" name="Espace réservé du texte 4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5112984" y="3410400"/>
            <a:ext cx="162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8" name="Espace réservé du texte 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6903814" y="3410400"/>
            <a:ext cx="162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9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8800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4874400" y="1306264"/>
            <a:ext cx="3729600" cy="3762000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562088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graphiqu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583130" y="1242000"/>
            <a:ext cx="3600000" cy="4104000"/>
          </a:xfrm>
        </p:spPr>
        <p:txBody>
          <a:bodyPr tIns="900000" anchor="ctr" anchorCtr="0"/>
          <a:lstStyle>
            <a:lvl1pPr marL="0" indent="0" algn="ctr"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 graphique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 bwMode="gray"/>
        <p:txBody>
          <a:bodyPr/>
          <a:lstStyle/>
          <a:p>
            <a:pPr algn="l"/>
            <a:r>
              <a:rPr lang="fr-FR"/>
              <a:t>Copil R&amp;D Titane - Transformation - EA - 18/02/21     Classification : 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860000" y="1242000"/>
            <a:ext cx="3744000" cy="2808000"/>
          </a:xfrm>
        </p:spPr>
        <p:txBody>
          <a:bodyPr/>
          <a:lstStyle>
            <a:lvl5pPr marL="712788" indent="-265113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8800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336890" y="4088698"/>
            <a:ext cx="162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7126964" y="4088698"/>
            <a:ext cx="162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36218595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graphiqu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583130" y="1242000"/>
            <a:ext cx="3780000" cy="4176000"/>
          </a:xfrm>
        </p:spPr>
        <p:txBody>
          <a:bodyPr tIns="900000" anchor="ctr" anchorCtr="0"/>
          <a:lstStyle>
            <a:lvl1pPr marL="0" indent="0" algn="ctr"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 graphique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 bwMode="gray"/>
        <p:txBody>
          <a:bodyPr/>
          <a:lstStyle/>
          <a:p>
            <a:pPr algn="l"/>
            <a:r>
              <a:rPr lang="fr-FR"/>
              <a:t>Copil R&amp;D Titane - Transformation - EA - 18/02/21     Classification : 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860000" y="1242000"/>
            <a:ext cx="3744000" cy="3168000"/>
          </a:xfrm>
        </p:spPr>
        <p:txBody>
          <a:bodyPr/>
          <a:lstStyle>
            <a:lvl5pPr marL="712788" indent="-265113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8800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336890" y="4463150"/>
            <a:ext cx="162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7126964" y="4463150"/>
            <a:ext cx="162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7602029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540000" y="2420888"/>
            <a:ext cx="3600000" cy="3348000"/>
          </a:xfrm>
        </p:spPr>
        <p:txBody>
          <a:bodyPr tIns="900000"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fr-FR" noProof="0"/>
              <a:t>Sélectionner l’icône pour insérer un graphique</a:t>
            </a:r>
          </a:p>
        </p:txBody>
      </p:sp>
      <p:sp>
        <p:nvSpPr>
          <p:cNvPr id="13" name="Espace réservé du graphique 16"/>
          <p:cNvSpPr>
            <a:spLocks noGrp="1"/>
          </p:cNvSpPr>
          <p:nvPr>
            <p:ph type="chart" sz="quarter" idx="21" hasCustomPrompt="1"/>
          </p:nvPr>
        </p:nvSpPr>
        <p:spPr bwMode="gray">
          <a:xfrm>
            <a:off x="5004000" y="2420888"/>
            <a:ext cx="3600000" cy="3348000"/>
          </a:xfrm>
        </p:spPr>
        <p:txBody>
          <a:bodyPr tIns="900000"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fr-FR" noProof="0" dirty="0"/>
              <a:t>Sélectionner l’icône pour insérer un graphique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2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3"/>
          </p:nvPr>
        </p:nvSpPr>
        <p:spPr bwMode="gray"/>
        <p:txBody>
          <a:bodyPr/>
          <a:lstStyle/>
          <a:p>
            <a:pPr algn="l"/>
            <a:r>
              <a:rPr lang="fr-FR"/>
              <a:t>Copil R&amp;D Titane - Transformation - EA - 18/02/21     Classification : </a:t>
            </a:r>
            <a:endParaRPr lang="fr-FR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24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8" name="Connecteur droit 17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540000" y="1242000"/>
            <a:ext cx="4104000" cy="1188000"/>
          </a:xfrm>
        </p:spPr>
        <p:txBody>
          <a:bodyPr/>
          <a:lstStyle>
            <a:lvl5pPr marL="446400" indent="-266400">
              <a:defRPr/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0" name="Espace réservé du texte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860000" y="1242000"/>
            <a:ext cx="3744000" cy="1188000"/>
          </a:xfrm>
        </p:spPr>
        <p:txBody>
          <a:bodyPr/>
          <a:lstStyle>
            <a:lvl5pPr marL="446400" indent="-266400">
              <a:defRPr/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8800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010946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graphiqu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583130" y="1242000"/>
            <a:ext cx="3600000" cy="4104000"/>
          </a:xfrm>
        </p:spPr>
        <p:txBody>
          <a:bodyPr tIns="900000" anchor="ctr" anchorCtr="0"/>
          <a:lstStyle>
            <a:lvl1pPr marL="0" indent="0" algn="ctr"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 graphique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0"/>
          </p:nvPr>
        </p:nvSpPr>
        <p:spPr bwMode="gray"/>
        <p:txBody>
          <a:bodyPr/>
          <a:lstStyle/>
          <a:p>
            <a:r>
              <a:rPr lang="en-US"/>
              <a:t>Date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 bwMode="gray"/>
        <p:txBody>
          <a:bodyPr/>
          <a:lstStyle/>
          <a:p>
            <a:pPr algn="l"/>
            <a:r>
              <a:rPr lang="fr-FR"/>
              <a:t>Titre de la présentation - 00/00/00     Classification : 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860000" y="1242000"/>
            <a:ext cx="3744000" cy="2808000"/>
          </a:xfrm>
        </p:spPr>
        <p:txBody>
          <a:bodyPr/>
          <a:lstStyle>
            <a:lvl5pPr marL="712788" indent="-265113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8800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336890" y="4088698"/>
            <a:ext cx="162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7126964" y="4088698"/>
            <a:ext cx="162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377419468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 A">
    <p:bg bwMode="gray"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0000" y="2960948"/>
            <a:ext cx="342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bg1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Copil R&amp;D Titane - Transformation - EA - 18/02/21     Classification :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540000" y="2125940"/>
            <a:ext cx="342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047752" y="5968402"/>
            <a:ext cx="1575284" cy="648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5339" y="5981782"/>
            <a:ext cx="1427796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8808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 B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0000" y="2960948"/>
            <a:ext cx="342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bg1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Copil R&amp;D Titane - Transformation - EA - 18/02/21     Classification :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540000" y="2125940"/>
            <a:ext cx="342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047752" y="5968402"/>
            <a:ext cx="1575284" cy="648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5339" y="5981782"/>
            <a:ext cx="1427796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0380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13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0000" y="2960948"/>
            <a:ext cx="342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tx2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Copil R&amp;D Titane - Transformation - EA - 18/02/21     Classification :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540000" y="2125940"/>
            <a:ext cx="342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047752" y="5968402"/>
            <a:ext cx="1575283" cy="648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5339" y="5981782"/>
            <a:ext cx="1427796" cy="6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9393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A">
    <p:bg bwMode="gray"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Copil R&amp;D Titane - Transformation - EA - 18/02/21     Classification :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6690712" y="5547712"/>
            <a:ext cx="1925347" cy="792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0474" y="2559571"/>
            <a:ext cx="1983052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18289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B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Copil R&amp;D Titane - Transformation - EA - 18/02/21     Classification :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6690712" y="5547712"/>
            <a:ext cx="1925347" cy="792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0474" y="2559571"/>
            <a:ext cx="1983052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21983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Copil R&amp;D Titane - Transformation - EA - 18/02/21     Classification :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11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6690712" y="5547712"/>
            <a:ext cx="1925346" cy="792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0475" y="2559571"/>
            <a:ext cx="198305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211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graphiqu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583130" y="1242000"/>
            <a:ext cx="3780000" cy="4176000"/>
          </a:xfrm>
        </p:spPr>
        <p:txBody>
          <a:bodyPr tIns="900000" anchor="ctr" anchorCtr="0"/>
          <a:lstStyle>
            <a:lvl1pPr marL="0" indent="0" algn="ctr"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 graphique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0"/>
          </p:nvPr>
        </p:nvSpPr>
        <p:spPr bwMode="gray"/>
        <p:txBody>
          <a:bodyPr/>
          <a:lstStyle/>
          <a:p>
            <a:r>
              <a:rPr lang="en-US"/>
              <a:t>Date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 bwMode="gray"/>
        <p:txBody>
          <a:bodyPr/>
          <a:lstStyle/>
          <a:p>
            <a:pPr algn="l"/>
            <a:r>
              <a:rPr lang="fr-FR"/>
              <a:t>Titre de la présentation - 00/00/00     Classification : 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860000" y="1242000"/>
            <a:ext cx="3744000" cy="3168000"/>
          </a:xfrm>
        </p:spPr>
        <p:txBody>
          <a:bodyPr/>
          <a:lstStyle>
            <a:lvl5pPr marL="712788" indent="-265113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8800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336890" y="4463150"/>
            <a:ext cx="162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7126964" y="4463150"/>
            <a:ext cx="162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747796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540000" y="2420888"/>
            <a:ext cx="3600000" cy="3348000"/>
          </a:xfrm>
        </p:spPr>
        <p:txBody>
          <a:bodyPr tIns="900000"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fr-FR" noProof="0"/>
              <a:t>Sélectionner l’icône pour insérer un graphique</a:t>
            </a:r>
          </a:p>
        </p:txBody>
      </p:sp>
      <p:sp>
        <p:nvSpPr>
          <p:cNvPr id="13" name="Espace réservé du graphique 16"/>
          <p:cNvSpPr>
            <a:spLocks noGrp="1"/>
          </p:cNvSpPr>
          <p:nvPr>
            <p:ph type="chart" sz="quarter" idx="21" hasCustomPrompt="1"/>
          </p:nvPr>
        </p:nvSpPr>
        <p:spPr bwMode="gray">
          <a:xfrm>
            <a:off x="5004000" y="2420888"/>
            <a:ext cx="3600000" cy="3348000"/>
          </a:xfrm>
        </p:spPr>
        <p:txBody>
          <a:bodyPr tIns="900000"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fr-FR" noProof="0" dirty="0"/>
              <a:t>Sélectionner l’icône pour insérer un graphique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2"/>
          </p:nvPr>
        </p:nvSpPr>
        <p:spPr bwMode="gray"/>
        <p:txBody>
          <a:bodyPr/>
          <a:lstStyle/>
          <a:p>
            <a:r>
              <a:rPr lang="en-US"/>
              <a:t>Date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3"/>
          </p:nvPr>
        </p:nvSpPr>
        <p:spPr bwMode="gray"/>
        <p:txBody>
          <a:bodyPr/>
          <a:lstStyle/>
          <a:p>
            <a:pPr algn="l"/>
            <a:r>
              <a:rPr lang="fr-FR"/>
              <a:t>Titre de la présentation - 00/00/00     Classification : </a:t>
            </a:r>
            <a:endParaRPr lang="fr-FR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24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8" name="Connecteur droit 17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540000" y="1242000"/>
            <a:ext cx="4104000" cy="1188000"/>
          </a:xfrm>
        </p:spPr>
        <p:txBody>
          <a:bodyPr/>
          <a:lstStyle>
            <a:lvl5pPr marL="446400" indent="-266400">
              <a:defRPr/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0" name="Espace réservé du texte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860000" y="1242000"/>
            <a:ext cx="3744000" cy="1188000"/>
          </a:xfrm>
        </p:spPr>
        <p:txBody>
          <a:bodyPr/>
          <a:lstStyle>
            <a:lvl5pPr marL="446400" indent="-266400">
              <a:defRPr/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8800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178890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9999" y="4402124"/>
            <a:ext cx="54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     Classification :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539999" y="2657915"/>
            <a:ext cx="5400000" cy="1512168"/>
          </a:xfrm>
        </p:spPr>
        <p:txBody>
          <a:bodyPr/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96060" y="5543811"/>
            <a:ext cx="1925342" cy="7920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818" y="1187335"/>
            <a:ext cx="198305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888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 A">
    <p:bg bwMode="gray"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0000" y="2960948"/>
            <a:ext cx="342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bg1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     Classification :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540000" y="2125940"/>
            <a:ext cx="342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047752" y="5968402"/>
            <a:ext cx="1575284" cy="648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39" y="5981782"/>
            <a:ext cx="1427796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3588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 B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0000" y="2960948"/>
            <a:ext cx="342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bg1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     Classification :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540000" y="2125940"/>
            <a:ext cx="342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047752" y="5968402"/>
            <a:ext cx="1575284" cy="648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39" y="5981782"/>
            <a:ext cx="1427796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58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13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0000" y="2960948"/>
            <a:ext cx="342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tx2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     Classification :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540000" y="2125940"/>
            <a:ext cx="342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047752" y="5968402"/>
            <a:ext cx="1575283" cy="648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39" y="5981782"/>
            <a:ext cx="1427796" cy="6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08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A">
    <p:bg bwMode="gray"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     Classification :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90712" y="5547712"/>
            <a:ext cx="1925347" cy="792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474" y="2559571"/>
            <a:ext cx="1983052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586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B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     Classification :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90712" y="5547712"/>
            <a:ext cx="1925347" cy="792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474" y="2559571"/>
            <a:ext cx="1983052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0632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     Classification :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11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90712" y="5547712"/>
            <a:ext cx="1925346" cy="792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475" y="2559571"/>
            <a:ext cx="198305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515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A">
    <p:bg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96060" y="5543811"/>
            <a:ext cx="1925342" cy="792000"/>
          </a:xfrm>
          <a:prstGeom prst="rect">
            <a:avLst/>
          </a:prstGeom>
        </p:spPr>
      </p:pic>
      <p:sp>
        <p:nvSpPr>
          <p:cNvPr id="13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9999" y="4402124"/>
            <a:ext cx="54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Copil R&amp;D Filière Titane - 10/03/20     Classification :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539999" y="2657915"/>
            <a:ext cx="5400000" cy="1512168"/>
          </a:xfrm>
        </p:spPr>
        <p:txBody>
          <a:bodyPr/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818" y="1187335"/>
            <a:ext cx="198305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08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9999" y="4402124"/>
            <a:ext cx="54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Copil R&amp;D Filière Titane - 10/03/20     Classification :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539999" y="2657915"/>
            <a:ext cx="5400000" cy="1512168"/>
          </a:xfrm>
        </p:spPr>
        <p:txBody>
          <a:bodyPr/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96060" y="5543811"/>
            <a:ext cx="1925342" cy="7920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818" y="1187335"/>
            <a:ext cx="198305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4816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96000" y="5544000"/>
            <a:ext cx="1925346" cy="792000"/>
          </a:xfrm>
          <a:prstGeom prst="rect">
            <a:avLst/>
          </a:prstGeom>
        </p:spPr>
      </p:pic>
      <p:sp>
        <p:nvSpPr>
          <p:cNvPr id="13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9999" y="4402124"/>
            <a:ext cx="54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tx2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tx2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Copil R&amp;D Filière Titane - 10/03/20     Classification :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539999" y="2657915"/>
            <a:ext cx="5400000" cy="1512168"/>
          </a:xfrm>
        </p:spPr>
        <p:txBody>
          <a:bodyPr/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818" y="1187335"/>
            <a:ext cx="1983050" cy="89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555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6000" y="1260134"/>
            <a:ext cx="3600000" cy="360127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Copil R&amp;D Filière Titane - 10/03/20     Classification :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cxnSp>
        <p:nvCxnSpPr>
          <p:cNvPr id="29" name="Connecteur droit 28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pace réservé du texte 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41266" y="167563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33" name="Espace réservé du texte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936000" y="167563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26" name="Espace réservé du texte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41266" y="2425088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27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36000" y="2425088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28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41266" y="3174546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30" name="Espace réservé du texte 4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936000" y="3174546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31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41266" y="3924003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39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36000" y="3924003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49" name="Espace réservé du texte 4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441266" y="467346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0" name="Espace réservé du texte 4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936000" y="467346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1" name="Espace réservé du texte 4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4581722" y="167563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2" name="Espace réservé du texte 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5076456" y="167563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3" name="Espace réservé du texte 4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4581722" y="2425088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4" name="Espace réservé du texte 4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5076456" y="2425088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5" name="Espace réservé du texte 4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4581722" y="3174546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6" name="Espace réservé du texte 4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5076456" y="3174546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7" name="Espace réservé du texte 4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581722" y="3924003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8" name="Espace réservé du texte 4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5076456" y="3924003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9" name="Espace réservé du texte 4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4581722" y="467346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60" name="Espace réservé du texte 4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5076456" y="467346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61" name="Espace réservé du texte 4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5076456" y="5445224"/>
            <a:ext cx="3600000" cy="360127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638747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96000" y="5544000"/>
            <a:ext cx="1925346" cy="792000"/>
          </a:xfrm>
          <a:prstGeom prst="rect">
            <a:avLst/>
          </a:prstGeom>
        </p:spPr>
      </p:pic>
      <p:sp>
        <p:nvSpPr>
          <p:cNvPr id="13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9999" y="4402124"/>
            <a:ext cx="54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tx2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tx2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     Classification :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539999" y="2657915"/>
            <a:ext cx="5400000" cy="1512168"/>
          </a:xfrm>
        </p:spPr>
        <p:txBody>
          <a:bodyPr/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818" y="1187335"/>
            <a:ext cx="1983050" cy="89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A">
    <p:bg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Copil R&amp;D Filière Titane - 10/03/20     Classification :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012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740352" y="6201308"/>
            <a:ext cx="1006985" cy="432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467" y="6239979"/>
            <a:ext cx="827998" cy="37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490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Copil R&amp;D Filière Titane - 10/03/20     Classification :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012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740352" y="6201308"/>
            <a:ext cx="1006985" cy="4320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467" y="6239979"/>
            <a:ext cx="827998" cy="37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9401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Copil R&amp;D Filière Titane - 10/03/20     Classification :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012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tx2"/>
                </a:solidFill>
              </a:defRPr>
            </a:lvl1pPr>
            <a:lvl2pPr marL="0" indent="0">
              <a:buNone/>
              <a:defRPr sz="2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516851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visue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9144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Copil R&amp;D Filière Titane - 10/03/20     Classification :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600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740000" y="6202800"/>
            <a:ext cx="1008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0633" y="-10633"/>
            <a:ext cx="3576638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2" name="Espace réservé du texte 6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6616800" y="6238800"/>
            <a:ext cx="828000" cy="374400"/>
          </a:xfrm>
          <a:blipFill>
            <a:blip r:embed="rId4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17367473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visue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9144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2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Copil R&amp;D Filière Titane - 10/03/20     Classification :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600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740000" y="6202800"/>
            <a:ext cx="1008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0633" y="-10633"/>
            <a:ext cx="3576638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5" name="Espace réservé du texte 6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6616800" y="6238800"/>
            <a:ext cx="828000" cy="374400"/>
          </a:xfrm>
          <a:blipFill>
            <a:blip r:embed="rId4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42585677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visuel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9144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Copil R&amp;D Filière Titane - 10/03/20     Classification :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600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740000" y="6202800"/>
            <a:ext cx="1008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0633" y="-10633"/>
            <a:ext cx="3576638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5" name="Espace réservé du texte 6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6616800" y="6238800"/>
            <a:ext cx="828000" cy="374400"/>
          </a:xfrm>
          <a:blipFill>
            <a:blip r:embed="rId4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27378833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visuel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9144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Copil R&amp;D Filière Titane - 10/03/20     Classification :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600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740000" y="6202800"/>
            <a:ext cx="1008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0633" y="-10633"/>
            <a:ext cx="3576638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5" name="Espace réservé du texte 6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6616800" y="6238800"/>
            <a:ext cx="828000" cy="374400"/>
          </a:xfrm>
          <a:blipFill>
            <a:blip r:embed="rId4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8039820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cxnSp>
        <p:nvCxnSpPr>
          <p:cNvPr id="8" name="Connecteur droit 7"/>
          <p:cNvCxnSpPr/>
          <p:nvPr userDrawn="1"/>
        </p:nvCxnSpPr>
        <p:spPr bwMode="gray">
          <a:xfrm>
            <a:off x="540000" y="972102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40000" y="1242000"/>
            <a:ext cx="8064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7366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5"/>
          </p:nvPr>
        </p:nvSpPr>
        <p:spPr>
          <a:xfrm>
            <a:off x="862088" y="6192682"/>
            <a:ext cx="3420000" cy="440684"/>
          </a:xfrm>
        </p:spPr>
        <p:txBody>
          <a:bodyPr/>
          <a:lstStyle/>
          <a:p>
            <a:pPr algn="l"/>
            <a:r>
              <a:rPr lang="fr-FR"/>
              <a:t>Copil R&amp;D Filière Titane - 10/03/20     Classification : 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69250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algn="l"/>
            <a:r>
              <a:rPr lang="fr-FR"/>
              <a:t>Copil R&amp;D Filière Titane - 10/03/20     Classification : 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3" name="Connecteur droit 12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40000" y="1242000"/>
            <a:ext cx="4104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860000" y="1242000"/>
            <a:ext cx="3744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8800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1893895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0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540000" y="1291282"/>
            <a:ext cx="4032000" cy="3924000"/>
          </a:xfrm>
          <a:solidFill>
            <a:schemeClr val="bg1">
              <a:lumMod val="95000"/>
            </a:schemeClr>
          </a:solidFill>
        </p:spPr>
        <p:txBody>
          <a:bodyPr tIns="90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2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3"/>
          </p:nvPr>
        </p:nvSpPr>
        <p:spPr bwMode="gray"/>
        <p:txBody>
          <a:bodyPr/>
          <a:lstStyle/>
          <a:p>
            <a:pPr algn="l"/>
            <a:r>
              <a:rPr lang="fr-FR"/>
              <a:t>Copil R&amp;D Filière Titane - 10/03/20     Classification :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24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860000" y="1242882"/>
            <a:ext cx="3744000" cy="3060000"/>
          </a:xfrm>
        </p:spPr>
        <p:txBody>
          <a:bodyPr/>
          <a:lstStyle>
            <a:lvl5pPr marL="712800" indent="-266400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9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336890" y="4347852"/>
            <a:ext cx="1620000" cy="972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0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126964" y="4347852"/>
            <a:ext cx="1620000" cy="972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8800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</p:spTree>
    <p:extLst>
      <p:ext uri="{BB962C8B-B14F-4D97-AF65-F5344CB8AC3E}">
        <p14:creationId xmlns:p14="http://schemas.microsoft.com/office/powerpoint/2010/main" val="715961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6000" y="1260134"/>
            <a:ext cx="3600000" cy="360127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     Classification :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cxnSp>
        <p:nvCxnSpPr>
          <p:cNvPr id="29" name="Connecteur droit 28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pace réservé du texte 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41266" y="167563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33" name="Espace réservé du texte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936000" y="167563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26" name="Espace réservé du texte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41266" y="2425088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27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36000" y="2425088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28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41266" y="3174546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30" name="Espace réservé du texte 4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936000" y="3174546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31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41266" y="3924003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39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36000" y="3924003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49" name="Espace réservé du texte 4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441266" y="467346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0" name="Espace réservé du texte 4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936000" y="467346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1" name="Espace réservé du texte 4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4581722" y="167563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2" name="Espace réservé du texte 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5076456" y="167563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3" name="Espace réservé du texte 4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4581722" y="2425088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4" name="Espace réservé du texte 4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5076456" y="2425088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5" name="Espace réservé du texte 4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4581722" y="3174546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6" name="Espace réservé du texte 4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5076456" y="3174546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7" name="Espace réservé du texte 4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581722" y="3924003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8" name="Espace réservé du texte 4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5076456" y="3924003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9" name="Espace réservé du texte 4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4581722" y="467346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60" name="Espace réservé du texte 4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5076456" y="467346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61" name="Espace réservé du texte 4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5076456" y="5445224"/>
            <a:ext cx="3600000" cy="360127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31846723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texte encad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">
          <a:xfrm>
            <a:off x="4874400" y="1306264"/>
            <a:ext cx="3729600" cy="3762000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texte 13"/>
          <p:cNvSpPr>
            <a:spLocks noGrp="1"/>
          </p:cNvSpPr>
          <p:nvPr>
            <p:ph type="body" sz="quarter" idx="18"/>
          </p:nvPr>
        </p:nvSpPr>
        <p:spPr bwMode="gray">
          <a:xfrm>
            <a:off x="4874400" y="1306264"/>
            <a:ext cx="3730075" cy="3762000"/>
          </a:xfrm>
          <a:ln w="22225">
            <a:noFill/>
            <a:miter lim="800000"/>
          </a:ln>
        </p:spPr>
        <p:txBody>
          <a:bodyPr lIns="216000" tIns="216000" rIns="108000"/>
          <a:lstStyle>
            <a:lvl1pPr marL="3600">
              <a:lnSpc>
                <a:spcPct val="97000"/>
              </a:lnSpc>
              <a:spcAft>
                <a:spcPts val="0"/>
              </a:spcAft>
              <a:defRPr sz="1200" baseline="0"/>
            </a:lvl1pPr>
            <a:lvl2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0" algn="l"/>
              </a:tabLst>
              <a:defRPr b="0">
                <a:solidFill>
                  <a:schemeClr val="accent2"/>
                </a:solidFill>
              </a:defRPr>
            </a:lvl2pPr>
            <a:lvl3pPr marL="3175" indent="0">
              <a:buFont typeface="Arial" pitchFamily="34" charset="0"/>
              <a:buNone/>
              <a:defRPr/>
            </a:lvl3pPr>
            <a:lvl4pPr marL="4762" indent="0">
              <a:buNone/>
              <a:defRPr/>
            </a:lvl4pPr>
            <a:lvl5pPr marL="3175" indent="0"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9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0"/>
          </p:nvPr>
        </p:nvSpPr>
        <p:spPr bwMode="gray"/>
        <p:txBody>
          <a:bodyPr/>
          <a:lstStyle/>
          <a:p>
            <a:pPr algn="l"/>
            <a:r>
              <a:rPr lang="fr-FR"/>
              <a:t>Copil R&amp;D Filière Titane - 10/03/20     Classification : 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40000" y="1242000"/>
            <a:ext cx="4104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8800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4739920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chiffres clés encadr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24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25"/>
          </p:nvPr>
        </p:nvSpPr>
        <p:spPr bwMode="gray"/>
        <p:txBody>
          <a:bodyPr/>
          <a:lstStyle/>
          <a:p>
            <a:pPr algn="l"/>
            <a:r>
              <a:rPr lang="fr-FR"/>
              <a:t>Copil R&amp;D Filière Titane - 10/03/20     Classification : </a:t>
            </a:r>
            <a:endParaRPr lang="fr-FR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20" name="Connecteur droit 19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40000" y="1242000"/>
            <a:ext cx="4104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7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112984" y="1757064"/>
            <a:ext cx="162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6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903814" y="1757064"/>
            <a:ext cx="162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7" name="Espace réservé du texte 4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5112984" y="3410400"/>
            <a:ext cx="162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8" name="Espace réservé du texte 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6903814" y="3410400"/>
            <a:ext cx="162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9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8800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4874400" y="1306264"/>
            <a:ext cx="3729600" cy="3762000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12714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graphiqu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583130" y="1242000"/>
            <a:ext cx="3600000" cy="4104000"/>
          </a:xfrm>
        </p:spPr>
        <p:txBody>
          <a:bodyPr tIns="900000" anchor="ctr" anchorCtr="0"/>
          <a:lstStyle>
            <a:lvl1pPr marL="0" indent="0" algn="ctr"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 graphique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 bwMode="gray"/>
        <p:txBody>
          <a:bodyPr/>
          <a:lstStyle/>
          <a:p>
            <a:pPr algn="l"/>
            <a:r>
              <a:rPr lang="fr-FR"/>
              <a:t>Copil R&amp;D Filière Titane - 10/03/20     Classification : 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860000" y="1242000"/>
            <a:ext cx="3744000" cy="2808000"/>
          </a:xfrm>
        </p:spPr>
        <p:txBody>
          <a:bodyPr/>
          <a:lstStyle>
            <a:lvl5pPr marL="712788" indent="-265113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8800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336890" y="4088698"/>
            <a:ext cx="162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7126964" y="4088698"/>
            <a:ext cx="162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8127967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graphiqu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583130" y="1242000"/>
            <a:ext cx="3780000" cy="4176000"/>
          </a:xfrm>
        </p:spPr>
        <p:txBody>
          <a:bodyPr tIns="900000" anchor="ctr" anchorCtr="0"/>
          <a:lstStyle>
            <a:lvl1pPr marL="0" indent="0" algn="ctr"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 graphique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 bwMode="gray"/>
        <p:txBody>
          <a:bodyPr/>
          <a:lstStyle/>
          <a:p>
            <a:pPr algn="l"/>
            <a:r>
              <a:rPr lang="fr-FR"/>
              <a:t>Copil R&amp;D Filière Titane - 10/03/20     Classification : 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860000" y="1242000"/>
            <a:ext cx="3744000" cy="3168000"/>
          </a:xfrm>
        </p:spPr>
        <p:txBody>
          <a:bodyPr/>
          <a:lstStyle>
            <a:lvl5pPr marL="712788" indent="-265113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8800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336890" y="4463150"/>
            <a:ext cx="162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7126964" y="4463150"/>
            <a:ext cx="162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40763610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540000" y="2420888"/>
            <a:ext cx="3600000" cy="3348000"/>
          </a:xfrm>
        </p:spPr>
        <p:txBody>
          <a:bodyPr tIns="900000"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fr-FR" noProof="0"/>
              <a:t>Sélectionner l’icône pour insérer un graphique</a:t>
            </a:r>
          </a:p>
        </p:txBody>
      </p:sp>
      <p:sp>
        <p:nvSpPr>
          <p:cNvPr id="13" name="Espace réservé du graphique 16"/>
          <p:cNvSpPr>
            <a:spLocks noGrp="1"/>
          </p:cNvSpPr>
          <p:nvPr>
            <p:ph type="chart" sz="quarter" idx="21" hasCustomPrompt="1"/>
          </p:nvPr>
        </p:nvSpPr>
        <p:spPr bwMode="gray">
          <a:xfrm>
            <a:off x="5004000" y="2420888"/>
            <a:ext cx="3600000" cy="3348000"/>
          </a:xfrm>
        </p:spPr>
        <p:txBody>
          <a:bodyPr tIns="900000"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fr-FR" noProof="0" dirty="0"/>
              <a:t>Sélectionner l’icône pour insérer un graphique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2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3"/>
          </p:nvPr>
        </p:nvSpPr>
        <p:spPr bwMode="gray"/>
        <p:txBody>
          <a:bodyPr/>
          <a:lstStyle/>
          <a:p>
            <a:pPr algn="l"/>
            <a:r>
              <a:rPr lang="fr-FR"/>
              <a:t>Copil R&amp;D Filière Titane - 10/03/20     Classification : </a:t>
            </a:r>
            <a:endParaRPr lang="fr-FR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24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8" name="Connecteur droit 17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540000" y="1242000"/>
            <a:ext cx="4104000" cy="1188000"/>
          </a:xfrm>
        </p:spPr>
        <p:txBody>
          <a:bodyPr/>
          <a:lstStyle>
            <a:lvl5pPr marL="446400" indent="-266400">
              <a:defRPr/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0" name="Espace réservé du texte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860000" y="1242000"/>
            <a:ext cx="3744000" cy="1188000"/>
          </a:xfrm>
        </p:spPr>
        <p:txBody>
          <a:bodyPr/>
          <a:lstStyle>
            <a:lvl5pPr marL="446400" indent="-266400">
              <a:defRPr/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8800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1414175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 A">
    <p:bg bwMode="gray"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0000" y="2960948"/>
            <a:ext cx="342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bg1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Copil R&amp;D Filière Titane - 10/03/20     Classification :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540000" y="2125940"/>
            <a:ext cx="342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047752" y="5968402"/>
            <a:ext cx="1575284" cy="648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39" y="5981782"/>
            <a:ext cx="1427796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0504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 B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0000" y="2960948"/>
            <a:ext cx="342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bg1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Copil R&amp;D Filière Titane - 10/03/20     Classification :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540000" y="2125940"/>
            <a:ext cx="342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047752" y="5968402"/>
            <a:ext cx="1575284" cy="648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39" y="5981782"/>
            <a:ext cx="1427796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8113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13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0000" y="2960948"/>
            <a:ext cx="342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tx2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Copil R&amp;D Filière Titane - 10/03/20     Classification :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540000" y="2125940"/>
            <a:ext cx="342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047752" y="5968402"/>
            <a:ext cx="1575283" cy="648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39" y="5981782"/>
            <a:ext cx="1427796" cy="6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970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A">
    <p:bg bwMode="gray"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Copil R&amp;D Filière Titane - 10/03/20     Classification :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90712" y="5547712"/>
            <a:ext cx="1925347" cy="792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474" y="2559571"/>
            <a:ext cx="1983052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044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B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Copil R&amp;D Filière Titane - 10/03/20     Classification :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90712" y="5547712"/>
            <a:ext cx="1925347" cy="792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474" y="2559571"/>
            <a:ext cx="1983052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61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A">
    <p:bg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     Classification :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012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740352" y="6201308"/>
            <a:ext cx="1006985" cy="432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467" y="6239979"/>
            <a:ext cx="827998" cy="37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9457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Copil R&amp;D Filière Titane - 10/03/20     Classification :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11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90712" y="5547712"/>
            <a:ext cx="1925346" cy="792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475" y="2559571"/>
            <a:ext cx="198305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644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A">
    <p:bg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96060" y="5543811"/>
            <a:ext cx="1925342" cy="792000"/>
          </a:xfrm>
          <a:prstGeom prst="rect">
            <a:avLst/>
          </a:prstGeom>
        </p:spPr>
      </p:pic>
      <p:sp>
        <p:nvSpPr>
          <p:cNvPr id="13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9999" y="4402124"/>
            <a:ext cx="54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Copil R&amp;D Filière Titane - 08/06/20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539999" y="2657915"/>
            <a:ext cx="5400000" cy="1512168"/>
          </a:xfrm>
        </p:spPr>
        <p:txBody>
          <a:bodyPr/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818" y="1187335"/>
            <a:ext cx="198305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0264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9999" y="4402124"/>
            <a:ext cx="54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Copil R&amp;D Filière Titane - 08/06/20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539999" y="2657915"/>
            <a:ext cx="5400000" cy="1512168"/>
          </a:xfrm>
        </p:spPr>
        <p:txBody>
          <a:bodyPr/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96060" y="5543811"/>
            <a:ext cx="1925342" cy="7920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818" y="1187335"/>
            <a:ext cx="198305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300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96000" y="5544000"/>
            <a:ext cx="1925346" cy="792000"/>
          </a:xfrm>
          <a:prstGeom prst="rect">
            <a:avLst/>
          </a:prstGeom>
        </p:spPr>
      </p:pic>
      <p:sp>
        <p:nvSpPr>
          <p:cNvPr id="13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9999" y="4402124"/>
            <a:ext cx="54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tx2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tx2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Copil R&amp;D Filière Titane - 08/06/20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539999" y="2657915"/>
            <a:ext cx="5400000" cy="1512168"/>
          </a:xfrm>
        </p:spPr>
        <p:txBody>
          <a:bodyPr/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818" y="1187335"/>
            <a:ext cx="1983050" cy="89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6212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6000" y="1260134"/>
            <a:ext cx="3600000" cy="360127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Copil R&amp;D Filière Titane - 08/06/20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cxnSp>
        <p:nvCxnSpPr>
          <p:cNvPr id="29" name="Connecteur droit 28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pace réservé du texte 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41266" y="167563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33" name="Espace réservé du texte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936000" y="167563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26" name="Espace réservé du texte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41266" y="2425088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27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36000" y="2425088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28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41266" y="3174546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30" name="Espace réservé du texte 4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936000" y="3174546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31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41266" y="3924003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39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36000" y="3924003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49" name="Espace réservé du texte 4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441266" y="467346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0" name="Espace réservé du texte 4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936000" y="467346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1" name="Espace réservé du texte 4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4581722" y="167563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2" name="Espace réservé du texte 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5076456" y="167563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3" name="Espace réservé du texte 4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4581722" y="2425088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4" name="Espace réservé du texte 4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5076456" y="2425088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5" name="Espace réservé du texte 4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4581722" y="3174546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6" name="Espace réservé du texte 4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5076456" y="3174546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7" name="Espace réservé du texte 4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581722" y="3924003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8" name="Espace réservé du texte 4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5076456" y="3924003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9" name="Espace réservé du texte 4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4581722" y="467346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60" name="Espace réservé du texte 4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5076456" y="467346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61" name="Espace réservé du texte 4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5076456" y="5445224"/>
            <a:ext cx="3600000" cy="360127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6336048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A">
    <p:bg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Copil R&amp;D Filière Titane - 08/06/20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012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740352" y="6201308"/>
            <a:ext cx="1006985" cy="432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467" y="6239979"/>
            <a:ext cx="827998" cy="37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0393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Copil R&amp;D Filière Titane - 08/06/20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012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740352" y="6201308"/>
            <a:ext cx="1006985" cy="4320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467" y="6239979"/>
            <a:ext cx="827998" cy="37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4176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Copil R&amp;D Filière Titane - 08/06/20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012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tx2"/>
                </a:solidFill>
              </a:defRPr>
            </a:lvl1pPr>
            <a:lvl2pPr marL="0" indent="0">
              <a:buNone/>
              <a:defRPr sz="2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0639804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visue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9144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Copil R&amp;D Filière Titane - 08/06/20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600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740000" y="6202800"/>
            <a:ext cx="1008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0633" y="-10633"/>
            <a:ext cx="3576638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2" name="Espace réservé du texte 6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6616800" y="6238800"/>
            <a:ext cx="828000" cy="374400"/>
          </a:xfrm>
          <a:blipFill>
            <a:blip r:embed="rId4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3547527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visue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9144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2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Copil R&amp;D Filière Titane - 08/06/20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600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740000" y="6202800"/>
            <a:ext cx="1008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0633" y="-10633"/>
            <a:ext cx="3576638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5" name="Espace réservé du texte 6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6616800" y="6238800"/>
            <a:ext cx="828000" cy="374400"/>
          </a:xfrm>
          <a:blipFill>
            <a:blip r:embed="rId4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1754213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     Classification :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012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740352" y="6201308"/>
            <a:ext cx="1006985" cy="4320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467" y="6239979"/>
            <a:ext cx="827998" cy="37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511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visuel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9144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Copil R&amp;D Filière Titane - 08/06/20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600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740000" y="6202800"/>
            <a:ext cx="1008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0633" y="-10633"/>
            <a:ext cx="3576638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5" name="Espace réservé du texte 6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6616800" y="6238800"/>
            <a:ext cx="828000" cy="374400"/>
          </a:xfrm>
          <a:blipFill>
            <a:blip r:embed="rId4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18767559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visuel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9144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Copil R&amp;D Filière Titane - 08/06/20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600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740000" y="6202800"/>
            <a:ext cx="1008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0633" y="-10633"/>
            <a:ext cx="3576638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5" name="Espace réservé du texte 6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6616800" y="6238800"/>
            <a:ext cx="828000" cy="374400"/>
          </a:xfrm>
          <a:blipFill>
            <a:blip r:embed="rId4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4317197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cxnSp>
        <p:nvCxnSpPr>
          <p:cNvPr id="8" name="Connecteur droit 7"/>
          <p:cNvCxnSpPr/>
          <p:nvPr userDrawn="1"/>
        </p:nvCxnSpPr>
        <p:spPr bwMode="gray">
          <a:xfrm>
            <a:off x="540000" y="972102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40000" y="1242000"/>
            <a:ext cx="8064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7366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5"/>
          </p:nvPr>
        </p:nvSpPr>
        <p:spPr>
          <a:xfrm>
            <a:off x="862088" y="6192682"/>
            <a:ext cx="3420000" cy="440684"/>
          </a:xfrm>
        </p:spPr>
        <p:txBody>
          <a:bodyPr/>
          <a:lstStyle/>
          <a:p>
            <a:pPr algn="l"/>
            <a:r>
              <a:rPr lang="fr-FR"/>
              <a:t>Copil R&amp;D Filière Titane - 08/06/20 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45967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algn="l"/>
            <a:r>
              <a:rPr lang="fr-FR"/>
              <a:t>Copil R&amp;D Filière Titane - 08/06/20 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3" name="Connecteur droit 12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40000" y="1242000"/>
            <a:ext cx="4104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860000" y="1242000"/>
            <a:ext cx="3744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8800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556903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0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540000" y="1291282"/>
            <a:ext cx="4032000" cy="3924000"/>
          </a:xfrm>
          <a:solidFill>
            <a:schemeClr val="bg1">
              <a:lumMod val="95000"/>
            </a:schemeClr>
          </a:solidFill>
        </p:spPr>
        <p:txBody>
          <a:bodyPr tIns="90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2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3"/>
          </p:nvPr>
        </p:nvSpPr>
        <p:spPr bwMode="gray"/>
        <p:txBody>
          <a:bodyPr/>
          <a:lstStyle/>
          <a:p>
            <a:pPr algn="l"/>
            <a:r>
              <a:rPr lang="fr-FR"/>
              <a:t>Copil R&amp;D Filière Titane - 08/06/20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24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860000" y="1242882"/>
            <a:ext cx="3744000" cy="3060000"/>
          </a:xfrm>
        </p:spPr>
        <p:txBody>
          <a:bodyPr/>
          <a:lstStyle>
            <a:lvl5pPr marL="712800" indent="-266400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9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336890" y="4347852"/>
            <a:ext cx="1620000" cy="972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0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126964" y="4347852"/>
            <a:ext cx="1620000" cy="972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8800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</p:spTree>
    <p:extLst>
      <p:ext uri="{BB962C8B-B14F-4D97-AF65-F5344CB8AC3E}">
        <p14:creationId xmlns:p14="http://schemas.microsoft.com/office/powerpoint/2010/main" val="19596564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texte encad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">
          <a:xfrm>
            <a:off x="4874400" y="1306264"/>
            <a:ext cx="3729600" cy="3762000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texte 13"/>
          <p:cNvSpPr>
            <a:spLocks noGrp="1"/>
          </p:cNvSpPr>
          <p:nvPr>
            <p:ph type="body" sz="quarter" idx="18"/>
          </p:nvPr>
        </p:nvSpPr>
        <p:spPr bwMode="gray">
          <a:xfrm>
            <a:off x="4874400" y="1306264"/>
            <a:ext cx="3730075" cy="3762000"/>
          </a:xfrm>
          <a:ln w="22225">
            <a:noFill/>
            <a:miter lim="800000"/>
          </a:ln>
        </p:spPr>
        <p:txBody>
          <a:bodyPr lIns="216000" tIns="216000" rIns="108000"/>
          <a:lstStyle>
            <a:lvl1pPr marL="3600">
              <a:lnSpc>
                <a:spcPct val="97000"/>
              </a:lnSpc>
              <a:spcAft>
                <a:spcPts val="0"/>
              </a:spcAft>
              <a:defRPr sz="1200" baseline="0"/>
            </a:lvl1pPr>
            <a:lvl2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0" algn="l"/>
              </a:tabLst>
              <a:defRPr b="0">
                <a:solidFill>
                  <a:schemeClr val="accent2"/>
                </a:solidFill>
              </a:defRPr>
            </a:lvl2pPr>
            <a:lvl3pPr marL="3175" indent="0">
              <a:buFont typeface="Arial" pitchFamily="34" charset="0"/>
              <a:buNone/>
              <a:defRPr/>
            </a:lvl3pPr>
            <a:lvl4pPr marL="4762" indent="0">
              <a:buNone/>
              <a:defRPr/>
            </a:lvl4pPr>
            <a:lvl5pPr marL="3175" indent="0"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9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0"/>
          </p:nvPr>
        </p:nvSpPr>
        <p:spPr bwMode="gray"/>
        <p:txBody>
          <a:bodyPr/>
          <a:lstStyle/>
          <a:p>
            <a:pPr algn="l"/>
            <a:r>
              <a:rPr lang="fr-FR"/>
              <a:t>Copil R&amp;D Filière Titane - 08/06/20 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40000" y="1242000"/>
            <a:ext cx="4104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8800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5147362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chiffres clés encadr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24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25"/>
          </p:nvPr>
        </p:nvSpPr>
        <p:spPr bwMode="gray"/>
        <p:txBody>
          <a:bodyPr/>
          <a:lstStyle/>
          <a:p>
            <a:pPr algn="l"/>
            <a:r>
              <a:rPr lang="fr-FR"/>
              <a:t>Copil R&amp;D Filière Titane - 08/06/20 </a:t>
            </a:r>
            <a:endParaRPr lang="fr-FR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20" name="Connecteur droit 19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40000" y="1242000"/>
            <a:ext cx="4104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7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112984" y="1757064"/>
            <a:ext cx="162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6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903814" y="1757064"/>
            <a:ext cx="162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7" name="Espace réservé du texte 4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5112984" y="3410400"/>
            <a:ext cx="162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8" name="Espace réservé du texte 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6903814" y="3410400"/>
            <a:ext cx="162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9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8800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4874400" y="1306264"/>
            <a:ext cx="3729600" cy="3762000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54748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graphiqu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583130" y="1242000"/>
            <a:ext cx="3600000" cy="4104000"/>
          </a:xfrm>
        </p:spPr>
        <p:txBody>
          <a:bodyPr tIns="900000" anchor="ctr" anchorCtr="0"/>
          <a:lstStyle>
            <a:lvl1pPr marL="0" indent="0" algn="ctr"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 graphique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 bwMode="gray"/>
        <p:txBody>
          <a:bodyPr/>
          <a:lstStyle/>
          <a:p>
            <a:pPr algn="l"/>
            <a:r>
              <a:rPr lang="fr-FR"/>
              <a:t>Copil R&amp;D Filière Titane - 08/06/20 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860000" y="1242000"/>
            <a:ext cx="3744000" cy="2808000"/>
          </a:xfrm>
        </p:spPr>
        <p:txBody>
          <a:bodyPr/>
          <a:lstStyle>
            <a:lvl5pPr marL="712788" indent="-265113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8800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336890" y="4088698"/>
            <a:ext cx="162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7126964" y="4088698"/>
            <a:ext cx="162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521606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graphiqu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583130" y="1242000"/>
            <a:ext cx="3780000" cy="4176000"/>
          </a:xfrm>
        </p:spPr>
        <p:txBody>
          <a:bodyPr tIns="900000" anchor="ctr" anchorCtr="0"/>
          <a:lstStyle>
            <a:lvl1pPr marL="0" indent="0" algn="ctr"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 graphique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 bwMode="gray"/>
        <p:txBody>
          <a:bodyPr/>
          <a:lstStyle/>
          <a:p>
            <a:pPr algn="l"/>
            <a:r>
              <a:rPr lang="fr-FR"/>
              <a:t>Copil R&amp;D Filière Titane - 08/06/20 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860000" y="1242000"/>
            <a:ext cx="3744000" cy="3168000"/>
          </a:xfrm>
        </p:spPr>
        <p:txBody>
          <a:bodyPr/>
          <a:lstStyle>
            <a:lvl5pPr marL="712788" indent="-265113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8800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336890" y="4463150"/>
            <a:ext cx="162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7126964" y="4463150"/>
            <a:ext cx="162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32358437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540000" y="2420888"/>
            <a:ext cx="3600000" cy="3348000"/>
          </a:xfrm>
        </p:spPr>
        <p:txBody>
          <a:bodyPr tIns="900000"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fr-FR" noProof="0"/>
              <a:t>Sélectionner l’icône pour insérer un graphique</a:t>
            </a:r>
          </a:p>
        </p:txBody>
      </p:sp>
      <p:sp>
        <p:nvSpPr>
          <p:cNvPr id="13" name="Espace réservé du graphique 16"/>
          <p:cNvSpPr>
            <a:spLocks noGrp="1"/>
          </p:cNvSpPr>
          <p:nvPr>
            <p:ph type="chart" sz="quarter" idx="21" hasCustomPrompt="1"/>
          </p:nvPr>
        </p:nvSpPr>
        <p:spPr bwMode="gray">
          <a:xfrm>
            <a:off x="5004000" y="2420888"/>
            <a:ext cx="3600000" cy="3348000"/>
          </a:xfrm>
        </p:spPr>
        <p:txBody>
          <a:bodyPr tIns="900000"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fr-FR" noProof="0" dirty="0"/>
              <a:t>Sélectionner l’icône pour insérer un graphique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2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3"/>
          </p:nvPr>
        </p:nvSpPr>
        <p:spPr bwMode="gray"/>
        <p:txBody>
          <a:bodyPr/>
          <a:lstStyle/>
          <a:p>
            <a:pPr algn="l"/>
            <a:r>
              <a:rPr lang="fr-FR"/>
              <a:t>Copil R&amp;D Filière Titane - 08/06/20 </a:t>
            </a:r>
            <a:endParaRPr lang="fr-FR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24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8" name="Connecteur droit 17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540000" y="1242000"/>
            <a:ext cx="4104000" cy="1188000"/>
          </a:xfrm>
        </p:spPr>
        <p:txBody>
          <a:bodyPr/>
          <a:lstStyle>
            <a:lvl5pPr marL="446400" indent="-266400">
              <a:defRPr/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0" name="Espace réservé du texte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860000" y="1242000"/>
            <a:ext cx="3744000" cy="1188000"/>
          </a:xfrm>
        </p:spPr>
        <p:txBody>
          <a:bodyPr/>
          <a:lstStyle>
            <a:lvl5pPr marL="446400" indent="-266400">
              <a:defRPr/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8800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53623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     Classification :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012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tx2"/>
                </a:solidFill>
              </a:defRPr>
            </a:lvl1pPr>
            <a:lvl2pPr marL="0" indent="0">
              <a:buNone/>
              <a:defRPr sz="2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0170676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 A">
    <p:bg bwMode="gray"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0000" y="2960948"/>
            <a:ext cx="342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bg1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Copil R&amp;D Filière Titane - 08/06/20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540000" y="2125940"/>
            <a:ext cx="342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047752" y="5968402"/>
            <a:ext cx="1575284" cy="648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39" y="5981782"/>
            <a:ext cx="1427796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3580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 B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0000" y="2960948"/>
            <a:ext cx="342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bg1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Copil R&amp;D Filière Titane - 08/06/20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540000" y="2125940"/>
            <a:ext cx="342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047752" y="5968402"/>
            <a:ext cx="1575284" cy="648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39" y="5981782"/>
            <a:ext cx="1427796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2331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13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0000" y="2960948"/>
            <a:ext cx="342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tx2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Copil R&amp;D Filière Titane - 08/06/20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540000" y="2125940"/>
            <a:ext cx="342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047752" y="5968402"/>
            <a:ext cx="1575283" cy="648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39" y="5981782"/>
            <a:ext cx="1427796" cy="6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1747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A">
    <p:bg bwMode="gray"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Copil R&amp;D Filière Titane - 08/06/20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90712" y="5547712"/>
            <a:ext cx="1925347" cy="792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474" y="2559571"/>
            <a:ext cx="1983052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7891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B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Copil R&amp;D Filière Titane - 08/06/20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90712" y="5547712"/>
            <a:ext cx="1925347" cy="792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474" y="2559571"/>
            <a:ext cx="1983052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351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Copil R&amp;D Filière Titane - 08/06/20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11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90712" y="5547712"/>
            <a:ext cx="1925346" cy="792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475" y="2559571"/>
            <a:ext cx="198305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606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A">
    <p:bg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96060" y="5543811"/>
            <a:ext cx="1925342" cy="792000"/>
          </a:xfrm>
          <a:prstGeom prst="rect">
            <a:avLst/>
          </a:prstGeom>
        </p:spPr>
      </p:pic>
      <p:sp>
        <p:nvSpPr>
          <p:cNvPr id="13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9999" y="4402124"/>
            <a:ext cx="54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Copil R&amp;D Filière Titane - 22/07/20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539999" y="2657915"/>
            <a:ext cx="5400000" cy="1512168"/>
          </a:xfrm>
        </p:spPr>
        <p:txBody>
          <a:bodyPr/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818" y="1187335"/>
            <a:ext cx="198305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57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9999" y="4402124"/>
            <a:ext cx="54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Copil R&amp;D Filière Titane - 22/07/20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539999" y="2657915"/>
            <a:ext cx="5400000" cy="1512168"/>
          </a:xfrm>
        </p:spPr>
        <p:txBody>
          <a:bodyPr/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96060" y="5543811"/>
            <a:ext cx="1925342" cy="7920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818" y="1187335"/>
            <a:ext cx="198305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0754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96000" y="5544000"/>
            <a:ext cx="1925346" cy="792000"/>
          </a:xfrm>
          <a:prstGeom prst="rect">
            <a:avLst/>
          </a:prstGeom>
        </p:spPr>
      </p:pic>
      <p:sp>
        <p:nvSpPr>
          <p:cNvPr id="13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9999" y="4402124"/>
            <a:ext cx="54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tx2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tx2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Copil R&amp;D Filière Titane - 22/07/20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539999" y="2657915"/>
            <a:ext cx="5400000" cy="1512168"/>
          </a:xfrm>
        </p:spPr>
        <p:txBody>
          <a:bodyPr/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818" y="1187335"/>
            <a:ext cx="1983050" cy="89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457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6000" y="1260134"/>
            <a:ext cx="3600000" cy="360127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Copil R&amp;D Filière Titane - 22/07/20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cxnSp>
        <p:nvCxnSpPr>
          <p:cNvPr id="29" name="Connecteur droit 28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pace réservé du texte 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41266" y="167563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33" name="Espace réservé du texte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936000" y="167563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26" name="Espace réservé du texte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41266" y="2425088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27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36000" y="2425088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28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41266" y="3174546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30" name="Espace réservé du texte 4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936000" y="3174546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31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41266" y="3924003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39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36000" y="3924003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49" name="Espace réservé du texte 4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441266" y="467346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0" name="Espace réservé du texte 4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936000" y="467346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1" name="Espace réservé du texte 4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4581722" y="167563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2" name="Espace réservé du texte 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5076456" y="167563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3" name="Espace réservé du texte 4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4581722" y="2425088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4" name="Espace réservé du texte 4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5076456" y="2425088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5" name="Espace réservé du texte 4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4581722" y="3174546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6" name="Espace réservé du texte 4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5076456" y="3174546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7" name="Espace réservé du texte 4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581722" y="3924003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8" name="Espace réservé du texte 4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5076456" y="3924003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9" name="Espace réservé du texte 4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4581722" y="467346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60" name="Espace réservé du texte 4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5076456" y="467346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61" name="Espace réservé du texte 4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5076456" y="5445224"/>
            <a:ext cx="3600000" cy="360127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836428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visue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9144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     Classification :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600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740000" y="6202800"/>
            <a:ext cx="1008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0633" y="-10633"/>
            <a:ext cx="3576638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2" name="Espace réservé du texte 6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6616800" y="6238800"/>
            <a:ext cx="828000" cy="374400"/>
          </a:xfrm>
          <a:blipFill>
            <a:blip r:embed="rId4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55642874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A">
    <p:bg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Copil R&amp;D Filière Titane - 22/07/20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012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740352" y="6201308"/>
            <a:ext cx="1006985" cy="432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467" y="6239979"/>
            <a:ext cx="827998" cy="37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99984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Copil R&amp;D Filière Titane - 22/07/20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012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740352" y="6201308"/>
            <a:ext cx="1006985" cy="4320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467" y="6239979"/>
            <a:ext cx="827998" cy="37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0572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Copil R&amp;D Filière Titane - 22/07/20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012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tx2"/>
                </a:solidFill>
              </a:defRPr>
            </a:lvl1pPr>
            <a:lvl2pPr marL="0" indent="0">
              <a:buNone/>
              <a:defRPr sz="2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85960232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visue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9144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Copil R&amp;D Filière Titane - 22/07/20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600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740000" y="6202800"/>
            <a:ext cx="1008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0633" y="-10633"/>
            <a:ext cx="3576638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2" name="Espace réservé du texte 6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6616800" y="6238800"/>
            <a:ext cx="828000" cy="374400"/>
          </a:xfrm>
          <a:blipFill>
            <a:blip r:embed="rId4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15497455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visue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9144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2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Copil R&amp;D Filière Titane - 22/07/20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600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740000" y="6202800"/>
            <a:ext cx="1008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0633" y="-10633"/>
            <a:ext cx="3576638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5" name="Espace réservé du texte 6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6616800" y="6238800"/>
            <a:ext cx="828000" cy="374400"/>
          </a:xfrm>
          <a:blipFill>
            <a:blip r:embed="rId4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46335002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visuel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9144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Copil R&amp;D Filière Titane - 22/07/20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600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740000" y="6202800"/>
            <a:ext cx="1008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0633" y="-10633"/>
            <a:ext cx="3576638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5" name="Espace réservé du texte 6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6616800" y="6238800"/>
            <a:ext cx="828000" cy="374400"/>
          </a:xfrm>
          <a:blipFill>
            <a:blip r:embed="rId4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19453783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visuel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9144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Copil R&amp;D Filière Titane - 22/07/20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600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740000" y="6202800"/>
            <a:ext cx="1008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0633" y="-10633"/>
            <a:ext cx="3576638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5" name="Espace réservé du texte 6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6616800" y="6238800"/>
            <a:ext cx="828000" cy="374400"/>
          </a:xfrm>
          <a:blipFill>
            <a:blip r:embed="rId4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24447598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cxnSp>
        <p:nvCxnSpPr>
          <p:cNvPr id="8" name="Connecteur droit 7"/>
          <p:cNvCxnSpPr/>
          <p:nvPr userDrawn="1"/>
        </p:nvCxnSpPr>
        <p:spPr bwMode="gray">
          <a:xfrm>
            <a:off x="540000" y="972102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40000" y="1242000"/>
            <a:ext cx="8064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7366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5"/>
          </p:nvPr>
        </p:nvSpPr>
        <p:spPr>
          <a:xfrm>
            <a:off x="862088" y="6192682"/>
            <a:ext cx="3420000" cy="440684"/>
          </a:xfrm>
        </p:spPr>
        <p:txBody>
          <a:bodyPr/>
          <a:lstStyle/>
          <a:p>
            <a:pPr algn="l"/>
            <a:r>
              <a:rPr lang="fr-FR"/>
              <a:t>Copil R&amp;D Filière Titane - 22/07/20 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70966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algn="l"/>
            <a:r>
              <a:rPr lang="fr-FR"/>
              <a:t>Copil R&amp;D Filière Titane - 22/07/20 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3" name="Connecteur droit 12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40000" y="1242000"/>
            <a:ext cx="4104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860000" y="1242000"/>
            <a:ext cx="3744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8800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23675507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0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540000" y="1291282"/>
            <a:ext cx="4032000" cy="3924000"/>
          </a:xfrm>
          <a:solidFill>
            <a:schemeClr val="bg1">
              <a:lumMod val="95000"/>
            </a:schemeClr>
          </a:solidFill>
        </p:spPr>
        <p:txBody>
          <a:bodyPr tIns="90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2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3"/>
          </p:nvPr>
        </p:nvSpPr>
        <p:spPr bwMode="gray"/>
        <p:txBody>
          <a:bodyPr/>
          <a:lstStyle/>
          <a:p>
            <a:pPr algn="l"/>
            <a:r>
              <a:rPr lang="fr-FR"/>
              <a:t>Copil R&amp;D Filière Titane - 22/07/20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24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860000" y="1242882"/>
            <a:ext cx="3744000" cy="3060000"/>
          </a:xfrm>
        </p:spPr>
        <p:txBody>
          <a:bodyPr/>
          <a:lstStyle>
            <a:lvl5pPr marL="712800" indent="-266400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9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336890" y="4347852"/>
            <a:ext cx="1620000" cy="972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0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126964" y="4347852"/>
            <a:ext cx="1620000" cy="972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8800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</p:spTree>
    <p:extLst>
      <p:ext uri="{BB962C8B-B14F-4D97-AF65-F5344CB8AC3E}">
        <p14:creationId xmlns:p14="http://schemas.microsoft.com/office/powerpoint/2010/main" val="1345453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visue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9144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2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     Classification :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600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740000" y="6202800"/>
            <a:ext cx="1008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0633" y="-10633"/>
            <a:ext cx="3576638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5" name="Espace réservé du texte 6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6616800" y="6238800"/>
            <a:ext cx="828000" cy="374400"/>
          </a:xfrm>
          <a:blipFill>
            <a:blip r:embed="rId4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399783089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texte encad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">
          <a:xfrm>
            <a:off x="4874400" y="1306264"/>
            <a:ext cx="3729600" cy="3762000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texte 13"/>
          <p:cNvSpPr>
            <a:spLocks noGrp="1"/>
          </p:cNvSpPr>
          <p:nvPr>
            <p:ph type="body" sz="quarter" idx="18"/>
          </p:nvPr>
        </p:nvSpPr>
        <p:spPr bwMode="gray">
          <a:xfrm>
            <a:off x="4874400" y="1306264"/>
            <a:ext cx="3730075" cy="3762000"/>
          </a:xfrm>
          <a:ln w="22225">
            <a:noFill/>
            <a:miter lim="800000"/>
          </a:ln>
        </p:spPr>
        <p:txBody>
          <a:bodyPr lIns="216000" tIns="216000" rIns="108000"/>
          <a:lstStyle>
            <a:lvl1pPr marL="3600">
              <a:lnSpc>
                <a:spcPct val="97000"/>
              </a:lnSpc>
              <a:spcAft>
                <a:spcPts val="0"/>
              </a:spcAft>
              <a:defRPr sz="1200" baseline="0"/>
            </a:lvl1pPr>
            <a:lvl2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0" algn="l"/>
              </a:tabLst>
              <a:defRPr b="0">
                <a:solidFill>
                  <a:schemeClr val="accent2"/>
                </a:solidFill>
              </a:defRPr>
            </a:lvl2pPr>
            <a:lvl3pPr marL="3175" indent="0">
              <a:buFont typeface="Arial" pitchFamily="34" charset="0"/>
              <a:buNone/>
              <a:defRPr/>
            </a:lvl3pPr>
            <a:lvl4pPr marL="4762" indent="0">
              <a:buNone/>
              <a:defRPr/>
            </a:lvl4pPr>
            <a:lvl5pPr marL="3175" indent="0"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9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0"/>
          </p:nvPr>
        </p:nvSpPr>
        <p:spPr bwMode="gray"/>
        <p:txBody>
          <a:bodyPr/>
          <a:lstStyle/>
          <a:p>
            <a:pPr algn="l"/>
            <a:r>
              <a:rPr lang="fr-FR"/>
              <a:t>Copil R&amp;D Filière Titane - 22/07/20 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40000" y="1242000"/>
            <a:ext cx="4104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8800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06299752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chiffres clés encadr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24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25"/>
          </p:nvPr>
        </p:nvSpPr>
        <p:spPr bwMode="gray"/>
        <p:txBody>
          <a:bodyPr/>
          <a:lstStyle/>
          <a:p>
            <a:pPr algn="l"/>
            <a:r>
              <a:rPr lang="fr-FR"/>
              <a:t>Copil R&amp;D Filière Titane - 22/07/20 </a:t>
            </a:r>
            <a:endParaRPr lang="fr-FR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20" name="Connecteur droit 19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40000" y="1242000"/>
            <a:ext cx="4104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7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112984" y="1757064"/>
            <a:ext cx="162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6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903814" y="1757064"/>
            <a:ext cx="162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7" name="Espace réservé du texte 4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5112984" y="3410400"/>
            <a:ext cx="162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8" name="Espace réservé du texte 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6903814" y="3410400"/>
            <a:ext cx="162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9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8800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4874400" y="1306264"/>
            <a:ext cx="3729600" cy="3762000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7437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graphiqu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583130" y="1242000"/>
            <a:ext cx="3600000" cy="4104000"/>
          </a:xfrm>
        </p:spPr>
        <p:txBody>
          <a:bodyPr tIns="900000" anchor="ctr" anchorCtr="0"/>
          <a:lstStyle>
            <a:lvl1pPr marL="0" indent="0" algn="ctr"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 graphique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 bwMode="gray"/>
        <p:txBody>
          <a:bodyPr/>
          <a:lstStyle/>
          <a:p>
            <a:pPr algn="l"/>
            <a:r>
              <a:rPr lang="fr-FR"/>
              <a:t>Copil R&amp;D Filière Titane - 22/07/20 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860000" y="1242000"/>
            <a:ext cx="3744000" cy="2808000"/>
          </a:xfrm>
        </p:spPr>
        <p:txBody>
          <a:bodyPr/>
          <a:lstStyle>
            <a:lvl5pPr marL="712788" indent="-265113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8800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336890" y="4088698"/>
            <a:ext cx="162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7126964" y="4088698"/>
            <a:ext cx="162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5513286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graphiqu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583130" y="1242000"/>
            <a:ext cx="3780000" cy="4176000"/>
          </a:xfrm>
        </p:spPr>
        <p:txBody>
          <a:bodyPr tIns="900000" anchor="ctr" anchorCtr="0"/>
          <a:lstStyle>
            <a:lvl1pPr marL="0" indent="0" algn="ctr"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 graphique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 bwMode="gray"/>
        <p:txBody>
          <a:bodyPr/>
          <a:lstStyle/>
          <a:p>
            <a:pPr algn="l"/>
            <a:r>
              <a:rPr lang="fr-FR"/>
              <a:t>Copil R&amp;D Filière Titane - 22/07/20 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860000" y="1242000"/>
            <a:ext cx="3744000" cy="3168000"/>
          </a:xfrm>
        </p:spPr>
        <p:txBody>
          <a:bodyPr/>
          <a:lstStyle>
            <a:lvl5pPr marL="712788" indent="-265113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8800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336890" y="4463150"/>
            <a:ext cx="162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7126964" y="4463150"/>
            <a:ext cx="162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75171131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540000" y="2420888"/>
            <a:ext cx="3600000" cy="3348000"/>
          </a:xfrm>
        </p:spPr>
        <p:txBody>
          <a:bodyPr tIns="900000"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fr-FR" noProof="0"/>
              <a:t>Sélectionner l’icône pour insérer un graphique</a:t>
            </a:r>
          </a:p>
        </p:txBody>
      </p:sp>
      <p:sp>
        <p:nvSpPr>
          <p:cNvPr id="13" name="Espace réservé du graphique 16"/>
          <p:cNvSpPr>
            <a:spLocks noGrp="1"/>
          </p:cNvSpPr>
          <p:nvPr>
            <p:ph type="chart" sz="quarter" idx="21" hasCustomPrompt="1"/>
          </p:nvPr>
        </p:nvSpPr>
        <p:spPr bwMode="gray">
          <a:xfrm>
            <a:off x="5004000" y="2420888"/>
            <a:ext cx="3600000" cy="3348000"/>
          </a:xfrm>
        </p:spPr>
        <p:txBody>
          <a:bodyPr tIns="900000"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fr-FR" noProof="0" dirty="0"/>
              <a:t>Sélectionner l’icône pour insérer un graphique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2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3"/>
          </p:nvPr>
        </p:nvSpPr>
        <p:spPr bwMode="gray"/>
        <p:txBody>
          <a:bodyPr/>
          <a:lstStyle/>
          <a:p>
            <a:pPr algn="l"/>
            <a:r>
              <a:rPr lang="fr-FR"/>
              <a:t>Copil R&amp;D Filière Titane - 22/07/20 </a:t>
            </a:r>
            <a:endParaRPr lang="fr-FR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24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8" name="Connecteur droit 17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540000" y="1242000"/>
            <a:ext cx="4104000" cy="1188000"/>
          </a:xfrm>
        </p:spPr>
        <p:txBody>
          <a:bodyPr/>
          <a:lstStyle>
            <a:lvl5pPr marL="446400" indent="-266400">
              <a:defRPr/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0" name="Espace réservé du texte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860000" y="1242000"/>
            <a:ext cx="3744000" cy="1188000"/>
          </a:xfrm>
        </p:spPr>
        <p:txBody>
          <a:bodyPr/>
          <a:lstStyle>
            <a:lvl5pPr marL="446400" indent="-266400">
              <a:defRPr/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8800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613230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 A">
    <p:bg bwMode="gray"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0000" y="2960948"/>
            <a:ext cx="342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bg1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Copil R&amp;D Filière Titane - 22/07/20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540000" y="2125940"/>
            <a:ext cx="342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047752" y="5968402"/>
            <a:ext cx="1575284" cy="648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39" y="5981782"/>
            <a:ext cx="1427796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3785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 B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0000" y="2960948"/>
            <a:ext cx="342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bg1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Copil R&amp;D Filière Titane - 22/07/20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540000" y="2125940"/>
            <a:ext cx="342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047752" y="5968402"/>
            <a:ext cx="1575284" cy="648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39" y="5981782"/>
            <a:ext cx="1427796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3292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13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0000" y="2960948"/>
            <a:ext cx="342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tx2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Copil R&amp;D Filière Titane - 22/07/20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540000" y="2125940"/>
            <a:ext cx="342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047752" y="5968402"/>
            <a:ext cx="1575283" cy="648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39" y="5981782"/>
            <a:ext cx="1427796" cy="6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0573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A">
    <p:bg bwMode="gray"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Copil R&amp;D Filière Titane - 22/07/20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90712" y="5547712"/>
            <a:ext cx="1925347" cy="792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474" y="2559571"/>
            <a:ext cx="1983052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4891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B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Copil R&amp;D Filière Titane - 22/07/20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90712" y="5547712"/>
            <a:ext cx="1925347" cy="792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474" y="2559571"/>
            <a:ext cx="1983052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9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75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Relationship Id="rId27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78.xml"/><Relationship Id="rId21" Type="http://schemas.openxmlformats.org/officeDocument/2006/relationships/slideLayout" Target="../slideLayouts/slideLayout96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5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slideLayout" Target="../slideLayouts/slideLayout95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2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23" Type="http://schemas.openxmlformats.org/officeDocument/2006/relationships/slideLayout" Target="../slideLayouts/slideLayout98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Relationship Id="rId22" Type="http://schemas.openxmlformats.org/officeDocument/2006/relationships/slideLayout" Target="../slideLayouts/slideLayout97.xml"/><Relationship Id="rId27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18" Type="http://schemas.openxmlformats.org/officeDocument/2006/relationships/slideLayout" Target="../slideLayouts/slideLayout118.xml"/><Relationship Id="rId26" Type="http://schemas.openxmlformats.org/officeDocument/2006/relationships/theme" Target="../theme/theme5.xml"/><Relationship Id="rId3" Type="http://schemas.openxmlformats.org/officeDocument/2006/relationships/slideLayout" Target="../slideLayouts/slideLayout103.xml"/><Relationship Id="rId21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17" Type="http://schemas.openxmlformats.org/officeDocument/2006/relationships/slideLayout" Target="../slideLayouts/slideLayout117.xml"/><Relationship Id="rId25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120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24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23" Type="http://schemas.openxmlformats.org/officeDocument/2006/relationships/slideLayout" Target="../slideLayouts/slideLayout1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10.xml"/><Relationship Id="rId19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Relationship Id="rId22" Type="http://schemas.openxmlformats.org/officeDocument/2006/relationships/slideLayout" Target="../slideLayouts/slideLayout122.xml"/><Relationship Id="rId27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43.xml"/><Relationship Id="rId26" Type="http://schemas.openxmlformats.org/officeDocument/2006/relationships/theme" Target="../theme/theme6.xml"/><Relationship Id="rId3" Type="http://schemas.openxmlformats.org/officeDocument/2006/relationships/slideLayout" Target="../slideLayouts/slideLayout128.xml"/><Relationship Id="rId21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42.xml"/><Relationship Id="rId25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27.xml"/><Relationship Id="rId16" Type="http://schemas.openxmlformats.org/officeDocument/2006/relationships/slideLayout" Target="../slideLayouts/slideLayout141.xml"/><Relationship Id="rId20" Type="http://schemas.openxmlformats.org/officeDocument/2006/relationships/slideLayout" Target="../slideLayouts/slideLayout145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24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40.xml"/><Relationship Id="rId23" Type="http://schemas.openxmlformats.org/officeDocument/2006/relationships/slideLayout" Target="../slideLayouts/slideLayout148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35.xml"/><Relationship Id="rId19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9.xml"/><Relationship Id="rId22" Type="http://schemas.openxmlformats.org/officeDocument/2006/relationships/slideLayout" Target="../slideLayouts/slideLayout147.xml"/><Relationship Id="rId27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slideLayout" Target="../slideLayouts/slideLayout163.xml"/><Relationship Id="rId18" Type="http://schemas.openxmlformats.org/officeDocument/2006/relationships/slideLayout" Target="../slideLayouts/slideLayout168.xml"/><Relationship Id="rId26" Type="http://schemas.openxmlformats.org/officeDocument/2006/relationships/theme" Target="../theme/theme7.xml"/><Relationship Id="rId3" Type="http://schemas.openxmlformats.org/officeDocument/2006/relationships/slideLayout" Target="../slideLayouts/slideLayout153.xml"/><Relationship Id="rId21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62.xml"/><Relationship Id="rId17" Type="http://schemas.openxmlformats.org/officeDocument/2006/relationships/slideLayout" Target="../slideLayouts/slideLayout167.xml"/><Relationship Id="rId25" Type="http://schemas.openxmlformats.org/officeDocument/2006/relationships/slideLayout" Target="../slideLayouts/slideLayout175.xml"/><Relationship Id="rId2" Type="http://schemas.openxmlformats.org/officeDocument/2006/relationships/slideLayout" Target="../slideLayouts/slideLayout152.xml"/><Relationship Id="rId16" Type="http://schemas.openxmlformats.org/officeDocument/2006/relationships/slideLayout" Target="../slideLayouts/slideLayout166.xml"/><Relationship Id="rId20" Type="http://schemas.openxmlformats.org/officeDocument/2006/relationships/slideLayout" Target="../slideLayouts/slideLayout170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24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55.xml"/><Relationship Id="rId15" Type="http://schemas.openxmlformats.org/officeDocument/2006/relationships/slideLayout" Target="../slideLayouts/slideLayout165.xml"/><Relationship Id="rId23" Type="http://schemas.openxmlformats.org/officeDocument/2006/relationships/slideLayout" Target="../slideLayouts/slideLayout173.xml"/><Relationship Id="rId28" Type="http://schemas.openxmlformats.org/officeDocument/2006/relationships/image" Target="../media/image10.png"/><Relationship Id="rId10" Type="http://schemas.openxmlformats.org/officeDocument/2006/relationships/slideLayout" Target="../slideLayouts/slideLayout160.xml"/><Relationship Id="rId19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Relationship Id="rId14" Type="http://schemas.openxmlformats.org/officeDocument/2006/relationships/slideLayout" Target="../slideLayouts/slideLayout164.xml"/><Relationship Id="rId22" Type="http://schemas.openxmlformats.org/officeDocument/2006/relationships/slideLayout" Target="../slideLayouts/slideLayout17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540000" y="0"/>
            <a:ext cx="8064000" cy="8297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540000" y="1242000"/>
            <a:ext cx="8064000" cy="48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6678000"/>
            <a:ext cx="180000" cy="1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/>
              <a:t>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862088" y="6192682"/>
            <a:ext cx="3420000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lnSpc>
                <a:spcPct val="90000"/>
              </a:lnSpc>
              <a:defRPr sz="900">
                <a:solidFill>
                  <a:schemeClr val="tx2"/>
                </a:solidFill>
              </a:defRPr>
            </a:lvl1pPr>
          </a:lstStyle>
          <a:p>
            <a:pPr algn="l"/>
            <a:r>
              <a:rPr lang="fr-FR"/>
              <a:t>Titre de la présentation - 00/00/00     Classification :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539550" y="6192682"/>
            <a:ext cx="288033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ct val="90000"/>
              </a:lnSpc>
              <a:defRPr sz="900" b="1">
                <a:solidFill>
                  <a:schemeClr val="accent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740352" y="6201308"/>
            <a:ext cx="1006986" cy="432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466" y="6239979"/>
            <a:ext cx="828000" cy="3757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08" r:id="rId3"/>
    <p:sldLayoutId id="2147483825" r:id="rId4"/>
    <p:sldLayoutId id="2147483840" r:id="rId5"/>
    <p:sldLayoutId id="2147483841" r:id="rId6"/>
    <p:sldLayoutId id="2147483839" r:id="rId7"/>
    <p:sldLayoutId id="2147483849" r:id="rId8"/>
    <p:sldLayoutId id="2147483820" r:id="rId9"/>
    <p:sldLayoutId id="2147483850" r:id="rId10"/>
    <p:sldLayoutId id="2147483851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3" r:id="rId17"/>
    <p:sldLayoutId id="2147483842" r:id="rId18"/>
    <p:sldLayoutId id="2147483832" r:id="rId19"/>
    <p:sldLayoutId id="2147483843" r:id="rId20"/>
    <p:sldLayoutId id="2147483822" r:id="rId21"/>
    <p:sldLayoutId id="2147483821" r:id="rId22"/>
    <p:sldLayoutId id="2147483846" r:id="rId23"/>
    <p:sldLayoutId id="2147483824" r:id="rId24"/>
    <p:sldLayoutId id="2147483823" r:id="rId25"/>
  </p:sldLayoutIdLst>
  <p:hf sldNum="0"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75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itchFamily="34" charset="0"/>
        <a:buNone/>
        <a:defRPr sz="16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 typeface="Wingdings" pitchFamily="2" charset="2"/>
        <a:buNone/>
        <a:defRPr sz="1200" b="0" kern="1200">
          <a:solidFill>
            <a:schemeClr val="tx2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ct val="100000"/>
        </a:lnSpc>
        <a:spcBef>
          <a:spcPts val="400"/>
        </a:spcBef>
        <a:buSzPct val="100000"/>
        <a:buFontTx/>
        <a:buBlip>
          <a:blip r:embed="rId29"/>
        </a:buBlip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2700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100000"/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719138" indent="-269875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Clr>
          <a:schemeClr val="accent2"/>
        </a:buClr>
        <a:buSzPct val="100000"/>
        <a:buFont typeface="Arial" pitchFamily="34" charset="0"/>
        <a:buChar char="&gt;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081088" indent="-179388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Clr>
          <a:schemeClr val="accent2"/>
        </a:buClr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540000" y="0"/>
            <a:ext cx="8064000" cy="8297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540000" y="1242000"/>
            <a:ext cx="8064000" cy="48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6678000"/>
            <a:ext cx="180000" cy="1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862088" y="6192682"/>
            <a:ext cx="3420000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lnSpc>
                <a:spcPct val="90000"/>
              </a:lnSpc>
              <a:defRPr sz="900">
                <a:solidFill>
                  <a:schemeClr val="tx2"/>
                </a:solidFill>
              </a:defRPr>
            </a:lvl1pPr>
          </a:lstStyle>
          <a:p>
            <a:pPr algn="l"/>
            <a:r>
              <a:rPr lang="fr-FR"/>
              <a:t>Copil R&amp;D Filière Titane - 10/03/20     Classification :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539550" y="6192682"/>
            <a:ext cx="288033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ct val="90000"/>
              </a:lnSpc>
              <a:defRPr sz="900" b="1">
                <a:solidFill>
                  <a:schemeClr val="accent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740352" y="6201308"/>
            <a:ext cx="1006986" cy="432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466" y="6239979"/>
            <a:ext cx="828000" cy="37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41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  <p:sldLayoutId id="2147483870" r:id="rId18"/>
    <p:sldLayoutId id="2147483871" r:id="rId19"/>
    <p:sldLayoutId id="2147483872" r:id="rId20"/>
    <p:sldLayoutId id="2147483873" r:id="rId21"/>
    <p:sldLayoutId id="2147483874" r:id="rId22"/>
    <p:sldLayoutId id="2147483875" r:id="rId23"/>
    <p:sldLayoutId id="2147483876" r:id="rId24"/>
    <p:sldLayoutId id="2147483877" r:id="rId25"/>
  </p:sldLayoutIdLst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75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itchFamily="34" charset="0"/>
        <a:buNone/>
        <a:defRPr sz="16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 typeface="Wingdings" pitchFamily="2" charset="2"/>
        <a:buNone/>
        <a:defRPr sz="1200" b="0" kern="1200">
          <a:solidFill>
            <a:schemeClr val="tx2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ct val="100000"/>
        </a:lnSpc>
        <a:spcBef>
          <a:spcPts val="400"/>
        </a:spcBef>
        <a:buSzPct val="100000"/>
        <a:buFontTx/>
        <a:buBlip>
          <a:blip r:embed="rId29"/>
        </a:buBlip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2700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100000"/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719138" indent="-269875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Clr>
          <a:schemeClr val="accent2"/>
        </a:buClr>
        <a:buSzPct val="100000"/>
        <a:buFont typeface="Arial" pitchFamily="34" charset="0"/>
        <a:buChar char="&gt;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081088" indent="-179388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Clr>
          <a:schemeClr val="accent2"/>
        </a:buClr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540000" y="0"/>
            <a:ext cx="8064000" cy="8297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540000" y="1242000"/>
            <a:ext cx="8064000" cy="48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6678000"/>
            <a:ext cx="180000" cy="1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862088" y="6192682"/>
            <a:ext cx="3420000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lnSpc>
                <a:spcPct val="90000"/>
              </a:lnSpc>
              <a:defRPr sz="900">
                <a:solidFill>
                  <a:schemeClr val="tx2"/>
                </a:solidFill>
              </a:defRPr>
            </a:lvl1pPr>
          </a:lstStyle>
          <a:p>
            <a:pPr algn="l"/>
            <a:r>
              <a:rPr lang="fr-FR"/>
              <a:t>Copil R&amp;D Filière Titane - 08/06/20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539550" y="6192682"/>
            <a:ext cx="288033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ct val="90000"/>
              </a:lnSpc>
              <a:defRPr sz="900" b="1">
                <a:solidFill>
                  <a:schemeClr val="accent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740352" y="6201308"/>
            <a:ext cx="1006986" cy="432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466" y="6239979"/>
            <a:ext cx="828000" cy="37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23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  <p:sldLayoutId id="2147483892" r:id="rId14"/>
    <p:sldLayoutId id="2147483893" r:id="rId15"/>
    <p:sldLayoutId id="2147483894" r:id="rId16"/>
    <p:sldLayoutId id="2147483895" r:id="rId17"/>
    <p:sldLayoutId id="2147483896" r:id="rId18"/>
    <p:sldLayoutId id="2147483897" r:id="rId19"/>
    <p:sldLayoutId id="2147483898" r:id="rId20"/>
    <p:sldLayoutId id="2147483899" r:id="rId21"/>
    <p:sldLayoutId id="2147483900" r:id="rId22"/>
    <p:sldLayoutId id="2147483901" r:id="rId23"/>
    <p:sldLayoutId id="2147483902" r:id="rId24"/>
    <p:sldLayoutId id="2147483903" r:id="rId25"/>
  </p:sldLayoutIdLst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75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itchFamily="34" charset="0"/>
        <a:buNone/>
        <a:defRPr sz="16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 typeface="Wingdings" pitchFamily="2" charset="2"/>
        <a:buNone/>
        <a:defRPr sz="1200" b="0" kern="1200">
          <a:solidFill>
            <a:schemeClr val="tx2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ct val="100000"/>
        </a:lnSpc>
        <a:spcBef>
          <a:spcPts val="400"/>
        </a:spcBef>
        <a:buSzPct val="100000"/>
        <a:buFontTx/>
        <a:buBlip>
          <a:blip r:embed="rId29"/>
        </a:buBlip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2700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100000"/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719138" indent="-269875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Clr>
          <a:schemeClr val="accent2"/>
        </a:buClr>
        <a:buSzPct val="100000"/>
        <a:buFont typeface="Arial" pitchFamily="34" charset="0"/>
        <a:buChar char="&gt;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081088" indent="-179388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Clr>
          <a:schemeClr val="accent2"/>
        </a:buClr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540000" y="0"/>
            <a:ext cx="8064000" cy="8297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540000" y="1242000"/>
            <a:ext cx="8064000" cy="48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6678000"/>
            <a:ext cx="180000" cy="1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862088" y="6192682"/>
            <a:ext cx="3420000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lnSpc>
                <a:spcPct val="90000"/>
              </a:lnSpc>
              <a:defRPr sz="900">
                <a:solidFill>
                  <a:schemeClr val="tx2"/>
                </a:solidFill>
              </a:defRPr>
            </a:lvl1pPr>
          </a:lstStyle>
          <a:p>
            <a:pPr algn="l"/>
            <a:r>
              <a:rPr lang="fr-FR"/>
              <a:t>Copil R&amp;D Filière Titane - 22/07/20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539550" y="6192682"/>
            <a:ext cx="288033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ct val="90000"/>
              </a:lnSpc>
              <a:defRPr sz="900" b="1">
                <a:solidFill>
                  <a:schemeClr val="accent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740352" y="6201308"/>
            <a:ext cx="1006986" cy="432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466" y="6239979"/>
            <a:ext cx="828000" cy="37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02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  <p:sldLayoutId id="2147483917" r:id="rId13"/>
    <p:sldLayoutId id="2147483918" r:id="rId14"/>
    <p:sldLayoutId id="2147483919" r:id="rId15"/>
    <p:sldLayoutId id="2147483920" r:id="rId16"/>
    <p:sldLayoutId id="2147483921" r:id="rId17"/>
    <p:sldLayoutId id="2147483922" r:id="rId18"/>
    <p:sldLayoutId id="2147483923" r:id="rId19"/>
    <p:sldLayoutId id="2147483924" r:id="rId20"/>
    <p:sldLayoutId id="2147483925" r:id="rId21"/>
    <p:sldLayoutId id="2147483926" r:id="rId22"/>
    <p:sldLayoutId id="2147483927" r:id="rId23"/>
    <p:sldLayoutId id="2147483928" r:id="rId24"/>
    <p:sldLayoutId id="2147483929" r:id="rId25"/>
  </p:sldLayoutIdLst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75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itchFamily="34" charset="0"/>
        <a:buNone/>
        <a:defRPr sz="16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 typeface="Wingdings" pitchFamily="2" charset="2"/>
        <a:buNone/>
        <a:defRPr sz="1200" b="0" kern="1200">
          <a:solidFill>
            <a:schemeClr val="tx2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ct val="100000"/>
        </a:lnSpc>
        <a:spcBef>
          <a:spcPts val="400"/>
        </a:spcBef>
        <a:buSzPct val="100000"/>
        <a:buFontTx/>
        <a:buBlip>
          <a:blip r:embed="rId29"/>
        </a:buBlip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2700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100000"/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719138" indent="-269875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Clr>
          <a:schemeClr val="accent2"/>
        </a:buClr>
        <a:buSzPct val="100000"/>
        <a:buFont typeface="Arial" pitchFamily="34" charset="0"/>
        <a:buChar char="&gt;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081088" indent="-179388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Clr>
          <a:schemeClr val="accent2"/>
        </a:buClr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9"/>
          <p:cNvSpPr>
            <a:spLocks/>
          </p:cNvSpPr>
          <p:nvPr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540000" y="0"/>
            <a:ext cx="8064000" cy="8297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540000" y="1242000"/>
            <a:ext cx="8064000" cy="48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6678000"/>
            <a:ext cx="180000" cy="1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862088" y="6192682"/>
            <a:ext cx="3420000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lnSpc>
                <a:spcPct val="90000"/>
              </a:lnSpc>
              <a:defRPr sz="900">
                <a:solidFill>
                  <a:schemeClr val="tx2"/>
                </a:solidFill>
              </a:defRPr>
            </a:lvl1pPr>
          </a:lstStyle>
          <a:p>
            <a:pPr algn="l"/>
            <a:r>
              <a:rPr lang="fr-FR" dirty="0"/>
              <a:t>Titre de la présentation - 00/00/00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539550" y="6192682"/>
            <a:ext cx="288033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ct val="90000"/>
              </a:lnSpc>
              <a:defRPr sz="900" b="1">
                <a:solidFill>
                  <a:schemeClr val="accent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740352" y="6201308"/>
            <a:ext cx="1006986" cy="432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466" y="6239979"/>
            <a:ext cx="828000" cy="37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  <p:sldLayoutId id="2147483944" r:id="rId13"/>
    <p:sldLayoutId id="2147483945" r:id="rId14"/>
    <p:sldLayoutId id="2147483946" r:id="rId15"/>
    <p:sldLayoutId id="2147483947" r:id="rId16"/>
    <p:sldLayoutId id="2147483948" r:id="rId17"/>
    <p:sldLayoutId id="2147483949" r:id="rId18"/>
    <p:sldLayoutId id="2147483950" r:id="rId19"/>
    <p:sldLayoutId id="2147483951" r:id="rId20"/>
    <p:sldLayoutId id="2147483952" r:id="rId21"/>
    <p:sldLayoutId id="2147483953" r:id="rId22"/>
    <p:sldLayoutId id="2147483954" r:id="rId23"/>
    <p:sldLayoutId id="2147483955" r:id="rId24"/>
    <p:sldLayoutId id="2147483956" r:id="rId25"/>
  </p:sldLayoutIdLst>
  <p:hf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75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itchFamily="34" charset="0"/>
        <a:buNone/>
        <a:defRPr sz="16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 typeface="Wingdings" pitchFamily="2" charset="2"/>
        <a:buNone/>
        <a:defRPr sz="1200" b="0" kern="1200">
          <a:solidFill>
            <a:schemeClr val="tx2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ct val="100000"/>
        </a:lnSpc>
        <a:spcBef>
          <a:spcPts val="400"/>
        </a:spcBef>
        <a:buSzPct val="100000"/>
        <a:buFontTx/>
        <a:buBlip>
          <a:blip r:embed="rId29"/>
        </a:buBlip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2700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100000"/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719138" indent="-269875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Clr>
          <a:schemeClr val="accent2"/>
        </a:buClr>
        <a:buSzPct val="100000"/>
        <a:buFont typeface="Arial" pitchFamily="34" charset="0"/>
        <a:buChar char="&gt;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081088" indent="-179388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Clr>
          <a:schemeClr val="accent2"/>
        </a:buClr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540000" y="0"/>
            <a:ext cx="8064000" cy="8297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540000" y="1242000"/>
            <a:ext cx="8064000" cy="48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6678000"/>
            <a:ext cx="180000" cy="1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/>
              <a:t>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862088" y="6192682"/>
            <a:ext cx="3420000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lnSpc>
                <a:spcPct val="90000"/>
              </a:lnSpc>
              <a:defRPr sz="900">
                <a:solidFill>
                  <a:schemeClr val="tx2"/>
                </a:solidFill>
              </a:defRPr>
            </a:lvl1pPr>
          </a:lstStyle>
          <a:p>
            <a:pPr algn="l"/>
            <a:r>
              <a:rPr lang="fr-FR"/>
              <a:t>Titre de la présentation - 00/00/00     Classification :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539550" y="6192682"/>
            <a:ext cx="288033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ct val="90000"/>
              </a:lnSpc>
              <a:defRPr sz="900" b="1">
                <a:solidFill>
                  <a:schemeClr val="accent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740352" y="6201308"/>
            <a:ext cx="1006986" cy="432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466" y="6239979"/>
            <a:ext cx="828000" cy="37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01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</p:sldLayoutIdLst>
  <p:hf sldNum="0"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75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itchFamily="34" charset="0"/>
        <a:buNone/>
        <a:defRPr sz="16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 typeface="Wingdings" pitchFamily="2" charset="2"/>
        <a:buNone/>
        <a:defRPr sz="1200" b="0" kern="1200">
          <a:solidFill>
            <a:schemeClr val="tx2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ct val="100000"/>
        </a:lnSpc>
        <a:spcBef>
          <a:spcPts val="400"/>
        </a:spcBef>
        <a:buSzPct val="100000"/>
        <a:buFontTx/>
        <a:buBlip>
          <a:blip r:embed="rId29"/>
        </a:buBlip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2700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100000"/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719138" indent="-269875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Clr>
          <a:schemeClr val="accent2"/>
        </a:buClr>
        <a:buSzPct val="100000"/>
        <a:buFont typeface="Arial" pitchFamily="34" charset="0"/>
        <a:buChar char="&gt;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081088" indent="-179388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Clr>
          <a:schemeClr val="accent2"/>
        </a:buClr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540000" y="0"/>
            <a:ext cx="8064000" cy="8297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540000" y="1242000"/>
            <a:ext cx="8064000" cy="48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6678000"/>
            <a:ext cx="180000" cy="1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862088" y="6192682"/>
            <a:ext cx="3420000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lnSpc>
                <a:spcPct val="90000"/>
              </a:lnSpc>
              <a:defRPr sz="900">
                <a:solidFill>
                  <a:schemeClr val="tx2"/>
                </a:solidFill>
              </a:defRPr>
            </a:lvl1pPr>
          </a:lstStyle>
          <a:p>
            <a:pPr algn="l"/>
            <a:r>
              <a:rPr lang="fr-FR"/>
              <a:t>Copil R&amp;D Titane - Transformation - EA - 18/02/21     Classification :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539550" y="6192682"/>
            <a:ext cx="288033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ct val="90000"/>
              </a:lnSpc>
              <a:defRPr sz="900" b="1">
                <a:solidFill>
                  <a:schemeClr val="accent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740352" y="6201308"/>
            <a:ext cx="1006986" cy="432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5466" y="6239979"/>
            <a:ext cx="828000" cy="37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5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  <p:sldLayoutId id="2147483995" r:id="rId12"/>
    <p:sldLayoutId id="2147483996" r:id="rId13"/>
    <p:sldLayoutId id="2147483997" r:id="rId14"/>
    <p:sldLayoutId id="2147483998" r:id="rId15"/>
    <p:sldLayoutId id="2147483999" r:id="rId16"/>
    <p:sldLayoutId id="2147484000" r:id="rId17"/>
    <p:sldLayoutId id="2147484001" r:id="rId18"/>
    <p:sldLayoutId id="2147484002" r:id="rId19"/>
    <p:sldLayoutId id="2147484003" r:id="rId20"/>
    <p:sldLayoutId id="2147484004" r:id="rId21"/>
    <p:sldLayoutId id="2147484005" r:id="rId22"/>
    <p:sldLayoutId id="2147484006" r:id="rId23"/>
    <p:sldLayoutId id="2147484007" r:id="rId24"/>
    <p:sldLayoutId id="2147484008" r:id="rId25"/>
  </p:sldLayoutIdLst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75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itchFamily="34" charset="0"/>
        <a:buNone/>
        <a:defRPr sz="16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 typeface="Wingdings" pitchFamily="2" charset="2"/>
        <a:buNone/>
        <a:defRPr sz="1200" b="0" kern="1200">
          <a:solidFill>
            <a:schemeClr val="tx2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ct val="100000"/>
        </a:lnSpc>
        <a:spcBef>
          <a:spcPts val="400"/>
        </a:spcBef>
        <a:buSzPct val="100000"/>
        <a:buFontTx/>
        <a:buBlip>
          <a:blip r:embed="rId29"/>
        </a:buBlip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2700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100000"/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719138" indent="-269875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Clr>
          <a:schemeClr val="accent2"/>
        </a:buClr>
        <a:buSzPct val="100000"/>
        <a:buFont typeface="Arial" pitchFamily="34" charset="0"/>
        <a:buChar char="&gt;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081088" indent="-179388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Clr>
          <a:schemeClr val="accent2"/>
        </a:buClr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3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6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6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6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6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6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62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6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883D22C1-2958-40F0-B3A0-219115EA0A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18/02/2021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B7A7E47-A82D-4478-902C-D0840AF0E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Copil R&amp;D Filière Titane No 7</a:t>
            </a:r>
          </a:p>
        </p:txBody>
      </p:sp>
    </p:spTree>
    <p:extLst>
      <p:ext uri="{BB962C8B-B14F-4D97-AF65-F5344CB8AC3E}">
        <p14:creationId xmlns:p14="http://schemas.microsoft.com/office/powerpoint/2010/main" val="3740574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/>
              <a:t>01- Trempe: Impact sur la réchauffe après trempe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 bwMode="gray">
          <a:xfrm>
            <a:off x="862088" y="6192682"/>
            <a:ext cx="3420000" cy="44068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Copil R&amp;D Titane - Transformation - EA - 18/02/21     Classification : </a:t>
            </a: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1A00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r>
              <a:rPr lang="fr-FR" dirty="0"/>
              <a:t>Réchauffe en alpha-béta</a:t>
            </a:r>
          </a:p>
          <a:p>
            <a:pPr lvl="2"/>
            <a:r>
              <a:rPr lang="fr-FR" dirty="0"/>
              <a:t>Consigne plat 690*500 -&gt; 10h</a:t>
            </a:r>
          </a:p>
          <a:p>
            <a:pPr lvl="2"/>
            <a:r>
              <a:rPr lang="fr-FR" dirty="0"/>
              <a:t>Consigne CAA610 -&gt; 12h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9720000" y="0"/>
            <a:ext cx="27000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Personnaliser le titre </a:t>
            </a:r>
            <a:b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 la présentation </a:t>
            </a:r>
            <a:b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 bas de page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1A00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Personnaliser le bas de page </a:t>
            </a:r>
            <a:b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avec le menu « Insertion » / </a:t>
            </a:r>
            <a:b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 En-tête et pieds de page »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E90588A-2D48-48DC-88FD-7667985C893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srgbClr val="FA641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900" b="1" i="0" u="none" strike="noStrike" kern="1200" cap="none" spc="0" normalizeH="0" baseline="0" noProof="0" dirty="0">
              <a:ln>
                <a:noFill/>
              </a:ln>
              <a:solidFill>
                <a:srgbClr val="FA641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8" name="Espace réservé du graphique 5">
            <a:extLst>
              <a:ext uri="{FF2B5EF4-FFF2-40B4-BE49-F238E27FC236}">
                <a16:creationId xmlns:a16="http://schemas.microsoft.com/office/drawing/2014/main" id="{688B459A-30DC-4F94-B402-E96B28B547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8775385"/>
              </p:ext>
            </p:extLst>
          </p:nvPr>
        </p:nvGraphicFramePr>
        <p:xfrm>
          <a:off x="1579149" y="2204864"/>
          <a:ext cx="5985702" cy="3647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9815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/>
              <a:t>02 - Traitement thermique sur micro R410mm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 bwMode="gray">
          <a:xfrm>
            <a:off x="862088" y="6192682"/>
            <a:ext cx="3420000" cy="44068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Copil R&amp;D Titane - Transformation - EA - 18/02/21     Classification : </a:t>
            </a: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1A00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r>
              <a:rPr lang="fr-FR" dirty="0"/>
              <a:t>Etudier l’impact d’un traitement thermique à 940°C sur les microstructures du Rond 410mm avant forgeage SMX</a:t>
            </a:r>
          </a:p>
          <a:p>
            <a:pPr lvl="2"/>
            <a:r>
              <a:rPr lang="fr-FR" dirty="0"/>
              <a:t>Microstructure à l’état brut de forge</a:t>
            </a:r>
          </a:p>
          <a:p>
            <a:pPr lvl="2"/>
            <a:r>
              <a:rPr lang="fr-FR" dirty="0"/>
              <a:t>Traitement thermique 940°C 2/6/12h four labo</a:t>
            </a:r>
          </a:p>
          <a:p>
            <a:pPr lvl="2"/>
            <a:r>
              <a:rPr lang="fr-FR" dirty="0"/>
              <a:t>Refroidissement 2°C/min (vitesse similaire aux essais réalisés en 12/2015 sur CAA350)</a:t>
            </a:r>
          </a:p>
          <a:p>
            <a:pPr lvl="3"/>
            <a:r>
              <a:rPr lang="fr-FR" dirty="0"/>
              <a:t>-&gt; Correspond au refroidissement d’un produit remis au feu dans un four à 500°C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9720000" y="0"/>
            <a:ext cx="27000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Personnaliser le titre </a:t>
            </a:r>
            <a:b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 la présentation </a:t>
            </a:r>
            <a:b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 bas de page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1A00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Personnaliser le bas de page </a:t>
            </a:r>
            <a:b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avec le menu « Insertion » / </a:t>
            </a:r>
            <a:b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 En-tête et pieds de page »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03A9BA6-EA9B-43C6-974F-85725D0187D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srgbClr val="FA641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900" b="1" i="0" u="none" strike="noStrike" kern="1200" cap="none" spc="0" normalizeH="0" baseline="0" noProof="0" dirty="0">
              <a:ln>
                <a:noFill/>
              </a:ln>
              <a:solidFill>
                <a:srgbClr val="FA641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105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/>
              <a:t>02 - Microstructure initiale vs TTH 2h x100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 bwMode="gray">
          <a:xfrm>
            <a:off x="862088" y="6192682"/>
            <a:ext cx="3420000" cy="44068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Copil R&amp;D Titane - Transformation - EA - 18/02/21     Classification : </a:t>
            </a: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1A00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9720000" y="0"/>
            <a:ext cx="27000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Personnaliser le titre </a:t>
            </a:r>
            <a:b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 la présentation </a:t>
            </a:r>
            <a:b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 bas de page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1A00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Personnaliser le bas de page </a:t>
            </a:r>
            <a:b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avec le menu « Insertion » / </a:t>
            </a:r>
            <a:b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 En-tête et pieds de page »</a:t>
            </a:r>
          </a:p>
        </p:txBody>
      </p:sp>
      <p:pic>
        <p:nvPicPr>
          <p:cNvPr id="16" name="Image 15" descr="Une image contenant pierre&#10;&#10;Description générée automatiquement">
            <a:extLst>
              <a:ext uri="{FF2B5EF4-FFF2-40B4-BE49-F238E27FC236}">
                <a16:creationId xmlns:a16="http://schemas.microsoft.com/office/drawing/2014/main" id="{C9DA1021-3C32-4601-8B31-8B350CAB2E0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83016"/>
            <a:ext cx="3005352" cy="25200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479EE93-6F16-4630-9A66-9D7B32968C0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27" y="4083015"/>
            <a:ext cx="3005368" cy="2520000"/>
          </a:xfrm>
          <a:prstGeom prst="rect">
            <a:avLst/>
          </a:prstGeom>
        </p:spPr>
      </p:pic>
      <p:pic>
        <p:nvPicPr>
          <p:cNvPr id="24" name="Image 23" descr="Une image contenant texte&#10;&#10;Description générée automatiquement">
            <a:extLst>
              <a:ext uri="{FF2B5EF4-FFF2-40B4-BE49-F238E27FC236}">
                <a16:creationId xmlns:a16="http://schemas.microsoft.com/office/drawing/2014/main" id="{6B81C87D-E664-41A3-9B36-DF621B436D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8648" y="1150745"/>
            <a:ext cx="3005352" cy="25200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D00A305F-F2D4-4E51-912C-E1DD7A5D9D7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590" y="4083013"/>
            <a:ext cx="3005368" cy="2520000"/>
          </a:xfrm>
          <a:prstGeom prst="rect">
            <a:avLst/>
          </a:prstGeom>
        </p:spPr>
      </p:pic>
      <p:pic>
        <p:nvPicPr>
          <p:cNvPr id="26" name="Image 25" descr="Une image contenant terrain&#10;&#10;Description générée automatiquement">
            <a:extLst>
              <a:ext uri="{FF2B5EF4-FFF2-40B4-BE49-F238E27FC236}">
                <a16:creationId xmlns:a16="http://schemas.microsoft.com/office/drawing/2014/main" id="{E510B783-E69C-4163-A721-89E8B1342E0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9324" y="1150745"/>
            <a:ext cx="3005352" cy="2520000"/>
          </a:xfrm>
          <a:prstGeom prst="rect">
            <a:avLst/>
          </a:prstGeom>
        </p:spPr>
      </p:pic>
      <p:pic>
        <p:nvPicPr>
          <p:cNvPr id="28" name="Image 27" descr="Une image contenant terrain, extérieur&#10;&#10;Description générée automatiquement">
            <a:extLst>
              <a:ext uri="{FF2B5EF4-FFF2-40B4-BE49-F238E27FC236}">
                <a16:creationId xmlns:a16="http://schemas.microsoft.com/office/drawing/2014/main" id="{E69931AB-4952-449A-9FB7-C6325E08224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694" y="1150745"/>
            <a:ext cx="3005352" cy="2520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4F9C39A-57F9-4F28-B3A8-340183598FA7}"/>
              </a:ext>
            </a:extLst>
          </p:cNvPr>
          <p:cNvSpPr txBox="1"/>
          <p:nvPr/>
        </p:nvSpPr>
        <p:spPr>
          <a:xfrm>
            <a:off x="0" y="3670745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Peau			     Mi-rayon			Centre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118E852-7050-4D26-B730-C9D3CDA22AA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srgbClr val="FA641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900" b="1" i="0" u="none" strike="noStrike" kern="1200" cap="none" spc="0" normalizeH="0" baseline="0" noProof="0" dirty="0">
              <a:ln>
                <a:noFill/>
              </a:ln>
              <a:solidFill>
                <a:srgbClr val="FA641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92D2DEA-7589-4B0A-B9B5-0B1F35291897}"/>
              </a:ext>
            </a:extLst>
          </p:cNvPr>
          <p:cNvSpPr txBox="1"/>
          <p:nvPr/>
        </p:nvSpPr>
        <p:spPr>
          <a:xfrm>
            <a:off x="1987546" y="3275111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4F2F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 2021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2A60A34-34AC-42B6-BD84-3BA9CAC7B331}"/>
              </a:ext>
            </a:extLst>
          </p:cNvPr>
          <p:cNvSpPr txBox="1"/>
          <p:nvPr/>
        </p:nvSpPr>
        <p:spPr>
          <a:xfrm>
            <a:off x="5098550" y="3275110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4F2F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 2021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02C5329-04AB-4867-9121-32D5E2B72B10}"/>
              </a:ext>
            </a:extLst>
          </p:cNvPr>
          <p:cNvSpPr txBox="1"/>
          <p:nvPr/>
        </p:nvSpPr>
        <p:spPr>
          <a:xfrm>
            <a:off x="8228470" y="3275110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4F2F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 2021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490617B-DB95-4AF1-90CD-7F9FED87EE0B}"/>
              </a:ext>
            </a:extLst>
          </p:cNvPr>
          <p:cNvSpPr txBox="1"/>
          <p:nvPr/>
        </p:nvSpPr>
        <p:spPr>
          <a:xfrm>
            <a:off x="2134287" y="6036856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 2021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177BE81-E653-45DF-A07A-F7152101D434}"/>
              </a:ext>
            </a:extLst>
          </p:cNvPr>
          <p:cNvSpPr txBox="1"/>
          <p:nvPr/>
        </p:nvSpPr>
        <p:spPr>
          <a:xfrm>
            <a:off x="5144228" y="6036856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4F2F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 2021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884D231-B51D-4693-AB1C-26BD35D8CD22}"/>
              </a:ext>
            </a:extLst>
          </p:cNvPr>
          <p:cNvSpPr txBox="1"/>
          <p:nvPr/>
        </p:nvSpPr>
        <p:spPr>
          <a:xfrm>
            <a:off x="8239094" y="6036856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4F2F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 2021</a:t>
            </a:r>
          </a:p>
        </p:txBody>
      </p:sp>
    </p:spTree>
    <p:extLst>
      <p:ext uri="{BB962C8B-B14F-4D97-AF65-F5344CB8AC3E}">
        <p14:creationId xmlns:p14="http://schemas.microsoft.com/office/powerpoint/2010/main" val="2989539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/>
              <a:t>02 - Microstructure initiale vs TTH 6h x100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 bwMode="gray">
          <a:xfrm>
            <a:off x="862088" y="6192682"/>
            <a:ext cx="3420000" cy="44068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Copil R&amp;D Titane - Transformation - EA - 18/02/21     Classification : </a:t>
            </a: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1A00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9720000" y="0"/>
            <a:ext cx="27000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Personnaliser le titre </a:t>
            </a:r>
            <a:b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 la présentation </a:t>
            </a:r>
            <a:b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 bas de page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1A00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Personnaliser le bas de page </a:t>
            </a:r>
            <a:b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avec le menu « Insertion » / </a:t>
            </a:r>
            <a:b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 En-tête et pieds de page »</a:t>
            </a:r>
          </a:p>
        </p:txBody>
      </p:sp>
      <p:pic>
        <p:nvPicPr>
          <p:cNvPr id="24" name="Image 23" descr="Une image contenant texte&#10;&#10;Description générée automatiquement">
            <a:extLst>
              <a:ext uri="{FF2B5EF4-FFF2-40B4-BE49-F238E27FC236}">
                <a16:creationId xmlns:a16="http://schemas.microsoft.com/office/drawing/2014/main" id="{6B81C87D-E664-41A3-9B36-DF621B436D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8648" y="1150745"/>
            <a:ext cx="3005352" cy="2520000"/>
          </a:xfrm>
          <a:prstGeom prst="rect">
            <a:avLst/>
          </a:prstGeom>
        </p:spPr>
      </p:pic>
      <p:pic>
        <p:nvPicPr>
          <p:cNvPr id="26" name="Image 25" descr="Une image contenant terrain&#10;&#10;Description générée automatiquement">
            <a:extLst>
              <a:ext uri="{FF2B5EF4-FFF2-40B4-BE49-F238E27FC236}">
                <a16:creationId xmlns:a16="http://schemas.microsoft.com/office/drawing/2014/main" id="{E510B783-E69C-4163-A721-89E8B1342E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9324" y="1150745"/>
            <a:ext cx="3005352" cy="2520000"/>
          </a:xfrm>
          <a:prstGeom prst="rect">
            <a:avLst/>
          </a:prstGeom>
        </p:spPr>
      </p:pic>
      <p:pic>
        <p:nvPicPr>
          <p:cNvPr id="28" name="Image 27" descr="Une image contenant terrain, extérieur&#10;&#10;Description générée automatiquement">
            <a:extLst>
              <a:ext uri="{FF2B5EF4-FFF2-40B4-BE49-F238E27FC236}">
                <a16:creationId xmlns:a16="http://schemas.microsoft.com/office/drawing/2014/main" id="{E69931AB-4952-449A-9FB7-C6325E0822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694" y="1150745"/>
            <a:ext cx="3005352" cy="2520000"/>
          </a:xfrm>
          <a:prstGeom prst="rect">
            <a:avLst/>
          </a:prstGeom>
        </p:spPr>
      </p:pic>
      <p:pic>
        <p:nvPicPr>
          <p:cNvPr id="4" name="Image 3" descr="Une image contenant terrain, roche&#10;&#10;Description générée automatiquement">
            <a:extLst>
              <a:ext uri="{FF2B5EF4-FFF2-40B4-BE49-F238E27FC236}">
                <a16:creationId xmlns:a16="http://schemas.microsoft.com/office/drawing/2014/main" id="{16399D14-4200-41AE-8CFC-FCE0A9EC1D8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712" y="4077072"/>
            <a:ext cx="3005370" cy="2520000"/>
          </a:xfrm>
          <a:prstGeom prst="rect">
            <a:avLst/>
          </a:prstGeom>
        </p:spPr>
      </p:pic>
      <p:pic>
        <p:nvPicPr>
          <p:cNvPr id="7" name="Image 6" descr="Une image contenant terrain, extérieur&#10;&#10;Description générée automatiquement">
            <a:extLst>
              <a:ext uri="{FF2B5EF4-FFF2-40B4-BE49-F238E27FC236}">
                <a16:creationId xmlns:a16="http://schemas.microsoft.com/office/drawing/2014/main" id="{7D45B998-42FF-4784-8181-AC3D8C6B52E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9324" y="4077352"/>
            <a:ext cx="3005370" cy="2520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1252FD0-0EC6-4521-9CA2-5D2A2732A7D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0309" y="4077352"/>
            <a:ext cx="3005370" cy="25200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A6BAA0A2-6B4B-4D1D-9A47-DC5A434EF3F8}"/>
              </a:ext>
            </a:extLst>
          </p:cNvPr>
          <p:cNvSpPr txBox="1"/>
          <p:nvPr/>
        </p:nvSpPr>
        <p:spPr>
          <a:xfrm>
            <a:off x="0" y="3670745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Peau			     Mi-rayon			Centre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DCE6C50-0183-4742-9E5D-B2A5CEA9FF9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srgbClr val="FA641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900" b="1" i="0" u="none" strike="noStrike" kern="1200" cap="none" spc="0" normalizeH="0" baseline="0" noProof="0" dirty="0">
              <a:ln>
                <a:noFill/>
              </a:ln>
              <a:solidFill>
                <a:srgbClr val="FA641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600BC75-5209-406E-82AF-F86657A374AC}"/>
              </a:ext>
            </a:extLst>
          </p:cNvPr>
          <p:cNvSpPr txBox="1"/>
          <p:nvPr/>
        </p:nvSpPr>
        <p:spPr>
          <a:xfrm>
            <a:off x="1987546" y="3275111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4F2F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 2021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62272DD-C8F2-47BC-89D4-B3BA5518625F}"/>
              </a:ext>
            </a:extLst>
          </p:cNvPr>
          <p:cNvSpPr txBox="1"/>
          <p:nvPr/>
        </p:nvSpPr>
        <p:spPr>
          <a:xfrm>
            <a:off x="5098550" y="3275110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4F2F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 2021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96F8A54-018A-40D9-A1CF-F38E81541F15}"/>
              </a:ext>
            </a:extLst>
          </p:cNvPr>
          <p:cNvSpPr txBox="1"/>
          <p:nvPr/>
        </p:nvSpPr>
        <p:spPr>
          <a:xfrm>
            <a:off x="8228470" y="3275110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4F2F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 2021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28D87BF-9687-45FF-9E98-7B35A7AEB395}"/>
              </a:ext>
            </a:extLst>
          </p:cNvPr>
          <p:cNvSpPr txBox="1"/>
          <p:nvPr/>
        </p:nvSpPr>
        <p:spPr>
          <a:xfrm>
            <a:off x="2134287" y="6036856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 2021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3EB74E0-BBF5-4506-83A7-94F9E67CB38A}"/>
              </a:ext>
            </a:extLst>
          </p:cNvPr>
          <p:cNvSpPr txBox="1"/>
          <p:nvPr/>
        </p:nvSpPr>
        <p:spPr>
          <a:xfrm>
            <a:off x="5144228" y="6036856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4F2F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 2021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BB48B42-ABBF-4463-8A19-24D1D782C24E}"/>
              </a:ext>
            </a:extLst>
          </p:cNvPr>
          <p:cNvSpPr txBox="1"/>
          <p:nvPr/>
        </p:nvSpPr>
        <p:spPr>
          <a:xfrm>
            <a:off x="8239094" y="6036856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4F2F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 2021</a:t>
            </a:r>
          </a:p>
        </p:txBody>
      </p:sp>
    </p:spTree>
    <p:extLst>
      <p:ext uri="{BB962C8B-B14F-4D97-AF65-F5344CB8AC3E}">
        <p14:creationId xmlns:p14="http://schemas.microsoft.com/office/powerpoint/2010/main" val="937843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/>
              <a:t>02 - Microstructure initiale vs TTH 12h x100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 bwMode="gray">
          <a:xfrm>
            <a:off x="862088" y="6192682"/>
            <a:ext cx="3420000" cy="44068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Copil R&amp;D Titane - Transformation - EA - 18/02/21     Classification : </a:t>
            </a: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1A00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9720000" y="0"/>
            <a:ext cx="27000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Personnaliser le titre </a:t>
            </a:r>
            <a:b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 la présentation </a:t>
            </a:r>
            <a:b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 bas de page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1A00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Personnaliser le bas de page </a:t>
            </a:r>
            <a:b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avec le menu « Insertion » / </a:t>
            </a:r>
            <a:b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 En-tête et pieds de page »</a:t>
            </a:r>
          </a:p>
        </p:txBody>
      </p:sp>
      <p:pic>
        <p:nvPicPr>
          <p:cNvPr id="24" name="Image 23" descr="Une image contenant texte&#10;&#10;Description générée automatiquement">
            <a:extLst>
              <a:ext uri="{FF2B5EF4-FFF2-40B4-BE49-F238E27FC236}">
                <a16:creationId xmlns:a16="http://schemas.microsoft.com/office/drawing/2014/main" id="{6B81C87D-E664-41A3-9B36-DF621B436D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8648" y="1150745"/>
            <a:ext cx="3005352" cy="2520000"/>
          </a:xfrm>
          <a:prstGeom prst="rect">
            <a:avLst/>
          </a:prstGeom>
        </p:spPr>
      </p:pic>
      <p:pic>
        <p:nvPicPr>
          <p:cNvPr id="26" name="Image 25" descr="Une image contenant terrain&#10;&#10;Description générée automatiquement">
            <a:extLst>
              <a:ext uri="{FF2B5EF4-FFF2-40B4-BE49-F238E27FC236}">
                <a16:creationId xmlns:a16="http://schemas.microsoft.com/office/drawing/2014/main" id="{E510B783-E69C-4163-A721-89E8B1342E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9324" y="1150745"/>
            <a:ext cx="3005352" cy="2520000"/>
          </a:xfrm>
          <a:prstGeom prst="rect">
            <a:avLst/>
          </a:prstGeom>
        </p:spPr>
      </p:pic>
      <p:pic>
        <p:nvPicPr>
          <p:cNvPr id="28" name="Image 27" descr="Une image contenant terrain, extérieur&#10;&#10;Description générée automatiquement">
            <a:extLst>
              <a:ext uri="{FF2B5EF4-FFF2-40B4-BE49-F238E27FC236}">
                <a16:creationId xmlns:a16="http://schemas.microsoft.com/office/drawing/2014/main" id="{E69931AB-4952-449A-9FB7-C6325E0822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694" y="1150745"/>
            <a:ext cx="3005352" cy="2520000"/>
          </a:xfrm>
          <a:prstGeom prst="rect">
            <a:avLst/>
          </a:prstGeom>
        </p:spPr>
      </p:pic>
      <p:pic>
        <p:nvPicPr>
          <p:cNvPr id="7" name="Image 6" descr="Une image contenant terrain&#10;&#10;Description générée automatiquement">
            <a:extLst>
              <a:ext uri="{FF2B5EF4-FFF2-40B4-BE49-F238E27FC236}">
                <a16:creationId xmlns:a16="http://schemas.microsoft.com/office/drawing/2014/main" id="{A116B699-7AF1-4EBA-966D-1FBB3C01699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77352"/>
            <a:ext cx="3005370" cy="2520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02EFE15-DDC5-4B9E-A475-56C6361E5BC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9324" y="4077352"/>
            <a:ext cx="3005370" cy="2520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DE9ECAD-B342-4713-8C09-E440B4453A3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8648" y="4077352"/>
            <a:ext cx="3005370" cy="25200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01650F7E-E6BC-4736-9E49-93EC3E9ECF63}"/>
              </a:ext>
            </a:extLst>
          </p:cNvPr>
          <p:cNvSpPr txBox="1"/>
          <p:nvPr/>
        </p:nvSpPr>
        <p:spPr>
          <a:xfrm>
            <a:off x="0" y="3670745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Peau			     Mi-rayon			Centre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213772F-01D5-4154-8D6C-E6AF3DA5EEA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srgbClr val="FA641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900" b="1" i="0" u="none" strike="noStrike" kern="1200" cap="none" spc="0" normalizeH="0" baseline="0" noProof="0" dirty="0">
              <a:ln>
                <a:noFill/>
              </a:ln>
              <a:solidFill>
                <a:srgbClr val="FA641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17DA248-41A4-42CA-A925-7D66C6B758FD}"/>
              </a:ext>
            </a:extLst>
          </p:cNvPr>
          <p:cNvSpPr txBox="1"/>
          <p:nvPr/>
        </p:nvSpPr>
        <p:spPr>
          <a:xfrm>
            <a:off x="1987546" y="3275111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4F2F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 2021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BA255E8-6DCD-4A05-8516-975473EF8601}"/>
              </a:ext>
            </a:extLst>
          </p:cNvPr>
          <p:cNvSpPr txBox="1"/>
          <p:nvPr/>
        </p:nvSpPr>
        <p:spPr>
          <a:xfrm>
            <a:off x="5098550" y="3275110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4F2F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 2021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5490D90-5DBF-4C83-8E6E-A54F842B0354}"/>
              </a:ext>
            </a:extLst>
          </p:cNvPr>
          <p:cNvSpPr txBox="1"/>
          <p:nvPr/>
        </p:nvSpPr>
        <p:spPr>
          <a:xfrm>
            <a:off x="8228470" y="3275110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4F2F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 2021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99FAA30-86BE-417C-AF48-E1810089D517}"/>
              </a:ext>
            </a:extLst>
          </p:cNvPr>
          <p:cNvSpPr txBox="1"/>
          <p:nvPr/>
        </p:nvSpPr>
        <p:spPr>
          <a:xfrm>
            <a:off x="2134287" y="6036856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 2021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B2A5DDD-2DE3-42DE-B677-729F11721215}"/>
              </a:ext>
            </a:extLst>
          </p:cNvPr>
          <p:cNvSpPr txBox="1"/>
          <p:nvPr/>
        </p:nvSpPr>
        <p:spPr>
          <a:xfrm>
            <a:off x="5144228" y="6036856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4F2F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 2021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B10DB5E-6AF1-4C2E-B328-7C221F4FA1D4}"/>
              </a:ext>
            </a:extLst>
          </p:cNvPr>
          <p:cNvSpPr txBox="1"/>
          <p:nvPr/>
        </p:nvSpPr>
        <p:spPr>
          <a:xfrm>
            <a:off x="8239094" y="6036856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4F2F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 2021</a:t>
            </a:r>
          </a:p>
        </p:txBody>
      </p:sp>
    </p:spTree>
    <p:extLst>
      <p:ext uri="{BB962C8B-B14F-4D97-AF65-F5344CB8AC3E}">
        <p14:creationId xmlns:p14="http://schemas.microsoft.com/office/powerpoint/2010/main" val="280541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/>
              <a:t>02- Conclusion TTH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 bwMode="gray">
          <a:xfrm>
            <a:off x="862088" y="6192682"/>
            <a:ext cx="3420000" cy="44068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Copil R&amp;D Titane - Transformation - EA - 18/02/21     Classification : </a:t>
            </a: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1A00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r>
              <a:rPr lang="fr-FR" dirty="0"/>
              <a:t>En terme de microstructure:</a:t>
            </a:r>
          </a:p>
          <a:p>
            <a:pPr lvl="2"/>
            <a:r>
              <a:rPr lang="fr-FR" dirty="0"/>
              <a:t>Un TTH au-delà de 6h a des effets bénéfiques sur la zone peau/mi-rayon</a:t>
            </a:r>
          </a:p>
          <a:p>
            <a:pPr lvl="2"/>
            <a:r>
              <a:rPr lang="fr-FR" dirty="0"/>
              <a:t>Le TTH n’a pas d’impact sur les défauts types liserés continus</a:t>
            </a:r>
          </a:p>
          <a:p>
            <a:pPr lvl="2"/>
            <a:r>
              <a:rPr lang="fr-FR" dirty="0"/>
              <a:t>Le TTH a un impact limité sur la zone cœur qui présente un état de </a:t>
            </a:r>
            <a:r>
              <a:rPr lang="fr-FR" dirty="0" err="1"/>
              <a:t>globularisation</a:t>
            </a:r>
            <a:r>
              <a:rPr lang="fr-FR" dirty="0"/>
              <a:t> très faible</a:t>
            </a:r>
          </a:p>
          <a:p>
            <a:pPr lvl="2"/>
            <a:endParaRPr lang="fr-FR" dirty="0"/>
          </a:p>
          <a:p>
            <a:pPr lvl="2">
              <a:buFont typeface="Symbol" panose="05050102010706020507" pitchFamily="18" charset="2"/>
              <a:buChar char="Þ"/>
            </a:pPr>
            <a:r>
              <a:rPr lang="fr-FR" dirty="0"/>
              <a:t>TTH pas suffisant pour améliorer les microstructures à </a:t>
            </a:r>
            <a:r>
              <a:rPr lang="fr-FR" dirty="0" err="1"/>
              <a:t>coeur</a:t>
            </a:r>
            <a:r>
              <a:rPr lang="fr-FR" dirty="0"/>
              <a:t>, donc nécessité d’augmenter la déformation pour améliorer les microstructures à </a:t>
            </a:r>
            <a:r>
              <a:rPr lang="fr-FR" dirty="0" err="1"/>
              <a:t>coeur</a:t>
            </a:r>
            <a:r>
              <a:rPr lang="fr-FR" dirty="0"/>
              <a:t>:</a:t>
            </a:r>
          </a:p>
          <a:p>
            <a:pPr marL="0" lvl="2" indent="0">
              <a:buNone/>
            </a:pPr>
            <a:endParaRPr lang="fr-FR" dirty="0"/>
          </a:p>
          <a:p>
            <a:pPr marL="555750" lvl="3" indent="-285750">
              <a:buFont typeface="Arial" panose="020B0604020202020204" pitchFamily="34" charset="0"/>
              <a:buChar char="•"/>
            </a:pPr>
            <a:r>
              <a:rPr lang="fr-FR" dirty="0"/>
              <a:t>Augmentation corroyage UKAD -&gt; Efficacité 100%</a:t>
            </a:r>
          </a:p>
          <a:p>
            <a:pPr marL="555750" lvl="3" indent="-285750">
              <a:buFont typeface="Arial" panose="020B0604020202020204" pitchFamily="34" charset="0"/>
              <a:buChar char="•"/>
            </a:pPr>
            <a:r>
              <a:rPr lang="fr-FR" dirty="0"/>
              <a:t>Stratégie de forgeage UKAD -&gt; Etude à venir avec nouveaux outillages / programme</a:t>
            </a:r>
          </a:p>
          <a:p>
            <a:pPr marL="555750" lvl="3" indent="-285750">
              <a:buFont typeface="Arial" panose="020B0604020202020204" pitchFamily="34" charset="0"/>
              <a:buChar char="•"/>
            </a:pPr>
            <a:r>
              <a:rPr lang="fr-FR" dirty="0"/>
              <a:t>Stratégie de forgeage SMX -&gt; Etude en cours (outil/programme)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9720000" y="0"/>
            <a:ext cx="27000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Personnaliser le titre </a:t>
            </a:r>
            <a:b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 la présentation </a:t>
            </a:r>
            <a:b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 bas de page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1A00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Personnaliser le bas de page </a:t>
            </a:r>
            <a:b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avec le menu « Insertion » / </a:t>
            </a:r>
            <a:b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 En-tête et pieds de page »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A69CCF1-6FD3-4455-8465-7299C1A27E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srgbClr val="FA641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900" b="1" i="0" u="none" strike="noStrike" kern="1200" cap="none" spc="0" normalizeH="0" baseline="0" noProof="0" dirty="0">
              <a:ln>
                <a:noFill/>
              </a:ln>
              <a:solidFill>
                <a:srgbClr val="FA641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028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/>
              <a:t>03 - Caractérisation R280mm SMX – AFBV21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 bwMode="gray">
          <a:xfrm>
            <a:off x="862088" y="6192682"/>
            <a:ext cx="3420000" cy="44068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Copil R&amp;D Titane - Transformation - EA - 18/02/21     Classification : </a:t>
            </a: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1A00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r>
              <a:rPr lang="fr-FR" dirty="0"/>
              <a:t>Gamme de transformation:</a:t>
            </a:r>
          </a:p>
          <a:p>
            <a:pPr lvl="2"/>
            <a:r>
              <a:rPr lang="fr-FR" dirty="0"/>
              <a:t>Béta/Alpha-béta/Recristallisation béta:</a:t>
            </a:r>
          </a:p>
          <a:p>
            <a:pPr lvl="3"/>
            <a:r>
              <a:rPr lang="fr-FR" dirty="0"/>
              <a:t>Idem Gamme en rupture</a:t>
            </a:r>
          </a:p>
          <a:p>
            <a:pPr lvl="2"/>
            <a:r>
              <a:rPr lang="fr-FR" dirty="0"/>
              <a:t>Alpha-béta avant SMX</a:t>
            </a:r>
          </a:p>
          <a:p>
            <a:pPr lvl="3"/>
            <a:r>
              <a:rPr lang="fr-FR" dirty="0"/>
              <a:t>AFBV a servi de mise au point de la gamme pour AFAM</a:t>
            </a:r>
          </a:p>
          <a:p>
            <a:pPr lvl="3"/>
            <a:r>
              <a:rPr lang="fr-FR" dirty="0"/>
              <a:t>A noter: première chaude post trempe très longue -&gt; conséquence sur le produit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9720000" y="0"/>
            <a:ext cx="27000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Personnaliser le titre </a:t>
            </a:r>
            <a:b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 la présentation </a:t>
            </a:r>
            <a:b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 bas de page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1A00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Personnaliser le bas de page </a:t>
            </a:r>
            <a:b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avec le menu « Insertion » / </a:t>
            </a:r>
            <a:b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 En-tête et pieds de page »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FA0CC9F-7FBE-4937-850A-3B97DFFE27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srgbClr val="FA641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900" b="1" i="0" u="none" strike="noStrike" kern="1200" cap="none" spc="0" normalizeH="0" baseline="0" noProof="0" dirty="0">
              <a:ln>
                <a:noFill/>
              </a:ln>
              <a:solidFill>
                <a:srgbClr val="FA641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B809CCB7-388D-4E8B-B575-76DE0909D0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262539"/>
              </p:ext>
            </p:extLst>
          </p:nvPr>
        </p:nvGraphicFramePr>
        <p:xfrm>
          <a:off x="251520" y="3001325"/>
          <a:ext cx="8640960" cy="264377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576448">
                  <a:extLst>
                    <a:ext uri="{9D8B030D-6E8A-4147-A177-3AD203B41FA5}">
                      <a16:colId xmlns:a16="http://schemas.microsoft.com/office/drawing/2014/main" val="2238126698"/>
                    </a:ext>
                  </a:extLst>
                </a:gridCol>
                <a:gridCol w="1765964">
                  <a:extLst>
                    <a:ext uri="{9D8B030D-6E8A-4147-A177-3AD203B41FA5}">
                      <a16:colId xmlns:a16="http://schemas.microsoft.com/office/drawing/2014/main" val="2218729358"/>
                    </a:ext>
                  </a:extLst>
                </a:gridCol>
                <a:gridCol w="1765964">
                  <a:extLst>
                    <a:ext uri="{9D8B030D-6E8A-4147-A177-3AD203B41FA5}">
                      <a16:colId xmlns:a16="http://schemas.microsoft.com/office/drawing/2014/main" val="4127358598"/>
                    </a:ext>
                  </a:extLst>
                </a:gridCol>
                <a:gridCol w="1765964">
                  <a:extLst>
                    <a:ext uri="{9D8B030D-6E8A-4147-A177-3AD203B41FA5}">
                      <a16:colId xmlns:a16="http://schemas.microsoft.com/office/drawing/2014/main" val="3760306412"/>
                    </a:ext>
                  </a:extLst>
                </a:gridCol>
                <a:gridCol w="1766620">
                  <a:extLst>
                    <a:ext uri="{9D8B030D-6E8A-4147-A177-3AD203B41FA5}">
                      <a16:colId xmlns:a16="http://schemas.microsoft.com/office/drawing/2014/main" val="3150613366"/>
                    </a:ext>
                  </a:extLst>
                </a:gridCol>
              </a:tblGrid>
              <a:tr h="330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097" marR="6609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AFBV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097" marR="66097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AFAM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097" marR="66097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309226"/>
                  </a:ext>
                </a:extLst>
              </a:tr>
              <a:tr h="6609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Chaude 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097" marR="660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T540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097" marR="660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AFBV1 : 9 min + 8 min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AFBV2 : </a:t>
                      </a:r>
                      <a:r>
                        <a:rPr lang="fr-FR" sz="1100" b="1" dirty="0">
                          <a:effectLst/>
                        </a:rPr>
                        <a:t>15</a:t>
                      </a:r>
                      <a:r>
                        <a:rPr lang="fr-FR" sz="1100" dirty="0">
                          <a:effectLst/>
                        </a:rPr>
                        <a:t> min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097" marR="660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T570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097" marR="660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AFAM1 : 7 min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AFAM2 : 7 min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097" marR="66097" marT="0" marB="0" anchor="ctr"/>
                </a:tc>
                <a:extLst>
                  <a:ext uri="{0D108BD9-81ED-4DB2-BD59-A6C34878D82A}">
                    <a16:rowId xmlns:a16="http://schemas.microsoft.com/office/drawing/2014/main" val="1320280526"/>
                  </a:ext>
                </a:extLst>
              </a:tr>
              <a:tr h="6609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Chaude 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097" marR="660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RC480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097" marR="660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AFBV1 : 9,5 min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AFBV2 : 9,5 min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097" marR="660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T500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097" marR="660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AFAM1 : 12 min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AFAM2 : 10 min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097" marR="66097" marT="0" marB="0" anchor="ctr"/>
                </a:tc>
                <a:extLst>
                  <a:ext uri="{0D108BD9-81ED-4DB2-BD59-A6C34878D82A}">
                    <a16:rowId xmlns:a16="http://schemas.microsoft.com/office/drawing/2014/main" val="210424131"/>
                  </a:ext>
                </a:extLst>
              </a:tr>
              <a:tr h="6609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Chaude 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097" marR="660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R410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097" marR="660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097" marR="660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RC480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097" marR="660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AFAM1 : 5 min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AFAM2 : 6 min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097" marR="66097" marT="0" marB="0" anchor="ctr"/>
                </a:tc>
                <a:extLst>
                  <a:ext uri="{0D108BD9-81ED-4DB2-BD59-A6C34878D82A}">
                    <a16:rowId xmlns:a16="http://schemas.microsoft.com/office/drawing/2014/main" val="1159307719"/>
                  </a:ext>
                </a:extLst>
              </a:tr>
              <a:tr h="330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Chaude 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097" marR="660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097" marR="660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097" marR="660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R410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097" marR="660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097" marR="66097" marT="0" marB="0" anchor="ctr"/>
                </a:tc>
                <a:extLst>
                  <a:ext uri="{0D108BD9-81ED-4DB2-BD59-A6C34878D82A}">
                    <a16:rowId xmlns:a16="http://schemas.microsoft.com/office/drawing/2014/main" val="1381533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1045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/>
              <a:t>03 - Caractérisation R280mm SMX – AFBV21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 bwMode="gray">
          <a:xfrm>
            <a:off x="862088" y="6192682"/>
            <a:ext cx="3420000" cy="44068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Copil R&amp;D Titane - Transformation - EA - 18/02/21     Classification : </a:t>
            </a: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1A00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r>
              <a:rPr lang="fr-FR" dirty="0"/>
              <a:t>Macrostructure</a:t>
            </a:r>
          </a:p>
          <a:p>
            <a:pPr lvl="2"/>
            <a:r>
              <a:rPr lang="fr-FR" dirty="0"/>
              <a:t>Cotation homogène</a:t>
            </a:r>
          </a:p>
          <a:p>
            <a:pPr lvl="3"/>
            <a:r>
              <a:rPr lang="fr-FR" dirty="0"/>
              <a:t>Niveau 20, grain 0/-1; annulaire D1 sur toutes les plaquettes prises côté 21-X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9720000" y="0"/>
            <a:ext cx="27000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Personnaliser le titre </a:t>
            </a:r>
            <a:b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 la présentation </a:t>
            </a:r>
            <a:b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 bas de page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1A00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Personnaliser le bas de page </a:t>
            </a:r>
            <a:b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avec le menu « Insertion » / </a:t>
            </a:r>
            <a:b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 En-tête et pieds de page »</a:t>
            </a:r>
          </a:p>
        </p:txBody>
      </p:sp>
      <p:pic>
        <p:nvPicPr>
          <p:cNvPr id="7" name="Image 6" descr="Une image contenant noir&#10;&#10;Description générée automatiquement">
            <a:extLst>
              <a:ext uri="{FF2B5EF4-FFF2-40B4-BE49-F238E27FC236}">
                <a16:creationId xmlns:a16="http://schemas.microsoft.com/office/drawing/2014/main" id="{BC71D5E5-227E-43B9-8C0A-681804EA6F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7764" y="2249684"/>
            <a:ext cx="4248472" cy="4163340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B58F517-52CC-49C6-8F04-867411F9A3A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srgbClr val="FA641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900" b="1" i="0" u="none" strike="noStrike" kern="1200" cap="none" spc="0" normalizeH="0" baseline="0" noProof="0" dirty="0">
              <a:ln>
                <a:noFill/>
              </a:ln>
              <a:solidFill>
                <a:srgbClr val="FA641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214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 bwMode="gray">
          <a:xfrm>
            <a:off x="432496" y="-27384"/>
            <a:ext cx="8604000" cy="829737"/>
          </a:xfrm>
        </p:spPr>
        <p:txBody>
          <a:bodyPr/>
          <a:lstStyle/>
          <a:p>
            <a:r>
              <a:rPr lang="fr-FR" dirty="0"/>
              <a:t>03 - Caractérisation R280mm SMX – AFBV21:  Extrémité trempée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 bwMode="gray">
          <a:xfrm>
            <a:off x="862088" y="6192682"/>
            <a:ext cx="3420000" cy="44068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Copil R&amp;D Titane - Transformation - EA - 18/02/21     Classification : </a:t>
            </a: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1A00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r>
              <a:rPr lang="fr-FR" dirty="0"/>
              <a:t>Microstructure sur 3 rayons (0°; 30°;90°)</a:t>
            </a:r>
          </a:p>
          <a:p>
            <a:pPr lvl="2"/>
            <a:r>
              <a:rPr lang="fr-FR" dirty="0"/>
              <a:t>Cotation peau</a:t>
            </a:r>
          </a:p>
          <a:p>
            <a:pPr lvl="3"/>
            <a:r>
              <a:rPr lang="fr-FR" dirty="0"/>
              <a:t>Structure de fond C2/C4 majoritaire mais avec présence d’autres clichés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9720000" y="0"/>
            <a:ext cx="27000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Personnaliser le titre </a:t>
            </a:r>
            <a:b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 la présentation </a:t>
            </a:r>
            <a:b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 bas de page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1A00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Personnaliser le bas de page </a:t>
            </a:r>
            <a:b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avec le menu « Insertion » / </a:t>
            </a:r>
            <a:b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 En-tête et pieds de page »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07308C7-215D-44F7-BF29-5A8CF8F3D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81" y="2444051"/>
            <a:ext cx="8493638" cy="2641133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64C12F-56AA-40BA-B392-34229595A8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srgbClr val="FA641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900" b="1" i="0" u="none" strike="noStrike" kern="1200" cap="none" spc="0" normalizeH="0" baseline="0" noProof="0" dirty="0">
              <a:ln>
                <a:noFill/>
              </a:ln>
              <a:solidFill>
                <a:srgbClr val="FA641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2075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 bwMode="gray">
          <a:xfrm>
            <a:off x="467544" y="0"/>
            <a:ext cx="8676456" cy="829737"/>
          </a:xfrm>
        </p:spPr>
        <p:txBody>
          <a:bodyPr/>
          <a:lstStyle/>
          <a:p>
            <a:r>
              <a:rPr lang="fr-FR" dirty="0"/>
              <a:t>03 - Caractérisation R280mm SMX – AFBV21: Extrémité trempée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 bwMode="gray">
          <a:xfrm>
            <a:off x="862088" y="6192682"/>
            <a:ext cx="3420000" cy="44068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Copil R&amp;D Titane - Transformation - EA - 18/02/21     Classification : </a:t>
            </a: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1A00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r>
              <a:rPr lang="fr-FR" dirty="0"/>
              <a:t>Microstructure sur 3 rayons (0°; 30°;90°)</a:t>
            </a:r>
          </a:p>
          <a:p>
            <a:pPr lvl="2"/>
            <a:r>
              <a:rPr lang="fr-FR" dirty="0"/>
              <a:t>Cotation mi-rayon/centre</a:t>
            </a:r>
          </a:p>
          <a:p>
            <a:pPr lvl="3"/>
            <a:r>
              <a:rPr lang="fr-FR" dirty="0"/>
              <a:t>Structure de fond C2/C4 majoritaire mais avec présence d’autres clichés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9720000" y="0"/>
            <a:ext cx="27000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Personnaliser le titre </a:t>
            </a:r>
            <a:b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 la présentation </a:t>
            </a:r>
            <a:b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 bas de page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1A00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Personnaliser le bas de page </a:t>
            </a:r>
            <a:b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avec le menu « Insertion » / </a:t>
            </a:r>
            <a:b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 En-tête et pieds de page »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39643C0-E1C0-427F-AECC-9C494B863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81" y="2065749"/>
            <a:ext cx="8493638" cy="4301934"/>
          </a:xfrm>
          <a:prstGeom prst="rect">
            <a:avLst/>
          </a:prstGeom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48F1133-0FAF-4F6B-8252-589B29FBB88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srgbClr val="FA641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900" b="1" i="0" u="none" strike="noStrike" kern="1200" cap="none" spc="0" normalizeH="0" baseline="0" noProof="0" dirty="0">
              <a:ln>
                <a:noFill/>
              </a:ln>
              <a:solidFill>
                <a:srgbClr val="FA641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049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Agenda du 18/02/2021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0000" y="1556792"/>
            <a:ext cx="8064000" cy="4248472"/>
          </a:xfrm>
        </p:spPr>
        <p:txBody>
          <a:bodyPr/>
          <a:lstStyle/>
          <a:p>
            <a:pPr lvl="2"/>
            <a:r>
              <a:rPr lang="fr-FR" dirty="0"/>
              <a:t>Revue CR réunion du 02/12/2020:</a:t>
            </a:r>
          </a:p>
          <a:p>
            <a:endParaRPr lang="fr-FR" sz="1200" dirty="0"/>
          </a:p>
          <a:p>
            <a:pPr lvl="2"/>
            <a:r>
              <a:rPr lang="fr-FR" dirty="0"/>
              <a:t>Gammes en rupture:</a:t>
            </a:r>
          </a:p>
          <a:p>
            <a:pPr lvl="2"/>
            <a:endParaRPr lang="fr-FR" sz="300" dirty="0"/>
          </a:p>
          <a:p>
            <a:pPr lvl="4"/>
            <a:r>
              <a:rPr lang="fr-FR" dirty="0"/>
              <a:t>Simulations de la trempe (</a:t>
            </a:r>
            <a:r>
              <a:rPr lang="fr-FR" dirty="0" err="1"/>
              <a:t>E.Archaud</a:t>
            </a:r>
            <a:r>
              <a:rPr lang="fr-FR" dirty="0"/>
              <a:t>)</a:t>
            </a:r>
          </a:p>
          <a:p>
            <a:pPr lvl="4"/>
            <a:r>
              <a:rPr lang="fr-FR" dirty="0"/>
              <a:t>Simulations Remise au feu Ø 410 (</a:t>
            </a:r>
            <a:r>
              <a:rPr lang="fr-FR" dirty="0" err="1"/>
              <a:t>E.Archaud</a:t>
            </a:r>
            <a:r>
              <a:rPr lang="fr-FR" dirty="0"/>
              <a:t>)</a:t>
            </a:r>
          </a:p>
          <a:p>
            <a:pPr lvl="4"/>
            <a:r>
              <a:rPr lang="fr-FR" dirty="0"/>
              <a:t>Résultats sur Ø 280 SMX  (</a:t>
            </a:r>
            <a:r>
              <a:rPr lang="fr-FR" dirty="0" err="1"/>
              <a:t>E.Archaud</a:t>
            </a:r>
            <a:r>
              <a:rPr lang="fr-FR" dirty="0"/>
              <a:t>)</a:t>
            </a:r>
          </a:p>
          <a:p>
            <a:pPr lvl="4"/>
            <a:r>
              <a:rPr lang="fr-FR" dirty="0"/>
              <a:t>Simulations forgeage SMX Ø 410 « plein tas » (</a:t>
            </a:r>
            <a:r>
              <a:rPr lang="fr-FR" dirty="0" err="1"/>
              <a:t>E.Archaud</a:t>
            </a:r>
            <a:r>
              <a:rPr lang="fr-FR" dirty="0"/>
              <a:t>)</a:t>
            </a:r>
          </a:p>
          <a:p>
            <a:pPr lvl="4"/>
            <a:r>
              <a:rPr lang="fr-FR" dirty="0"/>
              <a:t>Projet ETIR: Point d’avancement (</a:t>
            </a:r>
            <a:r>
              <a:rPr lang="fr-FR" dirty="0" err="1"/>
              <a:t>E.Archaud</a:t>
            </a:r>
            <a:r>
              <a:rPr lang="fr-FR" dirty="0"/>
              <a:t>)</a:t>
            </a:r>
          </a:p>
          <a:p>
            <a:pPr lvl="4"/>
            <a:r>
              <a:rPr lang="fr-FR" dirty="0"/>
              <a:t>Planning des actions de déploiement et d’amélioration de la gamme en rupture (</a:t>
            </a:r>
            <a:r>
              <a:rPr lang="fr-FR" dirty="0" err="1"/>
              <a:t>J.Lecadet</a:t>
            </a:r>
            <a:r>
              <a:rPr lang="fr-FR" dirty="0"/>
              <a:t>)</a:t>
            </a:r>
          </a:p>
          <a:p>
            <a:pPr marL="449263" lvl="4" indent="0">
              <a:buNone/>
            </a:pPr>
            <a:endParaRPr lang="fr-FR" dirty="0"/>
          </a:p>
          <a:p>
            <a:pPr lvl="2"/>
            <a:r>
              <a:rPr lang="fr-FR" dirty="0"/>
              <a:t>Projet de développement des qualités PQ/DQ</a:t>
            </a:r>
          </a:p>
          <a:p>
            <a:pPr lvl="4"/>
            <a:endParaRPr lang="fr-FR" sz="400" dirty="0"/>
          </a:p>
          <a:p>
            <a:pPr lvl="4"/>
            <a:r>
              <a:rPr lang="fr-FR" dirty="0"/>
              <a:t>Point d’information (</a:t>
            </a:r>
            <a:r>
              <a:rPr lang="fr-FR" dirty="0" err="1"/>
              <a:t>M.Dauzat</a:t>
            </a:r>
            <a:r>
              <a:rPr lang="fr-FR" dirty="0"/>
              <a:t>/</a:t>
            </a:r>
            <a:r>
              <a:rPr lang="fr-FR" dirty="0" err="1"/>
              <a:t>Ph.Jacquet</a:t>
            </a:r>
            <a:r>
              <a:rPr lang="fr-FR" dirty="0"/>
              <a:t>)</a:t>
            </a:r>
          </a:p>
          <a:p>
            <a:pPr lvl="4"/>
            <a:endParaRPr lang="fr-FR" dirty="0"/>
          </a:p>
          <a:p>
            <a:pPr marL="0" lvl="2" indent="0">
              <a:buNone/>
            </a:pPr>
            <a:endParaRPr lang="fr-FR" sz="200" dirty="0"/>
          </a:p>
          <a:p>
            <a:pPr lvl="2"/>
            <a:r>
              <a:rPr lang="fr-FR" dirty="0"/>
              <a:t>Contrôles US </a:t>
            </a:r>
          </a:p>
          <a:p>
            <a:pPr lvl="2"/>
            <a:endParaRPr lang="fr-FR" sz="800" dirty="0"/>
          </a:p>
          <a:p>
            <a:pPr lvl="4"/>
            <a:r>
              <a:rPr lang="fr-FR" dirty="0"/>
              <a:t>Actions en cours et planning (</a:t>
            </a:r>
            <a:r>
              <a:rPr lang="fr-FR" dirty="0" err="1"/>
              <a:t>J.Banchet</a:t>
            </a:r>
            <a:r>
              <a:rPr lang="fr-FR" dirty="0"/>
              <a:t>/</a:t>
            </a:r>
            <a:r>
              <a:rPr lang="fr-FR" dirty="0" err="1"/>
              <a:t>C.Trin</a:t>
            </a:r>
            <a:r>
              <a:rPr lang="fr-FR" dirty="0"/>
              <a:t>/</a:t>
            </a:r>
            <a:r>
              <a:rPr lang="fr-FR" dirty="0" err="1"/>
              <a:t>PE.Richy</a:t>
            </a:r>
            <a:r>
              <a:rPr lang="fr-F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45005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/>
              <a:t>03 - Caractérisation R280mm SMX – AFBV21X: Milieu trempe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 bwMode="gray">
          <a:xfrm>
            <a:off x="862088" y="6192682"/>
            <a:ext cx="3420000" cy="44068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Copil R&amp;D Titane - Transformation - EA - 18/02/21     Classification : </a:t>
            </a: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1A00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r>
              <a:rPr lang="fr-FR" dirty="0"/>
              <a:t>Microstructure sur 3 rayons (0°; 30°;90°)</a:t>
            </a:r>
          </a:p>
          <a:p>
            <a:pPr lvl="2"/>
            <a:r>
              <a:rPr lang="fr-FR" dirty="0"/>
              <a:t>Cotation peau</a:t>
            </a:r>
          </a:p>
          <a:p>
            <a:pPr lvl="3"/>
            <a:r>
              <a:rPr lang="fr-FR" dirty="0"/>
              <a:t>Structure de fond C2/C4 majoritaire mais avec présence d’autres clichés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9720000" y="0"/>
            <a:ext cx="27000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Personnaliser le titre </a:t>
            </a:r>
            <a:b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 la présentation </a:t>
            </a:r>
            <a:b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 bas de page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1A00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Personnaliser le bas de page </a:t>
            </a:r>
            <a:b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avec le menu « Insertion » / </a:t>
            </a:r>
            <a:b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 En-tête et pieds de page »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8892A84-D366-4281-9475-211B4D5CB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1" y="2108433"/>
            <a:ext cx="8661657" cy="2641133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E9C30BE-3CD7-4CFF-BA5E-985ACD96FC6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srgbClr val="FA641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900" b="1" i="0" u="none" strike="noStrike" kern="1200" cap="none" spc="0" normalizeH="0" baseline="0" noProof="0" dirty="0">
              <a:ln>
                <a:noFill/>
              </a:ln>
              <a:solidFill>
                <a:srgbClr val="FA641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206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 bwMode="gray">
          <a:xfrm>
            <a:off x="539999" y="0"/>
            <a:ext cx="8278819" cy="829737"/>
          </a:xfrm>
        </p:spPr>
        <p:txBody>
          <a:bodyPr/>
          <a:lstStyle/>
          <a:p>
            <a:r>
              <a:rPr lang="fr-FR" dirty="0"/>
              <a:t>03 - Caractérisation R280mm SMX – AFBV21X: Milieu Trempe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 bwMode="gray">
          <a:xfrm>
            <a:off x="862088" y="6192682"/>
            <a:ext cx="3420000" cy="44068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Copil R&amp;D Titane - Transformation - EA - 18/02/21     Classification : </a:t>
            </a: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1A00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r>
              <a:rPr lang="fr-FR" dirty="0"/>
              <a:t>Microstructure sur 3 rayons (0°; 30°;90°)</a:t>
            </a:r>
          </a:p>
          <a:p>
            <a:pPr lvl="2"/>
            <a:r>
              <a:rPr lang="fr-FR" dirty="0"/>
              <a:t>Cotation mi-rayon/centre</a:t>
            </a:r>
          </a:p>
          <a:p>
            <a:pPr lvl="3"/>
            <a:r>
              <a:rPr lang="fr-FR" dirty="0"/>
              <a:t>Structure de fond C2/C4 majoritaire mais avec présence d’autres clichés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9720000" y="0"/>
            <a:ext cx="27000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Personnaliser le titre </a:t>
            </a:r>
            <a:b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 la présentation </a:t>
            </a:r>
            <a:b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 bas de page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1A00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Personnaliser le bas de page </a:t>
            </a:r>
            <a:b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avec le menu « Insertion » / </a:t>
            </a:r>
            <a:b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 En-tête et pieds de page »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F890689-A37C-4DE9-8B4D-010825825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81" y="2111090"/>
            <a:ext cx="8493638" cy="4301934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F0FA307-DB9E-4429-ADA5-2E55166FB8F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srgbClr val="FA641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900" b="1" i="0" u="none" strike="noStrike" kern="1200" cap="none" spc="0" normalizeH="0" baseline="0" noProof="0" dirty="0">
              <a:ln>
                <a:noFill/>
              </a:ln>
              <a:solidFill>
                <a:srgbClr val="FA641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3001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/>
              <a:t>04 - Simulation Forgeage R410 SMX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 bwMode="gray">
          <a:xfrm>
            <a:off x="862088" y="6192682"/>
            <a:ext cx="3420000" cy="44068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Copil R&amp;D Titane - Transformation - EA - 18/02/21     Classification : </a:t>
            </a: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1A00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r>
              <a:rPr lang="fr-FR" dirty="0"/>
              <a:t>Augmenter la déformation à cœur en modifiant la stratégie de forgeage</a:t>
            </a:r>
          </a:p>
          <a:p>
            <a:pPr lvl="2"/>
            <a:r>
              <a:rPr lang="fr-FR" dirty="0"/>
              <a:t>Forgeage 4 marteaux SMX:</a:t>
            </a:r>
          </a:p>
          <a:p>
            <a:pPr lvl="3"/>
            <a:r>
              <a:rPr lang="fr-FR" dirty="0"/>
              <a:t>Ne permet pas le travail à cœur du produit même en passant par des sections carrées/octogonales intermédiaires</a:t>
            </a:r>
          </a:p>
          <a:p>
            <a:pPr lvl="3"/>
            <a:endParaRPr lang="fr-FR" dirty="0"/>
          </a:p>
          <a:p>
            <a:pPr lvl="2"/>
            <a:r>
              <a:rPr lang="fr-FR" dirty="0"/>
              <a:t>Utilisation de la SMX en mode presse à étirer « stratégie 2-2 »:</a:t>
            </a:r>
          </a:p>
          <a:p>
            <a:pPr lvl="3"/>
            <a:r>
              <a:rPr lang="fr-FR" dirty="0">
                <a:solidFill>
                  <a:srgbClr val="1A003B"/>
                </a:solidFill>
              </a:rPr>
              <a:t>Forgeage alterné 2 marteaux en vis-à-vis puis les 2 autres</a:t>
            </a:r>
          </a:p>
          <a:p>
            <a:pPr lvl="3"/>
            <a:r>
              <a:rPr lang="fr-FR" dirty="0">
                <a:solidFill>
                  <a:srgbClr val="1A003B"/>
                </a:solidFill>
              </a:rPr>
              <a:t>Paramétrable sur machine SMX chez </a:t>
            </a:r>
            <a:r>
              <a:rPr lang="fr-FR" dirty="0" err="1">
                <a:solidFill>
                  <a:srgbClr val="1A003B"/>
                </a:solidFill>
              </a:rPr>
              <a:t>Vitkovice</a:t>
            </a:r>
            <a:endParaRPr lang="fr-FR" dirty="0">
              <a:solidFill>
                <a:srgbClr val="1A003B"/>
              </a:solidFill>
            </a:endParaRPr>
          </a:p>
          <a:p>
            <a:pPr lvl="3"/>
            <a:endParaRPr lang="fr-FR" dirty="0"/>
          </a:p>
          <a:p>
            <a:pPr lvl="2"/>
            <a:r>
              <a:rPr lang="fr-FR" dirty="0"/>
              <a:t>Première simulation « stratégie 2-2 » sur R410 -&gt; R265mm en TA6V</a:t>
            </a:r>
          </a:p>
          <a:p>
            <a:pPr lvl="3"/>
            <a:r>
              <a:rPr lang="fr-FR" dirty="0"/>
              <a:t>Programme en 4 passes</a:t>
            </a:r>
          </a:p>
          <a:p>
            <a:pPr lvl="5"/>
            <a:endParaRPr lang="fr-FR" dirty="0"/>
          </a:p>
          <a:p>
            <a:pPr lvl="4"/>
            <a:r>
              <a:rPr lang="fr-FR" dirty="0"/>
              <a:t>R410mm-&gt;R360mm Forgeage standard hélicoïdal</a:t>
            </a:r>
          </a:p>
          <a:p>
            <a:pPr lvl="4"/>
            <a:r>
              <a:rPr lang="fr-FR" dirty="0"/>
              <a:t>R360mm -&gt; CAA300mm Forgeage 2-2</a:t>
            </a:r>
          </a:p>
          <a:p>
            <a:pPr lvl="4"/>
            <a:r>
              <a:rPr lang="fr-FR" dirty="0"/>
              <a:t>CAA300mm -&gt; T300mm Forgeage 2-2</a:t>
            </a:r>
          </a:p>
          <a:p>
            <a:pPr lvl="4"/>
            <a:r>
              <a:rPr lang="fr-FR" dirty="0"/>
              <a:t>T300mm -&gt; R262mm Forgeage standard Hélicoïdal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9720000" y="0"/>
            <a:ext cx="27000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Personnaliser le titre </a:t>
            </a:r>
            <a:b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 la présentation </a:t>
            </a:r>
            <a:b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 bas de page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1A00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Personnaliser le bas de page </a:t>
            </a:r>
            <a:b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avec le menu « Insertion » / </a:t>
            </a:r>
            <a:b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 En-tête et pieds de page »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8C9765E-5BFD-43CD-A14D-C02C683502B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srgbClr val="FA641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sz="900" b="1" i="0" u="none" strike="noStrike" kern="1200" cap="none" spc="0" normalizeH="0" baseline="0" noProof="0" dirty="0">
              <a:ln>
                <a:noFill/>
              </a:ln>
              <a:solidFill>
                <a:srgbClr val="FA641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835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br>
              <a:rPr lang="fr-FR" dirty="0"/>
            </a:br>
            <a:r>
              <a:rPr lang="fr-FR" dirty="0"/>
              <a:t>04 - Simulation Forgeage R410 SMX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 bwMode="gray">
          <a:xfrm>
            <a:off x="862088" y="6192682"/>
            <a:ext cx="3420000" cy="44068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Copil R&amp;D Titane - Transformation - EA - 18/02/21     Classification : </a:t>
            </a: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1A00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r>
              <a:rPr lang="fr-FR" dirty="0"/>
              <a:t>Déformation: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r>
              <a:rPr lang="fr-FR" dirty="0"/>
              <a:t>*Note de bas de page sur trois lignes maximum consent </a:t>
            </a:r>
            <a:r>
              <a:rPr lang="fr-FR" dirty="0" err="1"/>
              <a:t>volorio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non </a:t>
            </a:r>
            <a:r>
              <a:rPr lang="fr-FR" dirty="0" err="1"/>
              <a:t>reicitatis</a:t>
            </a:r>
            <a:r>
              <a:rPr lang="fr-FR" dirty="0"/>
              <a:t> </a:t>
            </a:r>
            <a:r>
              <a:rPr lang="fr-FR" dirty="0" err="1"/>
              <a:t>iligeniminim</a:t>
            </a:r>
            <a:r>
              <a:rPr lang="fr-FR" dirty="0"/>
              <a:t> et </a:t>
            </a:r>
            <a:r>
              <a:rPr lang="fr-FR" dirty="0" err="1"/>
              <a:t>aligenim</a:t>
            </a:r>
            <a:r>
              <a:rPr lang="fr-FR" dirty="0"/>
              <a:t> </a:t>
            </a:r>
            <a:r>
              <a:rPr lang="fr-FR" dirty="0" err="1"/>
              <a:t>sundi</a:t>
            </a:r>
            <a:r>
              <a:rPr lang="fr-FR" dirty="0"/>
              <a:t> </a:t>
            </a:r>
            <a:r>
              <a:rPr lang="fr-FR" dirty="0" err="1"/>
              <a:t>tiatin</a:t>
            </a:r>
            <a:r>
              <a:rPr lang="fr-FR" dirty="0"/>
              <a:t> </a:t>
            </a:r>
            <a:r>
              <a:rPr lang="fr-FR" dirty="0" err="1"/>
              <a:t>ellabore</a:t>
            </a:r>
            <a:r>
              <a:rPr lang="fr-FR" dirty="0"/>
              <a:t> </a:t>
            </a:r>
            <a:r>
              <a:rPr lang="fr-FR" dirty="0" err="1"/>
              <a:t>magnissi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 </a:t>
            </a:r>
            <a:r>
              <a:rPr lang="fr-FR" dirty="0" err="1"/>
              <a:t>occatiur</a:t>
            </a:r>
            <a:r>
              <a:rPr lang="fr-FR" dirty="0"/>
              <a:t> </a:t>
            </a:r>
            <a:r>
              <a:rPr lang="fr-FR" dirty="0" err="1"/>
              <a:t>similit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faccus</a:t>
            </a:r>
            <a:r>
              <a:rPr lang="fr-FR" dirty="0"/>
              <a:t> </a:t>
            </a:r>
            <a:r>
              <a:rPr lang="fr-FR" dirty="0" err="1"/>
              <a:t>reptaturlit</a:t>
            </a:r>
            <a:r>
              <a:rPr lang="fr-FR" dirty="0"/>
              <a:t> </a:t>
            </a:r>
            <a:r>
              <a:rPr lang="fr-FR" dirty="0" err="1"/>
              <a:t>cusam</a:t>
            </a:r>
            <a:r>
              <a:rPr lang="fr-FR" dirty="0"/>
              <a:t> landes </a:t>
            </a:r>
            <a:r>
              <a:rPr lang="fr-FR" dirty="0" err="1"/>
              <a:t>quati</a:t>
            </a:r>
            <a:r>
              <a:rPr lang="fr-FR" dirty="0"/>
              <a:t> non </a:t>
            </a:r>
            <a:r>
              <a:rPr lang="fr-FR" dirty="0" err="1"/>
              <a:t>reicitatis</a:t>
            </a:r>
            <a:r>
              <a:rPr lang="fr-FR" dirty="0"/>
              <a:t>.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9720000" y="0"/>
            <a:ext cx="27000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Personnaliser le titre </a:t>
            </a:r>
            <a:b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 la présentation </a:t>
            </a:r>
            <a:b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 bas de page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1A00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Personnaliser le bas de page </a:t>
            </a:r>
            <a:b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avec le menu « Insertion » / </a:t>
            </a:r>
            <a:b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 En-tête et pieds de page »</a:t>
            </a:r>
          </a:p>
        </p:txBody>
      </p:sp>
      <p:pic>
        <p:nvPicPr>
          <p:cNvPr id="5122" name="Image 6">
            <a:extLst>
              <a:ext uri="{FF2B5EF4-FFF2-40B4-BE49-F238E27FC236}">
                <a16:creationId xmlns:a16="http://schemas.microsoft.com/office/drawing/2014/main" id="{7B6E1D18-C547-48B1-B45A-D6823DA41B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4833" y="1513015"/>
            <a:ext cx="735420" cy="512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Image 7">
            <a:extLst>
              <a:ext uri="{FF2B5EF4-FFF2-40B4-BE49-F238E27FC236}">
                <a16:creationId xmlns:a16="http://schemas.microsoft.com/office/drawing/2014/main" id="{9B210DAD-3CDB-4B40-93FA-809F7AE54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271"/>
          <a:stretch/>
        </p:blipFill>
        <p:spPr bwMode="auto">
          <a:xfrm>
            <a:off x="3779912" y="3455882"/>
            <a:ext cx="5364088" cy="336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6">
            <a:extLst>
              <a:ext uri="{FF2B5EF4-FFF2-40B4-BE49-F238E27FC236}">
                <a16:creationId xmlns:a16="http://schemas.microsoft.com/office/drawing/2014/main" id="{9249E8EF-1F6F-4E91-B855-872E01C77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0253" y="1513015"/>
            <a:ext cx="5903670" cy="1915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96505AE-72B9-4D61-8635-B225FF3DE28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0253" y="3417413"/>
            <a:ext cx="1954504" cy="1800200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CF68C712-9298-43EC-A57F-B7CE9CB572F6}"/>
              </a:ext>
            </a:extLst>
          </p:cNvPr>
          <p:cNvCxnSpPr/>
          <p:nvPr/>
        </p:nvCxnSpPr>
        <p:spPr>
          <a:xfrm>
            <a:off x="3284757" y="1844824"/>
            <a:ext cx="0" cy="12961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41BBF6B-DF49-4E4F-8E7E-6A35E010B1C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srgbClr val="FA641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sz="900" b="1" i="0" u="none" strike="noStrike" kern="1200" cap="none" spc="0" normalizeH="0" baseline="0" noProof="0" dirty="0">
              <a:ln>
                <a:noFill/>
              </a:ln>
              <a:solidFill>
                <a:srgbClr val="FA641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47A3359-94F6-4271-B7D0-664BCC58AFF5}"/>
              </a:ext>
            </a:extLst>
          </p:cNvPr>
          <p:cNvSpPr txBox="1"/>
          <p:nvPr/>
        </p:nvSpPr>
        <p:spPr>
          <a:xfrm>
            <a:off x="7300756" y="2355591"/>
            <a:ext cx="15287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tx2"/>
                </a:solidFill>
              </a:rPr>
              <a:t>Déformation à cœur = 2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977F394-E127-4520-86AF-FED5BF8593E0}"/>
              </a:ext>
            </a:extLst>
          </p:cNvPr>
          <p:cNvSpPr txBox="1"/>
          <p:nvPr/>
        </p:nvSpPr>
        <p:spPr>
          <a:xfrm>
            <a:off x="6536366" y="5139759"/>
            <a:ext cx="15287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tx2"/>
                </a:solidFill>
              </a:rPr>
              <a:t>Déformation à cœur = 1</a:t>
            </a:r>
          </a:p>
        </p:txBody>
      </p:sp>
    </p:spTree>
    <p:extLst>
      <p:ext uri="{BB962C8B-B14F-4D97-AF65-F5344CB8AC3E}">
        <p14:creationId xmlns:p14="http://schemas.microsoft.com/office/powerpoint/2010/main" val="3796358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/>
              <a:t>04 - Simulation Forgeage R410 SMX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 bwMode="gray">
          <a:xfrm>
            <a:off x="862088" y="6192682"/>
            <a:ext cx="3420000" cy="44068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Copil R&amp;D Titane - Transformation - EA - 18/02/21     Classification : </a:t>
            </a: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1A00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r>
              <a:rPr lang="fr-FR" dirty="0"/>
              <a:t>Thermique: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9720000" y="0"/>
            <a:ext cx="27000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Personnaliser le titre </a:t>
            </a:r>
            <a:b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 la présentation </a:t>
            </a:r>
            <a:b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 bas de page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1A00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Personnaliser le bas de page </a:t>
            </a:r>
            <a:b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avec le menu « Insertion » / </a:t>
            </a:r>
            <a:b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 En-tête et pieds de page »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D98E3532-81C0-4D61-A54F-2CBF1371F4A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srgbClr val="FA641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sz="900" b="1" i="0" u="none" strike="noStrike" kern="1200" cap="none" spc="0" normalizeH="0" baseline="0" noProof="0" dirty="0">
              <a:ln>
                <a:noFill/>
              </a:ln>
              <a:solidFill>
                <a:srgbClr val="FA641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008258EE-9FF4-4A76-90F4-F78534F06539}"/>
              </a:ext>
            </a:extLst>
          </p:cNvPr>
          <p:cNvGrpSpPr/>
          <p:nvPr/>
        </p:nvGrpSpPr>
        <p:grpSpPr>
          <a:xfrm>
            <a:off x="1763688" y="1844824"/>
            <a:ext cx="6050916" cy="3917752"/>
            <a:chOff x="1331640" y="2028736"/>
            <a:chExt cx="6050916" cy="3917752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9AE6B54E-03B0-4B81-9173-7DFC5233B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31640" y="2031276"/>
              <a:ext cx="2343161" cy="3911710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0A29B083-9822-4364-8910-D8CD80D070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51961" y="2028736"/>
              <a:ext cx="868823" cy="3912672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B5C5BAF7-63A9-4559-AA85-FD9999D41A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00784" y="2049408"/>
              <a:ext cx="1781772" cy="3885516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6F458579-ADB1-40ED-87E9-3DFAA89A8A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20784" y="2028736"/>
              <a:ext cx="1080000" cy="3917752"/>
            </a:xfrm>
            <a:prstGeom prst="rect">
              <a:avLst/>
            </a:prstGeom>
          </p:spPr>
        </p:pic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EEE49EFD-A8E6-4901-A7EF-EFF765376E16}"/>
              </a:ext>
            </a:extLst>
          </p:cNvPr>
          <p:cNvSpPr txBox="1"/>
          <p:nvPr/>
        </p:nvSpPr>
        <p:spPr>
          <a:xfrm>
            <a:off x="1329396" y="1954149"/>
            <a:ext cx="576064" cy="3670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3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980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30" b="1" i="0" u="none" strike="noStrike" kern="1200" cap="none" spc="0" normalizeH="0" baseline="0" noProof="0" dirty="0">
              <a:ln>
                <a:noFill/>
              </a:ln>
              <a:solidFill>
                <a:srgbClr val="1A00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30" b="1" i="0" u="none" strike="noStrike" kern="1200" cap="none" spc="0" normalizeH="0" baseline="0" noProof="0" dirty="0">
              <a:ln>
                <a:noFill/>
              </a:ln>
              <a:solidFill>
                <a:srgbClr val="1A00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3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970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30" b="1" i="0" u="none" strike="noStrike" kern="1200" cap="none" spc="0" normalizeH="0" baseline="0" noProof="0" dirty="0">
              <a:ln>
                <a:noFill/>
              </a:ln>
              <a:solidFill>
                <a:srgbClr val="1A00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30" b="1" i="0" u="none" strike="noStrike" kern="1200" cap="none" spc="0" normalizeH="0" baseline="0" noProof="0" dirty="0">
              <a:ln>
                <a:noFill/>
              </a:ln>
              <a:solidFill>
                <a:srgbClr val="1A00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3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960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30" b="1" i="0" u="none" strike="noStrike" kern="1200" cap="none" spc="0" normalizeH="0" baseline="0" noProof="0" dirty="0">
              <a:ln>
                <a:noFill/>
              </a:ln>
              <a:solidFill>
                <a:srgbClr val="1A00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30" b="1" i="0" u="none" strike="noStrike" kern="1200" cap="none" spc="0" normalizeH="0" baseline="0" noProof="0" dirty="0">
              <a:ln>
                <a:noFill/>
              </a:ln>
              <a:solidFill>
                <a:srgbClr val="1A00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3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30" b="1" i="0" u="none" strike="noStrike" kern="1200" cap="none" spc="0" normalizeH="0" baseline="0" noProof="0" dirty="0">
              <a:ln>
                <a:noFill/>
              </a:ln>
              <a:solidFill>
                <a:srgbClr val="1A00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30" b="1" i="0" u="none" strike="noStrike" kern="1200" cap="none" spc="0" normalizeH="0" baseline="0" noProof="0" dirty="0">
              <a:ln>
                <a:noFill/>
              </a:ln>
              <a:solidFill>
                <a:srgbClr val="1A00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3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940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30" b="1" i="0" u="none" strike="noStrike" kern="1200" cap="none" spc="0" normalizeH="0" baseline="0" noProof="0" dirty="0">
              <a:ln>
                <a:noFill/>
              </a:ln>
              <a:solidFill>
                <a:srgbClr val="1A00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30" b="1" i="0" u="none" strike="noStrike" kern="1200" cap="none" spc="0" normalizeH="0" baseline="0" noProof="0" dirty="0">
              <a:ln>
                <a:noFill/>
              </a:ln>
              <a:solidFill>
                <a:srgbClr val="1A00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3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30" b="1" i="0" u="none" strike="noStrike" kern="1200" cap="none" spc="0" normalizeH="0" baseline="0" noProof="0" dirty="0">
              <a:ln>
                <a:noFill/>
              </a:ln>
              <a:solidFill>
                <a:srgbClr val="1A00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30" b="1" i="0" u="none" strike="noStrike" kern="1200" cap="none" spc="0" normalizeH="0" baseline="0" noProof="0" dirty="0">
              <a:ln>
                <a:noFill/>
              </a:ln>
              <a:solidFill>
                <a:srgbClr val="1A00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3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30" b="1" i="0" u="none" strike="noStrike" kern="1200" cap="none" spc="0" normalizeH="0" baseline="0" noProof="0" dirty="0">
              <a:ln>
                <a:noFill/>
              </a:ln>
              <a:solidFill>
                <a:srgbClr val="1A00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30" b="1" i="0" u="none" strike="noStrike" kern="1200" cap="none" spc="0" normalizeH="0" baseline="0" noProof="0" dirty="0">
              <a:ln>
                <a:noFill/>
              </a:ln>
              <a:solidFill>
                <a:srgbClr val="1A00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3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30" b="1" i="0" u="none" strike="noStrike" kern="1200" cap="none" spc="0" normalizeH="0" baseline="0" noProof="0" dirty="0">
              <a:ln>
                <a:noFill/>
              </a:ln>
              <a:solidFill>
                <a:srgbClr val="1A00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30" b="1" i="0" u="none" strike="noStrike" kern="1200" cap="none" spc="0" normalizeH="0" baseline="0" noProof="0" dirty="0">
              <a:ln>
                <a:noFill/>
              </a:ln>
              <a:solidFill>
                <a:srgbClr val="1A00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3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900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95DDCAF-9C80-4186-866E-1AC4E843C042}"/>
              </a:ext>
            </a:extLst>
          </p:cNvPr>
          <p:cNvSpPr txBox="1"/>
          <p:nvPr/>
        </p:nvSpPr>
        <p:spPr>
          <a:xfrm>
            <a:off x="332583" y="3573016"/>
            <a:ext cx="1008114" cy="52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3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Température max produit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3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(°C)</a:t>
            </a:r>
          </a:p>
        </p:txBody>
      </p:sp>
    </p:spTree>
    <p:extLst>
      <p:ext uri="{BB962C8B-B14F-4D97-AF65-F5344CB8AC3E}">
        <p14:creationId xmlns:p14="http://schemas.microsoft.com/office/powerpoint/2010/main" val="1528913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/>
              <a:t>04 - Simulation Stratégie R410 SMX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 bwMode="gray">
          <a:xfrm>
            <a:off x="862088" y="6192682"/>
            <a:ext cx="3420000" cy="44068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Copil R&amp;D Titane - Transformation - EA - 18/02/21     Classification : </a:t>
            </a: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1A00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r>
              <a:rPr lang="fr-FR" dirty="0"/>
              <a:t>Augmenter la déformation à cœur en modifiant la stratégie de forgeage</a:t>
            </a:r>
          </a:p>
          <a:p>
            <a:pPr lvl="2"/>
            <a:r>
              <a:rPr lang="fr-FR" dirty="0"/>
              <a:t>Utilisation de la SMX en mode presse à étirer « stratégie 2-2 »:</a:t>
            </a:r>
          </a:p>
          <a:p>
            <a:pPr lvl="3"/>
            <a:r>
              <a:rPr lang="fr-FR" dirty="0">
                <a:solidFill>
                  <a:srgbClr val="1A003B"/>
                </a:solidFill>
              </a:rPr>
              <a:t>Permet d’augmenter le niveau de déformation à cœur</a:t>
            </a:r>
          </a:p>
          <a:p>
            <a:pPr lvl="3"/>
            <a:r>
              <a:rPr lang="fr-FR" dirty="0">
                <a:solidFill>
                  <a:srgbClr val="1A003B"/>
                </a:solidFill>
              </a:rPr>
              <a:t>Attention à la gestion thermique + déformation en peau</a:t>
            </a:r>
          </a:p>
          <a:p>
            <a:pPr lvl="3"/>
            <a:r>
              <a:rPr lang="fr-FR" dirty="0">
                <a:solidFill>
                  <a:srgbClr val="1A003B"/>
                </a:solidFill>
              </a:rPr>
              <a:t>Voir si possibilité de test avec </a:t>
            </a:r>
            <a:r>
              <a:rPr lang="fr-FR" dirty="0" err="1">
                <a:solidFill>
                  <a:srgbClr val="1A003B"/>
                </a:solidFill>
              </a:rPr>
              <a:t>Vitkovice</a:t>
            </a:r>
            <a:endParaRPr lang="fr-FR" dirty="0">
              <a:solidFill>
                <a:srgbClr val="1A003B"/>
              </a:solidFill>
            </a:endParaRPr>
          </a:p>
          <a:p>
            <a:pPr lvl="3"/>
            <a:endParaRPr lang="fr-FR" dirty="0">
              <a:solidFill>
                <a:srgbClr val="1A003B"/>
              </a:solidFill>
            </a:endParaRPr>
          </a:p>
          <a:p>
            <a:pPr lvl="3"/>
            <a:endParaRPr lang="fr-FR" dirty="0"/>
          </a:p>
          <a:p>
            <a:pPr lvl="2"/>
            <a:r>
              <a:rPr lang="fr-FR" dirty="0"/>
              <a:t>Proposition d’amélioration (simulation à faire):</a:t>
            </a:r>
          </a:p>
          <a:p>
            <a:pPr lvl="3"/>
            <a:r>
              <a:rPr lang="fr-FR" dirty="0"/>
              <a:t>Programme en 5 passes</a:t>
            </a:r>
          </a:p>
          <a:p>
            <a:pPr lvl="5"/>
            <a:endParaRPr lang="fr-FR" dirty="0"/>
          </a:p>
          <a:p>
            <a:pPr lvl="4"/>
            <a:r>
              <a:rPr lang="fr-FR" dirty="0"/>
              <a:t>R410mm-&gt;R370mm Forgeage standard hélicoïdal</a:t>
            </a:r>
          </a:p>
          <a:p>
            <a:pPr lvl="4"/>
            <a:r>
              <a:rPr lang="fr-FR" dirty="0"/>
              <a:t>R370mm-&gt;Rond335mm Forgeage standard hélicoïdal</a:t>
            </a:r>
          </a:p>
          <a:p>
            <a:pPr lvl="4"/>
            <a:r>
              <a:rPr lang="fr-FR" dirty="0"/>
              <a:t>R335mm -&gt; CAA280mm Forgeage 2-2</a:t>
            </a:r>
          </a:p>
          <a:p>
            <a:pPr lvl="4"/>
            <a:r>
              <a:rPr lang="fr-FR" dirty="0"/>
              <a:t>CAA280mm -&gt; T280mm Forgeage 2-2</a:t>
            </a:r>
          </a:p>
          <a:p>
            <a:pPr lvl="4"/>
            <a:r>
              <a:rPr lang="fr-FR" dirty="0"/>
              <a:t>T280mm -&gt; R262mm Forgeage standard hélicoïdal</a:t>
            </a:r>
          </a:p>
          <a:p>
            <a:pPr lvl="4"/>
            <a:endParaRPr lang="fr-FR" dirty="0"/>
          </a:p>
          <a:p>
            <a:pPr lvl="2"/>
            <a:r>
              <a:rPr lang="fr-FR" dirty="0">
                <a:solidFill>
                  <a:srgbClr val="1A003B"/>
                </a:solidFill>
              </a:rPr>
              <a:t>Suite à donner ? </a:t>
            </a:r>
          </a:p>
          <a:p>
            <a:pPr lvl="3"/>
            <a:r>
              <a:rPr lang="fr-FR" dirty="0">
                <a:solidFill>
                  <a:srgbClr val="1A003B"/>
                </a:solidFill>
              </a:rPr>
              <a:t>Réalisation des simulations: Programmation un peu plus longue (pas de possibilité de programmer l’intégralité du passe par passe)?</a:t>
            </a:r>
          </a:p>
          <a:p>
            <a:pPr lvl="3"/>
            <a:r>
              <a:rPr lang="fr-FR" dirty="0">
                <a:solidFill>
                  <a:srgbClr val="1A003B"/>
                </a:solidFill>
              </a:rPr>
              <a:t>Intérêt de simuler cela par rapport à l’essai </a:t>
            </a:r>
            <a:r>
              <a:rPr lang="fr-FR" dirty="0" err="1">
                <a:solidFill>
                  <a:srgbClr val="1A003B"/>
                </a:solidFill>
              </a:rPr>
              <a:t>Vikovice</a:t>
            </a:r>
            <a:r>
              <a:rPr lang="fr-FR" dirty="0">
                <a:solidFill>
                  <a:srgbClr val="1A003B"/>
                </a:solidFill>
              </a:rPr>
              <a:t>?</a:t>
            </a:r>
          </a:p>
          <a:p>
            <a:pPr lvl="4"/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9720000" y="0"/>
            <a:ext cx="27000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Personnaliser le titre </a:t>
            </a:r>
            <a:b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 la présentation </a:t>
            </a:r>
            <a:b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 bas de page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1A00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Personnaliser le bas de page </a:t>
            </a:r>
            <a:b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avec le menu « Insertion » / </a:t>
            </a:r>
            <a:b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 En-tête et pieds de page »</a:t>
            </a:r>
          </a:p>
        </p:txBody>
      </p:sp>
      <p:sp>
        <p:nvSpPr>
          <p:cNvPr id="3" name="Accolade fermante 2">
            <a:extLst>
              <a:ext uri="{FF2B5EF4-FFF2-40B4-BE49-F238E27FC236}">
                <a16:creationId xmlns:a16="http://schemas.microsoft.com/office/drawing/2014/main" id="{84F00708-8BC5-49F8-9CFD-368DECA4C681}"/>
              </a:ext>
            </a:extLst>
          </p:cNvPr>
          <p:cNvSpPr/>
          <p:nvPr/>
        </p:nvSpPr>
        <p:spPr>
          <a:xfrm>
            <a:off x="4923684" y="3522075"/>
            <a:ext cx="288032" cy="410981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Accolade fermante 7">
            <a:extLst>
              <a:ext uri="{FF2B5EF4-FFF2-40B4-BE49-F238E27FC236}">
                <a16:creationId xmlns:a16="http://schemas.microsoft.com/office/drawing/2014/main" id="{87F70953-2E36-4A04-8340-956640D5FB52}"/>
              </a:ext>
            </a:extLst>
          </p:cNvPr>
          <p:cNvSpPr/>
          <p:nvPr/>
        </p:nvSpPr>
        <p:spPr>
          <a:xfrm>
            <a:off x="3851920" y="3974523"/>
            <a:ext cx="288032" cy="360040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E875AFE-BCC0-4491-9F37-B06AB98D0CAD}"/>
              </a:ext>
            </a:extLst>
          </p:cNvPr>
          <p:cNvSpPr txBox="1"/>
          <p:nvPr/>
        </p:nvSpPr>
        <p:spPr>
          <a:xfrm>
            <a:off x="5211716" y="3287279"/>
            <a:ext cx="366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FA641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Déformation en peau, recouvrir au maximum pour homogénéiser la déformation, optimisation du temps pour limiter à la fois la perte thermique en peau et l’élévation thermique du produit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10581B3-428C-457E-927D-A8219028951C}"/>
              </a:ext>
            </a:extLst>
          </p:cNvPr>
          <p:cNvSpPr txBox="1"/>
          <p:nvPr/>
        </p:nvSpPr>
        <p:spPr>
          <a:xfrm>
            <a:off x="4099808" y="4023738"/>
            <a:ext cx="45845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51579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Déformation à cœur / mi-rayon sans trop échauffer le produit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AA9F5C-21AD-49D2-B890-573013A91DF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srgbClr val="FA641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FR" sz="900" b="1" i="0" u="none" strike="noStrike" kern="1200" cap="none" spc="0" normalizeH="0" baseline="0" noProof="0" dirty="0">
              <a:ln>
                <a:noFill/>
              </a:ln>
              <a:solidFill>
                <a:srgbClr val="FA641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67682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/>
              <a:t>05 - Projet ETIR:  Etude Gamme amont avant trempe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 bwMode="gray">
          <a:xfrm>
            <a:off x="540000" y="1242000"/>
            <a:ext cx="8280472" cy="4860000"/>
          </a:xfrm>
        </p:spPr>
        <p:txBody>
          <a:bodyPr/>
          <a:lstStyle/>
          <a:p>
            <a:r>
              <a:rPr lang="fr-FR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E</a:t>
            </a:r>
            <a:r>
              <a:rPr lang="fr-FR" dirty="0"/>
              <a:t>tirage du </a:t>
            </a:r>
            <a:r>
              <a:rPr lang="fr-FR" dirty="0" err="1">
                <a:solidFill>
                  <a:schemeClr val="accent4">
                    <a:lumMod val="50000"/>
                    <a:lumOff val="50000"/>
                  </a:schemeClr>
                </a:solidFill>
              </a:rPr>
              <a:t>TI</a:t>
            </a:r>
            <a:r>
              <a:rPr lang="fr-FR" dirty="0" err="1"/>
              <a:t>tane</a:t>
            </a:r>
            <a:r>
              <a:rPr lang="fr-FR" dirty="0"/>
              <a:t> </a:t>
            </a:r>
            <a:r>
              <a:rPr lang="fr-FR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R</a:t>
            </a:r>
            <a:r>
              <a:rPr lang="fr-FR" dirty="0"/>
              <a:t>obotisé </a:t>
            </a:r>
          </a:p>
          <a:p>
            <a:pPr lvl="2"/>
            <a:r>
              <a:rPr lang="fr-FR" dirty="0" err="1"/>
              <a:t>Revamping</a:t>
            </a:r>
            <a:r>
              <a:rPr lang="fr-FR" dirty="0"/>
              <a:t> d’une plateforme de forgeage à l’IRT M2P</a:t>
            </a:r>
          </a:p>
          <a:p>
            <a:pPr lvl="3"/>
            <a:r>
              <a:rPr lang="fr-FR" dirty="0"/>
              <a:t>Etirage de barre à l’aide d’un robot</a:t>
            </a:r>
          </a:p>
          <a:p>
            <a:pPr lvl="3"/>
            <a:endParaRPr lang="fr-FR" dirty="0"/>
          </a:p>
          <a:p>
            <a:pPr lvl="2"/>
            <a:r>
              <a:rPr lang="fr-FR" dirty="0"/>
              <a:t>Etude des conditions de gamme amont permettant d’obtenir une structure recristallisée équiaxe et de taille homogène lors de la recristallisation : optimisation de la répartition du corroyage </a:t>
            </a:r>
            <a:r>
              <a:rPr lang="el-GR" dirty="0"/>
              <a:t>β</a:t>
            </a:r>
            <a:r>
              <a:rPr lang="fr-FR" dirty="0"/>
              <a:t> ou </a:t>
            </a:r>
            <a:r>
              <a:rPr lang="el-GR" dirty="0"/>
              <a:t>α</a:t>
            </a:r>
            <a:r>
              <a:rPr lang="fr-FR" dirty="0"/>
              <a:t>/</a:t>
            </a:r>
            <a:r>
              <a:rPr lang="el-GR" dirty="0"/>
              <a:t>β</a:t>
            </a:r>
            <a:endParaRPr lang="fr-FR" dirty="0"/>
          </a:p>
          <a:p>
            <a:pPr lvl="2"/>
            <a:endParaRPr lang="fr-FR" dirty="0"/>
          </a:p>
          <a:p>
            <a:pPr lvl="2"/>
            <a:r>
              <a:rPr lang="fr-FR" dirty="0"/>
              <a:t>Travaux:</a:t>
            </a:r>
          </a:p>
          <a:p>
            <a:pPr lvl="4"/>
            <a:r>
              <a:rPr lang="fr-FR" dirty="0"/>
              <a:t>Simulation du procédé pour calcul de l’énergie nécessaire -&gt; Fait par IRT M2P</a:t>
            </a:r>
          </a:p>
          <a:p>
            <a:pPr lvl="4"/>
            <a:r>
              <a:rPr lang="fr-FR" dirty="0" err="1"/>
              <a:t>Revamping</a:t>
            </a:r>
            <a:r>
              <a:rPr lang="fr-FR" dirty="0"/>
              <a:t> plateforme Vulcain -&gt; Quasi terminé, fait par IRT M2P</a:t>
            </a:r>
          </a:p>
          <a:p>
            <a:pPr lvl="4"/>
            <a:r>
              <a:rPr lang="fr-FR" dirty="0"/>
              <a:t>Fourniture matière -&gt; </a:t>
            </a:r>
            <a:r>
              <a:rPr lang="fr-FR" dirty="0" err="1"/>
              <a:t>Ecotitanium</a:t>
            </a:r>
            <a:r>
              <a:rPr lang="fr-FR" dirty="0"/>
              <a:t> a fourni une tête de lingot PAM pour prélèvement de 6 </a:t>
            </a:r>
            <a:r>
              <a:rPr lang="fr-FR" dirty="0" err="1"/>
              <a:t>lingotins</a:t>
            </a:r>
            <a:endParaRPr lang="fr-FR" dirty="0"/>
          </a:p>
          <a:p>
            <a:pPr lvl="4"/>
            <a:r>
              <a:rPr lang="fr-FR" dirty="0"/>
              <a:t>Caractérisation macroscopique -&gt; Fait par AD</a:t>
            </a:r>
          </a:p>
          <a:p>
            <a:pPr lvl="4"/>
            <a:r>
              <a:rPr lang="fr-FR" dirty="0"/>
              <a:t>Gamme de transformation </a:t>
            </a:r>
          </a:p>
          <a:p>
            <a:pPr lvl="4"/>
            <a:r>
              <a:rPr lang="fr-FR" dirty="0"/>
              <a:t>Essai en cours chez le fabricant du préhenseur</a:t>
            </a:r>
          </a:p>
          <a:p>
            <a:pPr lvl="4"/>
            <a:r>
              <a:rPr lang="fr-FR" dirty="0"/>
              <a:t>Essai de forgeage</a:t>
            </a:r>
          </a:p>
          <a:p>
            <a:pPr lvl="4"/>
            <a:r>
              <a:rPr lang="fr-FR" b="1" dirty="0"/>
              <a:t>En cours: TTH de recristallisation chez AD +  observation macro + micro</a:t>
            </a:r>
          </a:p>
          <a:p>
            <a:pPr lvl="4"/>
            <a:r>
              <a:rPr lang="fr-FR" b="1" dirty="0"/>
              <a:t>2</a:t>
            </a:r>
            <a:r>
              <a:rPr lang="fr-FR" b="1" baseline="30000" dirty="0"/>
              <a:t>nde</a:t>
            </a:r>
            <a:r>
              <a:rPr lang="fr-FR" b="1" dirty="0"/>
              <a:t> campagne d’essai mi-avril -&gt; gamme à définir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9720000" y="0"/>
            <a:ext cx="27000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Personnaliser le titre </a:t>
            </a:r>
            <a:b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 la présentation </a:t>
            </a:r>
            <a:b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 bas de page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1A00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Personnaliser le bas de page </a:t>
            </a:r>
            <a:b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avec le menu « Insertion » / </a:t>
            </a:r>
            <a:b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 En-tête et pieds de page »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8B5B78C-CAE3-4F95-A25F-06A3295CB23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Copil R&amp;D Titane - Transformation - EA - 18/02/21     Classification : </a:t>
            </a: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1A00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86C18B9-B134-43E0-9147-70660E70835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srgbClr val="FA641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r-FR" sz="900" b="1" i="0" u="none" strike="noStrike" kern="1200" cap="none" spc="0" normalizeH="0" baseline="0" noProof="0" dirty="0">
              <a:ln>
                <a:noFill/>
              </a:ln>
              <a:solidFill>
                <a:srgbClr val="FA641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0273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/>
              <a:t>Plan d’action Gammes en Rupture: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9720000" y="0"/>
            <a:ext cx="27000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Personnaliser le titre </a:t>
            </a:r>
            <a:b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 la présentation </a:t>
            </a:r>
            <a:b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 bas de page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1A00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Personnaliser le bas de page </a:t>
            </a:r>
            <a:b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avec le menu « Insertion » / </a:t>
            </a:r>
            <a:b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 En-tête et pieds de page »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86C18B9-B134-43E0-9147-70660E70835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srgbClr val="FA641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r-FR" sz="900" b="1" i="0" u="none" strike="noStrike" kern="1200" cap="none" spc="0" normalizeH="0" baseline="0" noProof="0" dirty="0">
              <a:ln>
                <a:noFill/>
              </a:ln>
              <a:solidFill>
                <a:srgbClr val="FA641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6A63DFAA-B604-49EF-BB25-FD8DD46E51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179556"/>
              </p:ext>
            </p:extLst>
          </p:nvPr>
        </p:nvGraphicFramePr>
        <p:xfrm>
          <a:off x="107504" y="1196752"/>
          <a:ext cx="8964488" cy="5269854"/>
        </p:xfrm>
        <a:graphic>
          <a:graphicData uri="http://schemas.openxmlformats.org/drawingml/2006/table">
            <a:tbl>
              <a:tblPr/>
              <a:tblGrid>
                <a:gridCol w="327107">
                  <a:extLst>
                    <a:ext uri="{9D8B030D-6E8A-4147-A177-3AD203B41FA5}">
                      <a16:colId xmlns:a16="http://schemas.microsoft.com/office/drawing/2014/main" val="611777411"/>
                    </a:ext>
                  </a:extLst>
                </a:gridCol>
                <a:gridCol w="4305430">
                  <a:extLst>
                    <a:ext uri="{9D8B030D-6E8A-4147-A177-3AD203B41FA5}">
                      <a16:colId xmlns:a16="http://schemas.microsoft.com/office/drawing/2014/main" val="2114373344"/>
                    </a:ext>
                  </a:extLst>
                </a:gridCol>
                <a:gridCol w="442037">
                  <a:extLst>
                    <a:ext uri="{9D8B030D-6E8A-4147-A177-3AD203B41FA5}">
                      <a16:colId xmlns:a16="http://schemas.microsoft.com/office/drawing/2014/main" val="3702578824"/>
                    </a:ext>
                  </a:extLst>
                </a:gridCol>
                <a:gridCol w="530443">
                  <a:extLst>
                    <a:ext uri="{9D8B030D-6E8A-4147-A177-3AD203B41FA5}">
                      <a16:colId xmlns:a16="http://schemas.microsoft.com/office/drawing/2014/main" val="1242204088"/>
                    </a:ext>
                  </a:extLst>
                </a:gridCol>
                <a:gridCol w="530443">
                  <a:extLst>
                    <a:ext uri="{9D8B030D-6E8A-4147-A177-3AD203B41FA5}">
                      <a16:colId xmlns:a16="http://schemas.microsoft.com/office/drawing/2014/main" val="899768891"/>
                    </a:ext>
                  </a:extLst>
                </a:gridCol>
                <a:gridCol w="530443">
                  <a:extLst>
                    <a:ext uri="{9D8B030D-6E8A-4147-A177-3AD203B41FA5}">
                      <a16:colId xmlns:a16="http://schemas.microsoft.com/office/drawing/2014/main" val="3441274934"/>
                    </a:ext>
                  </a:extLst>
                </a:gridCol>
                <a:gridCol w="530443">
                  <a:extLst>
                    <a:ext uri="{9D8B030D-6E8A-4147-A177-3AD203B41FA5}">
                      <a16:colId xmlns:a16="http://schemas.microsoft.com/office/drawing/2014/main" val="461599386"/>
                    </a:ext>
                  </a:extLst>
                </a:gridCol>
                <a:gridCol w="530443">
                  <a:extLst>
                    <a:ext uri="{9D8B030D-6E8A-4147-A177-3AD203B41FA5}">
                      <a16:colId xmlns:a16="http://schemas.microsoft.com/office/drawing/2014/main" val="128408293"/>
                    </a:ext>
                  </a:extLst>
                </a:gridCol>
                <a:gridCol w="530443">
                  <a:extLst>
                    <a:ext uri="{9D8B030D-6E8A-4147-A177-3AD203B41FA5}">
                      <a16:colId xmlns:a16="http://schemas.microsoft.com/office/drawing/2014/main" val="2768058118"/>
                    </a:ext>
                  </a:extLst>
                </a:gridCol>
                <a:gridCol w="353628">
                  <a:extLst>
                    <a:ext uri="{9D8B030D-6E8A-4147-A177-3AD203B41FA5}">
                      <a16:colId xmlns:a16="http://schemas.microsoft.com/office/drawing/2014/main" val="1355808843"/>
                    </a:ext>
                  </a:extLst>
                </a:gridCol>
                <a:gridCol w="353628">
                  <a:extLst>
                    <a:ext uri="{9D8B030D-6E8A-4147-A177-3AD203B41FA5}">
                      <a16:colId xmlns:a16="http://schemas.microsoft.com/office/drawing/2014/main" val="4020673390"/>
                    </a:ext>
                  </a:extLst>
                </a:gridCol>
              </a:tblGrid>
              <a:tr h="247042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Actions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Pilote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janv-21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févr-21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mars-21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avr-21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mai-21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juin-21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 semestre 2021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8716030"/>
                  </a:ext>
                </a:extLst>
              </a:tr>
              <a:tr h="1254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5295725"/>
                  </a:ext>
                </a:extLst>
              </a:tr>
              <a:tr h="1254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Déploiement de la gamme en rupture (spécifications AMS4928/Airbus) : Etude des gammes SMX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7258258"/>
                  </a:ext>
                </a:extLst>
              </a:tr>
              <a:tr h="1254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8904093"/>
                  </a:ext>
                </a:extLst>
              </a:tr>
              <a:tr h="1254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Etude des gammes SMX diam.410 =&gt;  diam.280 (modélisation/essais/résultats métallurgiques)</a:t>
                      </a:r>
                    </a:p>
                  </a:txBody>
                  <a:tcPr marL="114770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P.Jacquet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2162663"/>
                  </a:ext>
                </a:extLst>
              </a:tr>
              <a:tr h="1254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Etude des gammes SMX diam.480 =&gt;  diam.250 (modélisation/essais/résultats métallurgiques)</a:t>
                      </a:r>
                    </a:p>
                  </a:txBody>
                  <a:tcPr marL="114770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P.Jacquet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4485720"/>
                  </a:ext>
                </a:extLst>
              </a:tr>
              <a:tr h="1254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Etude des gammes SMX diam.410 =&gt;  diam.240</a:t>
                      </a:r>
                    </a:p>
                  </a:txBody>
                  <a:tcPr marL="114770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9288913"/>
                  </a:ext>
                </a:extLst>
              </a:tr>
              <a:tr h="1254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Etude des gammes SMX diam.410 =&gt;  diam.228</a:t>
                      </a:r>
                    </a:p>
                  </a:txBody>
                  <a:tcPr marL="114770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9125974"/>
                  </a:ext>
                </a:extLst>
              </a:tr>
              <a:tr h="1254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Etude des gammes SMX diam.410 =&gt;  diam.220</a:t>
                      </a:r>
                    </a:p>
                  </a:txBody>
                  <a:tcPr marL="114770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4403842"/>
                  </a:ext>
                </a:extLst>
              </a:tr>
              <a:tr h="1254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Etude des gammes SMX diam.410 =&gt;  diam.210</a:t>
                      </a:r>
                    </a:p>
                  </a:txBody>
                  <a:tcPr marL="114770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3878616"/>
                  </a:ext>
                </a:extLst>
              </a:tr>
              <a:tr h="1254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Etude des gammes SMX diam.410 =&gt;  diam.200</a:t>
                      </a:r>
                    </a:p>
                  </a:txBody>
                  <a:tcPr marL="114770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2510598"/>
                  </a:ext>
                </a:extLst>
              </a:tr>
              <a:tr h="1254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Etude des gammes SMX diam.410 =&gt;  diam.180</a:t>
                      </a:r>
                    </a:p>
                  </a:txBody>
                  <a:tcPr marL="114770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3709102"/>
                  </a:ext>
                </a:extLst>
              </a:tr>
              <a:tr h="1254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14770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6358743"/>
                  </a:ext>
                </a:extLst>
              </a:tr>
              <a:tr h="1254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14770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6924176"/>
                  </a:ext>
                </a:extLst>
              </a:tr>
              <a:tr h="1254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14770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4469275"/>
                  </a:ext>
                </a:extLst>
              </a:tr>
              <a:tr h="1254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Optimisation du process cible (spécifications Pamiers, Safran):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3547040"/>
                  </a:ext>
                </a:extLst>
              </a:tr>
              <a:tr h="1254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430593"/>
                  </a:ext>
                </a:extLst>
              </a:tr>
              <a:tr h="1254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Séquence sous presse après trempe</a:t>
                      </a:r>
                    </a:p>
                  </a:txBody>
                  <a:tcPr marL="57385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7250877"/>
                  </a:ext>
                </a:extLst>
              </a:tr>
              <a:tr h="247042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Définition des types d'outillages à comparer (4 configurations à dessiner)</a:t>
                      </a:r>
                    </a:p>
                  </a:txBody>
                  <a:tcPr marL="57385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D.Boquet?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2178003"/>
                  </a:ext>
                </a:extLst>
              </a:tr>
              <a:tr h="247042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Comparaison et choix de 2 options d'outillage pour la reprise du plat trempé (4 configurations à modéliser)</a:t>
                      </a:r>
                    </a:p>
                  </a:txBody>
                  <a:tcPr marL="57385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4864373"/>
                  </a:ext>
                </a:extLst>
              </a:tr>
              <a:tr h="1254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Simulations descentes compètes pour les 2 options de reprise (8 modélisations)</a:t>
                      </a:r>
                    </a:p>
                  </a:txBody>
                  <a:tcPr marL="57385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E.Archaud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881702"/>
                  </a:ext>
                </a:extLst>
              </a:tr>
              <a:tr h="1254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Optimisation du corroyage sous presse: choix diamètre entrant SMX et gamme presse associée</a:t>
                      </a:r>
                    </a:p>
                  </a:txBody>
                  <a:tcPr marL="57385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1940840"/>
                  </a:ext>
                </a:extLst>
              </a:tr>
              <a:tr h="1254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Réalisation et suivi essai séquences optimisées sous presse</a:t>
                      </a:r>
                    </a:p>
                  </a:txBody>
                  <a:tcPr marL="57385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3415415"/>
                  </a:ext>
                </a:extLst>
              </a:tr>
              <a:tr h="1254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Etude des gammes SMX avec diam.entrant et corroyage optimisé=&gt;  diam.250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859783"/>
                  </a:ext>
                </a:extLst>
              </a:tr>
              <a:tr h="1254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8366840"/>
                  </a:ext>
                </a:extLst>
              </a:tr>
              <a:tr h="1254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6688744"/>
                  </a:ext>
                </a:extLst>
              </a:tr>
              <a:tr h="1254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205317"/>
                  </a:ext>
                </a:extLst>
              </a:tr>
              <a:tr h="1254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Séquence sous machine à forger</a:t>
                      </a:r>
                    </a:p>
                  </a:txBody>
                  <a:tcPr marL="57385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865644"/>
                  </a:ext>
                </a:extLst>
              </a:tr>
              <a:tr h="1254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Définition outillages spécifiques</a:t>
                      </a:r>
                    </a:p>
                  </a:txBody>
                  <a:tcPr marL="57385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G.Guillot?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7908366"/>
                  </a:ext>
                </a:extLst>
              </a:tr>
              <a:tr h="1254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Simulation avances plein tas</a:t>
                      </a:r>
                    </a:p>
                  </a:txBody>
                  <a:tcPr marL="57385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E.Archaud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D0CECE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7993807"/>
                  </a:ext>
                </a:extLst>
              </a:tr>
              <a:tr h="1254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Simulation SMX avec outillage et séquence optimisés</a:t>
                      </a:r>
                    </a:p>
                  </a:txBody>
                  <a:tcPr marL="57385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7486132"/>
                  </a:ext>
                </a:extLst>
              </a:tr>
              <a:tr h="1254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Essais SMX avec outillage et séquence optimisés</a:t>
                      </a:r>
                    </a:p>
                  </a:txBody>
                  <a:tcPr marL="57385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4987252"/>
                  </a:ext>
                </a:extLst>
              </a:tr>
              <a:tr h="1254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Essais Vitkovice (préparation/simulation, suivi, analyses)</a:t>
                      </a:r>
                    </a:p>
                  </a:txBody>
                  <a:tcPr marL="57385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4103816"/>
                  </a:ext>
                </a:extLst>
              </a:tr>
              <a:tr h="1254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385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2968613"/>
                  </a:ext>
                </a:extLst>
              </a:tr>
              <a:tr h="1254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385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5096538"/>
                  </a:ext>
                </a:extLst>
              </a:tr>
              <a:tr h="1254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limite de répartition entre finition presse / SMX</a:t>
                      </a:r>
                    </a:p>
                  </a:txBody>
                  <a:tcPr marL="57385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9813276"/>
                  </a:ext>
                </a:extLst>
              </a:tr>
              <a:tr h="1254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2.12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Essais croisés finition UKAD / Finition SMX sur diamètre 330 ou autre ?</a:t>
                      </a:r>
                    </a:p>
                  </a:txBody>
                  <a:tcPr marL="57385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321652"/>
                  </a:ext>
                </a:extLst>
              </a:tr>
              <a:tr h="1254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385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3834641"/>
                  </a:ext>
                </a:extLst>
              </a:tr>
              <a:tr h="1254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3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193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92230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156772" y="184872"/>
            <a:ext cx="3732790" cy="1443928"/>
          </a:xfrm>
        </p:spPr>
        <p:txBody>
          <a:bodyPr anchor="b">
            <a:normAutofit/>
          </a:bodyPr>
          <a:lstStyle/>
          <a:p>
            <a:r>
              <a:rPr lang="fr-FR" sz="4400" dirty="0"/>
              <a:t>Copil R&amp;D Filière Ti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388725B8-F919-49FC-BEE2-48987345749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678000"/>
            <a:ext cx="180000" cy="180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alpha val="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Copil R&amp;D Titane - Transformation - EA - 18/02/21     Classification : 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EF508A0-7EE2-41B0-BB18-D3CA066777D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678000"/>
            <a:ext cx="180000" cy="180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fr-FR" sz="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r-FR" sz="100" b="1" i="0" u="none" strike="noStrike" kern="1200" cap="none" spc="0" normalizeH="0" baseline="0" noProof="0">
              <a:ln>
                <a:noFill/>
              </a:ln>
              <a:solidFill>
                <a:prstClr val="black">
                  <a:alpha val="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ous-titre 1"/>
          <p:cNvSpPr>
            <a:spLocks noGrp="1"/>
          </p:cNvSpPr>
          <p:nvPr>
            <p:ph type="body" sz="quarter" idx="17"/>
          </p:nvPr>
        </p:nvSpPr>
        <p:spPr>
          <a:xfrm>
            <a:off x="540000" y="2631012"/>
            <a:ext cx="5220000" cy="3095625"/>
          </a:xfrm>
        </p:spPr>
        <p:txBody>
          <a:bodyPr anchor="t">
            <a:normAutofit/>
          </a:bodyPr>
          <a:lstStyle/>
          <a:p>
            <a:pPr lvl="1"/>
            <a:r>
              <a:rPr lang="fr-FR" sz="2800" b="1" dirty="0"/>
              <a:t>Développement PQ/DQ</a:t>
            </a:r>
          </a:p>
          <a:p>
            <a:pPr lvl="1"/>
            <a:endParaRPr lang="fr-FR" sz="2800" dirty="0"/>
          </a:p>
          <a:p>
            <a:pPr lvl="1"/>
            <a:r>
              <a:rPr lang="fr-FR" sz="1600" dirty="0"/>
              <a:t>Marc Dauzat / Philippe Jacquet</a:t>
            </a:r>
          </a:p>
          <a:p>
            <a:pPr lvl="1"/>
            <a:endParaRPr lang="fr-FR" sz="2800" dirty="0"/>
          </a:p>
          <a:p>
            <a:pPr marL="0" lvl="2" indent="0">
              <a:buNone/>
            </a:pPr>
            <a:r>
              <a:rPr lang="fr-FR" sz="1600" dirty="0"/>
              <a:t>18 / 02 / 2021</a:t>
            </a:r>
          </a:p>
        </p:txBody>
      </p:sp>
    </p:spTree>
    <p:extLst>
      <p:ext uri="{BB962C8B-B14F-4D97-AF65-F5344CB8AC3E}">
        <p14:creationId xmlns:p14="http://schemas.microsoft.com/office/powerpoint/2010/main" val="12496930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e la date 4">
            <a:extLst>
              <a:ext uri="{FF2B5EF4-FFF2-40B4-BE49-F238E27FC236}">
                <a16:creationId xmlns:a16="http://schemas.microsoft.com/office/drawing/2014/main" id="{F6E202CA-EC36-4273-9B49-8DB623354F8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14" name="Espace réservé de la date 4">
            <a:extLst>
              <a:ext uri="{FF2B5EF4-FFF2-40B4-BE49-F238E27FC236}">
                <a16:creationId xmlns:a16="http://schemas.microsoft.com/office/drawing/2014/main" id="{E682732D-3C7A-4982-A449-DB3DD3A638BF}"/>
              </a:ext>
            </a:extLst>
          </p:cNvPr>
          <p:cNvSpPr txBox="1">
            <a:spLocks/>
          </p:cNvSpPr>
          <p:nvPr/>
        </p:nvSpPr>
        <p:spPr bwMode="gray">
          <a:xfrm>
            <a:off x="0" y="6777392"/>
            <a:ext cx="180000" cy="1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Date</a:t>
            </a:r>
            <a:endParaRPr lang="fr-FR" dirty="0"/>
          </a:p>
        </p:txBody>
      </p:sp>
      <p:sp>
        <p:nvSpPr>
          <p:cNvPr id="16" name="Espace réservé du numéro de diapositive 6">
            <a:extLst>
              <a:ext uri="{FF2B5EF4-FFF2-40B4-BE49-F238E27FC236}">
                <a16:creationId xmlns:a16="http://schemas.microsoft.com/office/drawing/2014/main" id="{CF54CC6B-AED5-4C7C-A083-286D61ACFC9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39550" y="6292074"/>
            <a:ext cx="288033" cy="440684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39" name="Titre 18">
            <a:extLst>
              <a:ext uri="{FF2B5EF4-FFF2-40B4-BE49-F238E27FC236}">
                <a16:creationId xmlns:a16="http://schemas.microsoft.com/office/drawing/2014/main" id="{69ABABF7-7CE5-411C-B541-FEBAA4CE8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1385"/>
            <a:ext cx="8064000" cy="829737"/>
          </a:xfrm>
        </p:spPr>
        <p:txBody>
          <a:bodyPr/>
          <a:lstStyle/>
          <a:p>
            <a:r>
              <a:rPr lang="fr-FR" dirty="0"/>
              <a:t>Cahier des charges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D3143E-6914-4165-A477-1F8433EC1213}"/>
              </a:ext>
            </a:extLst>
          </p:cNvPr>
          <p:cNvSpPr/>
          <p:nvPr/>
        </p:nvSpPr>
        <p:spPr>
          <a:xfrm>
            <a:off x="539550" y="1196752"/>
            <a:ext cx="8280922" cy="3457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>
              <a:spcAft>
                <a:spcPts val="800"/>
              </a:spcAft>
              <a:tabLst>
                <a:tab pos="4211638" algn="l"/>
              </a:tabLst>
            </a:pPr>
            <a:r>
              <a:rPr lang="fr-FR" sz="1600" b="1" dirty="0">
                <a:solidFill>
                  <a:schemeClr val="accent2"/>
                </a:solidFill>
              </a:rPr>
              <a:t>Spécification de base:  </a:t>
            </a:r>
            <a:r>
              <a:rPr lang="fr-FR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DMD0777-42</a:t>
            </a:r>
          </a:p>
          <a:p>
            <a:pPr marL="3175"/>
            <a:endParaRPr lang="fr-FR" sz="16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3175">
              <a:spcAft>
                <a:spcPts val="800"/>
              </a:spcAft>
              <a:tabLst>
                <a:tab pos="4211638" algn="l"/>
              </a:tabLst>
            </a:pPr>
            <a:r>
              <a:rPr lang="fr-FR" sz="1600" b="1" dirty="0">
                <a:solidFill>
                  <a:schemeClr val="accent2"/>
                </a:solidFill>
              </a:rPr>
              <a:t>Difficultés :</a:t>
            </a:r>
          </a:p>
          <a:p>
            <a:pPr marL="288925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Elaboration</a:t>
            </a:r>
          </a:p>
          <a:p>
            <a:pPr marL="288925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Contrôlabilité US</a:t>
            </a:r>
          </a:p>
          <a:p>
            <a:pPr marL="288925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Microstructures</a:t>
            </a:r>
          </a:p>
          <a:p>
            <a:pPr marL="288925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Essais labo ( Blue </a:t>
            </a:r>
            <a:r>
              <a:rPr lang="fr-FR" sz="16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etch</a:t>
            </a:r>
            <a:r>
              <a:rPr lang="fr-FR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, Fatigue, etc… )</a:t>
            </a:r>
          </a:p>
          <a:p>
            <a:pPr marL="3175"/>
            <a:endParaRPr lang="fr-FR" sz="16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3175">
              <a:spcAft>
                <a:spcPts val="800"/>
              </a:spcAft>
              <a:tabLst>
                <a:tab pos="4211638" algn="l"/>
              </a:tabLst>
            </a:pPr>
            <a:r>
              <a:rPr lang="fr-FR" sz="1600" b="1" dirty="0">
                <a:solidFill>
                  <a:schemeClr val="accent2"/>
                </a:solidFill>
              </a:rPr>
              <a:t>Process de conversion :</a:t>
            </a:r>
          </a:p>
          <a:p>
            <a:pPr marL="3175">
              <a:spcAft>
                <a:spcPts val="800"/>
              </a:spcAft>
              <a:tabLst>
                <a:tab pos="4211638" algn="l"/>
              </a:tabLst>
            </a:pPr>
            <a:r>
              <a:rPr lang="fr-FR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Objectif : Avoir défini le process de conversion avant fin d’année</a:t>
            </a:r>
          </a:p>
          <a:p>
            <a:pPr marL="3175"/>
            <a:endParaRPr lang="fr-FR" sz="1600" b="1" dirty="0">
              <a:solidFill>
                <a:schemeClr val="accent2"/>
              </a:solidFill>
            </a:endParaRPr>
          </a:p>
          <a:p>
            <a:pPr marL="3175"/>
            <a:endParaRPr lang="fr-FR" sz="16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9" name="Espace réservé du pied de page 5">
            <a:extLst>
              <a:ext uri="{FF2B5EF4-FFF2-40B4-BE49-F238E27FC236}">
                <a16:creationId xmlns:a16="http://schemas.microsoft.com/office/drawing/2014/main" id="{9F50DD52-2ED2-465E-AC3F-DBAFB7BF46F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62088" y="6292074"/>
            <a:ext cx="3420000" cy="440684"/>
          </a:xfrm>
        </p:spPr>
        <p:txBody>
          <a:bodyPr/>
          <a:lstStyle/>
          <a:p>
            <a:pPr algn="l"/>
            <a:r>
              <a:rPr lang="fr-FR" dirty="0"/>
              <a:t>Billettes Premium </a:t>
            </a:r>
            <a:r>
              <a:rPr lang="fr-FR" dirty="0" err="1"/>
              <a:t>Quality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5479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Compte Rendu du 02/12/20: Relevé de décisions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80728"/>
            <a:ext cx="8784976" cy="5733256"/>
          </a:xfrm>
        </p:spPr>
        <p:txBody>
          <a:bodyPr/>
          <a:lstStyle/>
          <a:p>
            <a:pPr lvl="2">
              <a:spcBef>
                <a:spcPts val="300"/>
              </a:spcBef>
            </a:pPr>
            <a:r>
              <a:rPr lang="fr-FR" dirty="0"/>
              <a:t>Points du CR du 01/10/2020 (pour mémoire):</a:t>
            </a:r>
            <a:endParaRPr lang="fr-FR" sz="700" dirty="0"/>
          </a:p>
          <a:p>
            <a:pPr lvl="1"/>
            <a:endParaRPr lang="fr-FR" sz="200" dirty="0"/>
          </a:p>
          <a:p>
            <a:pPr lvl="1"/>
            <a:r>
              <a:rPr lang="fr-FR" dirty="0"/>
              <a:t>Lingot avec retassure optimisée: contrôle US sur lingot fait (retassure 50mm versus 80mm) reste à suivre les résultats sur billette pour vérifier teneur Al% notamment=&gt; </a:t>
            </a:r>
            <a:r>
              <a:rPr lang="fr-FR" i="1" u="sng" dirty="0"/>
              <a:t>Chimie en cours, si ok, la modification pourrait être validée (vérifier si évolution par rapport au process déposé client) - (</a:t>
            </a:r>
            <a:r>
              <a:rPr lang="fr-FR" i="1" u="sng" dirty="0" err="1"/>
              <a:t>J.Escaffre</a:t>
            </a:r>
            <a:r>
              <a:rPr lang="fr-FR" i="1" u="sng" dirty="0"/>
              <a:t>/</a:t>
            </a:r>
            <a:r>
              <a:rPr lang="fr-FR" i="1" u="sng" dirty="0" err="1"/>
              <a:t>Ph.Jacquet</a:t>
            </a:r>
            <a:r>
              <a:rPr lang="fr-FR" i="1" u="sng" dirty="0"/>
              <a:t>)</a:t>
            </a:r>
            <a:endParaRPr lang="fr-FR" dirty="0"/>
          </a:p>
          <a:p>
            <a:pPr lvl="1"/>
            <a:endParaRPr lang="fr-FR" sz="400" dirty="0"/>
          </a:p>
          <a:p>
            <a:pPr lvl="2">
              <a:spcBef>
                <a:spcPts val="300"/>
              </a:spcBef>
            </a:pPr>
            <a:r>
              <a:rPr lang="fr-FR" dirty="0" err="1"/>
              <a:t>Forgeabilité</a:t>
            </a:r>
            <a:r>
              <a:rPr lang="fr-FR" dirty="0"/>
              <a:t>:</a:t>
            </a:r>
          </a:p>
          <a:p>
            <a:pPr lvl="1">
              <a:spcBef>
                <a:spcPts val="300"/>
              </a:spcBef>
            </a:pPr>
            <a:r>
              <a:rPr lang="fr-FR" dirty="0"/>
              <a:t>Introduire le Ti575 dans le benchmark des nuances et rédiger une synthèse du benchmark =&gt; </a:t>
            </a:r>
            <a:r>
              <a:rPr lang="fr-FR" i="1" dirty="0"/>
              <a:t>note de synthèse</a:t>
            </a:r>
            <a:r>
              <a:rPr lang="fr-FR" i="1" u="sng" dirty="0"/>
              <a:t>(</a:t>
            </a:r>
            <a:r>
              <a:rPr lang="fr-FR" i="1" u="sng" dirty="0" err="1"/>
              <a:t>E.Archaud</a:t>
            </a:r>
            <a:r>
              <a:rPr lang="fr-FR" i="1" dirty="0"/>
              <a:t>) </a:t>
            </a:r>
          </a:p>
          <a:p>
            <a:pPr lvl="1"/>
            <a:endParaRPr lang="fr-FR" sz="400" dirty="0"/>
          </a:p>
          <a:p>
            <a:pPr lvl="2">
              <a:spcBef>
                <a:spcPts val="300"/>
              </a:spcBef>
            </a:pPr>
            <a:r>
              <a:rPr lang="fr-FR" dirty="0"/>
              <a:t>Gammes en rupture:</a:t>
            </a:r>
          </a:p>
          <a:p>
            <a:pPr lvl="1"/>
            <a:r>
              <a:rPr lang="fr-FR" dirty="0"/>
              <a:t>Déploiement industriel des gammes en rupture: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fr-FR" dirty="0"/>
              <a:t>Sur Ø 260 définir stratégie de qualification de la gamme testée pour les besoins de Pamiers (ok sur </a:t>
            </a:r>
            <a:r>
              <a:rPr lang="fr-FR" dirty="0" err="1"/>
              <a:t>spec</a:t>
            </a:r>
            <a:r>
              <a:rPr lang="fr-FR" dirty="0"/>
              <a:t>. Airbus, Nok sur </a:t>
            </a:r>
            <a:r>
              <a:rPr lang="fr-FR" dirty="0" err="1"/>
              <a:t>spec</a:t>
            </a:r>
            <a:r>
              <a:rPr lang="fr-FR" dirty="0"/>
              <a:t>. Boeing) =&gt; </a:t>
            </a:r>
            <a:r>
              <a:rPr lang="fr-FR" dirty="0" err="1"/>
              <a:t>M.Dauzat</a:t>
            </a:r>
            <a:r>
              <a:rPr lang="fr-FR" dirty="0"/>
              <a:t> / </a:t>
            </a:r>
            <a:r>
              <a:rPr lang="fr-FR" i="1" dirty="0" err="1"/>
              <a:t>Ph.Jacquet</a:t>
            </a:r>
            <a:endParaRPr lang="fr-FR" i="1" dirty="0"/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fr-FR" dirty="0"/>
              <a:t>Clients AMS4928: Préparer la mise en œuvre des nouvelles gamme (programmes SMX) asap =&gt; </a:t>
            </a:r>
            <a:r>
              <a:rPr lang="fr-FR" i="1" dirty="0" err="1"/>
              <a:t>Ph.Jacquet</a:t>
            </a:r>
            <a:endParaRPr lang="fr-FR" i="1" dirty="0"/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fr-FR" dirty="0"/>
              <a:t>Safran: gamme à proposer (argumentaire compensation commerciale) =&gt; </a:t>
            </a:r>
            <a:r>
              <a:rPr lang="fr-FR" i="1" dirty="0" err="1"/>
              <a:t>M.Dauzat</a:t>
            </a:r>
            <a:endParaRPr lang="fr-FR" i="1" dirty="0"/>
          </a:p>
          <a:p>
            <a:pPr lvl="1"/>
            <a:endParaRPr lang="fr-FR" sz="300" dirty="0"/>
          </a:p>
          <a:p>
            <a:pPr lvl="1"/>
            <a:r>
              <a:rPr lang="fr-FR" dirty="0"/>
              <a:t>Programme </a:t>
            </a:r>
            <a:r>
              <a:rPr lang="fr-FR"/>
              <a:t>des travaux </a:t>
            </a:r>
            <a:r>
              <a:rPr lang="fr-FR" dirty="0"/>
              <a:t>à actualiser et à planifier (suite des essais à lancer, essais GFM, essai 100% presse, essais d’optimisation…) =&gt; </a:t>
            </a:r>
            <a:r>
              <a:rPr lang="fr-FR" i="1" u="sng" dirty="0"/>
              <a:t>à présenter au prochain COPIL (Equipe projet)</a:t>
            </a:r>
            <a:endParaRPr lang="fr-FR" i="1" u="sng" dirty="0">
              <a:highlight>
                <a:srgbClr val="00FF00"/>
              </a:highlight>
            </a:endParaRPr>
          </a:p>
          <a:p>
            <a:pPr lvl="1">
              <a:spcBef>
                <a:spcPts val="300"/>
              </a:spcBef>
            </a:pPr>
            <a:endParaRPr lang="fr-FR" sz="400" i="1" u="sng" dirty="0"/>
          </a:p>
          <a:p>
            <a:pPr lvl="2">
              <a:spcBef>
                <a:spcPts val="300"/>
              </a:spcBef>
            </a:pPr>
            <a:r>
              <a:rPr lang="fr-FR" dirty="0"/>
              <a:t>Caractéristiques mécanique en traction :</a:t>
            </a:r>
          </a:p>
          <a:p>
            <a:pPr lvl="1">
              <a:spcBef>
                <a:spcPts val="300"/>
              </a:spcBef>
            </a:pPr>
            <a:r>
              <a:rPr lang="fr-FR" dirty="0"/>
              <a:t>Premiers résultats avec augmentation température en dernière chaude, restent en limite, à poursuivre et à caractériser à différents rayons + essais sur lingots </a:t>
            </a:r>
            <a:r>
              <a:rPr lang="fr-FR" dirty="0" err="1"/>
              <a:t>Arconic</a:t>
            </a:r>
            <a:r>
              <a:rPr lang="fr-FR" dirty="0"/>
              <a:t> en 2021 </a:t>
            </a:r>
            <a:r>
              <a:rPr lang="fr-FR" i="1" u="sng" dirty="0"/>
              <a:t>=&gt; à voir au prochain COPIL (</a:t>
            </a:r>
            <a:r>
              <a:rPr lang="fr-FR" i="1" u="sng" dirty="0" err="1"/>
              <a:t>L.Cluzel</a:t>
            </a:r>
            <a:r>
              <a:rPr lang="fr-FR" i="1" u="sng" dirty="0"/>
              <a:t>)</a:t>
            </a:r>
            <a:endParaRPr lang="fr-FR" sz="600" i="1" u="sng" dirty="0"/>
          </a:p>
          <a:p>
            <a:pPr lvl="2">
              <a:spcBef>
                <a:spcPts val="300"/>
              </a:spcBef>
            </a:pPr>
            <a:r>
              <a:rPr lang="fr-FR" dirty="0"/>
              <a:t>Contrôles US:</a:t>
            </a:r>
          </a:p>
          <a:p>
            <a:pPr marL="0" lvl="4" indent="0">
              <a:spcBef>
                <a:spcPts val="300"/>
              </a:spcBef>
              <a:buNone/>
            </a:pPr>
            <a:r>
              <a:rPr lang="fr-FR" dirty="0"/>
              <a:t>Essais en cours sur capabilité AA avec alternant (type de sonde, ouverture des sondes…) + plan d’action détaillé à faire, avec point d’étape à fin T1 2021 (ce plan d’action doit pouvoir servir aussi d’argumentaire pour répondre au demandes des clients) </a:t>
            </a:r>
            <a:r>
              <a:rPr lang="fr-FR" i="1" dirty="0"/>
              <a:t>=&gt;</a:t>
            </a:r>
            <a:r>
              <a:rPr lang="fr-FR" i="1" u="sng" dirty="0"/>
              <a:t> à présenter au prochain COPIL (</a:t>
            </a:r>
            <a:r>
              <a:rPr lang="fr-FR" i="1" u="sng" dirty="0" err="1"/>
              <a:t>J.Banchet</a:t>
            </a:r>
            <a:r>
              <a:rPr lang="fr-FR" i="1" u="sng" dirty="0"/>
              <a:t>/</a:t>
            </a:r>
            <a:r>
              <a:rPr lang="fr-FR" i="1" u="sng" dirty="0" err="1"/>
              <a:t>C.Trin</a:t>
            </a:r>
            <a:r>
              <a:rPr lang="fr-FR" i="1" u="sng" dirty="0"/>
              <a:t>)</a:t>
            </a:r>
          </a:p>
          <a:p>
            <a:pPr lvl="2">
              <a:spcBef>
                <a:spcPts val="300"/>
              </a:spcBef>
            </a:pPr>
            <a:r>
              <a:rPr lang="fr-FR" dirty="0"/>
              <a:t>Elaboration:</a:t>
            </a:r>
          </a:p>
          <a:p>
            <a:pPr marL="0" lvl="2" indent="0">
              <a:spcBef>
                <a:spcPts val="300"/>
              </a:spcBef>
              <a:buNone/>
            </a:pPr>
            <a:r>
              <a:rPr lang="fr-FR" sz="1100" b="0" dirty="0"/>
              <a:t>Coulée ensemencée, restent 2 barres sur 6 en cours de transfo + expertise des zones « douteuses » sur 2 éboutages =&gt; </a:t>
            </a:r>
            <a:r>
              <a:rPr lang="fr-FR" sz="1100" b="0" i="1" u="sng" dirty="0"/>
              <a:t>prochain COPIL (</a:t>
            </a:r>
            <a:r>
              <a:rPr lang="fr-FR" sz="1100" b="0" i="1" u="sng" dirty="0" err="1"/>
              <a:t>J.Escaffre</a:t>
            </a:r>
            <a:r>
              <a:rPr lang="fr-FR" sz="1100" b="0" i="1" u="sng" dirty="0"/>
              <a:t>)</a:t>
            </a:r>
          </a:p>
          <a:p>
            <a:pPr marL="0" lvl="2" indent="0">
              <a:spcBef>
                <a:spcPts val="300"/>
              </a:spcBef>
              <a:buNone/>
            </a:pPr>
            <a:r>
              <a:rPr lang="fr-FR" sz="1100" b="0" dirty="0"/>
              <a:t>Négocier avec Airbus le passage sur le CA4 (diamètre inférieur au domaine qualifié) =&gt; (</a:t>
            </a:r>
            <a:r>
              <a:rPr lang="fr-FR" sz="1100" b="0" i="1" dirty="0" err="1"/>
              <a:t>J.Escaffre</a:t>
            </a:r>
            <a:r>
              <a:rPr lang="fr-FR" sz="1100" b="0" i="1" dirty="0"/>
              <a:t>/</a:t>
            </a:r>
            <a:r>
              <a:rPr lang="fr-FR" sz="1100" b="0" i="1" dirty="0" err="1"/>
              <a:t>C.Trin</a:t>
            </a:r>
            <a:r>
              <a:rPr lang="fr-FR" sz="1100" b="0" i="1" dirty="0"/>
              <a:t>)</a:t>
            </a:r>
          </a:p>
          <a:p>
            <a:pPr lvl="2">
              <a:spcBef>
                <a:spcPts val="300"/>
              </a:spcBef>
            </a:pPr>
            <a:r>
              <a:rPr lang="fr-FR" dirty="0"/>
              <a:t>Prochain COPIL le 4 février 2021 de 11H à 12H30</a:t>
            </a:r>
            <a:endParaRPr lang="fr-FR" i="1" u="sng" dirty="0"/>
          </a:p>
          <a:p>
            <a:pPr lvl="1">
              <a:spcBef>
                <a:spcPts val="300"/>
              </a:spcBef>
            </a:pPr>
            <a:r>
              <a:rPr lang="fr-FR" i="1" u="sng" dirty="0"/>
              <a:t> </a:t>
            </a:r>
          </a:p>
          <a:p>
            <a:pPr>
              <a:spcBef>
                <a:spcPts val="300"/>
              </a:spcBef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6976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156772" y="184872"/>
            <a:ext cx="3732790" cy="1443928"/>
          </a:xfrm>
        </p:spPr>
        <p:txBody>
          <a:bodyPr anchor="b">
            <a:normAutofit/>
          </a:bodyPr>
          <a:lstStyle/>
          <a:p>
            <a:r>
              <a:rPr lang="fr-FR" sz="4400" dirty="0"/>
              <a:t>Copil R&amp;D</a:t>
            </a:r>
            <a:br>
              <a:rPr lang="fr-FR" sz="4400" dirty="0"/>
            </a:br>
            <a:r>
              <a:rPr lang="fr-FR" sz="4400" dirty="0"/>
              <a:t>Filière Ti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388725B8-F919-49FC-BEE2-48987345749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678000"/>
            <a:ext cx="180000" cy="180000"/>
          </a:xfrm>
        </p:spPr>
        <p:txBody>
          <a:bodyPr/>
          <a:lstStyle/>
          <a:p>
            <a:pPr algn="l">
              <a:spcAft>
                <a:spcPts val="600"/>
              </a:spcAft>
            </a:pPr>
            <a:r>
              <a:rPr lang="fr-FR"/>
              <a:t>Copil R&amp;D Titane - Transformation - EA - 18/02/21     Classification : 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EF508A0-7EE2-41B0-BB18-D3CA066777D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678000"/>
            <a:ext cx="180000" cy="180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733122C9-A0B9-462F-8757-0847AD287B63}" type="slidenum">
              <a:rPr lang="fr-FR" smtClean="0"/>
              <a:pPr>
                <a:spcAft>
                  <a:spcPts val="600"/>
                </a:spcAft>
              </a:pPr>
              <a:t>4</a:t>
            </a:fld>
            <a:endParaRPr lang="fr-FR"/>
          </a:p>
        </p:txBody>
      </p:sp>
      <p:sp>
        <p:nvSpPr>
          <p:cNvPr id="2" name="Sous-titre 1"/>
          <p:cNvSpPr>
            <a:spLocks noGrp="1"/>
          </p:cNvSpPr>
          <p:nvPr>
            <p:ph type="body" sz="quarter" idx="17"/>
          </p:nvPr>
        </p:nvSpPr>
        <p:spPr>
          <a:xfrm>
            <a:off x="540000" y="2631012"/>
            <a:ext cx="5220000" cy="3095625"/>
          </a:xfrm>
        </p:spPr>
        <p:txBody>
          <a:bodyPr anchor="t">
            <a:normAutofit/>
          </a:bodyPr>
          <a:lstStyle/>
          <a:p>
            <a:pPr lvl="1"/>
            <a:r>
              <a:rPr lang="fr-FR" sz="2800" b="1" dirty="0"/>
              <a:t>Gammes en Rupture</a:t>
            </a:r>
          </a:p>
          <a:p>
            <a:pPr lvl="1"/>
            <a:endParaRPr lang="fr-FR" sz="2800" dirty="0"/>
          </a:p>
          <a:p>
            <a:pPr lvl="1"/>
            <a:r>
              <a:rPr lang="fr-FR" sz="1600" dirty="0"/>
              <a:t>Etienne ARCHAUD</a:t>
            </a:r>
          </a:p>
          <a:p>
            <a:pPr lvl="1"/>
            <a:endParaRPr lang="fr-FR" sz="2800" dirty="0"/>
          </a:p>
          <a:p>
            <a:pPr marL="0" lvl="2" indent="0">
              <a:buNone/>
            </a:pPr>
            <a:r>
              <a:rPr lang="fr-FR" sz="1600" dirty="0"/>
              <a:t>18 / 02 / 2021</a:t>
            </a:r>
          </a:p>
        </p:txBody>
      </p:sp>
    </p:spTree>
    <p:extLst>
      <p:ext uri="{BB962C8B-B14F-4D97-AF65-F5344CB8AC3E}">
        <p14:creationId xmlns:p14="http://schemas.microsoft.com/office/powerpoint/2010/main" val="1915071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Introduction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alpha val="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Copil R&amp;D Titane - Transformation - EA - 18/02/21     Classification : </a:t>
            </a:r>
            <a:endParaRPr kumimoji="0" lang="fr-FR" sz="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Sommaire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/>
              <a:t>O1 -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Trempe plat vs CAA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/>
              <a:t>O2 -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Traitement thermique sur R410mm entrée SMX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/>
              <a:t>O3 -</a:t>
            </a: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r-FR" dirty="0"/>
              <a:t>Résultat Rond 280mm SMX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/>
              <a:t>O4 -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r-FR" dirty="0"/>
              <a:t>Simulation SMX R410mm</a:t>
            </a: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r-FR"/>
              <a:t>O5 -</a:t>
            </a:r>
            <a:endParaRPr lang="fr-FR" dirty="0"/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r-FR" dirty="0"/>
              <a:t>ETIR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7130771-8616-483E-9883-AB3F0AC4B32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fr-FR" sz="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1350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/>
              <a:t>01- Trempe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 bwMode="gray">
          <a:xfrm>
            <a:off x="862088" y="6192682"/>
            <a:ext cx="3420000" cy="44068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Copil R&amp;D Titane - Transformation - EA - 18/02/21     Classification : </a:t>
            </a: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1A00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r>
              <a:rPr lang="fr-FR" dirty="0"/>
              <a:t>Comparer le refroidissement  d’un plat 690x500 vs CAA610-780 </a:t>
            </a:r>
          </a:p>
          <a:p>
            <a:pPr lvl="2"/>
            <a:r>
              <a:rPr lang="fr-FR" dirty="0"/>
              <a:t>Vitesse de refroidissement plat 690*500 vs CAA de section et massivité équivalente</a:t>
            </a:r>
          </a:p>
          <a:p>
            <a:pPr lvl="2"/>
            <a:r>
              <a:rPr lang="fr-FR" dirty="0"/>
              <a:t>Prédiction taille des liserés à l’issue de la trempe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9720000" y="0"/>
            <a:ext cx="27000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Personnaliser le titre </a:t>
            </a:r>
            <a:b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 la présentation </a:t>
            </a:r>
            <a:b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 bas de page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1A00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Personnaliser le bas de page </a:t>
            </a:r>
            <a:b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avec le menu « Insertion » / </a:t>
            </a:r>
            <a:b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 En-tête et pieds de page »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E90588A-2D48-48DC-88FD-7667985C893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srgbClr val="FA641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900" b="1" i="0" u="none" strike="noStrike" kern="1200" cap="none" spc="0" normalizeH="0" baseline="0" noProof="0" dirty="0">
              <a:ln>
                <a:noFill/>
              </a:ln>
              <a:solidFill>
                <a:srgbClr val="FA641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9894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/>
              <a:t>01- Trempe: plat 690x500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 bwMode="gray">
          <a:xfrm>
            <a:off x="862088" y="6192682"/>
            <a:ext cx="3420000" cy="44068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Copil R&amp;D Titane - Transformation - EA - 18/02/21     Classification : </a:t>
            </a: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1A00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9720000" y="0"/>
            <a:ext cx="27000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Personnaliser le titre </a:t>
            </a:r>
            <a:b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 la présentation </a:t>
            </a:r>
            <a:b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 bas de page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1A00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Personnaliser le bas de page </a:t>
            </a:r>
            <a:b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avec le menu « Insertion » / </a:t>
            </a:r>
            <a:b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 En-tête et pieds de page »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896BD2C7-3795-4BA3-B086-ABC2D2E04394}"/>
              </a:ext>
            </a:extLst>
          </p:cNvPr>
          <p:cNvGrpSpPr/>
          <p:nvPr/>
        </p:nvGrpSpPr>
        <p:grpSpPr>
          <a:xfrm>
            <a:off x="972400" y="1196752"/>
            <a:ext cx="7201573" cy="4608513"/>
            <a:chOff x="972400" y="1196752"/>
            <a:chExt cx="7201573" cy="4608513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75BCB318-FF6D-4461-AEB9-E079E98662CC}"/>
                </a:ext>
              </a:extLst>
            </p:cNvPr>
            <p:cNvGrpSpPr/>
            <p:nvPr/>
          </p:nvGrpSpPr>
          <p:grpSpPr>
            <a:xfrm>
              <a:off x="972400" y="1196752"/>
              <a:ext cx="7200000" cy="4608513"/>
              <a:chOff x="972000" y="1340767"/>
              <a:chExt cx="7200000" cy="4608513"/>
            </a:xfrm>
          </p:grpSpPr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4BCFDB3D-F4F0-43A9-85BF-B3449ACCED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72000" y="1340767"/>
                <a:ext cx="7200000" cy="4608513"/>
              </a:xfrm>
              <a:prstGeom prst="rect">
                <a:avLst/>
              </a:prstGeom>
            </p:spPr>
          </p:pic>
          <p:cxnSp>
            <p:nvCxnSpPr>
              <p:cNvPr id="8" name="Connecteur droit 7">
                <a:extLst>
                  <a:ext uri="{FF2B5EF4-FFF2-40B4-BE49-F238E27FC236}">
                    <a16:creationId xmlns:a16="http://schemas.microsoft.com/office/drawing/2014/main" id="{00575D3A-4876-4758-8E91-465F4AA19C04}"/>
                  </a:ext>
                </a:extLst>
              </p:cNvPr>
              <p:cNvCxnSpPr/>
              <p:nvPr/>
            </p:nvCxnSpPr>
            <p:spPr>
              <a:xfrm>
                <a:off x="1475656" y="2780928"/>
                <a:ext cx="6696344" cy="72008"/>
              </a:xfrm>
              <a:prstGeom prst="line">
                <a:avLst/>
              </a:prstGeom>
              <a:ln w="9525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cxnSp>
          <p:nvCxnSpPr>
            <p:cNvPr id="14" name="Connecteur droit avec flèche 13">
              <a:extLst>
                <a:ext uri="{FF2B5EF4-FFF2-40B4-BE49-F238E27FC236}">
                  <a16:creationId xmlns:a16="http://schemas.microsoft.com/office/drawing/2014/main" id="{322F759E-6776-4F41-A6E7-8B2B85E07756}"/>
                </a:ext>
              </a:extLst>
            </p:cNvPr>
            <p:cNvCxnSpPr>
              <a:cxnSpLocks/>
            </p:cNvCxnSpPr>
            <p:nvPr/>
          </p:nvCxnSpPr>
          <p:spPr>
            <a:xfrm>
              <a:off x="5255584" y="2700042"/>
              <a:ext cx="0" cy="266429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>
              <a:extLst>
                <a:ext uri="{FF2B5EF4-FFF2-40B4-BE49-F238E27FC236}">
                  <a16:creationId xmlns:a16="http://schemas.microsoft.com/office/drawing/2014/main" id="{2758069D-ED45-4F53-869F-39B9DDC52B05}"/>
                </a:ext>
              </a:extLst>
            </p:cNvPr>
            <p:cNvCxnSpPr>
              <a:cxnSpLocks/>
            </p:cNvCxnSpPr>
            <p:nvPr/>
          </p:nvCxnSpPr>
          <p:spPr>
            <a:xfrm>
              <a:off x="2834930" y="1449272"/>
              <a:ext cx="0" cy="391506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FD1CBE1A-BE1C-42C5-BF5F-F9CDCF4DE0A5}"/>
                </a:ext>
              </a:extLst>
            </p:cNvPr>
            <p:cNvCxnSpPr/>
            <p:nvPr/>
          </p:nvCxnSpPr>
          <p:spPr>
            <a:xfrm>
              <a:off x="1477629" y="1449971"/>
              <a:ext cx="6696344" cy="0"/>
            </a:xfrm>
            <a:prstGeom prst="line">
              <a:avLst/>
            </a:prstGeom>
            <a:ln w="952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E69983D1-37F0-4D37-9892-4C5B28E38D7A}"/>
              </a:ext>
            </a:extLst>
          </p:cNvPr>
          <p:cNvSpPr txBox="1"/>
          <p:nvPr/>
        </p:nvSpPr>
        <p:spPr>
          <a:xfrm>
            <a:off x="970827" y="5805265"/>
            <a:ext cx="7199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Passage sous le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transus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à T=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840s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Passage sous les  700°C à T=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2400s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756CA7C-084C-4182-8805-B677597ECEC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srgbClr val="FA641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900" b="1" i="0" u="none" strike="noStrike" kern="1200" cap="none" spc="0" normalizeH="0" baseline="0" noProof="0" dirty="0">
              <a:ln>
                <a:noFill/>
              </a:ln>
              <a:solidFill>
                <a:srgbClr val="FA641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418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/>
              <a:t>01 – Trempe: CAA 610-780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 bwMode="gray">
          <a:xfrm>
            <a:off x="862088" y="6192682"/>
            <a:ext cx="3420000" cy="44068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Copil R&amp;D Titane - Transformation - EA - 18/02/21     Classification : </a:t>
            </a: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1A00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9720000" y="0"/>
            <a:ext cx="27000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Personnaliser le titre </a:t>
            </a:r>
            <a:b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 la présentation </a:t>
            </a:r>
            <a:b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 bas de page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1A00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Personnaliser le bas de page </a:t>
            </a:r>
            <a:b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avec le menu « Insertion » / </a:t>
            </a:r>
            <a:b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 En-tête et pieds de page »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3677982-EB9F-413D-A0C3-2D8D563C66A2}"/>
              </a:ext>
            </a:extLst>
          </p:cNvPr>
          <p:cNvSpPr txBox="1"/>
          <p:nvPr/>
        </p:nvSpPr>
        <p:spPr>
          <a:xfrm>
            <a:off x="970827" y="5805265"/>
            <a:ext cx="7199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Passage sous le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transus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à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T=1040s         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Passage sous les  700°C à T=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2780s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6F5B6697-2DFA-4C06-A48B-79EFC4D05B34}"/>
              </a:ext>
            </a:extLst>
          </p:cNvPr>
          <p:cNvGrpSpPr/>
          <p:nvPr/>
        </p:nvGrpSpPr>
        <p:grpSpPr>
          <a:xfrm>
            <a:off x="972000" y="1060628"/>
            <a:ext cx="7201973" cy="4752528"/>
            <a:chOff x="972000" y="1060628"/>
            <a:chExt cx="7201973" cy="4752528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87B25F23-35C6-4D1D-B6E4-61FA1BDAC9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2000" y="1060628"/>
              <a:ext cx="7200000" cy="4752528"/>
            </a:xfrm>
            <a:prstGeom prst="rect">
              <a:avLst/>
            </a:prstGeom>
          </p:spPr>
        </p:pic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45B682D7-D085-4F8B-AF9B-51282A405C1D}"/>
                </a:ext>
              </a:extLst>
            </p:cNvPr>
            <p:cNvCxnSpPr/>
            <p:nvPr/>
          </p:nvCxnSpPr>
          <p:spPr>
            <a:xfrm>
              <a:off x="1477629" y="1307928"/>
              <a:ext cx="6696344" cy="0"/>
            </a:xfrm>
            <a:prstGeom prst="line">
              <a:avLst/>
            </a:prstGeom>
            <a:ln w="952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DDE4E8F5-B389-45EB-86FC-865A4713F007}"/>
                </a:ext>
              </a:extLst>
            </p:cNvPr>
            <p:cNvCxnSpPr/>
            <p:nvPr/>
          </p:nvCxnSpPr>
          <p:spPr>
            <a:xfrm>
              <a:off x="1476056" y="2601400"/>
              <a:ext cx="6696344" cy="0"/>
            </a:xfrm>
            <a:prstGeom prst="line">
              <a:avLst/>
            </a:prstGeom>
            <a:ln w="952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>
              <a:extLst>
                <a:ext uri="{FF2B5EF4-FFF2-40B4-BE49-F238E27FC236}">
                  <a16:creationId xmlns:a16="http://schemas.microsoft.com/office/drawing/2014/main" id="{5840ABA0-FB46-4807-B1BB-BFE3C0BE759B}"/>
                </a:ext>
              </a:extLst>
            </p:cNvPr>
            <p:cNvCxnSpPr>
              <a:cxnSpLocks/>
            </p:cNvCxnSpPr>
            <p:nvPr/>
          </p:nvCxnSpPr>
          <p:spPr>
            <a:xfrm>
              <a:off x="3113100" y="1307928"/>
              <a:ext cx="0" cy="406528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C03EDEE3-69F9-4209-ADE5-9B8CF7415F5C}"/>
                </a:ext>
              </a:extLst>
            </p:cNvPr>
            <p:cNvCxnSpPr>
              <a:cxnSpLocks/>
            </p:cNvCxnSpPr>
            <p:nvPr/>
          </p:nvCxnSpPr>
          <p:spPr>
            <a:xfrm>
              <a:off x="5715250" y="2601400"/>
              <a:ext cx="0" cy="277181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F105C75-8FC7-4CC8-A29A-4ED63577D5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srgbClr val="FA641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900" b="1" i="0" u="none" strike="noStrike" kern="1200" cap="none" spc="0" normalizeH="0" baseline="0" noProof="0" dirty="0">
              <a:ln>
                <a:noFill/>
              </a:ln>
              <a:solidFill>
                <a:srgbClr val="FA641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1534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/>
              <a:t>01 – Trempe : Taille des liserés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 bwMode="gray">
          <a:xfrm>
            <a:off x="862088" y="6192682"/>
            <a:ext cx="3420000" cy="44068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Copil R&amp;D Titane - Transformation - EA - 18/02/21     Classification : </a:t>
            </a: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1A00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r>
              <a:rPr lang="fr-FR" dirty="0"/>
              <a:t>Trempe du plat 690x500 plus efficace que le CAA610-780</a:t>
            </a:r>
          </a:p>
          <a:p>
            <a:pPr lvl="2"/>
            <a:r>
              <a:rPr lang="fr-FR" dirty="0"/>
              <a:t>Passage du </a:t>
            </a:r>
            <a:r>
              <a:rPr lang="fr-FR" dirty="0" err="1"/>
              <a:t>transus</a:t>
            </a:r>
            <a:endParaRPr lang="fr-FR" dirty="0"/>
          </a:p>
          <a:p>
            <a:pPr lvl="3"/>
            <a:r>
              <a:rPr lang="fr-FR" dirty="0"/>
              <a:t>Ecart de 200 secondes</a:t>
            </a:r>
          </a:p>
          <a:p>
            <a:pPr lvl="2"/>
            <a:r>
              <a:rPr lang="fr-FR" dirty="0"/>
              <a:t>Passage sous les 700°C à </a:t>
            </a:r>
            <a:r>
              <a:rPr lang="fr-FR" dirty="0" err="1"/>
              <a:t>coeur</a:t>
            </a:r>
            <a:endParaRPr lang="fr-FR" dirty="0"/>
          </a:p>
          <a:p>
            <a:pPr lvl="3"/>
            <a:r>
              <a:rPr lang="fr-FR" dirty="0"/>
              <a:t>Ecart de 380 secondes</a:t>
            </a:r>
          </a:p>
          <a:p>
            <a:pPr lvl="2"/>
            <a:r>
              <a:rPr lang="fr-FR" dirty="0"/>
              <a:t>Calcul de la taille des liserés en fonction de la vitesse de refroidissement à </a:t>
            </a:r>
            <a:r>
              <a:rPr lang="fr-FR" dirty="0" err="1"/>
              <a:t>coeur</a:t>
            </a:r>
            <a:endParaRPr lang="fr-FR" dirty="0"/>
          </a:p>
          <a:p>
            <a:pPr lvl="3"/>
            <a:r>
              <a:rPr lang="fr-FR" dirty="0"/>
              <a:t>            Plat 690x500				    CAA610-780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9720000" y="0"/>
            <a:ext cx="27000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Personnaliser le titre </a:t>
            </a:r>
            <a:b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 la présentation </a:t>
            </a:r>
            <a:b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 bas de page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1A00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Personnaliser le bas de page </a:t>
            </a:r>
            <a:b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avec le menu « Insertion » / </a:t>
            </a:r>
            <a:b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 En-tête et pieds de page »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757B031-FAED-4B94-9863-AFA3D6F0E2A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srgbClr val="FA641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900" b="1" i="0" u="none" strike="noStrike" kern="1200" cap="none" spc="0" normalizeH="0" baseline="0" noProof="0" dirty="0">
              <a:ln>
                <a:noFill/>
              </a:ln>
              <a:solidFill>
                <a:srgbClr val="FA641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0624ED9-FB70-4BFD-98CF-E9C4DE22F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000" y="3148270"/>
            <a:ext cx="4608000" cy="319709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63BB9FF-8F4E-4F2E-A5B0-639587DB0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68960"/>
            <a:ext cx="4849200" cy="336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056710"/>
      </p:ext>
    </p:extLst>
  </p:cSld>
  <p:clrMapOvr>
    <a:masterClrMapping/>
  </p:clrMapOvr>
</p:sld>
</file>

<file path=ppt/theme/theme1.xml><?xml version="1.0" encoding="utf-8"?>
<a:theme xmlns:a="http://schemas.openxmlformats.org/drawingml/2006/main" name="ERAMET">
  <a:themeElements>
    <a:clrScheme name="Eramet">
      <a:dk1>
        <a:sysClr val="windowText" lastClr="000000"/>
      </a:dk1>
      <a:lt1>
        <a:sysClr val="window" lastClr="FFFFFF"/>
      </a:lt1>
      <a:dk2>
        <a:srgbClr val="1A003B"/>
      </a:dk2>
      <a:lt2>
        <a:srgbClr val="F4F2F5"/>
      </a:lt2>
      <a:accent1>
        <a:srgbClr val="FBF315"/>
      </a:accent1>
      <a:accent2>
        <a:srgbClr val="FA6414"/>
      </a:accent2>
      <a:accent3>
        <a:srgbClr val="515793"/>
      </a:accent3>
      <a:accent4>
        <a:srgbClr val="1A003B"/>
      </a:accent4>
      <a:accent5>
        <a:srgbClr val="8589B3"/>
      </a:accent5>
      <a:accent6>
        <a:srgbClr val="5E4D76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900" dirty="0" err="1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ERAMET">
  <a:themeElements>
    <a:clrScheme name="Eramet">
      <a:dk1>
        <a:sysClr val="windowText" lastClr="000000"/>
      </a:dk1>
      <a:lt1>
        <a:sysClr val="window" lastClr="FFFFFF"/>
      </a:lt1>
      <a:dk2>
        <a:srgbClr val="1A003B"/>
      </a:dk2>
      <a:lt2>
        <a:srgbClr val="F4F2F5"/>
      </a:lt2>
      <a:accent1>
        <a:srgbClr val="FBF315"/>
      </a:accent1>
      <a:accent2>
        <a:srgbClr val="FA6414"/>
      </a:accent2>
      <a:accent3>
        <a:srgbClr val="515793"/>
      </a:accent3>
      <a:accent4>
        <a:srgbClr val="1A003B"/>
      </a:accent4>
      <a:accent5>
        <a:srgbClr val="8589B3"/>
      </a:accent5>
      <a:accent6>
        <a:srgbClr val="5E4D76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900" dirty="0" err="1">
            <a:solidFill>
              <a:schemeClr val="tx2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ERAMET">
  <a:themeElements>
    <a:clrScheme name="Eramet">
      <a:dk1>
        <a:sysClr val="windowText" lastClr="000000"/>
      </a:dk1>
      <a:lt1>
        <a:sysClr val="window" lastClr="FFFFFF"/>
      </a:lt1>
      <a:dk2>
        <a:srgbClr val="1A003B"/>
      </a:dk2>
      <a:lt2>
        <a:srgbClr val="F4F2F5"/>
      </a:lt2>
      <a:accent1>
        <a:srgbClr val="FBF315"/>
      </a:accent1>
      <a:accent2>
        <a:srgbClr val="FA6414"/>
      </a:accent2>
      <a:accent3>
        <a:srgbClr val="515793"/>
      </a:accent3>
      <a:accent4>
        <a:srgbClr val="1A003B"/>
      </a:accent4>
      <a:accent5>
        <a:srgbClr val="8589B3"/>
      </a:accent5>
      <a:accent6>
        <a:srgbClr val="5E4D76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900" dirty="0" err="1">
            <a:solidFill>
              <a:schemeClr val="tx2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3_ERAMET">
  <a:themeElements>
    <a:clrScheme name="Eramet">
      <a:dk1>
        <a:sysClr val="windowText" lastClr="000000"/>
      </a:dk1>
      <a:lt1>
        <a:sysClr val="window" lastClr="FFFFFF"/>
      </a:lt1>
      <a:dk2>
        <a:srgbClr val="1A003B"/>
      </a:dk2>
      <a:lt2>
        <a:srgbClr val="F4F2F5"/>
      </a:lt2>
      <a:accent1>
        <a:srgbClr val="FBF315"/>
      </a:accent1>
      <a:accent2>
        <a:srgbClr val="FA6414"/>
      </a:accent2>
      <a:accent3>
        <a:srgbClr val="515793"/>
      </a:accent3>
      <a:accent4>
        <a:srgbClr val="1A003B"/>
      </a:accent4>
      <a:accent5>
        <a:srgbClr val="8589B3"/>
      </a:accent5>
      <a:accent6>
        <a:srgbClr val="5E4D76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900" dirty="0" err="1">
            <a:solidFill>
              <a:schemeClr val="tx2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PPT_Eramet_Aubert&amp;Duval_4-3">
  <a:themeElements>
    <a:clrScheme name="Eramet">
      <a:dk1>
        <a:sysClr val="windowText" lastClr="000000"/>
      </a:dk1>
      <a:lt1>
        <a:sysClr val="window" lastClr="FFFFFF"/>
      </a:lt1>
      <a:dk2>
        <a:srgbClr val="1A003B"/>
      </a:dk2>
      <a:lt2>
        <a:srgbClr val="F4F2F5"/>
      </a:lt2>
      <a:accent1>
        <a:srgbClr val="FBF315"/>
      </a:accent1>
      <a:accent2>
        <a:srgbClr val="FA6414"/>
      </a:accent2>
      <a:accent3>
        <a:srgbClr val="515793"/>
      </a:accent3>
      <a:accent4>
        <a:srgbClr val="1A003B"/>
      </a:accent4>
      <a:accent5>
        <a:srgbClr val="8589B3"/>
      </a:accent5>
      <a:accent6>
        <a:srgbClr val="5E4D76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900" dirty="0" err="1">
            <a:solidFill>
              <a:schemeClr val="tx2"/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4_ERAMET">
  <a:themeElements>
    <a:clrScheme name="Eramet">
      <a:dk1>
        <a:sysClr val="windowText" lastClr="000000"/>
      </a:dk1>
      <a:lt1>
        <a:sysClr val="window" lastClr="FFFFFF"/>
      </a:lt1>
      <a:dk2>
        <a:srgbClr val="1A003B"/>
      </a:dk2>
      <a:lt2>
        <a:srgbClr val="F4F2F5"/>
      </a:lt2>
      <a:accent1>
        <a:srgbClr val="FBF315"/>
      </a:accent1>
      <a:accent2>
        <a:srgbClr val="FA6414"/>
      </a:accent2>
      <a:accent3>
        <a:srgbClr val="515793"/>
      </a:accent3>
      <a:accent4>
        <a:srgbClr val="1A003B"/>
      </a:accent4>
      <a:accent5>
        <a:srgbClr val="8589B3"/>
      </a:accent5>
      <a:accent6>
        <a:srgbClr val="5E4D76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900" dirty="0" err="1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EOA_Bohler" id="{FEEF4CF0-7B12-471A-A115-40883BE6F4A1}" vid="{57DE01E0-FCAB-431B-B3BE-C93FDFFB69FC}"/>
    </a:ext>
  </a:extLst>
</a:theme>
</file>

<file path=ppt/theme/theme7.xml><?xml version="1.0" encoding="utf-8"?>
<a:theme xmlns:a="http://schemas.openxmlformats.org/drawingml/2006/main" name="5_ERAMET">
  <a:themeElements>
    <a:clrScheme name="Eramet">
      <a:dk1>
        <a:sysClr val="windowText" lastClr="000000"/>
      </a:dk1>
      <a:lt1>
        <a:sysClr val="window" lastClr="FFFFFF"/>
      </a:lt1>
      <a:dk2>
        <a:srgbClr val="1A003B"/>
      </a:dk2>
      <a:lt2>
        <a:srgbClr val="F4F2F5"/>
      </a:lt2>
      <a:accent1>
        <a:srgbClr val="FBF315"/>
      </a:accent1>
      <a:accent2>
        <a:srgbClr val="FA6414"/>
      </a:accent2>
      <a:accent3>
        <a:srgbClr val="515793"/>
      </a:accent3>
      <a:accent4>
        <a:srgbClr val="1A003B"/>
      </a:accent4>
      <a:accent5>
        <a:srgbClr val="8589B3"/>
      </a:accent5>
      <a:accent6>
        <a:srgbClr val="5E4D76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900" dirty="0" err="1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_modele_Eramet_Aubert-Duval_4-3" id="{3026F21C-4716-46DF-9117-2006AB947361}" vid="{A13BD6AB-6C10-4EA9-BB55-AEBDBF7CD45F}"/>
    </a:ext>
  </a:extLst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dc2a963984e44fdb282e4e3fff35b3f xmlns="e071a388-4438-45dc-8954-e36dc6d9519a">
      <Terms xmlns="http://schemas.microsoft.com/office/infopath/2007/PartnerControls">
        <TermInfo xmlns="http://schemas.microsoft.com/office/infopath/2007/PartnerControls">
          <TermName xmlns="http://schemas.microsoft.com/office/infopath/2007/PartnerControls">Français</TermName>
          <TermId xmlns="http://schemas.microsoft.com/office/infopath/2007/PartnerControls">8ca84093-4134-4aac-a371-f575aeb41a53</TermId>
        </TermInfo>
      </Terms>
    </idc2a963984e44fdb282e4e3fff35b3f>
    <TaxCatchAll xmlns="e071a388-4438-45dc-8954-e36dc6d9519a">
      <Value>35</Value>
      <Value>4</Value>
    </TaxCatchAll>
    <kc8e7889b2b64c74ab2c5911696d008b xmlns="e071a388-4438-45dc-8954-e36dc6d9519a">
      <Terms xmlns="http://schemas.microsoft.com/office/infopath/2007/PartnerControls"/>
    </kc8e7889b2b64c74ab2c5911696d008b>
    <da81973317dc426a9b3684746ba80e56 xmlns="e071a388-4438-45dc-8954-e36dc6d9519a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0819fd5f-cdc2-4743-b44c-7b5b7e010198</TermId>
        </TermInfo>
      </Terms>
    </da81973317dc426a9b3684746ba80e56>
    <p7f2a201ad4b4302bb27e6492ec12927 xmlns="e071a388-4438-45dc-8954-e36dc6d9519a">
      <Terms xmlns="http://schemas.microsoft.com/office/infopath/2007/PartnerControls"/>
    </p7f2a201ad4b4302bb27e6492ec12927>
    <POW_ERAMET_PublicationYear xmlns="e071a388-4438-45dc-8954-e36dc6d9519a">2019</POW_ERAMET_PublicationYear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Reference document" ma:contentTypeID="0x010100B9C7DE7E3E5E413092C5CEE32468E72400FAB7926D86FDE24587203CE541261B3A" ma:contentTypeVersion="40" ma:contentTypeDescription="Crée un document." ma:contentTypeScope="" ma:versionID="f67dd6a883826e840526c05c99cf8cfc">
  <xsd:schema xmlns:xsd="http://www.w3.org/2001/XMLSchema" xmlns:xs="http://www.w3.org/2001/XMLSchema" xmlns:p="http://schemas.microsoft.com/office/2006/metadata/properties" xmlns:ns2="e071a388-4438-45dc-8954-e36dc6d9519a" xmlns:ns3="37a77eae-e442-4402-8509-f045ec3dc052" targetNamespace="http://schemas.microsoft.com/office/2006/metadata/properties" ma:root="true" ma:fieldsID="0f01a97ff8f998fef5a725217b9b3849" ns2:_="" ns3:_="">
    <xsd:import namespace="e071a388-4438-45dc-8954-e36dc6d9519a"/>
    <xsd:import namespace="37a77eae-e442-4402-8509-f045ec3dc052"/>
    <xsd:element name="properties">
      <xsd:complexType>
        <xsd:sequence>
          <xsd:element name="documentManagement">
            <xsd:complexType>
              <xsd:all>
                <xsd:element ref="ns2:idc2a963984e44fdb282e4e3fff35b3f" minOccurs="0"/>
                <xsd:element ref="ns2:POW_ERAMET_PublicationYear" minOccurs="0"/>
                <xsd:element ref="ns2:kc8e7889b2b64c74ab2c5911696d008b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2:da81973317dc426a9b3684746ba80e56" minOccurs="0"/>
                <xsd:element ref="ns2:p7f2a201ad4b4302bb27e6492ec12927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71a388-4438-45dc-8954-e36dc6d9519a" elementFormDefault="qualified">
    <xsd:import namespace="http://schemas.microsoft.com/office/2006/documentManagement/types"/>
    <xsd:import namespace="http://schemas.microsoft.com/office/infopath/2007/PartnerControls"/>
    <xsd:element name="idc2a963984e44fdb282e4e3fff35b3f" ma:index="13" ma:taxonomy="true" ma:internalName="idc2a963984e44fdb282e4e3fff35b3f" ma:taxonomyFieldName="ERAMET_LANGUAGE" ma:displayName="Language" ma:fieldId="{2dc2a963-984e-44fd-b282-e4e3fff35b3f}" ma:taxonomyMulti="true" ma:sspId="f64a3354-b0fd-4073-ae88-73e0de52efd1" ma:termSetId="a3d3cfde-e0c0-49b3-b939-56dda5c6518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OW_ERAMET_PublicationYear" ma:index="15" nillable="true" ma:displayName="Year" ma:description="" ma:format="Dropdown" ma:internalName="POW_ERAMET_PublicationYear">
      <xsd:simpleType>
        <xsd:restriction base="dms:Choice">
          <xsd:enumeration value="2017"/>
          <xsd:enumeration value="2018"/>
          <xsd:enumeration value="2019"/>
          <xsd:enumeration value="2020"/>
          <xsd:enumeration value="2021"/>
        </xsd:restriction>
      </xsd:simpleType>
    </xsd:element>
    <xsd:element name="kc8e7889b2b64c74ab2c5911696d008b" ma:index="18" nillable="true" ma:taxonomy="true" ma:internalName="kc8e7889b2b64c74ab2c5911696d008b" ma:taxonomyFieldName="ERAMET_ENTITY6143" ma:displayName="Entity" ma:readOnly="false" ma:fieldId="{4c8e7889-b2b6-4c74-ab2c-5911696d008b}" ma:taxonomyMulti="true" ma:sspId="f64a3354-b0fd-4073-ae88-73e0de52efd1" ma:termSetId="506afe6a-0edd-4e94-b583-c5ebce7be8e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19" nillable="true" ma:displayName="Taxonomy Catch All Column1" ma:hidden="true" ma:list="{f2880b62-0544-4406-88f2-c6a191d2d465}" ma:internalName="TaxCatchAllLabel" ma:readOnly="true" ma:showField="CatchAllDataLabel" ma:web="e071a388-4438-45dc-8954-e36dc6d951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da81973317dc426a9b3684746ba80e56" ma:index="24" ma:taxonomy="true" ma:internalName="da81973317dc426a9b3684746ba80e56" ma:taxonomyFieldName="ERAMET_DOCUMENT_TYPE" ma:displayName="Document Type" ma:fieldId="{da819733-17dc-426a-9b36-84746ba80e56}" ma:taxonomyMulti="true" ma:sspId="f64a3354-b0fd-4073-ae88-73e0de52efd1" ma:termSetId="2933c296-6f09-490f-b226-58bb0681cb8e" ma:anchorId="cea0e450-0e2d-45c7-91d3-5382260fc335" ma:open="false" ma:isKeyword="false">
      <xsd:complexType>
        <xsd:sequence>
          <xsd:element ref="pc:Terms" minOccurs="0" maxOccurs="1"/>
        </xsd:sequence>
      </xsd:complexType>
    </xsd:element>
    <xsd:element name="p7f2a201ad4b4302bb27e6492ec12927" ma:index="25" nillable="true" ma:taxonomy="true" ma:internalName="p7f2a201ad4b4302bb27e6492ec12927" ma:taxonomyFieldName="POW_ERAMET_BusinessLine" ma:displayName="Perimeter" ma:fieldId="{97f2a201-ad4b-4302-bb27-e6492ec12927}" ma:sspId="f64a3354-b0fd-4073-ae88-73e0de52efd1" ma:termSetId="a9eb03c3-00fe-4c11-b6af-3c527eabb3d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6" nillable="true" ma:displayName="Taxonomy Catch All Column" ma:hidden="true" ma:list="{f2880b62-0544-4406-88f2-c6a191d2d465}" ma:internalName="TaxCatchAll" ma:showField="CatchAllData" ma:web="e071a388-4438-45dc-8954-e36dc6d951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77eae-e442-4402-8509-f045ec3dc0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Type de contenu"/>
        <xsd:element ref="dc:title" minOccurs="0" maxOccurs="1" ma:index="0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806C5B-65FC-42C6-807B-8A3EEB1564EB}">
  <ds:schemaRefs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e071a388-4438-45dc-8954-e36dc6d9519a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37a77eae-e442-4402-8509-f045ec3dc05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66B0FFF-2E7A-4FFC-9388-70E10F01E0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71a388-4438-45dc-8954-e36dc6d9519a"/>
    <ds:schemaRef ds:uri="37a77eae-e442-4402-8509-f045ec3dc0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6EA559D-C405-42FB-8679-8405214BF8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3635</Words>
  <Application>Microsoft Office PowerPoint</Application>
  <PresentationFormat>Affichage à l'écran (4:3)</PresentationFormat>
  <Paragraphs>836</Paragraphs>
  <Slides>29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7</vt:i4>
      </vt:variant>
      <vt:variant>
        <vt:lpstr>Titres des diapositives</vt:lpstr>
      </vt:variant>
      <vt:variant>
        <vt:i4>29</vt:i4>
      </vt:variant>
    </vt:vector>
  </HeadingPairs>
  <TitlesOfParts>
    <vt:vector size="40" baseType="lpstr">
      <vt:lpstr>Arial</vt:lpstr>
      <vt:lpstr>Calibri</vt:lpstr>
      <vt:lpstr>Symbol</vt:lpstr>
      <vt:lpstr>Wingdings</vt:lpstr>
      <vt:lpstr>ERAMET</vt:lpstr>
      <vt:lpstr>1_ERAMET</vt:lpstr>
      <vt:lpstr>2_ERAMET</vt:lpstr>
      <vt:lpstr>3_ERAMET</vt:lpstr>
      <vt:lpstr>PPT_Eramet_Aubert&amp;Duval_4-3</vt:lpstr>
      <vt:lpstr>4_ERAMET</vt:lpstr>
      <vt:lpstr>5_ERAMET</vt:lpstr>
      <vt:lpstr>Copil R&amp;D Filière Titane No 7</vt:lpstr>
      <vt:lpstr>Agenda du 18/02/2021</vt:lpstr>
      <vt:lpstr>Compte Rendu du 02/12/20: Relevé de décisions</vt:lpstr>
      <vt:lpstr>Copil R&amp;D Filière Ti</vt:lpstr>
      <vt:lpstr>Sommaire</vt:lpstr>
      <vt:lpstr>01- Trempe</vt:lpstr>
      <vt:lpstr>01- Trempe: plat 690x500</vt:lpstr>
      <vt:lpstr>01 – Trempe: CAA 610-780</vt:lpstr>
      <vt:lpstr>01 – Trempe : Taille des liserés</vt:lpstr>
      <vt:lpstr>01- Trempe: Impact sur la réchauffe après trempe</vt:lpstr>
      <vt:lpstr>02 - Traitement thermique sur micro R410mm</vt:lpstr>
      <vt:lpstr>02 - Microstructure initiale vs TTH 2h x100</vt:lpstr>
      <vt:lpstr>02 - Microstructure initiale vs TTH 6h x100</vt:lpstr>
      <vt:lpstr>02 - Microstructure initiale vs TTH 12h x100</vt:lpstr>
      <vt:lpstr>02- Conclusion TTH</vt:lpstr>
      <vt:lpstr>03 - Caractérisation R280mm SMX – AFBV21</vt:lpstr>
      <vt:lpstr>03 - Caractérisation R280mm SMX – AFBV21</vt:lpstr>
      <vt:lpstr>03 - Caractérisation R280mm SMX – AFBV21:  Extrémité trempée</vt:lpstr>
      <vt:lpstr>03 - Caractérisation R280mm SMX – AFBV21: Extrémité trempée</vt:lpstr>
      <vt:lpstr>03 - Caractérisation R280mm SMX – AFBV21X: Milieu trempe</vt:lpstr>
      <vt:lpstr>03 - Caractérisation R280mm SMX – AFBV21X: Milieu Trempe</vt:lpstr>
      <vt:lpstr>04 - Simulation Forgeage R410 SMX</vt:lpstr>
      <vt:lpstr> 04 - Simulation Forgeage R410 SMX</vt:lpstr>
      <vt:lpstr>04 - Simulation Forgeage R410 SMX</vt:lpstr>
      <vt:lpstr>04 - Simulation Stratégie R410 SMX</vt:lpstr>
      <vt:lpstr>05 - Projet ETIR:  Etude Gamme amont avant trempe</vt:lpstr>
      <vt:lpstr>Plan d’action Gammes en Rupture:</vt:lpstr>
      <vt:lpstr>Copil R&amp;D Filière Ti</vt:lpstr>
      <vt:lpstr>Cahier des charges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Copil R&amp;D Titane No 7</dc:title>
  <dc:creator>LECADET Jacques</dc:creator>
  <cp:lastModifiedBy>LECADET Jacques</cp:lastModifiedBy>
  <cp:revision>13</cp:revision>
  <dcterms:created xsi:type="dcterms:W3CDTF">2021-02-18T07:22:54Z</dcterms:created>
  <dcterms:modified xsi:type="dcterms:W3CDTF">2021-02-18T13:22:56Z</dcterms:modified>
</cp:coreProperties>
</file>