
<file path=[Content_Types].xml><?xml version="1.0" encoding="utf-8"?>
<Types xmlns="http://schemas.openxmlformats.org/package/2006/content-types">
  <Default Extension="63010240" ContentType="image/png"/>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4"/>
    <p:sldMasterId id="2147483852" r:id="rId5"/>
    <p:sldMasterId id="2147483878" r:id="rId6"/>
    <p:sldMasterId id="2147483904" r:id="rId7"/>
    <p:sldMasterId id="2147483931" r:id="rId8"/>
    <p:sldMasterId id="2147483957" r:id="rId9"/>
  </p:sldMasterIdLst>
  <p:notesMasterIdLst>
    <p:notesMasterId r:id="rId35"/>
  </p:notesMasterIdLst>
  <p:sldIdLst>
    <p:sldId id="349" r:id="rId10"/>
    <p:sldId id="304" r:id="rId11"/>
    <p:sldId id="345" r:id="rId12"/>
    <p:sldId id="348" r:id="rId13"/>
    <p:sldId id="292" r:id="rId14"/>
    <p:sldId id="988" r:id="rId15"/>
    <p:sldId id="982" r:id="rId16"/>
    <p:sldId id="983" r:id="rId17"/>
    <p:sldId id="984" r:id="rId18"/>
    <p:sldId id="989" r:id="rId19"/>
    <p:sldId id="990" r:id="rId20"/>
    <p:sldId id="303" r:id="rId21"/>
    <p:sldId id="313" r:id="rId22"/>
    <p:sldId id="314" r:id="rId23"/>
    <p:sldId id="315" r:id="rId24"/>
    <p:sldId id="991" r:id="rId25"/>
    <p:sldId id="289" r:id="rId26"/>
    <p:sldId id="267" r:id="rId27"/>
    <p:sldId id="320" r:id="rId28"/>
    <p:sldId id="319" r:id="rId29"/>
    <p:sldId id="324" r:id="rId30"/>
    <p:sldId id="325" r:id="rId31"/>
    <p:sldId id="350" r:id="rId32"/>
    <p:sldId id="346" r:id="rId33"/>
    <p:sldId id="347" r:id="rId3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55">
          <p15:clr>
            <a:srgbClr val="A4A3A4"/>
          </p15:clr>
        </p15:guide>
        <p15:guide id="3" orient="horz" pos="1139">
          <p15:clr>
            <a:srgbClr val="A4A3A4"/>
          </p15:clr>
        </p15:guide>
        <p15:guide id="4" orient="horz" pos="1094">
          <p15:clr>
            <a:srgbClr val="A4A3A4"/>
          </p15:clr>
        </p15:guide>
        <p15:guide id="5" orient="horz" pos="4065">
          <p15:clr>
            <a:srgbClr val="A4A3A4"/>
          </p15:clr>
        </p15:guide>
        <p15:guide id="6" orient="horz" pos="4201">
          <p15:clr>
            <a:srgbClr val="A4A3A4"/>
          </p15:clr>
        </p15:guide>
        <p15:guide id="7" pos="2880">
          <p15:clr>
            <a:srgbClr val="A4A3A4"/>
          </p15:clr>
        </p15:guide>
        <p15:guide id="8" pos="567">
          <p15:clr>
            <a:srgbClr val="A4A3A4"/>
          </p15:clr>
        </p15:guide>
        <p15:guide id="9" pos="5193">
          <p15:clr>
            <a:srgbClr val="A4A3A4"/>
          </p15:clr>
        </p15:guide>
        <p15:guide id="10" pos="5465">
          <p15:clr>
            <a:srgbClr val="A4A3A4"/>
          </p15:clr>
        </p15:guide>
        <p15:guide id="11" orient="horz" pos="3634">
          <p15:clr>
            <a:srgbClr val="A4A3A4"/>
          </p15:clr>
        </p15:guide>
        <p15:guide id="12" pos="3515">
          <p15:clr>
            <a:srgbClr val="A4A3A4"/>
          </p15:clr>
        </p15:guide>
        <p15:guide id="13" orient="horz" pos="41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300"/>
    <a:srgbClr val="C84018"/>
    <a:srgbClr val="182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8" autoAdjust="0"/>
  </p:normalViewPr>
  <p:slideViewPr>
    <p:cSldViewPr showGuides="1">
      <p:cViewPr varScale="1">
        <p:scale>
          <a:sx n="64" d="100"/>
          <a:sy n="64" d="100"/>
        </p:scale>
        <p:origin x="1292" y="40"/>
      </p:cViewPr>
      <p:guideLst>
        <p:guide orient="horz" pos="2160"/>
        <p:guide orient="horz" pos="255"/>
        <p:guide orient="horz" pos="1139"/>
        <p:guide orient="horz" pos="1094"/>
        <p:guide orient="horz" pos="4065"/>
        <p:guide orient="horz" pos="4201"/>
        <p:guide pos="2880"/>
        <p:guide pos="567"/>
        <p:guide pos="5193"/>
        <p:guide pos="5465"/>
        <p:guide orient="horz" pos="3634"/>
        <p:guide pos="3515"/>
        <p:guide orient="horz" pos="4123"/>
      </p:guideLst>
    </p:cSldViewPr>
  </p:slideViewPr>
  <p:outlineViewPr>
    <p:cViewPr>
      <p:scale>
        <a:sx n="33" d="100"/>
        <a:sy n="33" d="100"/>
      </p:scale>
      <p:origin x="0" y="154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01/10/2020</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065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2088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855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7631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2200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3853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1000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3760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88527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368868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296439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1"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6"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5" y="2559571"/>
            <a:ext cx="1983050" cy="900000"/>
          </a:xfrm>
          <a:prstGeom prst="rect">
            <a:avLst/>
          </a:prstGeom>
        </p:spPr>
      </p:pic>
    </p:spTree>
    <p:extLst>
      <p:ext uri="{BB962C8B-B14F-4D97-AF65-F5344CB8AC3E}">
        <p14:creationId xmlns:p14="http://schemas.microsoft.com/office/powerpoint/2010/main" val="1083478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10492928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4177939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00" y="5544000"/>
            <a:ext cx="1925346"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899999"/>
          </a:xfrm>
          <a:prstGeom prst="rect">
            <a:avLst/>
          </a:prstGeom>
        </p:spPr>
      </p:pic>
    </p:spTree>
    <p:extLst>
      <p:ext uri="{BB962C8B-B14F-4D97-AF65-F5344CB8AC3E}">
        <p14:creationId xmlns:p14="http://schemas.microsoft.com/office/powerpoint/2010/main" val="31651037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6"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6"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6"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6"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6"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2"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2"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2"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2"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2"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774642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Modifiez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31576442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Modifiez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25197518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pitre C">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1138414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Modifiez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9763394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Modifiez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30630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6488027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Modifiez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5061798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Modifiez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0130172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userDrawn="1"/>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Titre de la présentation - 00/00/00</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301899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dirty="0"/>
              <a:t>Titre de la présentation - 00/00/00</a:t>
            </a:r>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102820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40663776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re et contenu texte encadré">
    <p:spTree>
      <p:nvGrpSpPr>
        <p:cNvPr id="1" name=""/>
        <p:cNvGrpSpPr/>
        <p:nvPr/>
      </p:nvGrpSpPr>
      <p:grpSpPr>
        <a:xfrm>
          <a:off x="0" y="0"/>
          <a:ext cx="0" cy="0"/>
          <a:chOff x="0" y="0"/>
          <a:chExt cx="0" cy="0"/>
        </a:xfrm>
      </p:grpSpPr>
      <p:sp>
        <p:nvSpPr>
          <p:cNvPr id="12" name="Rectangle 11"/>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3"/>
          <p:cNvSpPr>
            <a:spLocks noGrp="1"/>
          </p:cNvSpPr>
          <p:nvPr>
            <p:ph type="body" sz="quarter" idx="18"/>
          </p:nvPr>
        </p:nvSpPr>
        <p:spPr bwMode="gray">
          <a:xfrm>
            <a:off x="4874400"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Modifiez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026847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37307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835245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9783306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196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userDrawn="1"/>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en-US"/>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Titre de la présentation - 00/00/00     Classification : </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136665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255937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7077767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acts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3"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7999"/>
          </a:xfrm>
          <a:prstGeom prst="rect">
            <a:avLst/>
          </a:prstGeom>
        </p:spPr>
      </p:pic>
    </p:spTree>
    <p:extLst>
      <p:ext uri="{BB962C8B-B14F-4D97-AF65-F5344CB8AC3E}">
        <p14:creationId xmlns:p14="http://schemas.microsoft.com/office/powerpoint/2010/main" val="17426433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3553064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15565485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1"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6"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5" y="2559571"/>
            <a:ext cx="1983050" cy="900000"/>
          </a:xfrm>
          <a:prstGeom prst="rect">
            <a:avLst/>
          </a:prstGeom>
        </p:spPr>
      </p:pic>
    </p:spTree>
    <p:extLst>
      <p:ext uri="{BB962C8B-B14F-4D97-AF65-F5344CB8AC3E}">
        <p14:creationId xmlns:p14="http://schemas.microsoft.com/office/powerpoint/2010/main" val="3683281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15217248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4222223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00" y="5544000"/>
            <a:ext cx="1925346"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899999"/>
          </a:xfrm>
          <a:prstGeom prst="rect">
            <a:avLst/>
          </a:prstGeom>
        </p:spPr>
      </p:pic>
    </p:spTree>
    <p:extLst>
      <p:ext uri="{BB962C8B-B14F-4D97-AF65-F5344CB8AC3E}">
        <p14:creationId xmlns:p14="http://schemas.microsoft.com/office/powerpoint/2010/main" val="29869722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6"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6"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6"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6"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6"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2"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2"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2"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2"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2"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131815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en-US"/>
              <a:t>Date</a:t>
            </a:r>
            <a:endParaRPr lang="fr-FR" dirty="0"/>
          </a:p>
        </p:txBody>
      </p:sp>
      <p:sp>
        <p:nvSpPr>
          <p:cNvPr id="10" name="Espace réservé du pied de page 9"/>
          <p:cNvSpPr>
            <a:spLocks noGrp="1"/>
          </p:cNvSpPr>
          <p:nvPr>
            <p:ph type="ftr" sz="quarter" idx="15"/>
          </p:nvPr>
        </p:nvSpPr>
        <p:spPr bwMode="gray"/>
        <p:txBody>
          <a:bodyPr/>
          <a:lstStyle/>
          <a:p>
            <a:pPr algn="l"/>
            <a:r>
              <a:rPr lang="fr-FR"/>
              <a:t>Titre de la présentation - 00/00/00     Classification : </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30282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40209261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4750700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pitre C">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18040852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159371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5282173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2161021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6845041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userDrawn="1"/>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en-US"/>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Titre de la présentation - 00/00/00     Classification : </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66537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en-US"/>
              <a:t>Date</a:t>
            </a:r>
            <a:endParaRPr lang="fr-FR" dirty="0"/>
          </a:p>
        </p:txBody>
      </p:sp>
      <p:sp>
        <p:nvSpPr>
          <p:cNvPr id="10" name="Espace réservé du pied de page 9"/>
          <p:cNvSpPr>
            <a:spLocks noGrp="1"/>
          </p:cNvSpPr>
          <p:nvPr>
            <p:ph type="ftr" sz="quarter" idx="15"/>
          </p:nvPr>
        </p:nvSpPr>
        <p:spPr bwMode="gray"/>
        <p:txBody>
          <a:bodyPr/>
          <a:lstStyle/>
          <a:p>
            <a:pPr algn="l"/>
            <a:r>
              <a:rPr lang="fr-FR"/>
              <a:t>Titre de la présentation - 00/00/00     Classification : </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8937405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en-US"/>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     Classification : </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9289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en-US"/>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     Classification : </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6617235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re et contenu texte encadré">
    <p:spTree>
      <p:nvGrpSpPr>
        <p:cNvPr id="1" name=""/>
        <p:cNvGrpSpPr/>
        <p:nvPr/>
      </p:nvGrpSpPr>
      <p:grpSpPr>
        <a:xfrm>
          <a:off x="0" y="0"/>
          <a:ext cx="0" cy="0"/>
          <a:chOff x="0" y="0"/>
          <a:chExt cx="0" cy="0"/>
        </a:xfrm>
      </p:grpSpPr>
      <p:sp>
        <p:nvSpPr>
          <p:cNvPr id="12" name="Rectangle 11"/>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3"/>
          <p:cNvSpPr>
            <a:spLocks noGrp="1"/>
          </p:cNvSpPr>
          <p:nvPr>
            <p:ph type="body" sz="quarter" idx="18"/>
          </p:nvPr>
        </p:nvSpPr>
        <p:spPr bwMode="gray">
          <a:xfrm>
            <a:off x="4874400"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Cliquez pour 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en-US"/>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     Classification : </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101559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en-US"/>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     Classification : </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45530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en-US"/>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     Classification :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6717097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en-US"/>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     Classification :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0552295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en-US"/>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     Classification : </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806215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200584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1160858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s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3"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7999"/>
          </a:xfrm>
          <a:prstGeom prst="rect">
            <a:avLst/>
          </a:prstGeom>
        </p:spPr>
      </p:pic>
    </p:spTree>
    <p:extLst>
      <p:ext uri="{BB962C8B-B14F-4D97-AF65-F5344CB8AC3E}">
        <p14:creationId xmlns:p14="http://schemas.microsoft.com/office/powerpoint/2010/main" val="41614008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22469363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86861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texte encadré">
    <p:spTree>
      <p:nvGrpSpPr>
        <p:cNvPr id="1" name=""/>
        <p:cNvGrpSpPr/>
        <p:nvPr/>
      </p:nvGrpSpPr>
      <p:grpSpPr>
        <a:xfrm>
          <a:off x="0" y="0"/>
          <a:ext cx="0" cy="0"/>
          <a:chOff x="0" y="0"/>
          <a:chExt cx="0" cy="0"/>
        </a:xfrm>
      </p:grpSpPr>
      <p:sp>
        <p:nvSpPr>
          <p:cNvPr id="12" name="Rectangle 11"/>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3"/>
          <p:cNvSpPr>
            <a:spLocks noGrp="1"/>
          </p:cNvSpPr>
          <p:nvPr>
            <p:ph type="body" sz="quarter" idx="18"/>
          </p:nvPr>
        </p:nvSpPr>
        <p:spPr bwMode="gray">
          <a:xfrm>
            <a:off x="4874400"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en-US"/>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     Classification : </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262145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1"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6"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5" y="2559571"/>
            <a:ext cx="1983050" cy="900000"/>
          </a:xfrm>
          <a:prstGeom prst="rect">
            <a:avLst/>
          </a:prstGeom>
        </p:spPr>
      </p:pic>
    </p:spTree>
    <p:extLst>
      <p:ext uri="{BB962C8B-B14F-4D97-AF65-F5344CB8AC3E}">
        <p14:creationId xmlns:p14="http://schemas.microsoft.com/office/powerpoint/2010/main" val="123582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en-US"/>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     Classification : </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608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en-US"/>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     Classification :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3774194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en-US"/>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     Classification :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47796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en-US"/>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     Classification : </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7889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3525088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102435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836758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s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3"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7999"/>
          </a:xfrm>
          <a:prstGeom prst="rect">
            <a:avLst/>
          </a:prstGeom>
        </p:spPr>
      </p:pic>
    </p:spTree>
    <p:extLst>
      <p:ext uri="{BB962C8B-B14F-4D97-AF65-F5344CB8AC3E}">
        <p14:creationId xmlns:p14="http://schemas.microsoft.com/office/powerpoint/2010/main" val="62050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780758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3972063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1"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6"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5" y="2559571"/>
            <a:ext cx="1983050" cy="900000"/>
          </a:xfrm>
          <a:prstGeom prst="rect">
            <a:avLst/>
          </a:prstGeom>
        </p:spPr>
      </p:pic>
    </p:spTree>
    <p:extLst>
      <p:ext uri="{BB962C8B-B14F-4D97-AF65-F5344CB8AC3E}">
        <p14:creationId xmlns:p14="http://schemas.microsoft.com/office/powerpoint/2010/main" val="4259551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772508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3525481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00" y="5544000"/>
            <a:ext cx="1925346"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899999"/>
          </a:xfrm>
          <a:prstGeom prst="rect">
            <a:avLst/>
          </a:prstGeom>
        </p:spPr>
      </p:pic>
    </p:spTree>
    <p:extLst>
      <p:ext uri="{BB962C8B-B14F-4D97-AF65-F5344CB8AC3E}">
        <p14:creationId xmlns:p14="http://schemas.microsoft.com/office/powerpoint/2010/main" val="4099755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6"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6"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6"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6"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6"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2"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2"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2"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2"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2"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63874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00" y="5544000"/>
            <a:ext cx="1925346"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en-US"/>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89999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320724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357894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itre C">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2516851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73674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258567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37883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803982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userDrawn="1"/>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Copil R&amp;D Filière Titane - 10/03/20     Classification : </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46925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a:t>Copil R&amp;D Filière Titane - 10/03/20     Classification : </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89389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Copil R&amp;D Filière Titane - 10/03/20     Classification : </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71596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6"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6"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6"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6"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6"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2"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2"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2"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2"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2"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3184672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texte encadré">
    <p:spTree>
      <p:nvGrpSpPr>
        <p:cNvPr id="1" name=""/>
        <p:cNvGrpSpPr/>
        <p:nvPr/>
      </p:nvGrpSpPr>
      <p:grpSpPr>
        <a:xfrm>
          <a:off x="0" y="0"/>
          <a:ext cx="0" cy="0"/>
          <a:chOff x="0" y="0"/>
          <a:chExt cx="0" cy="0"/>
        </a:xfrm>
      </p:grpSpPr>
      <p:sp>
        <p:nvSpPr>
          <p:cNvPr id="12" name="Rectangle 11"/>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3"/>
          <p:cNvSpPr>
            <a:spLocks noGrp="1"/>
          </p:cNvSpPr>
          <p:nvPr>
            <p:ph type="body" sz="quarter" idx="18"/>
          </p:nvPr>
        </p:nvSpPr>
        <p:spPr bwMode="gray">
          <a:xfrm>
            <a:off x="4874400"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Copil R&amp;D Filière Titane - 10/03/20     Classification : </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73992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Copil R&amp;D Filière Titane - 10/03/20     Classification : </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1271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Copil R&amp;D Filière Titane - 10/03/20     Classification :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812796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Copil R&amp;D Filière Titane - 10/03/20     Classification :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076361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Copil R&amp;D Filière Titane - 10/03/20     Classification : </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41417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744050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436811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s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3"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7999"/>
          </a:xfrm>
          <a:prstGeom prst="rect">
            <a:avLst/>
          </a:prstGeom>
        </p:spPr>
      </p:pic>
    </p:spTree>
    <p:extLst>
      <p:ext uri="{BB962C8B-B14F-4D97-AF65-F5344CB8AC3E}">
        <p14:creationId xmlns:p14="http://schemas.microsoft.com/office/powerpoint/2010/main" val="528397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1598004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50506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2299945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- 10/03/20     Classification :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1"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6"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5" y="2559571"/>
            <a:ext cx="1983050" cy="900000"/>
          </a:xfrm>
          <a:prstGeom prst="rect">
            <a:avLst/>
          </a:prstGeom>
        </p:spPr>
      </p:pic>
    </p:spTree>
    <p:extLst>
      <p:ext uri="{BB962C8B-B14F-4D97-AF65-F5344CB8AC3E}">
        <p14:creationId xmlns:p14="http://schemas.microsoft.com/office/powerpoint/2010/main" val="3197564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3973026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484730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00" y="5544000"/>
            <a:ext cx="1925346"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899999"/>
          </a:xfrm>
          <a:prstGeom prst="rect">
            <a:avLst/>
          </a:prstGeom>
        </p:spPr>
      </p:pic>
    </p:spTree>
    <p:extLst>
      <p:ext uri="{BB962C8B-B14F-4D97-AF65-F5344CB8AC3E}">
        <p14:creationId xmlns:p14="http://schemas.microsoft.com/office/powerpoint/2010/main" val="91062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6"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6"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6"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6"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6"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2"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2"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2"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2"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2"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633604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3040039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2296417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itre C">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3063980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54752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75421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2889551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876755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31719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userDrawn="1"/>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Copil R&amp;D Filière Titane - 08/06/20 </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44596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a:t>Copil R&amp;D Filière Titane - 08/06/20 </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55690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Copil R&amp;D Filière Titane - 08/06/20 </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9596564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et contenu texte encadré">
    <p:spTree>
      <p:nvGrpSpPr>
        <p:cNvPr id="1" name=""/>
        <p:cNvGrpSpPr/>
        <p:nvPr/>
      </p:nvGrpSpPr>
      <p:grpSpPr>
        <a:xfrm>
          <a:off x="0" y="0"/>
          <a:ext cx="0" cy="0"/>
          <a:chOff x="0" y="0"/>
          <a:chExt cx="0" cy="0"/>
        </a:xfrm>
      </p:grpSpPr>
      <p:sp>
        <p:nvSpPr>
          <p:cNvPr id="12" name="Rectangle 11"/>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3"/>
          <p:cNvSpPr>
            <a:spLocks noGrp="1"/>
          </p:cNvSpPr>
          <p:nvPr>
            <p:ph type="body" sz="quarter" idx="18"/>
          </p:nvPr>
        </p:nvSpPr>
        <p:spPr bwMode="gray">
          <a:xfrm>
            <a:off x="4874400"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Copil R&amp;D Filière Titane - 08/06/20 </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14736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Copil R&amp;D Filière Titane - 08/06/20 </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5474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Copil R&amp;D Filière Titane - 08/06/20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52160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Copil R&amp;D Filière Titane - 08/06/20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3235843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Copil R&amp;D Filière Titane - 08/06/20 </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5362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C">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3017067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2102358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2019233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s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3"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7999"/>
          </a:xfrm>
          <a:prstGeom prst="rect">
            <a:avLst/>
          </a:prstGeom>
        </p:spPr>
      </p:pic>
    </p:spTree>
    <p:extLst>
      <p:ext uri="{BB962C8B-B14F-4D97-AF65-F5344CB8AC3E}">
        <p14:creationId xmlns:p14="http://schemas.microsoft.com/office/powerpoint/2010/main" val="27791747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621789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23001351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- 08/06/20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1"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6"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5" y="2559571"/>
            <a:ext cx="1983050" cy="900000"/>
          </a:xfrm>
          <a:prstGeom prst="rect">
            <a:avLst/>
          </a:prstGeom>
        </p:spPr>
      </p:pic>
    </p:spTree>
    <p:extLst>
      <p:ext uri="{BB962C8B-B14F-4D97-AF65-F5344CB8AC3E}">
        <p14:creationId xmlns:p14="http://schemas.microsoft.com/office/powerpoint/2010/main" val="348460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345865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6060" y="5543811"/>
            <a:ext cx="1925342" cy="792000"/>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900000"/>
          </a:xfrm>
          <a:prstGeom prst="rect">
            <a:avLst/>
          </a:prstGeom>
        </p:spPr>
      </p:pic>
    </p:spTree>
    <p:extLst>
      <p:ext uri="{BB962C8B-B14F-4D97-AF65-F5344CB8AC3E}">
        <p14:creationId xmlns:p14="http://schemas.microsoft.com/office/powerpoint/2010/main" val="1533507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6000" y="5544000"/>
            <a:ext cx="1925346" cy="792000"/>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818" y="1187335"/>
            <a:ext cx="1983050" cy="899999"/>
          </a:xfrm>
          <a:prstGeom prst="rect">
            <a:avLst/>
          </a:prstGeom>
        </p:spPr>
      </p:pic>
    </p:spTree>
    <p:extLst>
      <p:ext uri="{BB962C8B-B14F-4D97-AF65-F5344CB8AC3E}">
        <p14:creationId xmlns:p14="http://schemas.microsoft.com/office/powerpoint/2010/main" val="7036457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6"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6"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6"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6"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6"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2"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2"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2"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2"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2"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4"/>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283642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5564287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9809998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352" y="6201308"/>
            <a:ext cx="1006985" cy="43200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467" y="6239979"/>
            <a:ext cx="827998" cy="375784"/>
          </a:xfrm>
          <a:prstGeom prst="rect">
            <a:avLst/>
          </a:prstGeom>
        </p:spPr>
      </p:pic>
    </p:spTree>
    <p:extLst>
      <p:ext uri="{BB962C8B-B14F-4D97-AF65-F5344CB8AC3E}">
        <p14:creationId xmlns:p14="http://schemas.microsoft.com/office/powerpoint/2010/main" val="2749057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itre C">
    <p:spTree>
      <p:nvGrpSpPr>
        <p:cNvPr id="1" name=""/>
        <p:cNvGrpSpPr/>
        <p:nvPr/>
      </p:nvGrpSpPr>
      <p:grpSpPr>
        <a:xfrm>
          <a:off x="0" y="0"/>
          <a:ext cx="0" cy="0"/>
          <a:chOff x="0" y="0"/>
          <a:chExt cx="0" cy="0"/>
        </a:xfrm>
      </p:grpSpPr>
      <p:sp>
        <p:nvSpPr>
          <p:cNvPr id="10"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2"/>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28596023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5497455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633500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94537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4447598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userDrawn="1"/>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Copil R&amp;D Filière Titane - 22/07/20 </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670966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a:t>Copil R&amp;D Filière Titane - 22/07/20 </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367550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Copil R&amp;D Filière Titane - 22/07/20 </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34545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en-US"/>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0"/>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978308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et contenu texte encadré">
    <p:spTree>
      <p:nvGrpSpPr>
        <p:cNvPr id="1" name=""/>
        <p:cNvGrpSpPr/>
        <p:nvPr/>
      </p:nvGrpSpPr>
      <p:grpSpPr>
        <a:xfrm>
          <a:off x="0" y="0"/>
          <a:ext cx="0" cy="0"/>
          <a:chOff x="0" y="0"/>
          <a:chExt cx="0" cy="0"/>
        </a:xfrm>
      </p:grpSpPr>
      <p:sp>
        <p:nvSpPr>
          <p:cNvPr id="12" name="Rectangle 11"/>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3"/>
          <p:cNvSpPr>
            <a:spLocks noGrp="1"/>
          </p:cNvSpPr>
          <p:nvPr>
            <p:ph type="body" sz="quarter" idx="18"/>
          </p:nvPr>
        </p:nvSpPr>
        <p:spPr bwMode="gray">
          <a:xfrm>
            <a:off x="4874400"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Copil R&amp;D Filière Titane - 22/07/20 </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629975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Copil R&amp;D Filière Titane - 22/07/20 </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userDrawn="1"/>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67437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Copil R&amp;D Filière Titane - 22/07/20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551328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Copil R&amp;D Filière Titane - 22/07/20 </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751711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Copil R&amp;D Filière Titane - 22/07/20 </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userDrawn="1"/>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61323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27686378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4"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8000"/>
          </a:xfrm>
          <a:prstGeom prst="rect">
            <a:avLst/>
          </a:prstGeom>
        </p:spPr>
      </p:pic>
    </p:spTree>
    <p:extLst>
      <p:ext uri="{BB962C8B-B14F-4D97-AF65-F5344CB8AC3E}">
        <p14:creationId xmlns:p14="http://schemas.microsoft.com/office/powerpoint/2010/main" val="34224329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acts 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sp>
        <p:nvSpPr>
          <p:cNvPr id="13"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7752" y="5968402"/>
            <a:ext cx="1575283" cy="648000"/>
          </a:xfrm>
          <a:prstGeom prst="rect">
            <a:avLst/>
          </a:prstGeom>
        </p:spPr>
      </p:pic>
      <p:pic>
        <p:nvPicPr>
          <p:cNvPr id="16" name="Imag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339" y="5981782"/>
            <a:ext cx="1427796" cy="647999"/>
          </a:xfrm>
          <a:prstGeom prst="rect">
            <a:avLst/>
          </a:prstGeom>
        </p:spPr>
      </p:pic>
    </p:spTree>
    <p:extLst>
      <p:ext uri="{BB962C8B-B14F-4D97-AF65-F5344CB8AC3E}">
        <p14:creationId xmlns:p14="http://schemas.microsoft.com/office/powerpoint/2010/main" val="1172005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7455489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Copil R&amp;D Filière Titane - 22/07/20 </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3599998" cy="176494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690712" y="5547712"/>
            <a:ext cx="1925347" cy="792000"/>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spTree>
    <p:extLst>
      <p:ext uri="{BB962C8B-B14F-4D97-AF65-F5344CB8AC3E}">
        <p14:creationId xmlns:p14="http://schemas.microsoft.com/office/powerpoint/2010/main" val="133999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image" Target="../media/image3.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2.pn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theme" Target="../theme/theme5.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image" Target="../media/image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image" Target="../media/image2.png"/><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6.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image" Target="../media/image3.png"/><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image" Target="../media/image2.png"/><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u titre 1"/>
          <p:cNvSpPr>
            <a:spLocks noGrp="1"/>
          </p:cNvSpPr>
          <p:nvPr>
            <p:ph type="title"/>
          </p:nvPr>
        </p:nvSpPr>
        <p:spPr bwMode="gray">
          <a:xfrm>
            <a:off x="540000" y="0"/>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en-US"/>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4"/>
          </p:nvPr>
        </p:nvSpPr>
        <p:spPr bwMode="gray">
          <a:xfrm>
            <a:off x="539550"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gray">
          <a:xfrm>
            <a:off x="7740352" y="6201308"/>
            <a:ext cx="1006986" cy="432000"/>
          </a:xfrm>
          <a:prstGeom prst="rect">
            <a:avLst/>
          </a:prstGeom>
        </p:spPr>
      </p:pic>
      <p:pic>
        <p:nvPicPr>
          <p:cNvPr id="7" name="Image 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615466" y="6239979"/>
            <a:ext cx="828000" cy="375784"/>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08" r:id="rId3"/>
    <p:sldLayoutId id="2147483825" r:id="rId4"/>
    <p:sldLayoutId id="2147483840" r:id="rId5"/>
    <p:sldLayoutId id="2147483841" r:id="rId6"/>
    <p:sldLayoutId id="2147483839" r:id="rId7"/>
    <p:sldLayoutId id="2147483849" r:id="rId8"/>
    <p:sldLayoutId id="2147483820" r:id="rId9"/>
    <p:sldLayoutId id="2147483850" r:id="rId10"/>
    <p:sldLayoutId id="2147483851" r:id="rId11"/>
    <p:sldLayoutId id="2147483826" r:id="rId12"/>
    <p:sldLayoutId id="2147483827" r:id="rId13"/>
    <p:sldLayoutId id="2147483828" r:id="rId14"/>
    <p:sldLayoutId id="2147483829" r:id="rId15"/>
    <p:sldLayoutId id="2147483830" r:id="rId16"/>
    <p:sldLayoutId id="2147483833" r:id="rId17"/>
    <p:sldLayoutId id="2147483842" r:id="rId18"/>
    <p:sldLayoutId id="2147483832" r:id="rId19"/>
    <p:sldLayoutId id="2147483843" r:id="rId20"/>
    <p:sldLayoutId id="2147483822" r:id="rId21"/>
    <p:sldLayoutId id="2147483821" r:id="rId22"/>
    <p:sldLayoutId id="2147483846" r:id="rId23"/>
    <p:sldLayoutId id="2147483824" r:id="rId24"/>
    <p:sldLayoutId id="2147483823" r:id="rId25"/>
  </p:sldLayoutIdLst>
  <p:hf sldNum="0"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2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u titre 1"/>
          <p:cNvSpPr>
            <a:spLocks noGrp="1"/>
          </p:cNvSpPr>
          <p:nvPr>
            <p:ph type="title"/>
          </p:nvPr>
        </p:nvSpPr>
        <p:spPr bwMode="gray">
          <a:xfrm>
            <a:off x="540000" y="0"/>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Copil R&amp;D Filière Titane - 10/03/20     Classification : </a:t>
            </a:r>
            <a:endParaRPr lang="fr-FR" dirty="0"/>
          </a:p>
        </p:txBody>
      </p:sp>
      <p:sp>
        <p:nvSpPr>
          <p:cNvPr id="6" name="Espace réservé du numéro de diapositive 5"/>
          <p:cNvSpPr>
            <a:spLocks noGrp="1"/>
          </p:cNvSpPr>
          <p:nvPr>
            <p:ph type="sldNum" sz="quarter" idx="4"/>
          </p:nvPr>
        </p:nvSpPr>
        <p:spPr bwMode="gray">
          <a:xfrm>
            <a:off x="539550"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gray">
          <a:xfrm>
            <a:off x="7740352" y="6201308"/>
            <a:ext cx="1006986" cy="432000"/>
          </a:xfrm>
          <a:prstGeom prst="rect">
            <a:avLst/>
          </a:prstGeom>
        </p:spPr>
      </p:pic>
      <p:pic>
        <p:nvPicPr>
          <p:cNvPr id="7" name="Image 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615466" y="6239979"/>
            <a:ext cx="828000" cy="375784"/>
          </a:xfrm>
          <a:prstGeom prst="rect">
            <a:avLst/>
          </a:prstGeom>
        </p:spPr>
      </p:pic>
    </p:spTree>
    <p:extLst>
      <p:ext uri="{BB962C8B-B14F-4D97-AF65-F5344CB8AC3E}">
        <p14:creationId xmlns:p14="http://schemas.microsoft.com/office/powerpoint/2010/main" val="22734129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Lst>
  <p:hf hdr="0" ft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2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u titre 1"/>
          <p:cNvSpPr>
            <a:spLocks noGrp="1"/>
          </p:cNvSpPr>
          <p:nvPr>
            <p:ph type="title"/>
          </p:nvPr>
        </p:nvSpPr>
        <p:spPr bwMode="gray">
          <a:xfrm>
            <a:off x="540000" y="0"/>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Copil R&amp;D Filière Titane - 08/06/20 </a:t>
            </a:r>
            <a:endParaRPr lang="fr-FR" dirty="0"/>
          </a:p>
        </p:txBody>
      </p:sp>
      <p:sp>
        <p:nvSpPr>
          <p:cNvPr id="6" name="Espace réservé du numéro de diapositive 5"/>
          <p:cNvSpPr>
            <a:spLocks noGrp="1"/>
          </p:cNvSpPr>
          <p:nvPr>
            <p:ph type="sldNum" sz="quarter" idx="4"/>
          </p:nvPr>
        </p:nvSpPr>
        <p:spPr bwMode="gray">
          <a:xfrm>
            <a:off x="539550"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gray">
          <a:xfrm>
            <a:off x="7740352" y="6201308"/>
            <a:ext cx="1006986" cy="432000"/>
          </a:xfrm>
          <a:prstGeom prst="rect">
            <a:avLst/>
          </a:prstGeom>
        </p:spPr>
      </p:pic>
      <p:pic>
        <p:nvPicPr>
          <p:cNvPr id="7" name="Image 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615466" y="6239979"/>
            <a:ext cx="828000" cy="375784"/>
          </a:xfrm>
          <a:prstGeom prst="rect">
            <a:avLst/>
          </a:prstGeom>
        </p:spPr>
      </p:pic>
    </p:spTree>
    <p:extLst>
      <p:ext uri="{BB962C8B-B14F-4D97-AF65-F5344CB8AC3E}">
        <p14:creationId xmlns:p14="http://schemas.microsoft.com/office/powerpoint/2010/main" val="401032323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2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u titre 1"/>
          <p:cNvSpPr>
            <a:spLocks noGrp="1"/>
          </p:cNvSpPr>
          <p:nvPr>
            <p:ph type="title"/>
          </p:nvPr>
        </p:nvSpPr>
        <p:spPr bwMode="gray">
          <a:xfrm>
            <a:off x="540000" y="0"/>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Copil R&amp;D Filière Titane - 22/07/20 </a:t>
            </a:r>
            <a:endParaRPr lang="fr-FR" dirty="0"/>
          </a:p>
        </p:txBody>
      </p:sp>
      <p:sp>
        <p:nvSpPr>
          <p:cNvPr id="6" name="Espace réservé du numéro de diapositive 5"/>
          <p:cNvSpPr>
            <a:spLocks noGrp="1"/>
          </p:cNvSpPr>
          <p:nvPr>
            <p:ph type="sldNum" sz="quarter" idx="4"/>
          </p:nvPr>
        </p:nvSpPr>
        <p:spPr bwMode="gray">
          <a:xfrm>
            <a:off x="539550"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gray">
          <a:xfrm>
            <a:off x="7740352" y="6201308"/>
            <a:ext cx="1006986" cy="432000"/>
          </a:xfrm>
          <a:prstGeom prst="rect">
            <a:avLst/>
          </a:prstGeom>
        </p:spPr>
      </p:pic>
      <p:pic>
        <p:nvPicPr>
          <p:cNvPr id="7" name="Image 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615466" y="6239979"/>
            <a:ext cx="828000" cy="375784"/>
          </a:xfrm>
          <a:prstGeom prst="rect">
            <a:avLst/>
          </a:prstGeom>
        </p:spPr>
      </p:pic>
    </p:spTree>
    <p:extLst>
      <p:ext uri="{BB962C8B-B14F-4D97-AF65-F5344CB8AC3E}">
        <p14:creationId xmlns:p14="http://schemas.microsoft.com/office/powerpoint/2010/main" val="240002329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2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u titre 1"/>
          <p:cNvSpPr>
            <a:spLocks noGrp="1"/>
          </p:cNvSpPr>
          <p:nvPr>
            <p:ph type="title"/>
          </p:nvPr>
        </p:nvSpPr>
        <p:spPr bwMode="gray">
          <a:xfrm>
            <a:off x="540000" y="0"/>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dirty="0"/>
              <a:t>Titre de la présentation - 00/00/00</a:t>
            </a:r>
          </a:p>
        </p:txBody>
      </p:sp>
      <p:sp>
        <p:nvSpPr>
          <p:cNvPr id="6" name="Espace réservé du numéro de diapositive 5"/>
          <p:cNvSpPr>
            <a:spLocks noGrp="1"/>
          </p:cNvSpPr>
          <p:nvPr>
            <p:ph type="sldNum" sz="quarter" idx="4"/>
          </p:nvPr>
        </p:nvSpPr>
        <p:spPr bwMode="gray">
          <a:xfrm>
            <a:off x="539550"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27">
            <a:extLst>
              <a:ext uri="{28A0092B-C50C-407E-A947-70E740481C1C}">
                <a14:useLocalDpi xmlns:a14="http://schemas.microsoft.com/office/drawing/2010/main" val="0"/>
              </a:ext>
            </a:extLst>
          </a:blip>
          <a:stretch>
            <a:fillRect/>
          </a:stretch>
        </p:blipFill>
        <p:spPr bwMode="gray">
          <a:xfrm>
            <a:off x="7740352" y="6201308"/>
            <a:ext cx="1006986" cy="432000"/>
          </a:xfrm>
          <a:prstGeom prst="rect">
            <a:avLst/>
          </a:prstGeom>
        </p:spPr>
      </p:pic>
      <p:pic>
        <p:nvPicPr>
          <p:cNvPr id="7" name="Image 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615466" y="6239979"/>
            <a:ext cx="828000" cy="375784"/>
          </a:xfrm>
          <a:prstGeom prst="rect">
            <a:avLst/>
          </a:prstGeom>
        </p:spPr>
      </p:pic>
    </p:spTree>
    <p:extLst>
      <p:ext uri="{BB962C8B-B14F-4D97-AF65-F5344CB8AC3E}">
        <p14:creationId xmlns:p14="http://schemas.microsoft.com/office/powerpoint/2010/main" val="1978274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Lst>
  <p:hf hdr="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2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9"/>
          <p:cNvSpPr>
            <a:spLocks/>
          </p:cNvSpPr>
          <p:nvPr userDrawn="1"/>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u titre 1"/>
          <p:cNvSpPr>
            <a:spLocks noGrp="1"/>
          </p:cNvSpPr>
          <p:nvPr>
            <p:ph type="title"/>
          </p:nvPr>
        </p:nvSpPr>
        <p:spPr bwMode="gray">
          <a:xfrm>
            <a:off x="540000" y="0"/>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en-US"/>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Titre de la présentation - 00/00/00     Classification : </a:t>
            </a:r>
            <a:endParaRPr lang="fr-FR" dirty="0"/>
          </a:p>
        </p:txBody>
      </p:sp>
      <p:sp>
        <p:nvSpPr>
          <p:cNvPr id="6" name="Espace réservé du numéro de diapositive 5"/>
          <p:cNvSpPr>
            <a:spLocks noGrp="1"/>
          </p:cNvSpPr>
          <p:nvPr>
            <p:ph type="sldNum" sz="quarter" idx="4"/>
          </p:nvPr>
        </p:nvSpPr>
        <p:spPr bwMode="gray">
          <a:xfrm>
            <a:off x="539550"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gray">
          <a:xfrm>
            <a:off x="7740352" y="6201308"/>
            <a:ext cx="1006986" cy="432000"/>
          </a:xfrm>
          <a:prstGeom prst="rect">
            <a:avLst/>
          </a:prstGeom>
        </p:spPr>
      </p:pic>
      <p:pic>
        <p:nvPicPr>
          <p:cNvPr id="7" name="Image 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615466" y="6239979"/>
            <a:ext cx="828000" cy="375784"/>
          </a:xfrm>
          <a:prstGeom prst="rect">
            <a:avLst/>
          </a:prstGeom>
        </p:spPr>
      </p:pic>
    </p:spTree>
    <p:extLst>
      <p:ext uri="{BB962C8B-B14F-4D97-AF65-F5344CB8AC3E}">
        <p14:creationId xmlns:p14="http://schemas.microsoft.com/office/powerpoint/2010/main" val="2103501261"/>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Lst>
  <p:hf sldNum="0"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2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2.xml"/><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7.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14.63010240"/><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883D22C1-2958-40F0-B3A0-219115EA0A50}"/>
              </a:ext>
            </a:extLst>
          </p:cNvPr>
          <p:cNvSpPr>
            <a:spLocks noGrp="1"/>
          </p:cNvSpPr>
          <p:nvPr>
            <p:ph type="subTitle" idx="1"/>
          </p:nvPr>
        </p:nvSpPr>
        <p:spPr/>
        <p:txBody>
          <a:bodyPr/>
          <a:lstStyle/>
          <a:p>
            <a:r>
              <a:rPr lang="fr-FR" dirty="0"/>
              <a:t>01/10/2020</a:t>
            </a:r>
          </a:p>
        </p:txBody>
      </p:sp>
      <p:sp>
        <p:nvSpPr>
          <p:cNvPr id="3" name="Titre 2">
            <a:extLst>
              <a:ext uri="{FF2B5EF4-FFF2-40B4-BE49-F238E27FC236}">
                <a16:creationId xmlns:a16="http://schemas.microsoft.com/office/drawing/2014/main" id="{CB7A7E47-A82D-4478-902C-D0840AF0E942}"/>
              </a:ext>
            </a:extLst>
          </p:cNvPr>
          <p:cNvSpPr>
            <a:spLocks noGrp="1"/>
          </p:cNvSpPr>
          <p:nvPr>
            <p:ph type="title"/>
          </p:nvPr>
        </p:nvSpPr>
        <p:spPr/>
        <p:txBody>
          <a:bodyPr/>
          <a:lstStyle/>
          <a:p>
            <a:r>
              <a:rPr lang="fr-FR" dirty="0"/>
              <a:t>Copil R&amp;D Titane</a:t>
            </a:r>
          </a:p>
        </p:txBody>
      </p:sp>
    </p:spTree>
    <p:extLst>
      <p:ext uri="{BB962C8B-B14F-4D97-AF65-F5344CB8AC3E}">
        <p14:creationId xmlns:p14="http://schemas.microsoft.com/office/powerpoint/2010/main" val="37405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10</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Plan d’essai</a:t>
            </a:r>
          </a:p>
        </p:txBody>
      </p:sp>
      <p:sp>
        <p:nvSpPr>
          <p:cNvPr id="8" name="Espace réservé du contenu 2">
            <a:extLst>
              <a:ext uri="{FF2B5EF4-FFF2-40B4-BE49-F238E27FC236}">
                <a16:creationId xmlns:a16="http://schemas.microsoft.com/office/drawing/2014/main" id="{DC125E61-55C6-4DED-963B-08566261DD02}"/>
              </a:ext>
            </a:extLst>
          </p:cNvPr>
          <p:cNvSpPr>
            <a:spLocks noGrp="1"/>
          </p:cNvSpPr>
          <p:nvPr>
            <p:ph idx="1"/>
          </p:nvPr>
        </p:nvSpPr>
        <p:spPr>
          <a:xfrm>
            <a:off x="539552" y="1124745"/>
            <a:ext cx="6840312" cy="504056"/>
          </a:xfrm>
        </p:spPr>
        <p:txBody>
          <a:bodyPr>
            <a:normAutofit/>
          </a:bodyPr>
          <a:lstStyle/>
          <a:p>
            <a:pPr>
              <a:tabLst>
                <a:tab pos="4211638" algn="l"/>
              </a:tabLst>
            </a:pPr>
            <a:r>
              <a:rPr lang="fr-FR" dirty="0"/>
              <a:t>Plan de découpe :</a:t>
            </a:r>
          </a:p>
          <a:p>
            <a:pPr>
              <a:tabLst>
                <a:tab pos="4211638" algn="l"/>
              </a:tabLst>
            </a:pPr>
            <a:endParaRPr lang="fr-FR" dirty="0"/>
          </a:p>
          <a:p>
            <a:pPr>
              <a:tabLst>
                <a:tab pos="4211638" algn="l"/>
              </a:tabLst>
            </a:pPr>
            <a:endParaRPr lang="fr-FR" dirty="0"/>
          </a:p>
          <a:p>
            <a:endParaRPr lang="fr-FR" dirty="0"/>
          </a:p>
        </p:txBody>
      </p:sp>
      <p:pic>
        <p:nvPicPr>
          <p:cNvPr id="2" name="Image 1">
            <a:extLst>
              <a:ext uri="{FF2B5EF4-FFF2-40B4-BE49-F238E27FC236}">
                <a16:creationId xmlns:a16="http://schemas.microsoft.com/office/drawing/2014/main" id="{42C76C15-4394-4301-8C4B-62BA7DC96856}"/>
              </a:ext>
            </a:extLst>
          </p:cNvPr>
          <p:cNvPicPr>
            <a:picLocks noChangeAspect="1"/>
          </p:cNvPicPr>
          <p:nvPr/>
        </p:nvPicPr>
        <p:blipFill>
          <a:blip r:embed="rId3"/>
          <a:stretch>
            <a:fillRect/>
          </a:stretch>
        </p:blipFill>
        <p:spPr>
          <a:xfrm>
            <a:off x="214806" y="1628800"/>
            <a:ext cx="5123657" cy="2820576"/>
          </a:xfrm>
          <a:prstGeom prst="rect">
            <a:avLst/>
          </a:prstGeom>
        </p:spPr>
      </p:pic>
      <p:sp>
        <p:nvSpPr>
          <p:cNvPr id="11" name="Rectangle 10">
            <a:extLst>
              <a:ext uri="{FF2B5EF4-FFF2-40B4-BE49-F238E27FC236}">
                <a16:creationId xmlns:a16="http://schemas.microsoft.com/office/drawing/2014/main" id="{570E7DB2-1DCF-4FDC-9D2D-D454F6F9988D}"/>
              </a:ext>
            </a:extLst>
          </p:cNvPr>
          <p:cNvSpPr/>
          <p:nvPr/>
        </p:nvSpPr>
        <p:spPr>
          <a:xfrm>
            <a:off x="5401462" y="1954575"/>
            <a:ext cx="3742538" cy="2308324"/>
          </a:xfrm>
          <a:prstGeom prst="rect">
            <a:avLst/>
          </a:prstGeom>
        </p:spPr>
        <p:txBody>
          <a:bodyPr wrap="square">
            <a:spAutoFit/>
          </a:bodyPr>
          <a:lstStyle/>
          <a:p>
            <a:pPr marL="3175"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Par plaquette :</a:t>
            </a:r>
          </a:p>
          <a:p>
            <a:pPr marL="288925"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1 Macro</a:t>
            </a:r>
          </a:p>
          <a:p>
            <a:pPr marL="288925"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25 Micro sens Long</a:t>
            </a:r>
          </a:p>
          <a:p>
            <a:pPr marL="288925"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11 Micro sens Travers</a:t>
            </a:r>
          </a:p>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endParaRPr>
          </a:p>
          <a:p>
            <a:pPr marL="3175"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Essai  :</a:t>
            </a:r>
          </a:p>
          <a:p>
            <a:pPr marL="288925"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8 Macros</a:t>
            </a:r>
          </a:p>
          <a:p>
            <a:pPr marL="288925"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Environ 300 Micros</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6ADF3F3-4500-47EA-AE63-863B4D7FA897}"/>
              </a:ext>
            </a:extLst>
          </p:cNvPr>
          <p:cNvSpPr/>
          <p:nvPr/>
        </p:nvSpPr>
        <p:spPr>
          <a:xfrm>
            <a:off x="539550" y="4581128"/>
            <a:ext cx="6624738" cy="1672253"/>
          </a:xfrm>
          <a:prstGeom prst="rect">
            <a:avLst/>
          </a:prstGeom>
        </p:spPr>
        <p:txBody>
          <a:bodyPr wrap="square">
            <a:spAutoFit/>
          </a:bodyPr>
          <a:lstStyle/>
          <a:p>
            <a:pPr marL="3175" marR="0" lvl="0" indent="0" algn="l" defTabSz="914400" rtl="0" eaLnBrk="1" fontAlgn="auto" latinLnBrk="0" hangingPunct="1">
              <a:lnSpc>
                <a:spcPct val="100000"/>
              </a:lnSpc>
              <a:spcBef>
                <a:spcPts val="0"/>
              </a:spcBef>
              <a:spcAft>
                <a:spcPts val="800"/>
              </a:spcAft>
              <a:buClrTx/>
              <a:buSzTx/>
              <a:buFontTx/>
              <a:buNone/>
              <a:tabLst>
                <a:tab pos="4211638" algn="l"/>
              </a:tabLst>
              <a:defRPr/>
            </a:pPr>
            <a:r>
              <a:rPr kumimoji="0" lang="fr-FR" sz="1600" b="1" i="0" u="none" strike="noStrike" kern="1200" cap="none" spc="0" normalizeH="0" baseline="0" noProof="0" dirty="0">
                <a:ln>
                  <a:noFill/>
                </a:ln>
                <a:solidFill>
                  <a:srgbClr val="FA6414"/>
                </a:solidFill>
                <a:effectLst/>
                <a:uLnTx/>
                <a:uFillTx/>
                <a:latin typeface="Arial"/>
                <a:ea typeface="+mn-ea"/>
                <a:cs typeface="+mn-cs"/>
              </a:rPr>
              <a:t>Objectifs:</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Vérifier la conformité des produits par rapport aux exigences des clients principaux ( Pamiers, </a:t>
            </a:r>
            <a:r>
              <a:rPr kumimoji="0" lang="fr-FR" sz="1600" b="0" i="0" u="none" strike="noStrike" kern="1200" cap="none" spc="0" normalizeH="0" baseline="0" noProof="0" dirty="0" err="1">
                <a:ln>
                  <a:noFill/>
                </a:ln>
                <a:solidFill>
                  <a:srgbClr val="1A003B">
                    <a:lumMod val="90000"/>
                    <a:lumOff val="10000"/>
                  </a:srgbClr>
                </a:solidFill>
                <a:effectLst/>
                <a:uLnTx/>
                <a:uFillTx/>
                <a:latin typeface="Arial"/>
                <a:ea typeface="+mn-ea"/>
                <a:cs typeface="+mn-cs"/>
              </a:rPr>
              <a:t>Arconic</a:t>
            </a: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 Otto Fuchs, etc..)</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Investiguer d’éventuels défauts d’élaboration ( annulaires )</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Confronter modélisations ( déformation ) et structure sur produit</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Estimer le </a:t>
            </a:r>
            <a:r>
              <a:rPr kumimoji="0" lang="fr-FR" sz="1600" b="0" i="0" u="none" strike="noStrike" kern="1200" cap="none" spc="0" normalizeH="0" baseline="0" noProof="0" dirty="0" err="1">
                <a:ln>
                  <a:noFill/>
                </a:ln>
                <a:solidFill>
                  <a:srgbClr val="1A003B">
                    <a:lumMod val="90000"/>
                    <a:lumOff val="10000"/>
                  </a:srgbClr>
                </a:solidFill>
                <a:effectLst/>
                <a:uLnTx/>
                <a:uFillTx/>
                <a:latin typeface="Arial"/>
                <a:ea typeface="+mn-ea"/>
                <a:cs typeface="+mn-cs"/>
              </a:rPr>
              <a:t>chutage</a:t>
            </a: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 mini par extrémité</a:t>
            </a:r>
          </a:p>
        </p:txBody>
      </p:sp>
      <p:pic>
        <p:nvPicPr>
          <p:cNvPr id="17" name="Image 16">
            <a:extLst>
              <a:ext uri="{FF2B5EF4-FFF2-40B4-BE49-F238E27FC236}">
                <a16:creationId xmlns:a16="http://schemas.microsoft.com/office/drawing/2014/main" id="{079E85C0-ABB7-4883-A978-4E4C3BCE0F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0691" b="62311" l="40333" r="55582"/>
                    </a14:imgEffect>
                  </a14:imgLayer>
                </a14:imgProps>
              </a:ext>
            </a:extLst>
          </a:blip>
          <a:srcRect l="38427" t="37988" r="42512" b="34986"/>
          <a:stretch/>
        </p:blipFill>
        <p:spPr>
          <a:xfrm>
            <a:off x="6869152" y="4602363"/>
            <a:ext cx="1752293" cy="1689711"/>
          </a:xfrm>
          <a:prstGeom prst="rect">
            <a:avLst/>
          </a:prstGeom>
        </p:spPr>
      </p:pic>
    </p:spTree>
    <p:extLst>
      <p:ext uri="{BB962C8B-B14F-4D97-AF65-F5344CB8AC3E}">
        <p14:creationId xmlns:p14="http://schemas.microsoft.com/office/powerpoint/2010/main" val="242417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11</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Point d’avancement du plan d’essai</a:t>
            </a:r>
          </a:p>
        </p:txBody>
      </p:sp>
      <p:pic>
        <p:nvPicPr>
          <p:cNvPr id="2" name="Image 1">
            <a:extLst>
              <a:ext uri="{FF2B5EF4-FFF2-40B4-BE49-F238E27FC236}">
                <a16:creationId xmlns:a16="http://schemas.microsoft.com/office/drawing/2014/main" id="{194DBB10-5923-4AAC-BECB-CDCE9293F519}"/>
              </a:ext>
            </a:extLst>
          </p:cNvPr>
          <p:cNvPicPr>
            <a:picLocks noChangeAspect="1"/>
          </p:cNvPicPr>
          <p:nvPr/>
        </p:nvPicPr>
        <p:blipFill>
          <a:blip r:embed="rId3"/>
          <a:stretch>
            <a:fillRect/>
          </a:stretch>
        </p:blipFill>
        <p:spPr>
          <a:xfrm>
            <a:off x="300980" y="1081548"/>
            <a:ext cx="8541143" cy="4694904"/>
          </a:xfrm>
          <a:prstGeom prst="rect">
            <a:avLst/>
          </a:prstGeom>
        </p:spPr>
      </p:pic>
    </p:spTree>
    <p:extLst>
      <p:ext uri="{BB962C8B-B14F-4D97-AF65-F5344CB8AC3E}">
        <p14:creationId xmlns:p14="http://schemas.microsoft.com/office/powerpoint/2010/main" val="253987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01083-88A8-452B-8B64-6ECD01EA5D0E}"/>
              </a:ext>
            </a:extLst>
          </p:cNvPr>
          <p:cNvSpPr>
            <a:spLocks noGrp="1"/>
          </p:cNvSpPr>
          <p:nvPr>
            <p:ph type="title"/>
          </p:nvPr>
        </p:nvSpPr>
        <p:spPr/>
        <p:txBody>
          <a:bodyPr/>
          <a:lstStyle/>
          <a:p>
            <a:r>
              <a:rPr lang="fr-FR" dirty="0"/>
              <a:t>Macro</a:t>
            </a:r>
          </a:p>
        </p:txBody>
      </p:sp>
      <p:sp>
        <p:nvSpPr>
          <p:cNvPr id="5" name="Espace réservé de la date 4">
            <a:extLst>
              <a:ext uri="{FF2B5EF4-FFF2-40B4-BE49-F238E27FC236}">
                <a16:creationId xmlns:a16="http://schemas.microsoft.com/office/drawing/2014/main" id="{8BE58C87-4C0D-4AA4-AD6F-75F7EAA1EBEB}"/>
              </a:ext>
            </a:extLst>
          </p:cNvPr>
          <p:cNvSpPr>
            <a:spLocks noGrp="1"/>
          </p:cNvSpPr>
          <p:nvPr>
            <p:ph type="dt" sz="half"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graphicFrame>
        <p:nvGraphicFramePr>
          <p:cNvPr id="3" name="Tableau 2">
            <a:extLst>
              <a:ext uri="{FF2B5EF4-FFF2-40B4-BE49-F238E27FC236}">
                <a16:creationId xmlns:a16="http://schemas.microsoft.com/office/drawing/2014/main" id="{0FB0B999-3F23-4C1E-B2B0-3880424C398F}"/>
              </a:ext>
            </a:extLst>
          </p:cNvPr>
          <p:cNvGraphicFramePr>
            <a:graphicFrameLocks noGrp="1"/>
          </p:cNvGraphicFramePr>
          <p:nvPr/>
        </p:nvGraphicFramePr>
        <p:xfrm>
          <a:off x="1475656" y="1196752"/>
          <a:ext cx="6791960" cy="3337560"/>
        </p:xfrm>
        <a:graphic>
          <a:graphicData uri="http://schemas.openxmlformats.org/drawingml/2006/table">
            <a:tbl>
              <a:tblPr firstRow="1" bandRow="1">
                <a:tableStyleId>{21E4AEA4-8DFA-4A89-87EB-49C32662AFE0}</a:tableStyleId>
              </a:tblPr>
              <a:tblGrid>
                <a:gridCol w="1605280">
                  <a:extLst>
                    <a:ext uri="{9D8B030D-6E8A-4147-A177-3AD203B41FA5}">
                      <a16:colId xmlns:a16="http://schemas.microsoft.com/office/drawing/2014/main" val="2329208966"/>
                    </a:ext>
                  </a:extLst>
                </a:gridCol>
                <a:gridCol w="5186680">
                  <a:extLst>
                    <a:ext uri="{9D8B030D-6E8A-4147-A177-3AD203B41FA5}">
                      <a16:colId xmlns:a16="http://schemas.microsoft.com/office/drawing/2014/main" val="3413764176"/>
                    </a:ext>
                  </a:extLst>
                </a:gridCol>
              </a:tblGrid>
              <a:tr h="370840">
                <a:tc>
                  <a:txBody>
                    <a:bodyPr/>
                    <a:lstStyle/>
                    <a:p>
                      <a:r>
                        <a:rPr lang="fr-FR" dirty="0"/>
                        <a:t>Prélèvement</a:t>
                      </a:r>
                    </a:p>
                  </a:txBody>
                  <a:tcPr/>
                </a:tc>
                <a:tc>
                  <a:txBody>
                    <a:bodyPr/>
                    <a:lstStyle/>
                    <a:p>
                      <a:r>
                        <a:rPr lang="fr-FR" dirty="0"/>
                        <a:t>Niveau AMS2380</a:t>
                      </a:r>
                    </a:p>
                  </a:txBody>
                  <a:tcPr/>
                </a:tc>
                <a:extLst>
                  <a:ext uri="{0D108BD9-81ED-4DB2-BD59-A6C34878D82A}">
                    <a16:rowId xmlns:a16="http://schemas.microsoft.com/office/drawing/2014/main" val="2140724081"/>
                  </a:ext>
                </a:extLst>
              </a:tr>
              <a:tr h="370840">
                <a:tc>
                  <a:txBody>
                    <a:bodyPr/>
                    <a:lstStyle/>
                    <a:p>
                      <a:r>
                        <a:rPr lang="fr-FR" dirty="0"/>
                        <a:t>11</a:t>
                      </a:r>
                    </a:p>
                  </a:txBody>
                  <a:tcPr/>
                </a:tc>
                <a:tc>
                  <a:txBody>
                    <a:bodyPr/>
                    <a:lstStyle/>
                    <a:p>
                      <a:r>
                        <a:rPr lang="fr-FR" dirty="0"/>
                        <a:t>Niveau 40 + crique profondeur 11mm</a:t>
                      </a:r>
                    </a:p>
                  </a:txBody>
                  <a:tcPr/>
                </a:tc>
                <a:extLst>
                  <a:ext uri="{0D108BD9-81ED-4DB2-BD59-A6C34878D82A}">
                    <a16:rowId xmlns:a16="http://schemas.microsoft.com/office/drawing/2014/main" val="3833911115"/>
                  </a:ext>
                </a:extLst>
              </a:tr>
              <a:tr h="370840">
                <a:tc>
                  <a:txBody>
                    <a:bodyPr/>
                    <a:lstStyle/>
                    <a:p>
                      <a:r>
                        <a:rPr lang="fr-FR" dirty="0"/>
                        <a:t>11X</a:t>
                      </a:r>
                    </a:p>
                  </a:txBody>
                  <a:tcPr/>
                </a:tc>
                <a:tc>
                  <a:txBody>
                    <a:bodyPr/>
                    <a:lstStyle/>
                    <a:p>
                      <a:r>
                        <a:rPr lang="fr-FR" dirty="0"/>
                        <a:t>Niveau 20</a:t>
                      </a:r>
                    </a:p>
                  </a:txBody>
                  <a:tcPr/>
                </a:tc>
                <a:extLst>
                  <a:ext uri="{0D108BD9-81ED-4DB2-BD59-A6C34878D82A}">
                    <a16:rowId xmlns:a16="http://schemas.microsoft.com/office/drawing/2014/main" val="3846047307"/>
                  </a:ext>
                </a:extLst>
              </a:tr>
              <a:tr h="370840">
                <a:tc>
                  <a:txBody>
                    <a:bodyPr/>
                    <a:lstStyle/>
                    <a:p>
                      <a:r>
                        <a:rPr lang="fr-FR" dirty="0"/>
                        <a:t>12</a:t>
                      </a:r>
                    </a:p>
                  </a:txBody>
                  <a:tcPr/>
                </a:tc>
                <a:tc>
                  <a:txBody>
                    <a:bodyPr/>
                    <a:lstStyle/>
                    <a:p>
                      <a:r>
                        <a:rPr lang="fr-FR" dirty="0"/>
                        <a:t>Niveau 20</a:t>
                      </a:r>
                    </a:p>
                  </a:txBody>
                  <a:tcPr/>
                </a:tc>
                <a:extLst>
                  <a:ext uri="{0D108BD9-81ED-4DB2-BD59-A6C34878D82A}">
                    <a16:rowId xmlns:a16="http://schemas.microsoft.com/office/drawing/2014/main" val="1683922057"/>
                  </a:ext>
                </a:extLst>
              </a:tr>
              <a:tr h="370840">
                <a:tc>
                  <a:txBody>
                    <a:bodyPr/>
                    <a:lstStyle/>
                    <a:p>
                      <a:r>
                        <a:rPr lang="fr-FR" dirty="0"/>
                        <a:t>12X</a:t>
                      </a:r>
                    </a:p>
                  </a:txBody>
                  <a:tcPr/>
                </a:tc>
                <a:tc>
                  <a:txBody>
                    <a:bodyPr/>
                    <a:lstStyle/>
                    <a:p>
                      <a:r>
                        <a:rPr lang="fr-FR" dirty="0"/>
                        <a:t>Niveau 20</a:t>
                      </a:r>
                    </a:p>
                  </a:txBody>
                  <a:tcPr/>
                </a:tc>
                <a:extLst>
                  <a:ext uri="{0D108BD9-81ED-4DB2-BD59-A6C34878D82A}">
                    <a16:rowId xmlns:a16="http://schemas.microsoft.com/office/drawing/2014/main" val="2770670920"/>
                  </a:ext>
                </a:extLst>
              </a:tr>
              <a:tr h="370840">
                <a:tc>
                  <a:txBody>
                    <a:bodyPr/>
                    <a:lstStyle/>
                    <a:p>
                      <a:r>
                        <a:rPr lang="fr-FR" dirty="0"/>
                        <a:t>21</a:t>
                      </a:r>
                    </a:p>
                  </a:txBody>
                  <a:tcPr/>
                </a:tc>
                <a:tc>
                  <a:txBody>
                    <a:bodyPr/>
                    <a:lstStyle/>
                    <a:p>
                      <a:r>
                        <a:rPr lang="fr-FR" dirty="0"/>
                        <a:t>Niveau 30</a:t>
                      </a:r>
                    </a:p>
                  </a:txBody>
                  <a:tcPr/>
                </a:tc>
                <a:extLst>
                  <a:ext uri="{0D108BD9-81ED-4DB2-BD59-A6C34878D82A}">
                    <a16:rowId xmlns:a16="http://schemas.microsoft.com/office/drawing/2014/main" val="2684679875"/>
                  </a:ext>
                </a:extLst>
              </a:tr>
              <a:tr h="370840">
                <a:tc>
                  <a:txBody>
                    <a:bodyPr/>
                    <a:lstStyle/>
                    <a:p>
                      <a:r>
                        <a:rPr lang="fr-FR" dirty="0"/>
                        <a:t>21X</a:t>
                      </a:r>
                    </a:p>
                  </a:txBody>
                  <a:tcPr/>
                </a:tc>
                <a:tc>
                  <a:txBody>
                    <a:bodyPr/>
                    <a:lstStyle/>
                    <a:p>
                      <a:r>
                        <a:rPr lang="fr-FR" dirty="0"/>
                        <a:t>Niveau 20</a:t>
                      </a:r>
                    </a:p>
                  </a:txBody>
                  <a:tcPr/>
                </a:tc>
                <a:extLst>
                  <a:ext uri="{0D108BD9-81ED-4DB2-BD59-A6C34878D82A}">
                    <a16:rowId xmlns:a16="http://schemas.microsoft.com/office/drawing/2014/main" val="3830980151"/>
                  </a:ext>
                </a:extLst>
              </a:tr>
              <a:tr h="370840">
                <a:tc>
                  <a:txBody>
                    <a:bodyPr/>
                    <a:lstStyle/>
                    <a:p>
                      <a:r>
                        <a:rPr lang="fr-FR" dirty="0"/>
                        <a:t>22</a:t>
                      </a:r>
                    </a:p>
                  </a:txBody>
                  <a:tcPr/>
                </a:tc>
                <a:tc>
                  <a:txBody>
                    <a:bodyPr/>
                    <a:lstStyle/>
                    <a:p>
                      <a:r>
                        <a:rPr lang="fr-FR" dirty="0"/>
                        <a:t>Niveau 20</a:t>
                      </a:r>
                    </a:p>
                  </a:txBody>
                  <a:tcPr/>
                </a:tc>
                <a:extLst>
                  <a:ext uri="{0D108BD9-81ED-4DB2-BD59-A6C34878D82A}">
                    <a16:rowId xmlns:a16="http://schemas.microsoft.com/office/drawing/2014/main" val="790425176"/>
                  </a:ext>
                </a:extLst>
              </a:tr>
              <a:tr h="370840">
                <a:tc>
                  <a:txBody>
                    <a:bodyPr/>
                    <a:lstStyle/>
                    <a:p>
                      <a:r>
                        <a:rPr lang="fr-FR" dirty="0"/>
                        <a:t>22X</a:t>
                      </a:r>
                    </a:p>
                  </a:txBody>
                  <a:tcPr/>
                </a:tc>
                <a:tc>
                  <a:txBody>
                    <a:bodyPr/>
                    <a:lstStyle/>
                    <a:p>
                      <a:r>
                        <a:rPr lang="fr-FR" dirty="0"/>
                        <a:t>Niveau 30 + crique profondeur 10mm + D1 faible</a:t>
                      </a:r>
                    </a:p>
                  </a:txBody>
                  <a:tcPr/>
                </a:tc>
                <a:extLst>
                  <a:ext uri="{0D108BD9-81ED-4DB2-BD59-A6C34878D82A}">
                    <a16:rowId xmlns:a16="http://schemas.microsoft.com/office/drawing/2014/main" val="2246976117"/>
                  </a:ext>
                </a:extLst>
              </a:tr>
            </a:tbl>
          </a:graphicData>
        </a:graphic>
      </p:graphicFrame>
      <p:sp>
        <p:nvSpPr>
          <p:cNvPr id="33" name="ZoneTexte 32">
            <a:extLst>
              <a:ext uri="{FF2B5EF4-FFF2-40B4-BE49-F238E27FC236}">
                <a16:creationId xmlns:a16="http://schemas.microsoft.com/office/drawing/2014/main" id="{0095B0DD-B2B7-474A-905D-3754BBEFCDBB}"/>
              </a:ext>
            </a:extLst>
          </p:cNvPr>
          <p:cNvSpPr txBox="1"/>
          <p:nvPr/>
        </p:nvSpPr>
        <p:spPr>
          <a:xfrm>
            <a:off x="1475656" y="4725144"/>
            <a:ext cx="655272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A003B"/>
                </a:solidFill>
                <a:effectLst/>
                <a:uLnTx/>
                <a:uFillTx/>
                <a:latin typeface="Arial"/>
                <a:ea typeface="+mn-ea"/>
                <a:cs typeface="+mn-cs"/>
              </a:rPr>
              <a:t>Structure macro non conforme en 11 et 22X -&gt; re-prélèvement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A003B"/>
                </a:solidFill>
                <a:effectLst/>
                <a:uLnTx/>
                <a:uFillTx/>
                <a:latin typeface="Arial"/>
                <a:ea typeface="+mn-ea"/>
                <a:cs typeface="+mn-cs"/>
              </a:rPr>
              <a:t>Globalement, les prélèvements correspondant aux extrémités du produit trempé (11/12X/21/22X) présentent des </a:t>
            </a:r>
            <a:r>
              <a:rPr kumimoji="0" lang="fr-FR" sz="1600" b="0" i="0" u="none" strike="noStrike" kern="1200" cap="none" spc="0" normalizeH="0" baseline="0" noProof="0" dirty="0" err="1">
                <a:ln>
                  <a:noFill/>
                </a:ln>
                <a:solidFill>
                  <a:srgbClr val="1A003B"/>
                </a:solidFill>
                <a:effectLst/>
                <a:uLnTx/>
                <a:uFillTx/>
                <a:latin typeface="Arial"/>
                <a:ea typeface="+mn-ea"/>
                <a:cs typeface="+mn-cs"/>
              </a:rPr>
              <a:t>macro-structures</a:t>
            </a:r>
            <a:r>
              <a:rPr kumimoji="0" lang="fr-FR" sz="1600" b="0" i="0" u="none" strike="noStrike" kern="1200" cap="none" spc="0" normalizeH="0" baseline="0" noProof="0" dirty="0">
                <a:ln>
                  <a:noFill/>
                </a:ln>
                <a:solidFill>
                  <a:srgbClr val="1A003B"/>
                </a:solidFill>
                <a:effectLst/>
                <a:uLnTx/>
                <a:uFillTx/>
                <a:latin typeface="Arial"/>
                <a:ea typeface="+mn-ea"/>
                <a:cs typeface="+mn-cs"/>
              </a:rPr>
              <a:t> dégradées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A003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A003B"/>
                </a:solidFill>
                <a:effectLst/>
                <a:uLnTx/>
                <a:uFillTx/>
                <a:latin typeface="Arial"/>
                <a:ea typeface="+mn-ea"/>
                <a:cs typeface="+mn-cs"/>
              </a:rPr>
              <a:t>Niveau d’acceptation AIRBUS: niveau 30</a:t>
            </a:r>
          </a:p>
        </p:txBody>
      </p:sp>
      <p:sp>
        <p:nvSpPr>
          <p:cNvPr id="6" name="Espace réservé de la date 4">
            <a:extLst>
              <a:ext uri="{FF2B5EF4-FFF2-40B4-BE49-F238E27FC236}">
                <a16:creationId xmlns:a16="http://schemas.microsoft.com/office/drawing/2014/main" id="{FEBF30F5-2B9F-498A-BA81-C688EDA7C6FB}"/>
              </a:ext>
            </a:extLst>
          </p:cNvPr>
          <p:cNvSpPr txBox="1">
            <a:spLocks/>
          </p:cNvSpPr>
          <p:nvPr/>
        </p:nvSpPr>
        <p:spPr bwMode="gray">
          <a:xfrm>
            <a:off x="0" y="6678000"/>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7" name="Espace réservé de la date 4">
            <a:extLst>
              <a:ext uri="{FF2B5EF4-FFF2-40B4-BE49-F238E27FC236}">
                <a16:creationId xmlns:a16="http://schemas.microsoft.com/office/drawing/2014/main" id="{1BD595CC-3B26-4797-BAA7-DEBEB09056BD}"/>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8" name="Espace réservé du pied de page 5">
            <a:extLst>
              <a:ext uri="{FF2B5EF4-FFF2-40B4-BE49-F238E27FC236}">
                <a16:creationId xmlns:a16="http://schemas.microsoft.com/office/drawing/2014/main" id="{574421E1-E25B-46C1-A49C-9066D8F6413C}"/>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9" name="Espace réservé du numéro de diapositive 6">
            <a:extLst>
              <a:ext uri="{FF2B5EF4-FFF2-40B4-BE49-F238E27FC236}">
                <a16:creationId xmlns:a16="http://schemas.microsoft.com/office/drawing/2014/main" id="{85B96910-C8A1-4EEB-B20D-DD05E34C951C}"/>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12</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Tree>
    <p:extLst>
      <p:ext uri="{BB962C8B-B14F-4D97-AF65-F5344CB8AC3E}">
        <p14:creationId xmlns:p14="http://schemas.microsoft.com/office/powerpoint/2010/main" val="246231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01083-88A8-452B-8B64-6ECD01EA5D0E}"/>
              </a:ext>
            </a:extLst>
          </p:cNvPr>
          <p:cNvSpPr>
            <a:spLocks noGrp="1"/>
          </p:cNvSpPr>
          <p:nvPr>
            <p:ph type="title"/>
          </p:nvPr>
        </p:nvSpPr>
        <p:spPr/>
        <p:txBody>
          <a:bodyPr/>
          <a:lstStyle/>
          <a:p>
            <a:r>
              <a:rPr lang="fr-FR" dirty="0"/>
              <a:t>Macro - Recoupe</a:t>
            </a:r>
          </a:p>
        </p:txBody>
      </p:sp>
      <p:sp>
        <p:nvSpPr>
          <p:cNvPr id="5" name="Espace réservé de la date 4">
            <a:extLst>
              <a:ext uri="{FF2B5EF4-FFF2-40B4-BE49-F238E27FC236}">
                <a16:creationId xmlns:a16="http://schemas.microsoft.com/office/drawing/2014/main" id="{8BE58C87-4C0D-4AA4-AD6F-75F7EAA1EBEB}"/>
              </a:ext>
            </a:extLst>
          </p:cNvPr>
          <p:cNvSpPr>
            <a:spLocks noGrp="1"/>
          </p:cNvSpPr>
          <p:nvPr>
            <p:ph type="dt" sz="half"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graphicFrame>
        <p:nvGraphicFramePr>
          <p:cNvPr id="3" name="Tableau 2">
            <a:extLst>
              <a:ext uri="{FF2B5EF4-FFF2-40B4-BE49-F238E27FC236}">
                <a16:creationId xmlns:a16="http://schemas.microsoft.com/office/drawing/2014/main" id="{0FB0B999-3F23-4C1E-B2B0-3880424C398F}"/>
              </a:ext>
            </a:extLst>
          </p:cNvPr>
          <p:cNvGraphicFramePr>
            <a:graphicFrameLocks noGrp="1"/>
          </p:cNvGraphicFramePr>
          <p:nvPr>
            <p:extLst>
              <p:ext uri="{D42A27DB-BD31-4B8C-83A1-F6EECF244321}">
                <p14:modId xmlns:p14="http://schemas.microsoft.com/office/powerpoint/2010/main" val="3027187719"/>
              </p:ext>
            </p:extLst>
          </p:nvPr>
        </p:nvGraphicFramePr>
        <p:xfrm>
          <a:off x="1043608" y="1628800"/>
          <a:ext cx="6791960" cy="1483360"/>
        </p:xfrm>
        <a:graphic>
          <a:graphicData uri="http://schemas.openxmlformats.org/drawingml/2006/table">
            <a:tbl>
              <a:tblPr firstRow="1" bandRow="1">
                <a:tableStyleId>{21E4AEA4-8DFA-4A89-87EB-49C32662AFE0}</a:tableStyleId>
              </a:tblPr>
              <a:tblGrid>
                <a:gridCol w="1605280">
                  <a:extLst>
                    <a:ext uri="{9D8B030D-6E8A-4147-A177-3AD203B41FA5}">
                      <a16:colId xmlns:a16="http://schemas.microsoft.com/office/drawing/2014/main" val="2329208966"/>
                    </a:ext>
                  </a:extLst>
                </a:gridCol>
                <a:gridCol w="5186680">
                  <a:extLst>
                    <a:ext uri="{9D8B030D-6E8A-4147-A177-3AD203B41FA5}">
                      <a16:colId xmlns:a16="http://schemas.microsoft.com/office/drawing/2014/main" val="3413764176"/>
                    </a:ext>
                  </a:extLst>
                </a:gridCol>
              </a:tblGrid>
              <a:tr h="370840">
                <a:tc>
                  <a:txBody>
                    <a:bodyPr/>
                    <a:lstStyle/>
                    <a:p>
                      <a:r>
                        <a:rPr lang="fr-FR" dirty="0"/>
                        <a:t>Prélèvement</a:t>
                      </a:r>
                    </a:p>
                  </a:txBody>
                  <a:tcPr/>
                </a:tc>
                <a:tc>
                  <a:txBody>
                    <a:bodyPr/>
                    <a:lstStyle/>
                    <a:p>
                      <a:r>
                        <a:rPr lang="fr-FR" dirty="0"/>
                        <a:t>Niveau AMS2380</a:t>
                      </a:r>
                    </a:p>
                  </a:txBody>
                  <a:tcPr/>
                </a:tc>
                <a:extLst>
                  <a:ext uri="{0D108BD9-81ED-4DB2-BD59-A6C34878D82A}">
                    <a16:rowId xmlns:a16="http://schemas.microsoft.com/office/drawing/2014/main" val="2140724081"/>
                  </a:ext>
                </a:extLst>
              </a:tr>
              <a:tr h="370840">
                <a:tc>
                  <a:txBody>
                    <a:bodyPr/>
                    <a:lstStyle/>
                    <a:p>
                      <a:r>
                        <a:rPr lang="fr-FR" dirty="0"/>
                        <a:t>11</a:t>
                      </a:r>
                    </a:p>
                  </a:txBody>
                  <a:tcPr/>
                </a:tc>
                <a:tc>
                  <a:txBody>
                    <a:bodyPr/>
                    <a:lstStyle/>
                    <a:p>
                      <a:r>
                        <a:rPr lang="fr-FR" dirty="0"/>
                        <a:t>Niveau 30 + crique profondeur max.17mm (-2/-4)</a:t>
                      </a:r>
                    </a:p>
                  </a:txBody>
                  <a:tcPr/>
                </a:tc>
                <a:extLst>
                  <a:ext uri="{0D108BD9-81ED-4DB2-BD59-A6C34878D82A}">
                    <a16:rowId xmlns:a16="http://schemas.microsoft.com/office/drawing/2014/main" val="3833911115"/>
                  </a:ext>
                </a:extLst>
              </a:tr>
              <a:tr h="370840">
                <a:tc>
                  <a:txBody>
                    <a:bodyPr/>
                    <a:lstStyle/>
                    <a:p>
                      <a:r>
                        <a:rPr lang="fr-FR" dirty="0"/>
                        <a:t>21</a:t>
                      </a:r>
                    </a:p>
                  </a:txBody>
                  <a:tcPr/>
                </a:tc>
                <a:tc>
                  <a:txBody>
                    <a:bodyPr/>
                    <a:lstStyle/>
                    <a:p>
                      <a:r>
                        <a:rPr lang="fr-FR" dirty="0"/>
                        <a:t>Niveau 20 (0/-1)</a:t>
                      </a:r>
                    </a:p>
                  </a:txBody>
                  <a:tcPr/>
                </a:tc>
                <a:extLst>
                  <a:ext uri="{0D108BD9-81ED-4DB2-BD59-A6C34878D82A}">
                    <a16:rowId xmlns:a16="http://schemas.microsoft.com/office/drawing/2014/main" val="3846047307"/>
                  </a:ext>
                </a:extLst>
              </a:tr>
              <a:tr h="370840">
                <a:tc>
                  <a:txBody>
                    <a:bodyPr/>
                    <a:lstStyle/>
                    <a:p>
                      <a:r>
                        <a:rPr lang="fr-FR" dirty="0"/>
                        <a:t>22X</a:t>
                      </a:r>
                    </a:p>
                  </a:txBody>
                  <a:tcPr/>
                </a:tc>
                <a:tc>
                  <a:txBody>
                    <a:bodyPr/>
                    <a:lstStyle/>
                    <a:p>
                      <a:r>
                        <a:rPr lang="fr-FR" dirty="0"/>
                        <a:t>Niveau 20 + D2 faible (0/-1)</a:t>
                      </a:r>
                    </a:p>
                  </a:txBody>
                  <a:tcPr/>
                </a:tc>
                <a:extLst>
                  <a:ext uri="{0D108BD9-81ED-4DB2-BD59-A6C34878D82A}">
                    <a16:rowId xmlns:a16="http://schemas.microsoft.com/office/drawing/2014/main" val="2246976117"/>
                  </a:ext>
                </a:extLst>
              </a:tr>
            </a:tbl>
          </a:graphicData>
        </a:graphic>
      </p:graphicFrame>
      <p:sp>
        <p:nvSpPr>
          <p:cNvPr id="6" name="Espace réservé de la date 4">
            <a:extLst>
              <a:ext uri="{FF2B5EF4-FFF2-40B4-BE49-F238E27FC236}">
                <a16:creationId xmlns:a16="http://schemas.microsoft.com/office/drawing/2014/main" id="{4F56E5AA-2E82-4041-9004-A0BE1D591953}"/>
              </a:ext>
            </a:extLst>
          </p:cNvPr>
          <p:cNvSpPr txBox="1">
            <a:spLocks/>
          </p:cNvSpPr>
          <p:nvPr/>
        </p:nvSpPr>
        <p:spPr bwMode="gray">
          <a:xfrm>
            <a:off x="0" y="6678000"/>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7" name="Espace réservé de la date 4">
            <a:extLst>
              <a:ext uri="{FF2B5EF4-FFF2-40B4-BE49-F238E27FC236}">
                <a16:creationId xmlns:a16="http://schemas.microsoft.com/office/drawing/2014/main" id="{37B07F16-E133-4FB2-8BA1-945847723710}"/>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8" name="Espace réservé du pied de page 5">
            <a:extLst>
              <a:ext uri="{FF2B5EF4-FFF2-40B4-BE49-F238E27FC236}">
                <a16:creationId xmlns:a16="http://schemas.microsoft.com/office/drawing/2014/main" id="{E03DE689-3511-4EC6-92BC-BC025BEB66CC}"/>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9" name="Espace réservé du numéro de diapositive 6">
            <a:extLst>
              <a:ext uri="{FF2B5EF4-FFF2-40B4-BE49-F238E27FC236}">
                <a16:creationId xmlns:a16="http://schemas.microsoft.com/office/drawing/2014/main" id="{EE8FDC03-7271-45B9-81FC-F5B1853E2ABD}"/>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13</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Tree>
    <p:extLst>
      <p:ext uri="{BB962C8B-B14F-4D97-AF65-F5344CB8AC3E}">
        <p14:creationId xmlns:p14="http://schemas.microsoft.com/office/powerpoint/2010/main" val="221002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E7EE5-A649-498C-B46F-630A552B638E}"/>
              </a:ext>
            </a:extLst>
          </p:cNvPr>
          <p:cNvSpPr>
            <a:spLocks noGrp="1"/>
          </p:cNvSpPr>
          <p:nvPr>
            <p:ph type="title"/>
          </p:nvPr>
        </p:nvSpPr>
        <p:spPr/>
        <p:txBody>
          <a:bodyPr/>
          <a:lstStyle/>
          <a:p>
            <a:r>
              <a:rPr lang="fr-FR" dirty="0"/>
              <a:t>Traction T6F - sens T – MR – 730°C/1h/AIR</a:t>
            </a:r>
          </a:p>
        </p:txBody>
      </p:sp>
      <p:graphicFrame>
        <p:nvGraphicFramePr>
          <p:cNvPr id="7" name="Espace réservé du contenu 6">
            <a:extLst>
              <a:ext uri="{FF2B5EF4-FFF2-40B4-BE49-F238E27FC236}">
                <a16:creationId xmlns:a16="http://schemas.microsoft.com/office/drawing/2014/main" id="{A6280FF1-DC6E-4A32-A81A-388ED306014F}"/>
              </a:ext>
            </a:extLst>
          </p:cNvPr>
          <p:cNvGraphicFramePr>
            <a:graphicFrameLocks noGrp="1"/>
          </p:cNvGraphicFramePr>
          <p:nvPr>
            <p:ph idx="1"/>
          </p:nvPr>
        </p:nvGraphicFramePr>
        <p:xfrm>
          <a:off x="539750" y="980728"/>
          <a:ext cx="8481270" cy="5562600"/>
        </p:xfrm>
        <a:graphic>
          <a:graphicData uri="http://schemas.openxmlformats.org/drawingml/2006/table">
            <a:tbl>
              <a:tblPr firstRow="1" bandRow="1">
                <a:tableStyleId>{21E4AEA4-8DFA-4A89-87EB-49C32662AFE0}</a:tableStyleId>
              </a:tblPr>
              <a:tblGrid>
                <a:gridCol w="1760855">
                  <a:extLst>
                    <a:ext uri="{9D8B030D-6E8A-4147-A177-3AD203B41FA5}">
                      <a16:colId xmlns:a16="http://schemas.microsoft.com/office/drawing/2014/main" val="3994502401"/>
                    </a:ext>
                  </a:extLst>
                </a:gridCol>
                <a:gridCol w="1344083">
                  <a:extLst>
                    <a:ext uri="{9D8B030D-6E8A-4147-A177-3AD203B41FA5}">
                      <a16:colId xmlns:a16="http://schemas.microsoft.com/office/drawing/2014/main" val="1310531652"/>
                    </a:ext>
                  </a:extLst>
                </a:gridCol>
                <a:gridCol w="1344083">
                  <a:extLst>
                    <a:ext uri="{9D8B030D-6E8A-4147-A177-3AD203B41FA5}">
                      <a16:colId xmlns:a16="http://schemas.microsoft.com/office/drawing/2014/main" val="3578344135"/>
                    </a:ext>
                  </a:extLst>
                </a:gridCol>
                <a:gridCol w="1344083">
                  <a:extLst>
                    <a:ext uri="{9D8B030D-6E8A-4147-A177-3AD203B41FA5}">
                      <a16:colId xmlns:a16="http://schemas.microsoft.com/office/drawing/2014/main" val="2581554423"/>
                    </a:ext>
                  </a:extLst>
                </a:gridCol>
                <a:gridCol w="1344083">
                  <a:extLst>
                    <a:ext uri="{9D8B030D-6E8A-4147-A177-3AD203B41FA5}">
                      <a16:colId xmlns:a16="http://schemas.microsoft.com/office/drawing/2014/main" val="2817583982"/>
                    </a:ext>
                  </a:extLst>
                </a:gridCol>
                <a:gridCol w="1344083">
                  <a:extLst>
                    <a:ext uri="{9D8B030D-6E8A-4147-A177-3AD203B41FA5}">
                      <a16:colId xmlns:a16="http://schemas.microsoft.com/office/drawing/2014/main" val="4069229233"/>
                    </a:ext>
                  </a:extLst>
                </a:gridCol>
              </a:tblGrid>
              <a:tr h="370840">
                <a:tc>
                  <a:txBody>
                    <a:bodyPr/>
                    <a:lstStyle/>
                    <a:p>
                      <a:r>
                        <a:rPr lang="fr-FR" dirty="0"/>
                        <a:t>N° Eprouvette</a:t>
                      </a:r>
                    </a:p>
                  </a:txBody>
                  <a:tcPr/>
                </a:tc>
                <a:tc>
                  <a:txBody>
                    <a:bodyPr/>
                    <a:lstStyle/>
                    <a:p>
                      <a:r>
                        <a:rPr lang="fr-FR" dirty="0"/>
                        <a:t>Plaquette</a:t>
                      </a:r>
                    </a:p>
                  </a:txBody>
                  <a:tcPr/>
                </a:tc>
                <a:tc>
                  <a:txBody>
                    <a:bodyPr/>
                    <a:lstStyle/>
                    <a:p>
                      <a:r>
                        <a:rPr lang="fr-FR" dirty="0" err="1"/>
                        <a:t>Rm</a:t>
                      </a:r>
                      <a:endParaRPr lang="fr-FR" dirty="0"/>
                    </a:p>
                  </a:txBody>
                  <a:tcPr/>
                </a:tc>
                <a:tc>
                  <a:txBody>
                    <a:bodyPr/>
                    <a:lstStyle/>
                    <a:p>
                      <a:r>
                        <a:rPr lang="fr-FR" dirty="0"/>
                        <a:t>Rp02</a:t>
                      </a:r>
                    </a:p>
                  </a:txBody>
                  <a:tcPr/>
                </a:tc>
                <a:tc>
                  <a:txBody>
                    <a:bodyPr/>
                    <a:lstStyle/>
                    <a:p>
                      <a:r>
                        <a:rPr lang="fr-FR" dirty="0"/>
                        <a:t>A5d%</a:t>
                      </a:r>
                    </a:p>
                  </a:txBody>
                  <a:tcPr/>
                </a:tc>
                <a:tc>
                  <a:txBody>
                    <a:bodyPr/>
                    <a:lstStyle/>
                    <a:p>
                      <a:r>
                        <a:rPr lang="fr-FR" dirty="0"/>
                        <a:t>Z%</a:t>
                      </a:r>
                    </a:p>
                  </a:txBody>
                  <a:tcPr/>
                </a:tc>
                <a:extLst>
                  <a:ext uri="{0D108BD9-81ED-4DB2-BD59-A6C34878D82A}">
                    <a16:rowId xmlns:a16="http://schemas.microsoft.com/office/drawing/2014/main" val="2006940349"/>
                  </a:ext>
                </a:extLst>
              </a:tr>
              <a:tr h="370840">
                <a:tc>
                  <a:txBody>
                    <a:bodyPr/>
                    <a:lstStyle/>
                    <a:p>
                      <a:r>
                        <a:rPr lang="fr-FR" dirty="0"/>
                        <a:t>Imposition</a:t>
                      </a:r>
                    </a:p>
                  </a:txBody>
                  <a:tcPr/>
                </a:tc>
                <a:tc>
                  <a:txBody>
                    <a:bodyPr/>
                    <a:lstStyle/>
                    <a:p>
                      <a:endParaRPr lang="fr-FR" dirty="0"/>
                    </a:p>
                  </a:txBody>
                  <a:tcPr/>
                </a:tc>
                <a:tc>
                  <a:txBody>
                    <a:bodyPr/>
                    <a:lstStyle/>
                    <a:p>
                      <a:r>
                        <a:rPr lang="fr-FR" dirty="0"/>
                        <a:t>&gt;= 900</a:t>
                      </a:r>
                    </a:p>
                  </a:txBody>
                  <a:tcPr/>
                </a:tc>
                <a:tc>
                  <a:txBody>
                    <a:bodyPr/>
                    <a:lstStyle/>
                    <a:p>
                      <a:r>
                        <a:rPr lang="fr-FR" dirty="0"/>
                        <a:t>&gt;= 830</a:t>
                      </a:r>
                    </a:p>
                  </a:txBody>
                  <a:tcPr/>
                </a:tc>
                <a:tc>
                  <a:txBody>
                    <a:bodyPr/>
                    <a:lstStyle/>
                    <a:p>
                      <a:r>
                        <a:rPr lang="fr-FR" dirty="0"/>
                        <a:t>&gt;= 10</a:t>
                      </a:r>
                    </a:p>
                  </a:txBody>
                  <a:tcPr/>
                </a:tc>
                <a:tc>
                  <a:txBody>
                    <a:bodyPr/>
                    <a:lstStyle/>
                    <a:p>
                      <a:r>
                        <a:rPr lang="fr-FR" dirty="0"/>
                        <a:t>&gt;= 25</a:t>
                      </a:r>
                    </a:p>
                  </a:txBody>
                  <a:tcPr/>
                </a:tc>
                <a:extLst>
                  <a:ext uri="{0D108BD9-81ED-4DB2-BD59-A6C34878D82A}">
                    <a16:rowId xmlns:a16="http://schemas.microsoft.com/office/drawing/2014/main" val="1201729010"/>
                  </a:ext>
                </a:extLst>
              </a:tr>
              <a:tr h="370840">
                <a:tc>
                  <a:txBody>
                    <a:bodyPr/>
                    <a:lstStyle/>
                    <a:p>
                      <a:r>
                        <a:rPr lang="fr-FR" dirty="0"/>
                        <a:t>2364728</a:t>
                      </a:r>
                    </a:p>
                  </a:txBody>
                  <a:tcPr/>
                </a:tc>
                <a:tc>
                  <a:txBody>
                    <a:bodyPr/>
                    <a:lstStyle/>
                    <a:p>
                      <a:r>
                        <a:rPr lang="fr-FR" dirty="0"/>
                        <a:t>11X</a:t>
                      </a:r>
                    </a:p>
                  </a:txBody>
                  <a:tcPr/>
                </a:tc>
                <a:tc>
                  <a:txBody>
                    <a:bodyPr/>
                    <a:lstStyle/>
                    <a:p>
                      <a:r>
                        <a:rPr lang="fr-FR" dirty="0">
                          <a:solidFill>
                            <a:srgbClr val="00B050"/>
                          </a:solidFill>
                        </a:rPr>
                        <a:t>935</a:t>
                      </a:r>
                    </a:p>
                  </a:txBody>
                  <a:tcPr/>
                </a:tc>
                <a:tc>
                  <a:txBody>
                    <a:bodyPr/>
                    <a:lstStyle/>
                    <a:p>
                      <a:r>
                        <a:rPr lang="fr-FR" dirty="0">
                          <a:solidFill>
                            <a:srgbClr val="00B050"/>
                          </a:solidFill>
                        </a:rPr>
                        <a:t>865</a:t>
                      </a:r>
                    </a:p>
                  </a:txBody>
                  <a:tcPr/>
                </a:tc>
                <a:tc>
                  <a:txBody>
                    <a:bodyPr/>
                    <a:lstStyle/>
                    <a:p>
                      <a:r>
                        <a:rPr lang="fr-FR" dirty="0">
                          <a:solidFill>
                            <a:srgbClr val="00B050"/>
                          </a:solidFill>
                        </a:rPr>
                        <a:t>14</a:t>
                      </a:r>
                    </a:p>
                  </a:txBody>
                  <a:tcPr/>
                </a:tc>
                <a:tc>
                  <a:txBody>
                    <a:bodyPr/>
                    <a:lstStyle/>
                    <a:p>
                      <a:r>
                        <a:rPr lang="fr-FR" dirty="0">
                          <a:solidFill>
                            <a:srgbClr val="00B050"/>
                          </a:solidFill>
                        </a:rPr>
                        <a:t>29</a:t>
                      </a:r>
                    </a:p>
                  </a:txBody>
                  <a:tcPr/>
                </a:tc>
                <a:extLst>
                  <a:ext uri="{0D108BD9-81ED-4DB2-BD59-A6C34878D82A}">
                    <a16:rowId xmlns:a16="http://schemas.microsoft.com/office/drawing/2014/main" val="2200267406"/>
                  </a:ext>
                </a:extLst>
              </a:tr>
              <a:tr h="370840">
                <a:tc>
                  <a:txBody>
                    <a:bodyPr/>
                    <a:lstStyle/>
                    <a:p>
                      <a:r>
                        <a:rPr lang="fr-FR" dirty="0"/>
                        <a:t>2364729</a:t>
                      </a:r>
                    </a:p>
                  </a:txBody>
                  <a:tcPr/>
                </a:tc>
                <a:tc>
                  <a:txBody>
                    <a:bodyPr/>
                    <a:lstStyle/>
                    <a:p>
                      <a:r>
                        <a:rPr lang="fr-FR" dirty="0"/>
                        <a:t>11X</a:t>
                      </a:r>
                    </a:p>
                  </a:txBody>
                  <a:tcPr/>
                </a:tc>
                <a:tc>
                  <a:txBody>
                    <a:bodyPr/>
                    <a:lstStyle/>
                    <a:p>
                      <a:r>
                        <a:rPr lang="fr-FR" dirty="0">
                          <a:solidFill>
                            <a:srgbClr val="00B050"/>
                          </a:solidFill>
                        </a:rPr>
                        <a:t>938</a:t>
                      </a:r>
                    </a:p>
                  </a:txBody>
                  <a:tcPr/>
                </a:tc>
                <a:tc>
                  <a:txBody>
                    <a:bodyPr/>
                    <a:lstStyle/>
                    <a:p>
                      <a:r>
                        <a:rPr lang="fr-FR" dirty="0">
                          <a:solidFill>
                            <a:srgbClr val="00B050"/>
                          </a:solidFill>
                        </a:rPr>
                        <a:t>870</a:t>
                      </a:r>
                    </a:p>
                  </a:txBody>
                  <a:tcPr/>
                </a:tc>
                <a:tc>
                  <a:txBody>
                    <a:bodyPr/>
                    <a:lstStyle/>
                    <a:p>
                      <a:r>
                        <a:rPr lang="fr-FR" dirty="0">
                          <a:solidFill>
                            <a:srgbClr val="00B050"/>
                          </a:solidFill>
                        </a:rPr>
                        <a:t>16</a:t>
                      </a:r>
                    </a:p>
                  </a:txBody>
                  <a:tcPr/>
                </a:tc>
                <a:tc>
                  <a:txBody>
                    <a:bodyPr/>
                    <a:lstStyle/>
                    <a:p>
                      <a:r>
                        <a:rPr lang="fr-FR" dirty="0">
                          <a:solidFill>
                            <a:srgbClr val="00B050"/>
                          </a:solidFill>
                        </a:rPr>
                        <a:t>31</a:t>
                      </a:r>
                    </a:p>
                  </a:txBody>
                  <a:tcPr/>
                </a:tc>
                <a:extLst>
                  <a:ext uri="{0D108BD9-81ED-4DB2-BD59-A6C34878D82A}">
                    <a16:rowId xmlns:a16="http://schemas.microsoft.com/office/drawing/2014/main" val="2240341117"/>
                  </a:ext>
                </a:extLst>
              </a:tr>
              <a:tr h="370840">
                <a:tc>
                  <a:txBody>
                    <a:bodyPr/>
                    <a:lstStyle/>
                    <a:p>
                      <a:r>
                        <a:rPr lang="fr-FR" dirty="0"/>
                        <a:t>2364767</a:t>
                      </a:r>
                    </a:p>
                  </a:txBody>
                  <a:tcPr/>
                </a:tc>
                <a:tc>
                  <a:txBody>
                    <a:bodyPr/>
                    <a:lstStyle/>
                    <a:p>
                      <a:r>
                        <a:rPr lang="fr-FR" dirty="0"/>
                        <a:t>12</a:t>
                      </a:r>
                    </a:p>
                  </a:txBody>
                  <a:tcPr/>
                </a:tc>
                <a:tc>
                  <a:txBody>
                    <a:bodyPr/>
                    <a:lstStyle/>
                    <a:p>
                      <a:r>
                        <a:rPr lang="fr-FR" dirty="0">
                          <a:solidFill>
                            <a:srgbClr val="00B050"/>
                          </a:solidFill>
                        </a:rPr>
                        <a:t>935</a:t>
                      </a:r>
                    </a:p>
                  </a:txBody>
                  <a:tcPr/>
                </a:tc>
                <a:tc>
                  <a:txBody>
                    <a:bodyPr/>
                    <a:lstStyle/>
                    <a:p>
                      <a:r>
                        <a:rPr lang="fr-FR" dirty="0">
                          <a:solidFill>
                            <a:srgbClr val="00B050"/>
                          </a:solidFill>
                        </a:rPr>
                        <a:t>869</a:t>
                      </a:r>
                    </a:p>
                  </a:txBody>
                  <a:tcPr/>
                </a:tc>
                <a:tc>
                  <a:txBody>
                    <a:bodyPr/>
                    <a:lstStyle/>
                    <a:p>
                      <a:r>
                        <a:rPr lang="fr-FR" dirty="0">
                          <a:solidFill>
                            <a:srgbClr val="00B050"/>
                          </a:solidFill>
                        </a:rPr>
                        <a:t>13</a:t>
                      </a:r>
                    </a:p>
                  </a:txBody>
                  <a:tcPr/>
                </a:tc>
                <a:tc>
                  <a:txBody>
                    <a:bodyPr/>
                    <a:lstStyle/>
                    <a:p>
                      <a:r>
                        <a:rPr lang="fr-FR" dirty="0">
                          <a:solidFill>
                            <a:srgbClr val="00B050"/>
                          </a:solidFill>
                        </a:rPr>
                        <a:t>25</a:t>
                      </a:r>
                    </a:p>
                  </a:txBody>
                  <a:tcPr/>
                </a:tc>
                <a:extLst>
                  <a:ext uri="{0D108BD9-81ED-4DB2-BD59-A6C34878D82A}">
                    <a16:rowId xmlns:a16="http://schemas.microsoft.com/office/drawing/2014/main" val="683079298"/>
                  </a:ext>
                </a:extLst>
              </a:tr>
              <a:tr h="370840">
                <a:tc>
                  <a:txBody>
                    <a:bodyPr/>
                    <a:lstStyle/>
                    <a:p>
                      <a:r>
                        <a:rPr lang="fr-FR" dirty="0"/>
                        <a:t>2364768</a:t>
                      </a:r>
                    </a:p>
                  </a:txBody>
                  <a:tcPr/>
                </a:tc>
                <a:tc>
                  <a:txBody>
                    <a:bodyPr/>
                    <a:lstStyle/>
                    <a:p>
                      <a:r>
                        <a:rPr lang="fr-FR" dirty="0"/>
                        <a:t>12</a:t>
                      </a:r>
                    </a:p>
                  </a:txBody>
                  <a:tcPr/>
                </a:tc>
                <a:tc>
                  <a:txBody>
                    <a:bodyPr/>
                    <a:lstStyle/>
                    <a:p>
                      <a:r>
                        <a:rPr lang="fr-FR" dirty="0">
                          <a:solidFill>
                            <a:srgbClr val="00B050"/>
                          </a:solidFill>
                        </a:rPr>
                        <a:t>945</a:t>
                      </a:r>
                    </a:p>
                  </a:txBody>
                  <a:tcPr/>
                </a:tc>
                <a:tc>
                  <a:txBody>
                    <a:bodyPr/>
                    <a:lstStyle/>
                    <a:p>
                      <a:r>
                        <a:rPr lang="fr-FR" dirty="0">
                          <a:solidFill>
                            <a:srgbClr val="00B050"/>
                          </a:solidFill>
                        </a:rPr>
                        <a:t>882</a:t>
                      </a:r>
                    </a:p>
                  </a:txBody>
                  <a:tcPr/>
                </a:tc>
                <a:tc>
                  <a:txBody>
                    <a:bodyPr/>
                    <a:lstStyle/>
                    <a:p>
                      <a:r>
                        <a:rPr lang="fr-FR" dirty="0">
                          <a:solidFill>
                            <a:srgbClr val="00B050"/>
                          </a:solidFill>
                        </a:rPr>
                        <a:t>13</a:t>
                      </a:r>
                    </a:p>
                  </a:txBody>
                  <a:tcPr/>
                </a:tc>
                <a:tc>
                  <a:txBody>
                    <a:bodyPr/>
                    <a:lstStyle/>
                    <a:p>
                      <a:r>
                        <a:rPr lang="fr-FR" dirty="0">
                          <a:solidFill>
                            <a:srgbClr val="00B050"/>
                          </a:solidFill>
                        </a:rPr>
                        <a:t>27</a:t>
                      </a:r>
                    </a:p>
                  </a:txBody>
                  <a:tcPr/>
                </a:tc>
                <a:extLst>
                  <a:ext uri="{0D108BD9-81ED-4DB2-BD59-A6C34878D82A}">
                    <a16:rowId xmlns:a16="http://schemas.microsoft.com/office/drawing/2014/main" val="4180794953"/>
                  </a:ext>
                </a:extLst>
              </a:tr>
              <a:tr h="370840">
                <a:tc>
                  <a:txBody>
                    <a:bodyPr/>
                    <a:lstStyle/>
                    <a:p>
                      <a:r>
                        <a:rPr lang="fr-FR" dirty="0"/>
                        <a:t>2364806</a:t>
                      </a:r>
                    </a:p>
                  </a:txBody>
                  <a:tcPr/>
                </a:tc>
                <a:tc>
                  <a:txBody>
                    <a:bodyPr/>
                    <a:lstStyle/>
                    <a:p>
                      <a:r>
                        <a:rPr lang="fr-FR" dirty="0"/>
                        <a:t>12X</a:t>
                      </a:r>
                    </a:p>
                  </a:txBody>
                  <a:tcPr/>
                </a:tc>
                <a:tc>
                  <a:txBody>
                    <a:bodyPr/>
                    <a:lstStyle/>
                    <a:p>
                      <a:r>
                        <a:rPr lang="fr-FR" dirty="0">
                          <a:solidFill>
                            <a:srgbClr val="00B050"/>
                          </a:solidFill>
                        </a:rPr>
                        <a:t>928</a:t>
                      </a:r>
                    </a:p>
                  </a:txBody>
                  <a:tcPr/>
                </a:tc>
                <a:tc>
                  <a:txBody>
                    <a:bodyPr/>
                    <a:lstStyle/>
                    <a:p>
                      <a:r>
                        <a:rPr lang="fr-FR" dirty="0">
                          <a:solidFill>
                            <a:srgbClr val="00B050"/>
                          </a:solidFill>
                        </a:rPr>
                        <a:t>861</a:t>
                      </a:r>
                    </a:p>
                  </a:txBody>
                  <a:tcPr/>
                </a:tc>
                <a:tc>
                  <a:txBody>
                    <a:bodyPr/>
                    <a:lstStyle/>
                    <a:p>
                      <a:r>
                        <a:rPr lang="fr-FR" dirty="0">
                          <a:solidFill>
                            <a:srgbClr val="00B050"/>
                          </a:solidFill>
                        </a:rPr>
                        <a:t>14,5</a:t>
                      </a:r>
                    </a:p>
                  </a:txBody>
                  <a:tcPr/>
                </a:tc>
                <a:tc>
                  <a:txBody>
                    <a:bodyPr/>
                    <a:lstStyle/>
                    <a:p>
                      <a:r>
                        <a:rPr lang="fr-FR" dirty="0">
                          <a:solidFill>
                            <a:srgbClr val="FF0000"/>
                          </a:solidFill>
                        </a:rPr>
                        <a:t>24</a:t>
                      </a:r>
                    </a:p>
                  </a:txBody>
                  <a:tcPr/>
                </a:tc>
                <a:extLst>
                  <a:ext uri="{0D108BD9-81ED-4DB2-BD59-A6C34878D82A}">
                    <a16:rowId xmlns:a16="http://schemas.microsoft.com/office/drawing/2014/main" val="1176598642"/>
                  </a:ext>
                </a:extLst>
              </a:tr>
              <a:tr h="370840">
                <a:tc>
                  <a:txBody>
                    <a:bodyPr/>
                    <a:lstStyle/>
                    <a:p>
                      <a:r>
                        <a:rPr lang="fr-FR" dirty="0"/>
                        <a:t>2364807</a:t>
                      </a:r>
                    </a:p>
                  </a:txBody>
                  <a:tcPr/>
                </a:tc>
                <a:tc>
                  <a:txBody>
                    <a:bodyPr/>
                    <a:lstStyle/>
                    <a:p>
                      <a:r>
                        <a:rPr lang="fr-FR" dirty="0"/>
                        <a:t>12X</a:t>
                      </a:r>
                    </a:p>
                  </a:txBody>
                  <a:tcPr/>
                </a:tc>
                <a:tc>
                  <a:txBody>
                    <a:bodyPr/>
                    <a:lstStyle/>
                    <a:p>
                      <a:r>
                        <a:rPr lang="fr-FR" dirty="0">
                          <a:solidFill>
                            <a:srgbClr val="00B050"/>
                          </a:solidFill>
                        </a:rPr>
                        <a:t>937</a:t>
                      </a:r>
                    </a:p>
                  </a:txBody>
                  <a:tcPr/>
                </a:tc>
                <a:tc>
                  <a:txBody>
                    <a:bodyPr/>
                    <a:lstStyle/>
                    <a:p>
                      <a:r>
                        <a:rPr lang="fr-FR" dirty="0">
                          <a:solidFill>
                            <a:srgbClr val="00B050"/>
                          </a:solidFill>
                        </a:rPr>
                        <a:t>871</a:t>
                      </a:r>
                    </a:p>
                  </a:txBody>
                  <a:tcPr/>
                </a:tc>
                <a:tc>
                  <a:txBody>
                    <a:bodyPr/>
                    <a:lstStyle/>
                    <a:p>
                      <a:r>
                        <a:rPr lang="fr-FR" dirty="0">
                          <a:solidFill>
                            <a:srgbClr val="00B050"/>
                          </a:solidFill>
                        </a:rPr>
                        <a:t>15</a:t>
                      </a:r>
                    </a:p>
                  </a:txBody>
                  <a:tcPr/>
                </a:tc>
                <a:tc>
                  <a:txBody>
                    <a:bodyPr/>
                    <a:lstStyle/>
                    <a:p>
                      <a:r>
                        <a:rPr lang="fr-FR" dirty="0">
                          <a:solidFill>
                            <a:srgbClr val="00B050"/>
                          </a:solidFill>
                        </a:rPr>
                        <a:t>34</a:t>
                      </a:r>
                    </a:p>
                  </a:txBody>
                  <a:tcPr/>
                </a:tc>
                <a:extLst>
                  <a:ext uri="{0D108BD9-81ED-4DB2-BD59-A6C34878D82A}">
                    <a16:rowId xmlns:a16="http://schemas.microsoft.com/office/drawing/2014/main" val="802708053"/>
                  </a:ext>
                </a:extLst>
              </a:tr>
              <a:tr h="370840">
                <a:tc>
                  <a:txBody>
                    <a:bodyPr/>
                    <a:lstStyle/>
                    <a:p>
                      <a:r>
                        <a:rPr lang="fr-FR" dirty="0"/>
                        <a:t>2364845</a:t>
                      </a:r>
                    </a:p>
                  </a:txBody>
                  <a:tcPr/>
                </a:tc>
                <a:tc>
                  <a:txBody>
                    <a:bodyPr/>
                    <a:lstStyle/>
                    <a:p>
                      <a:r>
                        <a:rPr lang="fr-FR" dirty="0"/>
                        <a:t>21</a:t>
                      </a:r>
                    </a:p>
                  </a:txBody>
                  <a:tcPr/>
                </a:tc>
                <a:tc>
                  <a:txBody>
                    <a:bodyPr/>
                    <a:lstStyle/>
                    <a:p>
                      <a:r>
                        <a:rPr lang="fr-FR" dirty="0">
                          <a:solidFill>
                            <a:srgbClr val="00B050"/>
                          </a:solidFill>
                        </a:rPr>
                        <a:t>937</a:t>
                      </a:r>
                    </a:p>
                  </a:txBody>
                  <a:tcPr/>
                </a:tc>
                <a:tc>
                  <a:txBody>
                    <a:bodyPr/>
                    <a:lstStyle/>
                    <a:p>
                      <a:r>
                        <a:rPr lang="fr-FR" dirty="0">
                          <a:solidFill>
                            <a:srgbClr val="00B050"/>
                          </a:solidFill>
                        </a:rPr>
                        <a:t>865</a:t>
                      </a:r>
                    </a:p>
                  </a:txBody>
                  <a:tcPr/>
                </a:tc>
                <a:tc>
                  <a:txBody>
                    <a:bodyPr/>
                    <a:lstStyle/>
                    <a:p>
                      <a:r>
                        <a:rPr lang="fr-FR" dirty="0">
                          <a:solidFill>
                            <a:srgbClr val="00B050"/>
                          </a:solidFill>
                        </a:rPr>
                        <a:t>12,5</a:t>
                      </a:r>
                    </a:p>
                  </a:txBody>
                  <a:tcPr/>
                </a:tc>
                <a:tc>
                  <a:txBody>
                    <a:bodyPr/>
                    <a:lstStyle/>
                    <a:p>
                      <a:r>
                        <a:rPr lang="fr-FR" dirty="0">
                          <a:solidFill>
                            <a:srgbClr val="00B050"/>
                          </a:solidFill>
                        </a:rPr>
                        <a:t>25</a:t>
                      </a:r>
                    </a:p>
                  </a:txBody>
                  <a:tcPr/>
                </a:tc>
                <a:extLst>
                  <a:ext uri="{0D108BD9-81ED-4DB2-BD59-A6C34878D82A}">
                    <a16:rowId xmlns:a16="http://schemas.microsoft.com/office/drawing/2014/main" val="2295223122"/>
                  </a:ext>
                </a:extLst>
              </a:tr>
              <a:tr h="370840">
                <a:tc>
                  <a:txBody>
                    <a:bodyPr/>
                    <a:lstStyle/>
                    <a:p>
                      <a:r>
                        <a:rPr lang="fr-FR" dirty="0"/>
                        <a:t>2364846</a:t>
                      </a:r>
                    </a:p>
                  </a:txBody>
                  <a:tcPr/>
                </a:tc>
                <a:tc>
                  <a:txBody>
                    <a:bodyPr/>
                    <a:lstStyle/>
                    <a:p>
                      <a:r>
                        <a:rPr lang="fr-FR" dirty="0"/>
                        <a:t>21</a:t>
                      </a:r>
                    </a:p>
                  </a:txBody>
                  <a:tcPr/>
                </a:tc>
                <a:tc>
                  <a:txBody>
                    <a:bodyPr/>
                    <a:lstStyle/>
                    <a:p>
                      <a:r>
                        <a:rPr lang="fr-FR" dirty="0">
                          <a:solidFill>
                            <a:srgbClr val="00B050"/>
                          </a:solidFill>
                        </a:rPr>
                        <a:t>946</a:t>
                      </a:r>
                    </a:p>
                  </a:txBody>
                  <a:tcPr/>
                </a:tc>
                <a:tc>
                  <a:txBody>
                    <a:bodyPr/>
                    <a:lstStyle/>
                    <a:p>
                      <a:r>
                        <a:rPr lang="fr-FR" dirty="0">
                          <a:solidFill>
                            <a:srgbClr val="00B050"/>
                          </a:solidFill>
                        </a:rPr>
                        <a:t>879</a:t>
                      </a:r>
                    </a:p>
                  </a:txBody>
                  <a:tcPr/>
                </a:tc>
                <a:tc>
                  <a:txBody>
                    <a:bodyPr/>
                    <a:lstStyle/>
                    <a:p>
                      <a:r>
                        <a:rPr lang="fr-FR" dirty="0">
                          <a:solidFill>
                            <a:srgbClr val="00B050"/>
                          </a:solidFill>
                        </a:rPr>
                        <a:t>12,5</a:t>
                      </a:r>
                    </a:p>
                  </a:txBody>
                  <a:tcPr/>
                </a:tc>
                <a:tc>
                  <a:txBody>
                    <a:bodyPr/>
                    <a:lstStyle/>
                    <a:p>
                      <a:r>
                        <a:rPr lang="fr-FR" dirty="0">
                          <a:solidFill>
                            <a:srgbClr val="00B050"/>
                          </a:solidFill>
                        </a:rPr>
                        <a:t>28</a:t>
                      </a:r>
                    </a:p>
                  </a:txBody>
                  <a:tcPr/>
                </a:tc>
                <a:extLst>
                  <a:ext uri="{0D108BD9-81ED-4DB2-BD59-A6C34878D82A}">
                    <a16:rowId xmlns:a16="http://schemas.microsoft.com/office/drawing/2014/main" val="3655463728"/>
                  </a:ext>
                </a:extLst>
              </a:tr>
              <a:tr h="370840">
                <a:tc>
                  <a:txBody>
                    <a:bodyPr/>
                    <a:lstStyle/>
                    <a:p>
                      <a:r>
                        <a:rPr lang="fr-FR" dirty="0"/>
                        <a:t>2364884</a:t>
                      </a:r>
                    </a:p>
                  </a:txBody>
                  <a:tcPr/>
                </a:tc>
                <a:tc>
                  <a:txBody>
                    <a:bodyPr/>
                    <a:lstStyle/>
                    <a:p>
                      <a:r>
                        <a:rPr lang="fr-FR" dirty="0"/>
                        <a:t>21X</a:t>
                      </a:r>
                    </a:p>
                  </a:txBody>
                  <a:tcPr/>
                </a:tc>
                <a:tc>
                  <a:txBody>
                    <a:bodyPr/>
                    <a:lstStyle/>
                    <a:p>
                      <a:r>
                        <a:rPr lang="fr-FR" dirty="0">
                          <a:solidFill>
                            <a:srgbClr val="00B050"/>
                          </a:solidFill>
                        </a:rPr>
                        <a:t>925</a:t>
                      </a:r>
                    </a:p>
                  </a:txBody>
                  <a:tcPr/>
                </a:tc>
                <a:tc>
                  <a:txBody>
                    <a:bodyPr/>
                    <a:lstStyle/>
                    <a:p>
                      <a:r>
                        <a:rPr lang="fr-FR" dirty="0">
                          <a:solidFill>
                            <a:srgbClr val="00B050"/>
                          </a:solidFill>
                        </a:rPr>
                        <a:t>856</a:t>
                      </a:r>
                    </a:p>
                  </a:txBody>
                  <a:tcPr/>
                </a:tc>
                <a:tc>
                  <a:txBody>
                    <a:bodyPr/>
                    <a:lstStyle/>
                    <a:p>
                      <a:r>
                        <a:rPr lang="fr-FR" dirty="0">
                          <a:solidFill>
                            <a:srgbClr val="00B050"/>
                          </a:solidFill>
                        </a:rPr>
                        <a:t>14</a:t>
                      </a:r>
                    </a:p>
                  </a:txBody>
                  <a:tcPr/>
                </a:tc>
                <a:tc>
                  <a:txBody>
                    <a:bodyPr/>
                    <a:lstStyle/>
                    <a:p>
                      <a:r>
                        <a:rPr lang="fr-FR" dirty="0">
                          <a:solidFill>
                            <a:srgbClr val="FF0000"/>
                          </a:solidFill>
                        </a:rPr>
                        <a:t>23</a:t>
                      </a:r>
                    </a:p>
                  </a:txBody>
                  <a:tcPr/>
                </a:tc>
                <a:extLst>
                  <a:ext uri="{0D108BD9-81ED-4DB2-BD59-A6C34878D82A}">
                    <a16:rowId xmlns:a16="http://schemas.microsoft.com/office/drawing/2014/main" val="250202581"/>
                  </a:ext>
                </a:extLst>
              </a:tr>
              <a:tr h="370840">
                <a:tc>
                  <a:txBody>
                    <a:bodyPr/>
                    <a:lstStyle/>
                    <a:p>
                      <a:r>
                        <a:rPr lang="fr-FR" dirty="0"/>
                        <a:t>2364885</a:t>
                      </a:r>
                    </a:p>
                  </a:txBody>
                  <a:tcPr/>
                </a:tc>
                <a:tc>
                  <a:txBody>
                    <a:bodyPr/>
                    <a:lstStyle/>
                    <a:p>
                      <a:r>
                        <a:rPr lang="fr-FR" dirty="0"/>
                        <a:t>21X</a:t>
                      </a:r>
                    </a:p>
                  </a:txBody>
                  <a:tcPr/>
                </a:tc>
                <a:tc>
                  <a:txBody>
                    <a:bodyPr/>
                    <a:lstStyle/>
                    <a:p>
                      <a:r>
                        <a:rPr lang="fr-FR" dirty="0">
                          <a:solidFill>
                            <a:srgbClr val="00B050"/>
                          </a:solidFill>
                        </a:rPr>
                        <a:t>935</a:t>
                      </a:r>
                    </a:p>
                  </a:txBody>
                  <a:tcPr/>
                </a:tc>
                <a:tc>
                  <a:txBody>
                    <a:bodyPr/>
                    <a:lstStyle/>
                    <a:p>
                      <a:r>
                        <a:rPr lang="fr-FR" dirty="0">
                          <a:solidFill>
                            <a:srgbClr val="00B050"/>
                          </a:solidFill>
                        </a:rPr>
                        <a:t>868</a:t>
                      </a:r>
                    </a:p>
                  </a:txBody>
                  <a:tcPr/>
                </a:tc>
                <a:tc>
                  <a:txBody>
                    <a:bodyPr/>
                    <a:lstStyle/>
                    <a:p>
                      <a:r>
                        <a:rPr lang="fr-FR" dirty="0">
                          <a:solidFill>
                            <a:srgbClr val="00B050"/>
                          </a:solidFill>
                        </a:rPr>
                        <a:t>12,5</a:t>
                      </a:r>
                    </a:p>
                  </a:txBody>
                  <a:tcPr/>
                </a:tc>
                <a:tc>
                  <a:txBody>
                    <a:bodyPr/>
                    <a:lstStyle/>
                    <a:p>
                      <a:r>
                        <a:rPr lang="fr-FR" dirty="0">
                          <a:solidFill>
                            <a:srgbClr val="FF0000"/>
                          </a:solidFill>
                        </a:rPr>
                        <a:t>20</a:t>
                      </a:r>
                    </a:p>
                  </a:txBody>
                  <a:tcPr/>
                </a:tc>
                <a:extLst>
                  <a:ext uri="{0D108BD9-81ED-4DB2-BD59-A6C34878D82A}">
                    <a16:rowId xmlns:a16="http://schemas.microsoft.com/office/drawing/2014/main" val="1077440534"/>
                  </a:ext>
                </a:extLst>
              </a:tr>
              <a:tr h="370840">
                <a:tc>
                  <a:txBody>
                    <a:bodyPr/>
                    <a:lstStyle/>
                    <a:p>
                      <a:r>
                        <a:rPr lang="fr-FR" dirty="0"/>
                        <a:t>2364924</a:t>
                      </a:r>
                    </a:p>
                  </a:txBody>
                  <a:tcPr/>
                </a:tc>
                <a:tc>
                  <a:txBody>
                    <a:bodyPr/>
                    <a:lstStyle/>
                    <a:p>
                      <a:r>
                        <a:rPr lang="fr-FR" dirty="0"/>
                        <a:t>22</a:t>
                      </a:r>
                    </a:p>
                  </a:txBody>
                  <a:tcPr/>
                </a:tc>
                <a:tc>
                  <a:txBody>
                    <a:bodyPr/>
                    <a:lstStyle/>
                    <a:p>
                      <a:r>
                        <a:rPr lang="fr-FR" dirty="0">
                          <a:solidFill>
                            <a:srgbClr val="00B050"/>
                          </a:solidFill>
                        </a:rPr>
                        <a:t>941</a:t>
                      </a:r>
                    </a:p>
                  </a:txBody>
                  <a:tcPr/>
                </a:tc>
                <a:tc>
                  <a:txBody>
                    <a:bodyPr/>
                    <a:lstStyle/>
                    <a:p>
                      <a:r>
                        <a:rPr lang="fr-FR" dirty="0">
                          <a:solidFill>
                            <a:srgbClr val="00B050"/>
                          </a:solidFill>
                        </a:rPr>
                        <a:t>865</a:t>
                      </a:r>
                    </a:p>
                  </a:txBody>
                  <a:tcPr/>
                </a:tc>
                <a:tc>
                  <a:txBody>
                    <a:bodyPr/>
                    <a:lstStyle/>
                    <a:p>
                      <a:r>
                        <a:rPr lang="fr-FR" dirty="0">
                          <a:solidFill>
                            <a:srgbClr val="00B050"/>
                          </a:solidFill>
                        </a:rPr>
                        <a:t>14</a:t>
                      </a:r>
                    </a:p>
                  </a:txBody>
                  <a:tcPr/>
                </a:tc>
                <a:tc>
                  <a:txBody>
                    <a:bodyPr/>
                    <a:lstStyle/>
                    <a:p>
                      <a:r>
                        <a:rPr lang="fr-FR" dirty="0">
                          <a:solidFill>
                            <a:srgbClr val="FF0000"/>
                          </a:solidFill>
                        </a:rPr>
                        <a:t>23</a:t>
                      </a:r>
                    </a:p>
                  </a:txBody>
                  <a:tcPr/>
                </a:tc>
                <a:extLst>
                  <a:ext uri="{0D108BD9-81ED-4DB2-BD59-A6C34878D82A}">
                    <a16:rowId xmlns:a16="http://schemas.microsoft.com/office/drawing/2014/main" val="751467350"/>
                  </a:ext>
                </a:extLst>
              </a:tr>
              <a:tr h="370840">
                <a:tc>
                  <a:txBody>
                    <a:bodyPr/>
                    <a:lstStyle/>
                    <a:p>
                      <a:r>
                        <a:rPr lang="fr-FR" dirty="0"/>
                        <a:t>2364925</a:t>
                      </a:r>
                    </a:p>
                  </a:txBody>
                  <a:tcPr/>
                </a:tc>
                <a:tc>
                  <a:txBody>
                    <a:bodyPr/>
                    <a:lstStyle/>
                    <a:p>
                      <a:r>
                        <a:rPr lang="fr-FR" dirty="0"/>
                        <a:t>22</a:t>
                      </a:r>
                    </a:p>
                  </a:txBody>
                  <a:tcPr/>
                </a:tc>
                <a:tc>
                  <a:txBody>
                    <a:bodyPr/>
                    <a:lstStyle/>
                    <a:p>
                      <a:r>
                        <a:rPr lang="fr-FR" dirty="0">
                          <a:solidFill>
                            <a:srgbClr val="00B050"/>
                          </a:solidFill>
                        </a:rPr>
                        <a:t>947</a:t>
                      </a:r>
                    </a:p>
                  </a:txBody>
                  <a:tcPr/>
                </a:tc>
                <a:tc>
                  <a:txBody>
                    <a:bodyPr/>
                    <a:lstStyle/>
                    <a:p>
                      <a:r>
                        <a:rPr lang="fr-FR" dirty="0">
                          <a:solidFill>
                            <a:srgbClr val="00B050"/>
                          </a:solidFill>
                        </a:rPr>
                        <a:t>876</a:t>
                      </a:r>
                    </a:p>
                  </a:txBody>
                  <a:tcPr/>
                </a:tc>
                <a:tc>
                  <a:txBody>
                    <a:bodyPr/>
                    <a:lstStyle/>
                    <a:p>
                      <a:r>
                        <a:rPr lang="fr-FR" dirty="0">
                          <a:solidFill>
                            <a:srgbClr val="00B050"/>
                          </a:solidFill>
                        </a:rPr>
                        <a:t>14</a:t>
                      </a:r>
                    </a:p>
                  </a:txBody>
                  <a:tcPr/>
                </a:tc>
                <a:tc>
                  <a:txBody>
                    <a:bodyPr/>
                    <a:lstStyle/>
                    <a:p>
                      <a:r>
                        <a:rPr lang="fr-FR" dirty="0">
                          <a:solidFill>
                            <a:srgbClr val="00B050"/>
                          </a:solidFill>
                        </a:rPr>
                        <a:t>25</a:t>
                      </a:r>
                    </a:p>
                  </a:txBody>
                  <a:tcPr/>
                </a:tc>
                <a:extLst>
                  <a:ext uri="{0D108BD9-81ED-4DB2-BD59-A6C34878D82A}">
                    <a16:rowId xmlns:a16="http://schemas.microsoft.com/office/drawing/2014/main" val="2740379613"/>
                  </a:ext>
                </a:extLst>
              </a:tr>
              <a:tr h="37084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065374868"/>
                  </a:ext>
                </a:extLst>
              </a:tr>
            </a:tbl>
          </a:graphicData>
        </a:graphic>
      </p:graphicFrame>
      <p:sp>
        <p:nvSpPr>
          <p:cNvPr id="5" name="Espace réservé de la date 4">
            <a:extLst>
              <a:ext uri="{FF2B5EF4-FFF2-40B4-BE49-F238E27FC236}">
                <a16:creationId xmlns:a16="http://schemas.microsoft.com/office/drawing/2014/main" id="{BBB8A00F-8C7A-4424-BA20-0BE87B3F7B0D}"/>
              </a:ext>
            </a:extLst>
          </p:cNvPr>
          <p:cNvSpPr>
            <a:spLocks noGrp="1"/>
          </p:cNvSpPr>
          <p:nvPr>
            <p:ph type="dt" sz="half"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F6B17BE2-DE3C-4F58-BA9B-266B3254CACA}"/>
              </a:ext>
            </a:extLst>
          </p:cNvPr>
          <p:cNvSpPr>
            <a:spLocks noGrp="1"/>
          </p:cNvSpPr>
          <p:nvPr>
            <p:ph type="sldNum" sz="quarter" idx="16"/>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14</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Tree>
    <p:extLst>
      <p:ext uri="{BB962C8B-B14F-4D97-AF65-F5344CB8AC3E}">
        <p14:creationId xmlns:p14="http://schemas.microsoft.com/office/powerpoint/2010/main" val="24549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E7EE5-A649-498C-B46F-630A552B638E}"/>
              </a:ext>
            </a:extLst>
          </p:cNvPr>
          <p:cNvSpPr>
            <a:spLocks noGrp="1"/>
          </p:cNvSpPr>
          <p:nvPr>
            <p:ph type="title"/>
          </p:nvPr>
        </p:nvSpPr>
        <p:spPr/>
        <p:txBody>
          <a:bodyPr/>
          <a:lstStyle/>
          <a:p>
            <a:r>
              <a:rPr lang="fr-FR" dirty="0"/>
              <a:t>Traction T10F - sens L – C – 730°C/1h/AIR</a:t>
            </a:r>
          </a:p>
        </p:txBody>
      </p:sp>
      <p:graphicFrame>
        <p:nvGraphicFramePr>
          <p:cNvPr id="7" name="Espace réservé du contenu 6">
            <a:extLst>
              <a:ext uri="{FF2B5EF4-FFF2-40B4-BE49-F238E27FC236}">
                <a16:creationId xmlns:a16="http://schemas.microsoft.com/office/drawing/2014/main" id="{A6280FF1-DC6E-4A32-A81A-388ED306014F}"/>
              </a:ext>
            </a:extLst>
          </p:cNvPr>
          <p:cNvGraphicFramePr>
            <a:graphicFrameLocks noGrp="1"/>
          </p:cNvGraphicFramePr>
          <p:nvPr>
            <p:ph idx="1"/>
          </p:nvPr>
        </p:nvGraphicFramePr>
        <p:xfrm>
          <a:off x="539750" y="1059944"/>
          <a:ext cx="8481270" cy="2225040"/>
        </p:xfrm>
        <a:graphic>
          <a:graphicData uri="http://schemas.openxmlformats.org/drawingml/2006/table">
            <a:tbl>
              <a:tblPr firstRow="1" bandRow="1">
                <a:tableStyleId>{21E4AEA4-8DFA-4A89-87EB-49C32662AFE0}</a:tableStyleId>
              </a:tblPr>
              <a:tblGrid>
                <a:gridCol w="1760855">
                  <a:extLst>
                    <a:ext uri="{9D8B030D-6E8A-4147-A177-3AD203B41FA5}">
                      <a16:colId xmlns:a16="http://schemas.microsoft.com/office/drawing/2014/main" val="3994502401"/>
                    </a:ext>
                  </a:extLst>
                </a:gridCol>
                <a:gridCol w="1344083">
                  <a:extLst>
                    <a:ext uri="{9D8B030D-6E8A-4147-A177-3AD203B41FA5}">
                      <a16:colId xmlns:a16="http://schemas.microsoft.com/office/drawing/2014/main" val="1310531652"/>
                    </a:ext>
                  </a:extLst>
                </a:gridCol>
                <a:gridCol w="1344083">
                  <a:extLst>
                    <a:ext uri="{9D8B030D-6E8A-4147-A177-3AD203B41FA5}">
                      <a16:colId xmlns:a16="http://schemas.microsoft.com/office/drawing/2014/main" val="3578344135"/>
                    </a:ext>
                  </a:extLst>
                </a:gridCol>
                <a:gridCol w="1344083">
                  <a:extLst>
                    <a:ext uri="{9D8B030D-6E8A-4147-A177-3AD203B41FA5}">
                      <a16:colId xmlns:a16="http://schemas.microsoft.com/office/drawing/2014/main" val="2581554423"/>
                    </a:ext>
                  </a:extLst>
                </a:gridCol>
                <a:gridCol w="1344083">
                  <a:extLst>
                    <a:ext uri="{9D8B030D-6E8A-4147-A177-3AD203B41FA5}">
                      <a16:colId xmlns:a16="http://schemas.microsoft.com/office/drawing/2014/main" val="2817583982"/>
                    </a:ext>
                  </a:extLst>
                </a:gridCol>
                <a:gridCol w="1344083">
                  <a:extLst>
                    <a:ext uri="{9D8B030D-6E8A-4147-A177-3AD203B41FA5}">
                      <a16:colId xmlns:a16="http://schemas.microsoft.com/office/drawing/2014/main" val="4069229233"/>
                    </a:ext>
                  </a:extLst>
                </a:gridCol>
              </a:tblGrid>
              <a:tr h="370840">
                <a:tc>
                  <a:txBody>
                    <a:bodyPr/>
                    <a:lstStyle/>
                    <a:p>
                      <a:r>
                        <a:rPr lang="fr-FR" dirty="0"/>
                        <a:t>N° Eprouvette</a:t>
                      </a:r>
                    </a:p>
                  </a:txBody>
                  <a:tcPr/>
                </a:tc>
                <a:tc>
                  <a:txBody>
                    <a:bodyPr/>
                    <a:lstStyle/>
                    <a:p>
                      <a:r>
                        <a:rPr lang="fr-FR" dirty="0"/>
                        <a:t>Plaquette</a:t>
                      </a:r>
                    </a:p>
                  </a:txBody>
                  <a:tcPr/>
                </a:tc>
                <a:tc>
                  <a:txBody>
                    <a:bodyPr/>
                    <a:lstStyle/>
                    <a:p>
                      <a:r>
                        <a:rPr lang="fr-FR" dirty="0" err="1"/>
                        <a:t>Rm</a:t>
                      </a:r>
                      <a:endParaRPr lang="fr-FR" dirty="0"/>
                    </a:p>
                  </a:txBody>
                  <a:tcPr/>
                </a:tc>
                <a:tc>
                  <a:txBody>
                    <a:bodyPr/>
                    <a:lstStyle/>
                    <a:p>
                      <a:r>
                        <a:rPr lang="fr-FR" dirty="0"/>
                        <a:t>Rp02</a:t>
                      </a:r>
                    </a:p>
                  </a:txBody>
                  <a:tcPr/>
                </a:tc>
                <a:tc>
                  <a:txBody>
                    <a:bodyPr/>
                    <a:lstStyle/>
                    <a:p>
                      <a:r>
                        <a:rPr lang="fr-FR" dirty="0"/>
                        <a:t>A5d%</a:t>
                      </a:r>
                    </a:p>
                  </a:txBody>
                  <a:tcPr/>
                </a:tc>
                <a:tc>
                  <a:txBody>
                    <a:bodyPr/>
                    <a:lstStyle/>
                    <a:p>
                      <a:r>
                        <a:rPr lang="fr-FR" dirty="0"/>
                        <a:t>Z%</a:t>
                      </a:r>
                    </a:p>
                  </a:txBody>
                  <a:tcPr/>
                </a:tc>
                <a:extLst>
                  <a:ext uri="{0D108BD9-81ED-4DB2-BD59-A6C34878D82A}">
                    <a16:rowId xmlns:a16="http://schemas.microsoft.com/office/drawing/2014/main" val="2006940349"/>
                  </a:ext>
                </a:extLst>
              </a:tr>
              <a:tr h="370840">
                <a:tc>
                  <a:txBody>
                    <a:bodyPr/>
                    <a:lstStyle/>
                    <a:p>
                      <a:r>
                        <a:rPr lang="fr-FR" dirty="0"/>
                        <a:t>Imposition</a:t>
                      </a:r>
                    </a:p>
                  </a:txBody>
                  <a:tcPr/>
                </a:tc>
                <a:tc>
                  <a:txBody>
                    <a:bodyPr/>
                    <a:lstStyle/>
                    <a:p>
                      <a:endParaRPr lang="fr-FR" dirty="0"/>
                    </a:p>
                  </a:txBody>
                  <a:tcPr/>
                </a:tc>
                <a:tc>
                  <a:txBody>
                    <a:bodyPr/>
                    <a:lstStyle/>
                    <a:p>
                      <a:r>
                        <a:rPr lang="fr-FR" dirty="0"/>
                        <a:t>&gt;= 900</a:t>
                      </a:r>
                    </a:p>
                  </a:txBody>
                  <a:tcPr/>
                </a:tc>
                <a:tc>
                  <a:txBody>
                    <a:bodyPr/>
                    <a:lstStyle/>
                    <a:p>
                      <a:r>
                        <a:rPr lang="fr-FR" dirty="0"/>
                        <a:t>&gt;= 830</a:t>
                      </a:r>
                    </a:p>
                  </a:txBody>
                  <a:tcPr/>
                </a:tc>
                <a:tc>
                  <a:txBody>
                    <a:bodyPr/>
                    <a:lstStyle/>
                    <a:p>
                      <a:r>
                        <a:rPr lang="fr-FR" dirty="0"/>
                        <a:t>&gt;= 10</a:t>
                      </a:r>
                    </a:p>
                  </a:txBody>
                  <a:tcPr/>
                </a:tc>
                <a:tc>
                  <a:txBody>
                    <a:bodyPr/>
                    <a:lstStyle/>
                    <a:p>
                      <a:r>
                        <a:rPr lang="fr-FR" dirty="0"/>
                        <a:t>&gt;= 25</a:t>
                      </a:r>
                    </a:p>
                  </a:txBody>
                  <a:tcPr/>
                </a:tc>
                <a:extLst>
                  <a:ext uri="{0D108BD9-81ED-4DB2-BD59-A6C34878D82A}">
                    <a16:rowId xmlns:a16="http://schemas.microsoft.com/office/drawing/2014/main" val="1201729010"/>
                  </a:ext>
                </a:extLst>
              </a:tr>
              <a:tr h="370840">
                <a:tc>
                  <a:txBody>
                    <a:bodyPr/>
                    <a:lstStyle/>
                    <a:p>
                      <a:r>
                        <a:rPr lang="fr-FR" dirty="0"/>
                        <a:t>2369802</a:t>
                      </a:r>
                    </a:p>
                  </a:txBody>
                  <a:tcPr/>
                </a:tc>
                <a:tc>
                  <a:txBody>
                    <a:bodyPr/>
                    <a:lstStyle/>
                    <a:p>
                      <a:r>
                        <a:rPr lang="fr-FR" dirty="0"/>
                        <a:t>11</a:t>
                      </a:r>
                    </a:p>
                  </a:txBody>
                  <a:tcPr/>
                </a:tc>
                <a:tc>
                  <a:txBody>
                    <a:bodyPr/>
                    <a:lstStyle/>
                    <a:p>
                      <a:r>
                        <a:rPr lang="fr-FR" dirty="0">
                          <a:solidFill>
                            <a:srgbClr val="00B050"/>
                          </a:solidFill>
                        </a:rPr>
                        <a:t>936</a:t>
                      </a:r>
                    </a:p>
                  </a:txBody>
                  <a:tcPr/>
                </a:tc>
                <a:tc>
                  <a:txBody>
                    <a:bodyPr/>
                    <a:lstStyle/>
                    <a:p>
                      <a:r>
                        <a:rPr lang="fr-FR" dirty="0">
                          <a:solidFill>
                            <a:srgbClr val="00B050"/>
                          </a:solidFill>
                        </a:rPr>
                        <a:t>857</a:t>
                      </a:r>
                    </a:p>
                  </a:txBody>
                  <a:tcPr/>
                </a:tc>
                <a:tc>
                  <a:txBody>
                    <a:bodyPr/>
                    <a:lstStyle/>
                    <a:p>
                      <a:r>
                        <a:rPr lang="fr-FR" dirty="0">
                          <a:solidFill>
                            <a:srgbClr val="00B050"/>
                          </a:solidFill>
                        </a:rPr>
                        <a:t>15.5</a:t>
                      </a:r>
                    </a:p>
                  </a:txBody>
                  <a:tcPr/>
                </a:tc>
                <a:tc>
                  <a:txBody>
                    <a:bodyPr/>
                    <a:lstStyle/>
                    <a:p>
                      <a:r>
                        <a:rPr lang="fr-FR" dirty="0">
                          <a:solidFill>
                            <a:srgbClr val="00B050"/>
                          </a:solidFill>
                        </a:rPr>
                        <a:t>32</a:t>
                      </a:r>
                    </a:p>
                  </a:txBody>
                  <a:tcPr/>
                </a:tc>
                <a:extLst>
                  <a:ext uri="{0D108BD9-81ED-4DB2-BD59-A6C34878D82A}">
                    <a16:rowId xmlns:a16="http://schemas.microsoft.com/office/drawing/2014/main" val="2200267406"/>
                  </a:ext>
                </a:extLst>
              </a:tr>
              <a:tr h="370840">
                <a:tc>
                  <a:txBody>
                    <a:bodyPr/>
                    <a:lstStyle/>
                    <a:p>
                      <a:r>
                        <a:rPr lang="fr-FR" dirty="0"/>
                        <a:t>2369803</a:t>
                      </a:r>
                    </a:p>
                  </a:txBody>
                  <a:tcPr/>
                </a:tc>
                <a:tc>
                  <a:txBody>
                    <a:bodyPr/>
                    <a:lstStyle/>
                    <a:p>
                      <a:r>
                        <a:rPr lang="fr-FR" dirty="0"/>
                        <a:t>11</a:t>
                      </a:r>
                    </a:p>
                  </a:txBody>
                  <a:tcPr/>
                </a:tc>
                <a:tc>
                  <a:txBody>
                    <a:bodyPr/>
                    <a:lstStyle/>
                    <a:p>
                      <a:r>
                        <a:rPr lang="fr-FR" dirty="0">
                          <a:solidFill>
                            <a:srgbClr val="00B050"/>
                          </a:solidFill>
                        </a:rPr>
                        <a:t>929</a:t>
                      </a:r>
                    </a:p>
                  </a:txBody>
                  <a:tcPr/>
                </a:tc>
                <a:tc>
                  <a:txBody>
                    <a:bodyPr/>
                    <a:lstStyle/>
                    <a:p>
                      <a:r>
                        <a:rPr lang="fr-FR" dirty="0">
                          <a:solidFill>
                            <a:srgbClr val="00B050"/>
                          </a:solidFill>
                        </a:rPr>
                        <a:t>849</a:t>
                      </a:r>
                    </a:p>
                  </a:txBody>
                  <a:tcPr/>
                </a:tc>
                <a:tc>
                  <a:txBody>
                    <a:bodyPr/>
                    <a:lstStyle/>
                    <a:p>
                      <a:r>
                        <a:rPr lang="fr-FR" dirty="0">
                          <a:solidFill>
                            <a:srgbClr val="00B050"/>
                          </a:solidFill>
                        </a:rPr>
                        <a:t>15</a:t>
                      </a:r>
                    </a:p>
                  </a:txBody>
                  <a:tcPr/>
                </a:tc>
                <a:tc>
                  <a:txBody>
                    <a:bodyPr/>
                    <a:lstStyle/>
                    <a:p>
                      <a:r>
                        <a:rPr lang="fr-FR" dirty="0">
                          <a:solidFill>
                            <a:srgbClr val="00B050"/>
                          </a:solidFill>
                        </a:rPr>
                        <a:t>28</a:t>
                      </a:r>
                    </a:p>
                  </a:txBody>
                  <a:tcPr/>
                </a:tc>
                <a:extLst>
                  <a:ext uri="{0D108BD9-81ED-4DB2-BD59-A6C34878D82A}">
                    <a16:rowId xmlns:a16="http://schemas.microsoft.com/office/drawing/2014/main" val="2240341117"/>
                  </a:ext>
                </a:extLst>
              </a:tr>
              <a:tr h="370840">
                <a:tc>
                  <a:txBody>
                    <a:bodyPr/>
                    <a:lstStyle/>
                    <a:p>
                      <a:r>
                        <a:rPr lang="fr-FR" dirty="0"/>
                        <a:t>2369805</a:t>
                      </a:r>
                    </a:p>
                  </a:txBody>
                  <a:tcPr/>
                </a:tc>
                <a:tc>
                  <a:txBody>
                    <a:bodyPr/>
                    <a:lstStyle/>
                    <a:p>
                      <a:r>
                        <a:rPr lang="fr-FR" dirty="0"/>
                        <a:t>22X</a:t>
                      </a:r>
                    </a:p>
                  </a:txBody>
                  <a:tcPr/>
                </a:tc>
                <a:tc>
                  <a:txBody>
                    <a:bodyPr/>
                    <a:lstStyle/>
                    <a:p>
                      <a:r>
                        <a:rPr lang="fr-FR" dirty="0">
                          <a:solidFill>
                            <a:srgbClr val="00B050"/>
                          </a:solidFill>
                        </a:rPr>
                        <a:t>930</a:t>
                      </a:r>
                    </a:p>
                  </a:txBody>
                  <a:tcPr/>
                </a:tc>
                <a:tc>
                  <a:txBody>
                    <a:bodyPr/>
                    <a:lstStyle/>
                    <a:p>
                      <a:r>
                        <a:rPr lang="fr-FR" dirty="0">
                          <a:solidFill>
                            <a:srgbClr val="00B050"/>
                          </a:solidFill>
                        </a:rPr>
                        <a:t>861</a:t>
                      </a:r>
                    </a:p>
                  </a:txBody>
                  <a:tcPr/>
                </a:tc>
                <a:tc>
                  <a:txBody>
                    <a:bodyPr/>
                    <a:lstStyle/>
                    <a:p>
                      <a:r>
                        <a:rPr lang="fr-FR" dirty="0">
                          <a:solidFill>
                            <a:srgbClr val="00B050"/>
                          </a:solidFill>
                        </a:rPr>
                        <a:t>13.5</a:t>
                      </a:r>
                    </a:p>
                  </a:txBody>
                  <a:tcPr/>
                </a:tc>
                <a:tc>
                  <a:txBody>
                    <a:bodyPr/>
                    <a:lstStyle/>
                    <a:p>
                      <a:r>
                        <a:rPr lang="fr-FR" dirty="0">
                          <a:solidFill>
                            <a:srgbClr val="00B050"/>
                          </a:solidFill>
                        </a:rPr>
                        <a:t>29</a:t>
                      </a:r>
                    </a:p>
                  </a:txBody>
                  <a:tcPr/>
                </a:tc>
                <a:extLst>
                  <a:ext uri="{0D108BD9-81ED-4DB2-BD59-A6C34878D82A}">
                    <a16:rowId xmlns:a16="http://schemas.microsoft.com/office/drawing/2014/main" val="683079298"/>
                  </a:ext>
                </a:extLst>
              </a:tr>
              <a:tr h="370840">
                <a:tc>
                  <a:txBody>
                    <a:bodyPr/>
                    <a:lstStyle/>
                    <a:p>
                      <a:r>
                        <a:rPr lang="fr-FR" dirty="0"/>
                        <a:t>2369806</a:t>
                      </a:r>
                    </a:p>
                  </a:txBody>
                  <a:tcPr/>
                </a:tc>
                <a:tc>
                  <a:txBody>
                    <a:bodyPr/>
                    <a:lstStyle/>
                    <a:p>
                      <a:r>
                        <a:rPr lang="fr-FR" dirty="0"/>
                        <a:t>22X</a:t>
                      </a:r>
                    </a:p>
                  </a:txBody>
                  <a:tcPr/>
                </a:tc>
                <a:tc>
                  <a:txBody>
                    <a:bodyPr/>
                    <a:lstStyle/>
                    <a:p>
                      <a:r>
                        <a:rPr lang="fr-FR" dirty="0">
                          <a:solidFill>
                            <a:srgbClr val="00B050"/>
                          </a:solidFill>
                        </a:rPr>
                        <a:t>929</a:t>
                      </a:r>
                    </a:p>
                  </a:txBody>
                  <a:tcPr/>
                </a:tc>
                <a:tc>
                  <a:txBody>
                    <a:bodyPr/>
                    <a:lstStyle/>
                    <a:p>
                      <a:r>
                        <a:rPr lang="fr-FR" dirty="0">
                          <a:solidFill>
                            <a:srgbClr val="00B050"/>
                          </a:solidFill>
                        </a:rPr>
                        <a:t>856</a:t>
                      </a:r>
                    </a:p>
                  </a:txBody>
                  <a:tcPr/>
                </a:tc>
                <a:tc>
                  <a:txBody>
                    <a:bodyPr/>
                    <a:lstStyle/>
                    <a:p>
                      <a:r>
                        <a:rPr lang="fr-FR" dirty="0">
                          <a:solidFill>
                            <a:srgbClr val="00B050"/>
                          </a:solidFill>
                        </a:rPr>
                        <a:t>15.5</a:t>
                      </a:r>
                    </a:p>
                  </a:txBody>
                  <a:tcPr/>
                </a:tc>
                <a:tc>
                  <a:txBody>
                    <a:bodyPr/>
                    <a:lstStyle/>
                    <a:p>
                      <a:r>
                        <a:rPr lang="fr-FR" dirty="0">
                          <a:solidFill>
                            <a:srgbClr val="00B050"/>
                          </a:solidFill>
                        </a:rPr>
                        <a:t>33</a:t>
                      </a:r>
                    </a:p>
                  </a:txBody>
                  <a:tcPr/>
                </a:tc>
                <a:extLst>
                  <a:ext uri="{0D108BD9-81ED-4DB2-BD59-A6C34878D82A}">
                    <a16:rowId xmlns:a16="http://schemas.microsoft.com/office/drawing/2014/main" val="4180794953"/>
                  </a:ext>
                </a:extLst>
              </a:tr>
            </a:tbl>
          </a:graphicData>
        </a:graphic>
      </p:graphicFrame>
      <p:sp>
        <p:nvSpPr>
          <p:cNvPr id="5" name="Espace réservé de la date 4">
            <a:extLst>
              <a:ext uri="{FF2B5EF4-FFF2-40B4-BE49-F238E27FC236}">
                <a16:creationId xmlns:a16="http://schemas.microsoft.com/office/drawing/2014/main" id="{BBB8A00F-8C7A-4424-BA20-0BE87B3F7B0D}"/>
              </a:ext>
            </a:extLst>
          </p:cNvPr>
          <p:cNvSpPr>
            <a:spLocks noGrp="1"/>
          </p:cNvSpPr>
          <p:nvPr>
            <p:ph type="dt" sz="half"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F6B17BE2-DE3C-4F58-BA9B-266B3254CACA}"/>
              </a:ext>
            </a:extLst>
          </p:cNvPr>
          <p:cNvSpPr>
            <a:spLocks noGrp="1"/>
          </p:cNvSpPr>
          <p:nvPr>
            <p:ph type="sldNum" sz="quarter" idx="16"/>
          </p:nvPr>
        </p:nvSpPr>
        <p:spPr>
          <a:xfrm>
            <a:off x="539550" y="6272976"/>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15</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8" name="Espace réservé du pied de page 5">
            <a:extLst>
              <a:ext uri="{FF2B5EF4-FFF2-40B4-BE49-F238E27FC236}">
                <a16:creationId xmlns:a16="http://schemas.microsoft.com/office/drawing/2014/main" id="{D565463C-B2AB-4D32-97F6-7E07A91B333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Tree>
    <p:extLst>
      <p:ext uri="{BB962C8B-B14F-4D97-AF65-F5344CB8AC3E}">
        <p14:creationId xmlns:p14="http://schemas.microsoft.com/office/powerpoint/2010/main" val="258393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16</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A venir</a:t>
            </a:r>
          </a:p>
        </p:txBody>
      </p:sp>
      <p:sp>
        <p:nvSpPr>
          <p:cNvPr id="8" name="Espace réservé du contenu 2">
            <a:extLst>
              <a:ext uri="{FF2B5EF4-FFF2-40B4-BE49-F238E27FC236}">
                <a16:creationId xmlns:a16="http://schemas.microsoft.com/office/drawing/2014/main" id="{DC125E61-55C6-4DED-963B-08566261DD02}"/>
              </a:ext>
            </a:extLst>
          </p:cNvPr>
          <p:cNvSpPr>
            <a:spLocks noGrp="1"/>
          </p:cNvSpPr>
          <p:nvPr>
            <p:ph idx="1"/>
          </p:nvPr>
        </p:nvSpPr>
        <p:spPr>
          <a:xfrm>
            <a:off x="539552" y="1124744"/>
            <a:ext cx="6840312" cy="2390883"/>
          </a:xfrm>
        </p:spPr>
        <p:txBody>
          <a:bodyPr>
            <a:normAutofit fontScale="92500" lnSpcReduction="20000"/>
          </a:bodyPr>
          <a:lstStyle/>
          <a:p>
            <a:pPr>
              <a:tabLst>
                <a:tab pos="4211638" algn="l"/>
              </a:tabLst>
            </a:pPr>
            <a:r>
              <a:rPr lang="fr-FR" dirty="0"/>
              <a:t>Contrôle US : </a:t>
            </a:r>
          </a:p>
          <a:p>
            <a:pPr>
              <a:tabLst>
                <a:tab pos="4211638" algn="l"/>
              </a:tabLst>
            </a:pPr>
            <a:r>
              <a:rPr lang="fr-FR" dirty="0">
                <a:solidFill>
                  <a:schemeClr val="tx2">
                    <a:lumMod val="90000"/>
                    <a:lumOff val="10000"/>
                  </a:schemeClr>
                </a:solidFill>
              </a:rPr>
              <a:t>En cours sur installation UKAD, si besoin contrôle croisé sur Cuve 7</a:t>
            </a:r>
          </a:p>
          <a:p>
            <a:pPr>
              <a:tabLst>
                <a:tab pos="4211638" algn="l"/>
              </a:tabLst>
            </a:pPr>
            <a:endParaRPr lang="fr-FR" dirty="0">
              <a:solidFill>
                <a:schemeClr val="tx2">
                  <a:lumMod val="90000"/>
                  <a:lumOff val="10000"/>
                </a:schemeClr>
              </a:solidFill>
            </a:endParaRPr>
          </a:p>
          <a:p>
            <a:pPr>
              <a:tabLst>
                <a:tab pos="4211638" algn="l"/>
              </a:tabLst>
            </a:pPr>
            <a:r>
              <a:rPr lang="fr-FR" dirty="0"/>
              <a:t>Microstructure: </a:t>
            </a:r>
          </a:p>
          <a:p>
            <a:pPr>
              <a:tabLst>
                <a:tab pos="4211638" algn="l"/>
              </a:tabLst>
            </a:pPr>
            <a:r>
              <a:rPr lang="fr-FR" dirty="0">
                <a:solidFill>
                  <a:schemeClr val="tx2">
                    <a:lumMod val="90000"/>
                    <a:lumOff val="10000"/>
                  </a:schemeClr>
                </a:solidFill>
              </a:rPr>
              <a:t>En cours</a:t>
            </a:r>
          </a:p>
          <a:p>
            <a:pPr>
              <a:tabLst>
                <a:tab pos="4211638" algn="l"/>
              </a:tabLst>
            </a:pPr>
            <a:endParaRPr lang="fr-FR" dirty="0"/>
          </a:p>
          <a:p>
            <a:pPr>
              <a:tabLst>
                <a:tab pos="4211638" algn="l"/>
              </a:tabLst>
            </a:pPr>
            <a:r>
              <a:rPr lang="fr-FR" dirty="0"/>
              <a:t>Chimie Tête ( hétérogénéité sur périphérie du lingot ) </a:t>
            </a:r>
          </a:p>
          <a:p>
            <a:pPr>
              <a:tabLst>
                <a:tab pos="4211638" algn="l"/>
              </a:tabLst>
            </a:pPr>
            <a:r>
              <a:rPr lang="fr-FR" dirty="0">
                <a:solidFill>
                  <a:schemeClr val="tx2">
                    <a:lumMod val="90000"/>
                    <a:lumOff val="10000"/>
                  </a:schemeClr>
                </a:solidFill>
              </a:rPr>
              <a:t>En cours</a:t>
            </a:r>
          </a:p>
          <a:p>
            <a:endParaRPr lang="fr-FR" dirty="0"/>
          </a:p>
        </p:txBody>
      </p:sp>
    </p:spTree>
    <p:extLst>
      <p:ext uri="{BB962C8B-B14F-4D97-AF65-F5344CB8AC3E}">
        <p14:creationId xmlns:p14="http://schemas.microsoft.com/office/powerpoint/2010/main" val="41613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Etienne ARCHAUD</a:t>
            </a:r>
          </a:p>
          <a:p>
            <a:pPr lvl="1"/>
            <a:r>
              <a:rPr lang="fr-FR" dirty="0"/>
              <a:t>R&amp;D Transformation</a:t>
            </a:r>
          </a:p>
          <a:p>
            <a:pPr lvl="2"/>
            <a:r>
              <a:rPr lang="fr-FR" dirty="0"/>
              <a:t>05 / 08 / 2020</a:t>
            </a:r>
          </a:p>
        </p:txBody>
      </p:sp>
      <p:sp>
        <p:nvSpPr>
          <p:cNvPr id="3" name="Titre 2"/>
          <p:cNvSpPr>
            <a:spLocks noGrp="1"/>
          </p:cNvSpPr>
          <p:nvPr>
            <p:ph type="title"/>
          </p:nvPr>
        </p:nvSpPr>
        <p:spPr>
          <a:xfrm>
            <a:off x="539552" y="2528900"/>
            <a:ext cx="5400000" cy="1512168"/>
          </a:xfrm>
        </p:spPr>
        <p:txBody>
          <a:bodyPr/>
          <a:lstStyle/>
          <a:p>
            <a:r>
              <a:rPr lang="fr-FR" dirty="0"/>
              <a:t>Essai de traction </a:t>
            </a:r>
            <a:br>
              <a:rPr lang="fr-FR" dirty="0"/>
            </a:br>
            <a:r>
              <a:rPr lang="fr-FR" dirty="0"/>
              <a:t>Comparaison Forge / SMX</a:t>
            </a:r>
          </a:p>
        </p:txBody>
      </p:sp>
      <p:sp>
        <p:nvSpPr>
          <p:cNvPr id="4" name="ZoneTexte 3"/>
          <p:cNvSpPr txBox="1"/>
          <p:nvPr/>
        </p:nvSpPr>
        <p:spPr>
          <a:xfrm>
            <a:off x="467544" y="4149080"/>
            <a:ext cx="10081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Version</a:t>
            </a:r>
          </a:p>
        </p:txBody>
      </p:sp>
      <p:sp>
        <p:nvSpPr>
          <p:cNvPr id="5" name="ZoneTexte 4"/>
          <p:cNvSpPr txBox="1"/>
          <p:nvPr/>
        </p:nvSpPr>
        <p:spPr>
          <a:xfrm>
            <a:off x="467544" y="5301208"/>
            <a:ext cx="111612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Classification</a:t>
            </a:r>
          </a:p>
        </p:txBody>
      </p:sp>
    </p:spTree>
    <p:extLst>
      <p:ext uri="{BB962C8B-B14F-4D97-AF65-F5344CB8AC3E}">
        <p14:creationId xmlns:p14="http://schemas.microsoft.com/office/powerpoint/2010/main" val="191507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bwMode="gray"/>
        <p:txBody>
          <a:bodyPr/>
          <a:lstStyle/>
          <a:p>
            <a:r>
              <a:rPr lang="fr-FR" dirty="0"/>
              <a:t>Matière disponible</a:t>
            </a:r>
          </a:p>
        </p:txBody>
      </p:sp>
      <p:sp>
        <p:nvSpPr>
          <p:cNvPr id="5" name="Espace réservé du pied de page 4"/>
          <p:cNvSpPr>
            <a:spLocks noGrp="1"/>
          </p:cNvSpPr>
          <p:nvPr>
            <p:ph type="ftr" sz="quarter" idx="15"/>
          </p:nvPr>
        </p:nvSpPr>
        <p:spPr bwMode="gray">
          <a:xfrm>
            <a:off x="862088" y="6192682"/>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a:ln>
                  <a:noFill/>
                </a:ln>
                <a:solidFill>
                  <a:srgbClr val="1A003B"/>
                </a:solidFill>
                <a:effectLst/>
                <a:uLnTx/>
                <a:uFillTx/>
                <a:latin typeface="Arial"/>
                <a:ea typeface="+mn-ea"/>
                <a:cs typeface="+mn-cs"/>
              </a:rPr>
              <a:t>Titre de la présentation - 00/00/00     Classification : </a:t>
            </a:r>
            <a:endParaRPr kumimoji="0" lang="fr-FR" sz="900" b="0" i="0" u="none" strike="noStrike" kern="1200" cap="none" spc="0" normalizeH="0" baseline="0" noProof="0" dirty="0">
              <a:ln>
                <a:noFill/>
              </a:ln>
              <a:solidFill>
                <a:srgbClr val="1A003B"/>
              </a:solidFill>
              <a:effectLst/>
              <a:uLnTx/>
              <a:uFillTx/>
              <a:latin typeface="Arial"/>
              <a:ea typeface="+mn-ea"/>
              <a:cs typeface="+mn-cs"/>
            </a:endParaRPr>
          </a:p>
        </p:txBody>
      </p:sp>
      <p:sp>
        <p:nvSpPr>
          <p:cNvPr id="11" name="Espace réservé du contenu 10"/>
          <p:cNvSpPr>
            <a:spLocks noGrp="1"/>
          </p:cNvSpPr>
          <p:nvPr>
            <p:ph idx="1"/>
          </p:nvPr>
        </p:nvSpPr>
        <p:spPr bwMode="gray"/>
        <p:txBody>
          <a:bodyPr/>
          <a:lstStyle/>
          <a:p>
            <a:r>
              <a:rPr lang="fr-FR" dirty="0"/>
              <a:t>Essais de capabilité matière suivant spécification </a:t>
            </a:r>
            <a:r>
              <a:rPr lang="fr-FR" dirty="0" err="1"/>
              <a:t>Böhler</a:t>
            </a:r>
            <a:endParaRPr lang="fr-FR" dirty="0"/>
          </a:p>
          <a:p>
            <a:pPr lvl="2"/>
            <a:r>
              <a:rPr lang="fr-FR" dirty="0"/>
              <a:t>OF 100% Presse: AEOA – R250mm – TA6VK15S</a:t>
            </a:r>
          </a:p>
          <a:p>
            <a:pPr lvl="2"/>
            <a:r>
              <a:rPr lang="fr-FR" dirty="0"/>
              <a:t>3 plaquettes prélevées en tête</a:t>
            </a:r>
          </a:p>
          <a:p>
            <a:pPr lvl="2"/>
            <a:r>
              <a:rPr lang="fr-FR" dirty="0"/>
              <a:t>Caractérisation macro, micro et propriétés mécaniques.</a:t>
            </a:r>
          </a:p>
          <a:p>
            <a:pPr lvl="2"/>
            <a:r>
              <a:rPr lang="fr-FR" dirty="0"/>
              <a:t>Cahier des charges:</a:t>
            </a:r>
          </a:p>
          <a:p>
            <a:pPr lvl="2"/>
            <a:endParaRPr lang="fr-FR" dirty="0"/>
          </a:p>
          <a:p>
            <a:pPr lvl="2"/>
            <a:endParaRPr lang="fr-FR" dirty="0"/>
          </a:p>
          <a:p>
            <a:pPr lvl="2"/>
            <a:endParaRPr lang="fr-FR" dirty="0"/>
          </a:p>
          <a:p>
            <a:pPr lvl="2"/>
            <a:endParaRPr lang="fr-FR" dirty="0"/>
          </a:p>
          <a:p>
            <a:pPr lvl="2"/>
            <a:endParaRPr lang="fr-FR" dirty="0"/>
          </a:p>
          <a:p>
            <a:pPr lvl="2"/>
            <a:r>
              <a:rPr lang="fr-FR" dirty="0"/>
              <a:t>OF Presse + SMX: AEVS – R210mm – TA6VK05S</a:t>
            </a:r>
          </a:p>
          <a:p>
            <a:pPr lvl="2"/>
            <a:r>
              <a:rPr lang="fr-FR" dirty="0"/>
              <a:t>2 lopins prélevés en tête</a:t>
            </a:r>
          </a:p>
          <a:p>
            <a:pPr lvl="2"/>
            <a:r>
              <a:rPr lang="fr-FR" dirty="0"/>
              <a:t>Caractérisation propriétés mécaniques</a:t>
            </a:r>
          </a:p>
          <a:p>
            <a:pPr lvl="2"/>
            <a:endParaRPr lang="fr-FR" dirty="0"/>
          </a:p>
          <a:p>
            <a:pPr lvl="2"/>
            <a:endParaRPr lang="fr-FR" dirty="0"/>
          </a:p>
        </p:txBody>
      </p:sp>
      <p:sp>
        <p:nvSpPr>
          <p:cNvPr id="12" name="Espace réservé du texte 11"/>
          <p:cNvSpPr>
            <a:spLocks noGrp="1"/>
          </p:cNvSpPr>
          <p:nvPr>
            <p:ph type="body" sz="quarter" idx="13"/>
          </p:nvPr>
        </p:nvSpPr>
        <p:spPr bwMode="gray"/>
        <p:txBody>
          <a:bodyPr/>
          <a:lstStyle/>
          <a:p>
            <a:r>
              <a:rPr lang="fr-FR" dirty="0"/>
              <a:t>*Note de bas de page sur trois lignes maximum consent </a:t>
            </a:r>
            <a:r>
              <a:rPr lang="fr-FR" dirty="0" err="1"/>
              <a:t>volorio</a:t>
            </a:r>
            <a:r>
              <a:rPr lang="fr-FR" dirty="0"/>
              <a:t> </a:t>
            </a:r>
            <a:r>
              <a:rPr lang="fr-FR" dirty="0" err="1"/>
              <a:t>doluptae</a:t>
            </a:r>
            <a:r>
              <a:rPr lang="fr-FR" dirty="0"/>
              <a:t> non </a:t>
            </a:r>
            <a:r>
              <a:rPr lang="fr-FR" dirty="0" err="1"/>
              <a:t>reicitatis</a:t>
            </a:r>
            <a:r>
              <a:rPr lang="fr-FR" dirty="0"/>
              <a:t> </a:t>
            </a:r>
            <a:r>
              <a:rPr lang="fr-FR" dirty="0" err="1"/>
              <a:t>iligeniminim</a:t>
            </a:r>
            <a:r>
              <a:rPr lang="fr-FR" dirty="0"/>
              <a:t> et </a:t>
            </a:r>
            <a:r>
              <a:rPr lang="fr-FR" dirty="0" err="1"/>
              <a:t>aligenim</a:t>
            </a:r>
            <a:r>
              <a:rPr lang="fr-FR" dirty="0"/>
              <a:t> </a:t>
            </a:r>
            <a:r>
              <a:rPr lang="fr-FR" dirty="0" err="1"/>
              <a:t>sundi</a:t>
            </a:r>
            <a:r>
              <a:rPr lang="fr-FR" dirty="0"/>
              <a:t> </a:t>
            </a:r>
            <a:r>
              <a:rPr lang="fr-FR" dirty="0" err="1"/>
              <a:t>tiatin</a:t>
            </a:r>
            <a:r>
              <a:rPr lang="fr-FR" dirty="0"/>
              <a:t> </a:t>
            </a:r>
            <a:r>
              <a:rPr lang="fr-FR" dirty="0" err="1"/>
              <a:t>ellabore</a:t>
            </a:r>
            <a:r>
              <a:rPr lang="fr-FR" dirty="0"/>
              <a:t> </a:t>
            </a:r>
            <a:r>
              <a:rPr lang="fr-FR" dirty="0" err="1"/>
              <a:t>magnissi</a:t>
            </a:r>
            <a:r>
              <a:rPr lang="fr-FR" dirty="0"/>
              <a:t> </a:t>
            </a:r>
            <a:br>
              <a:rPr lang="fr-FR" dirty="0"/>
            </a:br>
            <a:r>
              <a:rPr lang="fr-FR" dirty="0"/>
              <a:t> </a:t>
            </a:r>
            <a:r>
              <a:rPr lang="fr-FR" dirty="0" err="1"/>
              <a:t>occatiur</a:t>
            </a:r>
            <a:r>
              <a:rPr lang="fr-FR" dirty="0"/>
              <a:t> </a:t>
            </a:r>
            <a:r>
              <a:rPr lang="fr-FR" dirty="0" err="1"/>
              <a:t>similit</a:t>
            </a:r>
            <a:r>
              <a:rPr lang="fr-FR" dirty="0"/>
              <a:t> </a:t>
            </a:r>
            <a:r>
              <a:rPr lang="fr-FR" dirty="0" err="1"/>
              <a:t>quam</a:t>
            </a:r>
            <a:r>
              <a:rPr lang="fr-FR" dirty="0"/>
              <a:t> </a:t>
            </a:r>
            <a:r>
              <a:rPr lang="fr-FR" dirty="0" err="1"/>
              <a:t>faccus</a:t>
            </a:r>
            <a:r>
              <a:rPr lang="fr-FR" dirty="0"/>
              <a:t> </a:t>
            </a:r>
            <a:r>
              <a:rPr lang="fr-FR" dirty="0" err="1"/>
              <a:t>reptaturlit</a:t>
            </a:r>
            <a:r>
              <a:rPr lang="fr-FR" dirty="0"/>
              <a:t> </a:t>
            </a:r>
            <a:r>
              <a:rPr lang="fr-FR" dirty="0" err="1"/>
              <a:t>cusam</a:t>
            </a:r>
            <a:r>
              <a:rPr lang="fr-FR" dirty="0"/>
              <a:t> landes </a:t>
            </a:r>
            <a:r>
              <a:rPr lang="fr-FR" dirty="0" err="1"/>
              <a:t>quati</a:t>
            </a:r>
            <a:r>
              <a:rPr lang="fr-FR" dirty="0"/>
              <a:t> non </a:t>
            </a:r>
            <a:r>
              <a:rPr lang="fr-FR" dirty="0" err="1"/>
              <a:t>reicitatis</a:t>
            </a:r>
            <a:r>
              <a:rPr lang="fr-FR" dirty="0"/>
              <a:t>.</a:t>
            </a:r>
          </a:p>
        </p:txBody>
      </p:sp>
      <p:sp>
        <p:nvSpPr>
          <p:cNvPr id="2" name="ZoneTexte 1"/>
          <p:cNvSpPr txBox="1"/>
          <p:nvPr/>
        </p:nvSpPr>
        <p:spPr>
          <a:xfrm>
            <a:off x="9720000" y="0"/>
            <a:ext cx="2700000" cy="13849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A003B"/>
                </a:solidFill>
                <a:effectLst/>
                <a:uLnTx/>
                <a:uFillTx/>
                <a:latin typeface="Arial"/>
                <a:ea typeface="+mn-ea"/>
                <a:cs typeface="+mn-cs"/>
              </a:rPr>
              <a:t>Personnaliser le titre </a:t>
            </a:r>
            <a:br>
              <a:rPr kumimoji="0" lang="fr-FR" sz="1200" b="1" i="0" u="none" strike="noStrike" kern="1200" cap="none" spc="0" normalizeH="0" baseline="0" noProof="0" dirty="0">
                <a:ln>
                  <a:noFill/>
                </a:ln>
                <a:solidFill>
                  <a:srgbClr val="1A003B"/>
                </a:solidFill>
                <a:effectLst/>
                <a:uLnTx/>
                <a:uFillTx/>
                <a:latin typeface="Arial"/>
                <a:ea typeface="+mn-ea"/>
                <a:cs typeface="+mn-cs"/>
              </a:rPr>
            </a:br>
            <a:r>
              <a:rPr kumimoji="0" lang="fr-FR" sz="1200" b="1" i="0" u="none" strike="noStrike" kern="1200" cap="none" spc="0" normalizeH="0" baseline="0" noProof="0" dirty="0">
                <a:ln>
                  <a:noFill/>
                </a:ln>
                <a:solidFill>
                  <a:srgbClr val="1A003B"/>
                </a:solidFill>
                <a:effectLst/>
                <a:uLnTx/>
                <a:uFillTx/>
                <a:latin typeface="Arial"/>
                <a:ea typeface="+mn-ea"/>
                <a:cs typeface="+mn-cs"/>
              </a:rPr>
              <a:t>de la présentation </a:t>
            </a:r>
            <a:br>
              <a:rPr kumimoji="0" lang="fr-FR" sz="1200" b="1" i="0" u="none" strike="noStrike" kern="1200" cap="none" spc="0" normalizeH="0" baseline="0" noProof="0" dirty="0">
                <a:ln>
                  <a:noFill/>
                </a:ln>
                <a:solidFill>
                  <a:srgbClr val="1A003B"/>
                </a:solidFill>
                <a:effectLst/>
                <a:uLnTx/>
                <a:uFillTx/>
                <a:latin typeface="Arial"/>
                <a:ea typeface="+mn-ea"/>
                <a:cs typeface="+mn-cs"/>
              </a:rPr>
            </a:br>
            <a:r>
              <a:rPr kumimoji="0" lang="fr-FR" sz="1200" b="1" i="0" u="none" strike="noStrike" kern="1200" cap="none" spc="0" normalizeH="0" baseline="0" noProof="0" dirty="0">
                <a:ln>
                  <a:noFill/>
                </a:ln>
                <a:solidFill>
                  <a:srgbClr val="1A003B"/>
                </a:solidFill>
                <a:effectLst/>
                <a:uLnTx/>
                <a:uFillTx/>
                <a:latin typeface="Arial"/>
                <a:ea typeface="+mn-ea"/>
                <a:cs typeface="+mn-cs"/>
              </a:rPr>
              <a:t>en bas 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A003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A003B"/>
                </a:solidFill>
                <a:effectLst/>
                <a:uLnTx/>
                <a:uFillTx/>
                <a:latin typeface="Arial"/>
                <a:ea typeface="+mn-ea"/>
                <a:cs typeface="+mn-cs"/>
              </a:rPr>
              <a:t>Personnaliser le bas de page </a:t>
            </a:r>
            <a:br>
              <a:rPr kumimoji="0" lang="fr-FR" sz="1200" b="0" i="0" u="none" strike="noStrike" kern="1200" cap="none" spc="0" normalizeH="0" baseline="0" noProof="0" dirty="0">
                <a:ln>
                  <a:noFill/>
                </a:ln>
                <a:solidFill>
                  <a:srgbClr val="1A003B"/>
                </a:solidFill>
                <a:effectLst/>
                <a:uLnTx/>
                <a:uFillTx/>
                <a:latin typeface="Arial"/>
                <a:ea typeface="+mn-ea"/>
                <a:cs typeface="+mn-cs"/>
              </a:rPr>
            </a:br>
            <a:r>
              <a:rPr kumimoji="0" lang="fr-FR" sz="1200" b="0" i="0" u="none" strike="noStrike" kern="1200" cap="none" spc="0" normalizeH="0" baseline="0" noProof="0" dirty="0">
                <a:ln>
                  <a:noFill/>
                </a:ln>
                <a:solidFill>
                  <a:srgbClr val="1A003B"/>
                </a:solidFill>
                <a:effectLst/>
                <a:uLnTx/>
                <a:uFillTx/>
                <a:latin typeface="Arial"/>
                <a:ea typeface="+mn-ea"/>
                <a:cs typeface="+mn-cs"/>
              </a:rPr>
              <a:t>avec le menu « Insertion » / </a:t>
            </a:r>
            <a:br>
              <a:rPr kumimoji="0" lang="fr-FR" sz="1200" b="0" i="0" u="none" strike="noStrike" kern="1200" cap="none" spc="0" normalizeH="0" baseline="0" noProof="0" dirty="0">
                <a:ln>
                  <a:noFill/>
                </a:ln>
                <a:solidFill>
                  <a:srgbClr val="1A003B"/>
                </a:solidFill>
                <a:effectLst/>
                <a:uLnTx/>
                <a:uFillTx/>
                <a:latin typeface="Arial"/>
                <a:ea typeface="+mn-ea"/>
                <a:cs typeface="+mn-cs"/>
              </a:rPr>
            </a:br>
            <a:r>
              <a:rPr kumimoji="0" lang="fr-FR" sz="1200" b="0" i="0" u="none" strike="noStrike" kern="1200" cap="none" spc="0" normalizeH="0" baseline="0" noProof="0" dirty="0">
                <a:ln>
                  <a:noFill/>
                </a:ln>
                <a:solidFill>
                  <a:srgbClr val="1A003B"/>
                </a:solidFill>
                <a:effectLst/>
                <a:uLnTx/>
                <a:uFillTx/>
                <a:latin typeface="Arial"/>
                <a:ea typeface="+mn-ea"/>
                <a:cs typeface="+mn-cs"/>
              </a:rPr>
              <a:t>« En-tête et pieds de page »</a:t>
            </a:r>
          </a:p>
        </p:txBody>
      </p:sp>
      <p:pic>
        <p:nvPicPr>
          <p:cNvPr id="1026" name="Imag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31" y="2613137"/>
            <a:ext cx="6180137"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10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bwMode="gray"/>
        <p:txBody>
          <a:bodyPr/>
          <a:lstStyle/>
          <a:p>
            <a:r>
              <a:rPr lang="fr-FR" dirty="0"/>
              <a:t>Comparaison AEVS AEOA </a:t>
            </a:r>
          </a:p>
        </p:txBody>
      </p:sp>
      <p:sp>
        <p:nvSpPr>
          <p:cNvPr id="5" name="Espace réservé du pied de page 4"/>
          <p:cNvSpPr>
            <a:spLocks noGrp="1"/>
          </p:cNvSpPr>
          <p:nvPr>
            <p:ph type="ftr" sz="quarter" idx="15"/>
          </p:nvPr>
        </p:nvSpPr>
        <p:spPr bwMode="gray">
          <a:xfrm>
            <a:off x="862088" y="6192682"/>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a:ln>
                  <a:noFill/>
                </a:ln>
                <a:solidFill>
                  <a:srgbClr val="1A003B"/>
                </a:solidFill>
                <a:effectLst/>
                <a:uLnTx/>
                <a:uFillTx/>
                <a:latin typeface="Arial"/>
                <a:ea typeface="+mn-ea"/>
                <a:cs typeface="+mn-cs"/>
              </a:rPr>
              <a:t>Titre de la présentation - 00/00/00     Classification : </a:t>
            </a:r>
            <a:endParaRPr kumimoji="0" lang="fr-FR" sz="900" b="0" i="0" u="none" strike="noStrike" kern="1200" cap="none" spc="0" normalizeH="0" baseline="0" noProof="0" dirty="0">
              <a:ln>
                <a:noFill/>
              </a:ln>
              <a:solidFill>
                <a:srgbClr val="1A003B"/>
              </a:solidFill>
              <a:effectLst/>
              <a:uLnTx/>
              <a:uFillTx/>
              <a:latin typeface="Arial"/>
              <a:ea typeface="+mn-ea"/>
              <a:cs typeface="+mn-cs"/>
            </a:endParaRPr>
          </a:p>
        </p:txBody>
      </p:sp>
      <p:sp>
        <p:nvSpPr>
          <p:cNvPr id="2" name="ZoneTexte 1"/>
          <p:cNvSpPr txBox="1"/>
          <p:nvPr/>
        </p:nvSpPr>
        <p:spPr>
          <a:xfrm>
            <a:off x="9720000" y="0"/>
            <a:ext cx="2700000" cy="13849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A003B"/>
                </a:solidFill>
                <a:effectLst/>
                <a:uLnTx/>
                <a:uFillTx/>
                <a:latin typeface="Arial"/>
                <a:ea typeface="+mn-ea"/>
                <a:cs typeface="+mn-cs"/>
              </a:rPr>
              <a:t>Personnaliser le titre </a:t>
            </a:r>
            <a:br>
              <a:rPr kumimoji="0" lang="fr-FR" sz="1200" b="1" i="0" u="none" strike="noStrike" kern="1200" cap="none" spc="0" normalizeH="0" baseline="0" noProof="0" dirty="0">
                <a:ln>
                  <a:noFill/>
                </a:ln>
                <a:solidFill>
                  <a:srgbClr val="1A003B"/>
                </a:solidFill>
                <a:effectLst/>
                <a:uLnTx/>
                <a:uFillTx/>
                <a:latin typeface="Arial"/>
                <a:ea typeface="+mn-ea"/>
                <a:cs typeface="+mn-cs"/>
              </a:rPr>
            </a:br>
            <a:r>
              <a:rPr kumimoji="0" lang="fr-FR" sz="1200" b="1" i="0" u="none" strike="noStrike" kern="1200" cap="none" spc="0" normalizeH="0" baseline="0" noProof="0" dirty="0">
                <a:ln>
                  <a:noFill/>
                </a:ln>
                <a:solidFill>
                  <a:srgbClr val="1A003B"/>
                </a:solidFill>
                <a:effectLst/>
                <a:uLnTx/>
                <a:uFillTx/>
                <a:latin typeface="Arial"/>
                <a:ea typeface="+mn-ea"/>
                <a:cs typeface="+mn-cs"/>
              </a:rPr>
              <a:t>de la présentation </a:t>
            </a:r>
            <a:br>
              <a:rPr kumimoji="0" lang="fr-FR" sz="1200" b="1" i="0" u="none" strike="noStrike" kern="1200" cap="none" spc="0" normalizeH="0" baseline="0" noProof="0" dirty="0">
                <a:ln>
                  <a:noFill/>
                </a:ln>
                <a:solidFill>
                  <a:srgbClr val="1A003B"/>
                </a:solidFill>
                <a:effectLst/>
                <a:uLnTx/>
                <a:uFillTx/>
                <a:latin typeface="Arial"/>
                <a:ea typeface="+mn-ea"/>
                <a:cs typeface="+mn-cs"/>
              </a:rPr>
            </a:br>
            <a:r>
              <a:rPr kumimoji="0" lang="fr-FR" sz="1200" b="1" i="0" u="none" strike="noStrike" kern="1200" cap="none" spc="0" normalizeH="0" baseline="0" noProof="0" dirty="0">
                <a:ln>
                  <a:noFill/>
                </a:ln>
                <a:solidFill>
                  <a:srgbClr val="1A003B"/>
                </a:solidFill>
                <a:effectLst/>
                <a:uLnTx/>
                <a:uFillTx/>
                <a:latin typeface="Arial"/>
                <a:ea typeface="+mn-ea"/>
                <a:cs typeface="+mn-cs"/>
              </a:rPr>
              <a:t>en bas 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A003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A003B"/>
                </a:solidFill>
                <a:effectLst/>
                <a:uLnTx/>
                <a:uFillTx/>
                <a:latin typeface="Arial"/>
                <a:ea typeface="+mn-ea"/>
                <a:cs typeface="+mn-cs"/>
              </a:rPr>
              <a:t>Personnaliser le bas de page </a:t>
            </a:r>
            <a:br>
              <a:rPr kumimoji="0" lang="fr-FR" sz="1200" b="0" i="0" u="none" strike="noStrike" kern="1200" cap="none" spc="0" normalizeH="0" baseline="0" noProof="0" dirty="0">
                <a:ln>
                  <a:noFill/>
                </a:ln>
                <a:solidFill>
                  <a:srgbClr val="1A003B"/>
                </a:solidFill>
                <a:effectLst/>
                <a:uLnTx/>
                <a:uFillTx/>
                <a:latin typeface="Arial"/>
                <a:ea typeface="+mn-ea"/>
                <a:cs typeface="+mn-cs"/>
              </a:rPr>
            </a:br>
            <a:r>
              <a:rPr kumimoji="0" lang="fr-FR" sz="1200" b="0" i="0" u="none" strike="noStrike" kern="1200" cap="none" spc="0" normalizeH="0" baseline="0" noProof="0" dirty="0">
                <a:ln>
                  <a:noFill/>
                </a:ln>
                <a:solidFill>
                  <a:srgbClr val="1A003B"/>
                </a:solidFill>
                <a:effectLst/>
                <a:uLnTx/>
                <a:uFillTx/>
                <a:latin typeface="Arial"/>
                <a:ea typeface="+mn-ea"/>
                <a:cs typeface="+mn-cs"/>
              </a:rPr>
              <a:t>avec le menu « Insertion » / </a:t>
            </a:r>
            <a:br>
              <a:rPr kumimoji="0" lang="fr-FR" sz="1200" b="0" i="0" u="none" strike="noStrike" kern="1200" cap="none" spc="0" normalizeH="0" baseline="0" noProof="0" dirty="0">
                <a:ln>
                  <a:noFill/>
                </a:ln>
                <a:solidFill>
                  <a:srgbClr val="1A003B"/>
                </a:solidFill>
                <a:effectLst/>
                <a:uLnTx/>
                <a:uFillTx/>
                <a:latin typeface="Arial"/>
                <a:ea typeface="+mn-ea"/>
                <a:cs typeface="+mn-cs"/>
              </a:rPr>
            </a:br>
            <a:r>
              <a:rPr kumimoji="0" lang="fr-FR" sz="1200" b="0" i="0" u="none" strike="noStrike" kern="1200" cap="none" spc="0" normalizeH="0" baseline="0" noProof="0" dirty="0">
                <a:ln>
                  <a:noFill/>
                </a:ln>
                <a:solidFill>
                  <a:srgbClr val="1A003B"/>
                </a:solidFill>
                <a:effectLst/>
                <a:uLnTx/>
                <a:uFillTx/>
                <a:latin typeface="Arial"/>
                <a:ea typeface="+mn-ea"/>
                <a:cs typeface="+mn-cs"/>
              </a:rPr>
              <a:t>« En-tête et pieds de page »</a:t>
            </a:r>
          </a:p>
        </p:txBody>
      </p:sp>
      <p:graphicFrame>
        <p:nvGraphicFramePr>
          <p:cNvPr id="3" name="Tableau 2"/>
          <p:cNvGraphicFramePr>
            <a:graphicFrameLocks noGrp="1"/>
          </p:cNvGraphicFramePr>
          <p:nvPr>
            <p:extLst/>
          </p:nvPr>
        </p:nvGraphicFramePr>
        <p:xfrm>
          <a:off x="503100" y="962000"/>
          <a:ext cx="7525284" cy="4483228"/>
        </p:xfrm>
        <a:graphic>
          <a:graphicData uri="http://schemas.openxmlformats.org/drawingml/2006/table">
            <a:tbl>
              <a:tblPr firstRow="1" bandRow="1">
                <a:tableStyleId>{21E4AEA4-8DFA-4A89-87EB-49C32662AFE0}</a:tableStyleId>
              </a:tblPr>
              <a:tblGrid>
                <a:gridCol w="685353">
                  <a:extLst>
                    <a:ext uri="{9D8B030D-6E8A-4147-A177-3AD203B41FA5}">
                      <a16:colId xmlns:a16="http://schemas.microsoft.com/office/drawing/2014/main" val="3531875198"/>
                    </a:ext>
                  </a:extLst>
                </a:gridCol>
                <a:gridCol w="1194298">
                  <a:extLst>
                    <a:ext uri="{9D8B030D-6E8A-4147-A177-3AD203B41FA5}">
                      <a16:colId xmlns:a16="http://schemas.microsoft.com/office/drawing/2014/main" val="712141356"/>
                    </a:ext>
                  </a:extLst>
                </a:gridCol>
                <a:gridCol w="865206">
                  <a:extLst>
                    <a:ext uri="{9D8B030D-6E8A-4147-A177-3AD203B41FA5}">
                      <a16:colId xmlns:a16="http://schemas.microsoft.com/office/drawing/2014/main" val="1315351274"/>
                    </a:ext>
                  </a:extLst>
                </a:gridCol>
                <a:gridCol w="626040">
                  <a:extLst>
                    <a:ext uri="{9D8B030D-6E8A-4147-A177-3AD203B41FA5}">
                      <a16:colId xmlns:a16="http://schemas.microsoft.com/office/drawing/2014/main" val="899364627"/>
                    </a:ext>
                  </a:extLst>
                </a:gridCol>
                <a:gridCol w="851812">
                  <a:extLst>
                    <a:ext uri="{9D8B030D-6E8A-4147-A177-3AD203B41FA5}">
                      <a16:colId xmlns:a16="http://schemas.microsoft.com/office/drawing/2014/main" val="4113905121"/>
                    </a:ext>
                  </a:extLst>
                </a:gridCol>
                <a:gridCol w="599253">
                  <a:extLst>
                    <a:ext uri="{9D8B030D-6E8A-4147-A177-3AD203B41FA5}">
                      <a16:colId xmlns:a16="http://schemas.microsoft.com/office/drawing/2014/main" val="3140447233"/>
                    </a:ext>
                  </a:extLst>
                </a:gridCol>
                <a:gridCol w="677699">
                  <a:extLst>
                    <a:ext uri="{9D8B030D-6E8A-4147-A177-3AD203B41FA5}">
                      <a16:colId xmlns:a16="http://schemas.microsoft.com/office/drawing/2014/main" val="2458901623"/>
                    </a:ext>
                  </a:extLst>
                </a:gridCol>
                <a:gridCol w="557160">
                  <a:extLst>
                    <a:ext uri="{9D8B030D-6E8A-4147-A177-3AD203B41FA5}">
                      <a16:colId xmlns:a16="http://schemas.microsoft.com/office/drawing/2014/main" val="4012269039"/>
                    </a:ext>
                  </a:extLst>
                </a:gridCol>
                <a:gridCol w="492107">
                  <a:extLst>
                    <a:ext uri="{9D8B030D-6E8A-4147-A177-3AD203B41FA5}">
                      <a16:colId xmlns:a16="http://schemas.microsoft.com/office/drawing/2014/main" val="1629300545"/>
                    </a:ext>
                  </a:extLst>
                </a:gridCol>
                <a:gridCol w="976356">
                  <a:extLst>
                    <a:ext uri="{9D8B030D-6E8A-4147-A177-3AD203B41FA5}">
                      <a16:colId xmlns:a16="http://schemas.microsoft.com/office/drawing/2014/main" val="4098030622"/>
                    </a:ext>
                  </a:extLst>
                </a:gridCol>
              </a:tblGrid>
              <a:tr h="500992">
                <a:tc>
                  <a:txBody>
                    <a:bodyPr/>
                    <a:lstStyle/>
                    <a:p>
                      <a:r>
                        <a:rPr lang="fr-FR" sz="1050" dirty="0"/>
                        <a:t>OF</a:t>
                      </a:r>
                    </a:p>
                  </a:txBody>
                  <a:tcPr/>
                </a:tc>
                <a:tc>
                  <a:txBody>
                    <a:bodyPr/>
                    <a:lstStyle/>
                    <a:p>
                      <a:r>
                        <a:rPr lang="fr-FR" sz="1050" dirty="0"/>
                        <a:t>TTH</a:t>
                      </a:r>
                    </a:p>
                  </a:txBody>
                  <a:tcPr/>
                </a:tc>
                <a:tc>
                  <a:txBody>
                    <a:bodyPr/>
                    <a:lstStyle/>
                    <a:p>
                      <a:r>
                        <a:rPr lang="fr-FR" sz="1050" dirty="0"/>
                        <a:t>Position</a:t>
                      </a:r>
                    </a:p>
                  </a:txBody>
                  <a:tcPr/>
                </a:tc>
                <a:tc>
                  <a:txBody>
                    <a:bodyPr/>
                    <a:lstStyle/>
                    <a:p>
                      <a:r>
                        <a:rPr lang="fr-FR" sz="1050" dirty="0"/>
                        <a:t>Sens</a:t>
                      </a:r>
                    </a:p>
                  </a:txBody>
                  <a:tcPr/>
                </a:tc>
                <a:tc>
                  <a:txBody>
                    <a:bodyPr/>
                    <a:lstStyle/>
                    <a:p>
                      <a:r>
                        <a:rPr lang="fr-FR" sz="1050" dirty="0"/>
                        <a:t>Id</a:t>
                      </a:r>
                    </a:p>
                  </a:txBody>
                  <a:tcPr/>
                </a:tc>
                <a:tc>
                  <a:txBody>
                    <a:bodyPr/>
                    <a:lstStyle/>
                    <a:p>
                      <a:pPr algn="ctr"/>
                      <a:r>
                        <a:rPr lang="fr-FR" sz="1050" dirty="0" err="1"/>
                        <a:t>Rm</a:t>
                      </a:r>
                      <a:endParaRPr lang="fr-FR" sz="1050" dirty="0"/>
                    </a:p>
                  </a:txBody>
                  <a:tcPr/>
                </a:tc>
                <a:tc>
                  <a:txBody>
                    <a:bodyPr/>
                    <a:lstStyle/>
                    <a:p>
                      <a:pPr algn="ctr"/>
                      <a:r>
                        <a:rPr lang="fr-FR" sz="1050" dirty="0"/>
                        <a:t>Rp0,2</a:t>
                      </a:r>
                    </a:p>
                  </a:txBody>
                  <a:tcPr/>
                </a:tc>
                <a:tc>
                  <a:txBody>
                    <a:bodyPr/>
                    <a:lstStyle/>
                    <a:p>
                      <a:pPr algn="ctr"/>
                      <a:r>
                        <a:rPr lang="fr-FR" sz="1050" dirty="0"/>
                        <a:t>A%</a:t>
                      </a:r>
                    </a:p>
                  </a:txBody>
                  <a:tcPr/>
                </a:tc>
                <a:tc>
                  <a:txBody>
                    <a:bodyPr/>
                    <a:lstStyle/>
                    <a:p>
                      <a:pPr algn="ctr"/>
                      <a:r>
                        <a:rPr lang="fr-FR" sz="1050" dirty="0"/>
                        <a:t>Z%</a:t>
                      </a:r>
                    </a:p>
                  </a:txBody>
                  <a:tcPr/>
                </a:tc>
                <a:tc>
                  <a:txBody>
                    <a:bodyPr/>
                    <a:lstStyle/>
                    <a:p>
                      <a:pPr algn="ctr"/>
                      <a:r>
                        <a:rPr lang="fr-FR" sz="1050" dirty="0"/>
                        <a:t>Rupture</a:t>
                      </a:r>
                    </a:p>
                  </a:txBody>
                  <a:tcPr/>
                </a:tc>
                <a:extLst>
                  <a:ext uri="{0D108BD9-81ED-4DB2-BD59-A6C34878D82A}">
                    <a16:rowId xmlns:a16="http://schemas.microsoft.com/office/drawing/2014/main" val="4212033253"/>
                  </a:ext>
                </a:extLst>
              </a:tr>
              <a:tr h="362938">
                <a:tc>
                  <a:txBody>
                    <a:bodyPr/>
                    <a:lstStyle/>
                    <a:p>
                      <a:r>
                        <a:rPr lang="fr-FR" sz="1050" dirty="0"/>
                        <a:t>AEOA</a:t>
                      </a:r>
                    </a:p>
                  </a:txBody>
                  <a:tcPr/>
                </a:tc>
                <a:tc>
                  <a:txBody>
                    <a:bodyPr/>
                    <a:lstStyle/>
                    <a:p>
                      <a:r>
                        <a:rPr lang="fr-FR" sz="1050" dirty="0"/>
                        <a:t>760°C/1h/AIR</a:t>
                      </a:r>
                    </a:p>
                  </a:txBody>
                  <a:tcPr/>
                </a:tc>
                <a:tc>
                  <a:txBody>
                    <a:bodyPr/>
                    <a:lstStyle/>
                    <a:p>
                      <a:r>
                        <a:rPr lang="fr-FR" sz="1050" dirty="0"/>
                        <a:t>MR</a:t>
                      </a:r>
                    </a:p>
                  </a:txBody>
                  <a:tcPr/>
                </a:tc>
                <a:tc>
                  <a:txBody>
                    <a:bodyPr/>
                    <a:lstStyle/>
                    <a:p>
                      <a:r>
                        <a:rPr lang="fr-FR" sz="1050" dirty="0"/>
                        <a:t>T</a:t>
                      </a:r>
                    </a:p>
                  </a:txBody>
                  <a:tcPr/>
                </a:tc>
                <a:tc>
                  <a:txBody>
                    <a:bodyPr/>
                    <a:lstStyle/>
                    <a:p>
                      <a:r>
                        <a:rPr lang="fr-FR" sz="1050" dirty="0"/>
                        <a:t>2229493</a:t>
                      </a:r>
                    </a:p>
                  </a:txBody>
                  <a:tcPr/>
                </a:tc>
                <a:tc>
                  <a:txBody>
                    <a:bodyPr/>
                    <a:lstStyle/>
                    <a:p>
                      <a:pPr algn="ctr"/>
                      <a:r>
                        <a:rPr lang="fr-FR" sz="1050" dirty="0"/>
                        <a:t>926</a:t>
                      </a:r>
                    </a:p>
                  </a:txBody>
                  <a:tcPr/>
                </a:tc>
                <a:tc>
                  <a:txBody>
                    <a:bodyPr/>
                    <a:lstStyle/>
                    <a:p>
                      <a:pPr algn="ctr"/>
                      <a:r>
                        <a:rPr lang="fr-FR" sz="1050" dirty="0"/>
                        <a:t>812</a:t>
                      </a:r>
                      <a:endParaRPr lang="fr-FR" sz="1050" dirty="0">
                        <a:solidFill>
                          <a:srgbClr val="FF0000"/>
                        </a:solidFill>
                      </a:endParaRPr>
                    </a:p>
                  </a:txBody>
                  <a:tcPr/>
                </a:tc>
                <a:tc>
                  <a:txBody>
                    <a:bodyPr/>
                    <a:lstStyle/>
                    <a:p>
                      <a:pPr algn="ctr"/>
                      <a:r>
                        <a:rPr lang="fr-FR" sz="1050" dirty="0"/>
                        <a:t>11</a:t>
                      </a:r>
                    </a:p>
                  </a:txBody>
                  <a:tcPr/>
                </a:tc>
                <a:tc>
                  <a:txBody>
                    <a:bodyPr/>
                    <a:lstStyle/>
                    <a:p>
                      <a:pPr algn="ctr"/>
                      <a:r>
                        <a:rPr lang="fr-FR" sz="1050" dirty="0"/>
                        <a:t>27</a:t>
                      </a:r>
                    </a:p>
                  </a:txBody>
                  <a:tcPr/>
                </a:tc>
                <a:tc>
                  <a:txBody>
                    <a:bodyPr/>
                    <a:lstStyle/>
                    <a:p>
                      <a:pPr algn="ctr"/>
                      <a:r>
                        <a:rPr lang="fr-FR" sz="1050" dirty="0"/>
                        <a:t>2/3 L0</a:t>
                      </a:r>
                    </a:p>
                  </a:txBody>
                  <a:tcPr/>
                </a:tc>
                <a:extLst>
                  <a:ext uri="{0D108BD9-81ED-4DB2-BD59-A6C34878D82A}">
                    <a16:rowId xmlns:a16="http://schemas.microsoft.com/office/drawing/2014/main" val="2233659843"/>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tc>
                <a:tc>
                  <a:txBody>
                    <a:bodyPr/>
                    <a:lstStyle/>
                    <a:p>
                      <a:r>
                        <a:rPr lang="fr-FR" sz="1050" dirty="0"/>
                        <a:t>MR</a:t>
                      </a:r>
                    </a:p>
                  </a:txBody>
                  <a:tcPr/>
                </a:tc>
                <a:tc>
                  <a:txBody>
                    <a:bodyPr/>
                    <a:lstStyle/>
                    <a:p>
                      <a:r>
                        <a:rPr lang="fr-FR" sz="1050" dirty="0"/>
                        <a:t>T</a:t>
                      </a:r>
                    </a:p>
                  </a:txBody>
                  <a:tcPr/>
                </a:tc>
                <a:tc>
                  <a:txBody>
                    <a:bodyPr/>
                    <a:lstStyle/>
                    <a:p>
                      <a:r>
                        <a:rPr lang="fr-FR" sz="1050" dirty="0"/>
                        <a:t>2229494</a:t>
                      </a:r>
                    </a:p>
                  </a:txBody>
                  <a:tcPr/>
                </a:tc>
                <a:tc>
                  <a:txBody>
                    <a:bodyPr/>
                    <a:lstStyle/>
                    <a:p>
                      <a:pPr algn="ctr"/>
                      <a:r>
                        <a:rPr lang="fr-FR" sz="1050" dirty="0"/>
                        <a:t>935</a:t>
                      </a:r>
                    </a:p>
                  </a:txBody>
                  <a:tcPr/>
                </a:tc>
                <a:tc>
                  <a:txBody>
                    <a:bodyPr/>
                    <a:lstStyle/>
                    <a:p>
                      <a:pPr algn="ctr"/>
                      <a:r>
                        <a:rPr lang="fr-FR" sz="1050" dirty="0"/>
                        <a:t>807</a:t>
                      </a:r>
                      <a:endParaRPr lang="fr-FR" sz="1050" dirty="0">
                        <a:solidFill>
                          <a:srgbClr val="FF0000"/>
                        </a:solidFill>
                      </a:endParaRPr>
                    </a:p>
                  </a:txBody>
                  <a:tcPr/>
                </a:tc>
                <a:tc>
                  <a:txBody>
                    <a:bodyPr/>
                    <a:lstStyle/>
                    <a:p>
                      <a:pPr algn="ctr"/>
                      <a:r>
                        <a:rPr lang="fr-FR" sz="1050" dirty="0"/>
                        <a:t>13</a:t>
                      </a:r>
                    </a:p>
                  </a:txBody>
                  <a:tcPr/>
                </a:tc>
                <a:tc>
                  <a:txBody>
                    <a:bodyPr/>
                    <a:lstStyle/>
                    <a:p>
                      <a:pPr algn="ctr"/>
                      <a:r>
                        <a:rPr lang="fr-FR" sz="1050" dirty="0"/>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2/3 L0</a:t>
                      </a:r>
                    </a:p>
                  </a:txBody>
                  <a:tcPr/>
                </a:tc>
                <a:extLst>
                  <a:ext uri="{0D108BD9-81ED-4DB2-BD59-A6C34878D82A}">
                    <a16:rowId xmlns:a16="http://schemas.microsoft.com/office/drawing/2014/main" val="244492170"/>
                  </a:ext>
                </a:extLst>
              </a:tr>
              <a:tr h="34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AEOA</a:t>
                      </a:r>
                    </a:p>
                  </a:txBody>
                  <a:tcPr/>
                </a:tc>
                <a:tc>
                  <a:txBody>
                    <a:bodyPr/>
                    <a:lstStyle/>
                    <a:p>
                      <a:r>
                        <a:rPr lang="fr-FR" sz="1050" dirty="0"/>
                        <a:t>760°C/1h/AIR</a:t>
                      </a:r>
                    </a:p>
                  </a:txBody>
                  <a:tcPr/>
                </a:tc>
                <a:tc>
                  <a:txBody>
                    <a:bodyPr/>
                    <a:lstStyle/>
                    <a:p>
                      <a:r>
                        <a:rPr lang="fr-FR" sz="1050" dirty="0"/>
                        <a:t>MR</a:t>
                      </a:r>
                    </a:p>
                  </a:txBody>
                  <a:tcPr/>
                </a:tc>
                <a:tc>
                  <a:txBody>
                    <a:bodyPr/>
                    <a:lstStyle/>
                    <a:p>
                      <a:r>
                        <a:rPr lang="fr-FR" sz="1050" dirty="0"/>
                        <a:t>T</a:t>
                      </a:r>
                    </a:p>
                  </a:txBody>
                  <a:tcPr/>
                </a:tc>
                <a:tc>
                  <a:txBody>
                    <a:bodyPr/>
                    <a:lstStyle/>
                    <a:p>
                      <a:r>
                        <a:rPr lang="fr-FR" sz="1050" dirty="0"/>
                        <a:t>2229507</a:t>
                      </a:r>
                    </a:p>
                  </a:txBody>
                  <a:tcPr/>
                </a:tc>
                <a:tc>
                  <a:txBody>
                    <a:bodyPr/>
                    <a:lstStyle/>
                    <a:p>
                      <a:pPr algn="ctr"/>
                      <a:r>
                        <a:rPr lang="fr-FR" sz="1050" dirty="0"/>
                        <a:t>939</a:t>
                      </a:r>
                    </a:p>
                  </a:txBody>
                  <a:tcPr/>
                </a:tc>
                <a:tc>
                  <a:txBody>
                    <a:bodyPr/>
                    <a:lstStyle/>
                    <a:p>
                      <a:pPr algn="ctr"/>
                      <a:r>
                        <a:rPr lang="fr-FR" sz="1050" dirty="0"/>
                        <a:t>812</a:t>
                      </a:r>
                      <a:endParaRPr lang="fr-FR" sz="1050" dirty="0">
                        <a:solidFill>
                          <a:srgbClr val="FF0000"/>
                        </a:solidFill>
                      </a:endParaRPr>
                    </a:p>
                  </a:txBody>
                  <a:tcPr/>
                </a:tc>
                <a:tc>
                  <a:txBody>
                    <a:bodyPr/>
                    <a:lstStyle/>
                    <a:p>
                      <a:pPr algn="ctr"/>
                      <a:r>
                        <a:rPr lang="fr-FR" sz="1050" dirty="0"/>
                        <a:t>12,5</a:t>
                      </a:r>
                    </a:p>
                  </a:txBody>
                  <a:tcPr/>
                </a:tc>
                <a:tc>
                  <a:txBody>
                    <a:bodyPr/>
                    <a:lstStyle/>
                    <a:p>
                      <a:pPr algn="ctr"/>
                      <a:r>
                        <a:rPr lang="fr-FR" sz="1050" dirty="0"/>
                        <a:t>24</a:t>
                      </a:r>
                      <a:endParaRPr lang="fr-FR" sz="105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2/3 L0</a:t>
                      </a:r>
                    </a:p>
                  </a:txBody>
                  <a:tcPr/>
                </a:tc>
                <a:extLst>
                  <a:ext uri="{0D108BD9-81ED-4DB2-BD59-A6C34878D82A}">
                    <a16:rowId xmlns:a16="http://schemas.microsoft.com/office/drawing/2014/main" val="652207324"/>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tc>
                <a:tc>
                  <a:txBody>
                    <a:bodyPr/>
                    <a:lstStyle/>
                    <a:p>
                      <a:r>
                        <a:rPr lang="fr-FR" sz="1050" dirty="0"/>
                        <a:t>MR</a:t>
                      </a:r>
                    </a:p>
                  </a:txBody>
                  <a:tcPr/>
                </a:tc>
                <a:tc>
                  <a:txBody>
                    <a:bodyPr/>
                    <a:lstStyle/>
                    <a:p>
                      <a:r>
                        <a:rPr lang="fr-FR" sz="1050" dirty="0"/>
                        <a:t>T</a:t>
                      </a:r>
                    </a:p>
                  </a:txBody>
                  <a:tcPr/>
                </a:tc>
                <a:tc>
                  <a:txBody>
                    <a:bodyPr/>
                    <a:lstStyle/>
                    <a:p>
                      <a:r>
                        <a:rPr lang="fr-FR" sz="1050" dirty="0"/>
                        <a:t>2229508</a:t>
                      </a:r>
                    </a:p>
                  </a:txBody>
                  <a:tcPr/>
                </a:tc>
                <a:tc>
                  <a:txBody>
                    <a:bodyPr/>
                    <a:lstStyle/>
                    <a:p>
                      <a:pPr algn="ctr"/>
                      <a:r>
                        <a:rPr lang="fr-FR" sz="1050" dirty="0"/>
                        <a:t>943</a:t>
                      </a:r>
                    </a:p>
                  </a:txBody>
                  <a:tcPr/>
                </a:tc>
                <a:tc>
                  <a:txBody>
                    <a:bodyPr/>
                    <a:lstStyle/>
                    <a:p>
                      <a:pPr algn="ctr"/>
                      <a:r>
                        <a:rPr lang="fr-FR" sz="1050" dirty="0"/>
                        <a:t>815</a:t>
                      </a:r>
                      <a:endParaRPr lang="fr-FR" sz="1050" dirty="0">
                        <a:solidFill>
                          <a:srgbClr val="FF0000"/>
                        </a:solidFill>
                      </a:endParaRPr>
                    </a:p>
                  </a:txBody>
                  <a:tcPr/>
                </a:tc>
                <a:tc>
                  <a:txBody>
                    <a:bodyPr/>
                    <a:lstStyle/>
                    <a:p>
                      <a:pPr algn="ctr"/>
                      <a:r>
                        <a:rPr lang="fr-FR" sz="1050" dirty="0"/>
                        <a:t>14,5</a:t>
                      </a:r>
                    </a:p>
                  </a:txBody>
                  <a:tcPr/>
                </a:tc>
                <a:tc>
                  <a:txBody>
                    <a:bodyPr/>
                    <a:lstStyle/>
                    <a:p>
                      <a:pPr algn="ctr"/>
                      <a:r>
                        <a:rPr lang="fr-FR" sz="1050" dirty="0"/>
                        <a:t>20</a:t>
                      </a:r>
                      <a:endParaRPr lang="fr-FR" sz="105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2/3 L0</a:t>
                      </a:r>
                    </a:p>
                  </a:txBody>
                  <a:tcPr/>
                </a:tc>
                <a:extLst>
                  <a:ext uri="{0D108BD9-81ED-4DB2-BD59-A6C34878D82A}">
                    <a16:rowId xmlns:a16="http://schemas.microsoft.com/office/drawing/2014/main" val="2875871565"/>
                  </a:ext>
                </a:extLst>
              </a:tr>
              <a:tr h="34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AEOA</a:t>
                      </a:r>
                    </a:p>
                  </a:txBody>
                  <a:tcPr/>
                </a:tc>
                <a:tc>
                  <a:txBody>
                    <a:bodyPr/>
                    <a:lstStyle/>
                    <a:p>
                      <a:r>
                        <a:rPr lang="fr-FR" sz="1050" dirty="0"/>
                        <a:t>760°C/1h/AIR</a:t>
                      </a:r>
                    </a:p>
                  </a:txBody>
                  <a:tcPr/>
                </a:tc>
                <a:tc>
                  <a:txBody>
                    <a:bodyPr/>
                    <a:lstStyle/>
                    <a:p>
                      <a:r>
                        <a:rPr lang="fr-FR" sz="1050" dirty="0"/>
                        <a:t>MR</a:t>
                      </a:r>
                    </a:p>
                  </a:txBody>
                  <a:tcPr/>
                </a:tc>
                <a:tc>
                  <a:txBody>
                    <a:bodyPr/>
                    <a:lstStyle/>
                    <a:p>
                      <a:r>
                        <a:rPr lang="fr-FR" sz="1050" dirty="0"/>
                        <a:t>T</a:t>
                      </a:r>
                    </a:p>
                  </a:txBody>
                  <a:tcPr/>
                </a:tc>
                <a:tc>
                  <a:txBody>
                    <a:bodyPr/>
                    <a:lstStyle/>
                    <a:p>
                      <a:r>
                        <a:rPr lang="fr-FR" sz="1050" dirty="0"/>
                        <a:t>2229521</a:t>
                      </a:r>
                    </a:p>
                  </a:txBody>
                  <a:tcPr/>
                </a:tc>
                <a:tc>
                  <a:txBody>
                    <a:bodyPr/>
                    <a:lstStyle/>
                    <a:p>
                      <a:pPr algn="ctr"/>
                      <a:r>
                        <a:rPr lang="fr-FR" sz="1050" dirty="0"/>
                        <a:t>930</a:t>
                      </a:r>
                    </a:p>
                  </a:txBody>
                  <a:tcPr/>
                </a:tc>
                <a:tc>
                  <a:txBody>
                    <a:bodyPr/>
                    <a:lstStyle/>
                    <a:p>
                      <a:pPr algn="ctr"/>
                      <a:r>
                        <a:rPr lang="fr-FR" sz="1050" dirty="0"/>
                        <a:t>800</a:t>
                      </a:r>
                      <a:endParaRPr lang="fr-FR" sz="1050" dirty="0">
                        <a:solidFill>
                          <a:srgbClr val="FF0000"/>
                        </a:solidFill>
                      </a:endParaRPr>
                    </a:p>
                  </a:txBody>
                  <a:tcPr/>
                </a:tc>
                <a:tc>
                  <a:txBody>
                    <a:bodyPr/>
                    <a:lstStyle/>
                    <a:p>
                      <a:pPr algn="ctr"/>
                      <a:r>
                        <a:rPr lang="fr-FR" sz="1050" dirty="0"/>
                        <a:t>13</a:t>
                      </a:r>
                    </a:p>
                  </a:txBody>
                  <a:tcPr/>
                </a:tc>
                <a:tc>
                  <a:txBody>
                    <a:bodyPr/>
                    <a:lstStyle/>
                    <a:p>
                      <a:pPr algn="ctr"/>
                      <a:r>
                        <a:rPr lang="fr-FR" sz="105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2/3 L0</a:t>
                      </a:r>
                    </a:p>
                  </a:txBody>
                  <a:tcPr/>
                </a:tc>
                <a:extLst>
                  <a:ext uri="{0D108BD9-81ED-4DB2-BD59-A6C34878D82A}">
                    <a16:rowId xmlns:a16="http://schemas.microsoft.com/office/drawing/2014/main" val="2706889525"/>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tc>
                <a:tc>
                  <a:txBody>
                    <a:bodyPr/>
                    <a:lstStyle/>
                    <a:p>
                      <a:r>
                        <a:rPr lang="fr-FR" sz="1050" dirty="0"/>
                        <a:t>MR</a:t>
                      </a:r>
                    </a:p>
                  </a:txBody>
                  <a:tcPr/>
                </a:tc>
                <a:tc>
                  <a:txBody>
                    <a:bodyPr/>
                    <a:lstStyle/>
                    <a:p>
                      <a:r>
                        <a:rPr lang="fr-FR" sz="1050" dirty="0"/>
                        <a:t>T</a:t>
                      </a:r>
                    </a:p>
                  </a:txBody>
                  <a:tcPr/>
                </a:tc>
                <a:tc>
                  <a:txBody>
                    <a:bodyPr/>
                    <a:lstStyle/>
                    <a:p>
                      <a:r>
                        <a:rPr lang="fr-FR" sz="1050" dirty="0"/>
                        <a:t>2229522</a:t>
                      </a:r>
                    </a:p>
                  </a:txBody>
                  <a:tcPr/>
                </a:tc>
                <a:tc>
                  <a:txBody>
                    <a:bodyPr/>
                    <a:lstStyle/>
                    <a:p>
                      <a:pPr algn="ctr"/>
                      <a:r>
                        <a:rPr lang="fr-FR" sz="1050" dirty="0"/>
                        <a:t>942</a:t>
                      </a:r>
                    </a:p>
                  </a:txBody>
                  <a:tcPr/>
                </a:tc>
                <a:tc>
                  <a:txBody>
                    <a:bodyPr/>
                    <a:lstStyle/>
                    <a:p>
                      <a:pPr algn="ctr"/>
                      <a:r>
                        <a:rPr lang="fr-FR" sz="1050" dirty="0"/>
                        <a:t>816</a:t>
                      </a:r>
                      <a:endParaRPr lang="fr-FR" sz="1050" dirty="0">
                        <a:solidFill>
                          <a:srgbClr val="FF0000"/>
                        </a:solidFill>
                      </a:endParaRPr>
                    </a:p>
                  </a:txBody>
                  <a:tcPr/>
                </a:tc>
                <a:tc>
                  <a:txBody>
                    <a:bodyPr/>
                    <a:lstStyle/>
                    <a:p>
                      <a:pPr algn="ctr"/>
                      <a:r>
                        <a:rPr lang="fr-FR" sz="1050" dirty="0"/>
                        <a:t>14,5</a:t>
                      </a:r>
                    </a:p>
                  </a:txBody>
                  <a:tcPr/>
                </a:tc>
                <a:tc>
                  <a:txBody>
                    <a:bodyPr/>
                    <a:lstStyle/>
                    <a:p>
                      <a:pPr algn="ctr"/>
                      <a:r>
                        <a:rPr lang="fr-FR" sz="1050" dirty="0"/>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2/3 L0</a:t>
                      </a:r>
                    </a:p>
                  </a:txBody>
                  <a:tcPr/>
                </a:tc>
                <a:extLst>
                  <a:ext uri="{0D108BD9-81ED-4DB2-BD59-A6C34878D82A}">
                    <a16:rowId xmlns:a16="http://schemas.microsoft.com/office/drawing/2014/main" val="539794605"/>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AEVS</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solidFill>
                      <a:schemeClr val="accent3">
                        <a:lumMod val="40000"/>
                        <a:lumOff val="60000"/>
                      </a:schemeClr>
                    </a:solidFill>
                  </a:tcPr>
                </a:tc>
                <a:tc>
                  <a:txBody>
                    <a:bodyPr/>
                    <a:lstStyle/>
                    <a:p>
                      <a:r>
                        <a:rPr lang="fr-FR" sz="1050" dirty="0"/>
                        <a:t>MR</a:t>
                      </a:r>
                    </a:p>
                  </a:txBody>
                  <a:tcPr>
                    <a:solidFill>
                      <a:schemeClr val="accent3">
                        <a:lumMod val="40000"/>
                        <a:lumOff val="60000"/>
                      </a:schemeClr>
                    </a:solidFill>
                  </a:tcPr>
                </a:tc>
                <a:tc>
                  <a:txBody>
                    <a:bodyPr/>
                    <a:lstStyle/>
                    <a:p>
                      <a:r>
                        <a:rPr lang="fr-FR" sz="1050" dirty="0"/>
                        <a:t>T</a:t>
                      </a:r>
                    </a:p>
                  </a:txBody>
                  <a:tcPr>
                    <a:solidFill>
                      <a:schemeClr val="accent3">
                        <a:lumMod val="40000"/>
                        <a:lumOff val="60000"/>
                      </a:schemeClr>
                    </a:solidFill>
                  </a:tcPr>
                </a:tc>
                <a:tc>
                  <a:txBody>
                    <a:bodyPr/>
                    <a:lstStyle/>
                    <a:p>
                      <a:r>
                        <a:rPr lang="fr-FR" sz="1050" dirty="0"/>
                        <a:t>2346468</a:t>
                      </a:r>
                    </a:p>
                  </a:txBody>
                  <a:tcPr>
                    <a:solidFill>
                      <a:schemeClr val="accent3">
                        <a:lumMod val="40000"/>
                        <a:lumOff val="60000"/>
                      </a:schemeClr>
                    </a:solidFill>
                  </a:tcPr>
                </a:tc>
                <a:tc>
                  <a:txBody>
                    <a:bodyPr/>
                    <a:lstStyle/>
                    <a:p>
                      <a:pPr algn="ctr"/>
                      <a:r>
                        <a:rPr lang="fr-FR" sz="1050" dirty="0"/>
                        <a:t>965</a:t>
                      </a:r>
                    </a:p>
                  </a:txBody>
                  <a:tcPr>
                    <a:solidFill>
                      <a:schemeClr val="accent3">
                        <a:lumMod val="40000"/>
                        <a:lumOff val="60000"/>
                      </a:schemeClr>
                    </a:solidFill>
                  </a:tcPr>
                </a:tc>
                <a:tc>
                  <a:txBody>
                    <a:bodyPr/>
                    <a:lstStyle/>
                    <a:p>
                      <a:pPr algn="ctr"/>
                      <a:r>
                        <a:rPr lang="fr-FR" sz="1050" dirty="0"/>
                        <a:t>891</a:t>
                      </a:r>
                      <a:endParaRPr lang="fr-FR" sz="1050" dirty="0">
                        <a:solidFill>
                          <a:schemeClr val="tx1"/>
                        </a:solidFill>
                      </a:endParaRPr>
                    </a:p>
                  </a:txBody>
                  <a:tcPr>
                    <a:solidFill>
                      <a:schemeClr val="accent3">
                        <a:lumMod val="40000"/>
                        <a:lumOff val="60000"/>
                      </a:schemeClr>
                    </a:solidFill>
                  </a:tcPr>
                </a:tc>
                <a:tc>
                  <a:txBody>
                    <a:bodyPr/>
                    <a:lstStyle/>
                    <a:p>
                      <a:pPr algn="ctr"/>
                      <a:r>
                        <a:rPr lang="fr-FR" sz="1050" dirty="0"/>
                        <a:t>14</a:t>
                      </a:r>
                    </a:p>
                  </a:txBody>
                  <a:tcPr>
                    <a:solidFill>
                      <a:schemeClr val="accent3">
                        <a:lumMod val="40000"/>
                        <a:lumOff val="60000"/>
                      </a:schemeClr>
                    </a:solidFill>
                  </a:tcPr>
                </a:tc>
                <a:tc>
                  <a:txBody>
                    <a:bodyPr/>
                    <a:lstStyle/>
                    <a:p>
                      <a:pPr algn="ctr"/>
                      <a:r>
                        <a:rPr lang="fr-FR" sz="1050" dirty="0"/>
                        <a:t>31</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Centrée</a:t>
                      </a:r>
                    </a:p>
                  </a:txBody>
                  <a:tcPr>
                    <a:solidFill>
                      <a:schemeClr val="accent3">
                        <a:lumMod val="40000"/>
                        <a:lumOff val="60000"/>
                      </a:schemeClr>
                    </a:solidFill>
                  </a:tcPr>
                </a:tc>
                <a:extLst>
                  <a:ext uri="{0D108BD9-81ED-4DB2-BD59-A6C34878D82A}">
                    <a16:rowId xmlns:a16="http://schemas.microsoft.com/office/drawing/2014/main" val="651781279"/>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AEVS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solidFill>
                      <a:schemeClr val="accent3">
                        <a:lumMod val="20000"/>
                        <a:lumOff val="80000"/>
                      </a:schemeClr>
                    </a:solidFill>
                  </a:tcPr>
                </a:tc>
                <a:tc>
                  <a:txBody>
                    <a:bodyPr/>
                    <a:lstStyle/>
                    <a:p>
                      <a:r>
                        <a:rPr lang="fr-FR" sz="1050" dirty="0"/>
                        <a:t>MR</a:t>
                      </a:r>
                    </a:p>
                  </a:txBody>
                  <a:tcPr>
                    <a:solidFill>
                      <a:schemeClr val="accent3">
                        <a:lumMod val="20000"/>
                        <a:lumOff val="80000"/>
                      </a:schemeClr>
                    </a:solidFill>
                  </a:tcPr>
                </a:tc>
                <a:tc>
                  <a:txBody>
                    <a:bodyPr/>
                    <a:lstStyle/>
                    <a:p>
                      <a:r>
                        <a:rPr lang="fr-FR" sz="1050" dirty="0"/>
                        <a:t>T</a:t>
                      </a:r>
                    </a:p>
                  </a:txBody>
                  <a:tcPr>
                    <a:solidFill>
                      <a:schemeClr val="accent3">
                        <a:lumMod val="20000"/>
                        <a:lumOff val="80000"/>
                      </a:schemeClr>
                    </a:solidFill>
                  </a:tcPr>
                </a:tc>
                <a:tc>
                  <a:txBody>
                    <a:bodyPr/>
                    <a:lstStyle/>
                    <a:p>
                      <a:r>
                        <a:rPr lang="fr-FR" sz="1050" dirty="0"/>
                        <a:t>2346469</a:t>
                      </a:r>
                    </a:p>
                  </a:txBody>
                  <a:tcPr>
                    <a:solidFill>
                      <a:schemeClr val="accent3">
                        <a:lumMod val="20000"/>
                        <a:lumOff val="80000"/>
                      </a:schemeClr>
                    </a:solidFill>
                  </a:tcPr>
                </a:tc>
                <a:tc>
                  <a:txBody>
                    <a:bodyPr/>
                    <a:lstStyle/>
                    <a:p>
                      <a:pPr algn="ctr"/>
                      <a:r>
                        <a:rPr lang="fr-FR" sz="1050" dirty="0"/>
                        <a:t>961</a:t>
                      </a:r>
                    </a:p>
                  </a:txBody>
                  <a:tcPr>
                    <a:solidFill>
                      <a:schemeClr val="accent3">
                        <a:lumMod val="20000"/>
                        <a:lumOff val="80000"/>
                      </a:schemeClr>
                    </a:solidFill>
                  </a:tcPr>
                </a:tc>
                <a:tc>
                  <a:txBody>
                    <a:bodyPr/>
                    <a:lstStyle/>
                    <a:p>
                      <a:pPr algn="ctr"/>
                      <a:r>
                        <a:rPr lang="fr-FR" sz="1050" dirty="0"/>
                        <a:t>882</a:t>
                      </a:r>
                      <a:endParaRPr lang="fr-FR" sz="1050" dirty="0">
                        <a:solidFill>
                          <a:schemeClr val="tx1"/>
                        </a:solidFill>
                      </a:endParaRPr>
                    </a:p>
                  </a:txBody>
                  <a:tcPr>
                    <a:solidFill>
                      <a:schemeClr val="accent3">
                        <a:lumMod val="20000"/>
                        <a:lumOff val="80000"/>
                      </a:schemeClr>
                    </a:solidFill>
                  </a:tcPr>
                </a:tc>
                <a:tc>
                  <a:txBody>
                    <a:bodyPr/>
                    <a:lstStyle/>
                    <a:p>
                      <a:pPr algn="ctr"/>
                      <a:r>
                        <a:rPr lang="fr-FR" sz="1050" dirty="0"/>
                        <a:t>13,5</a:t>
                      </a:r>
                    </a:p>
                  </a:txBody>
                  <a:tcPr>
                    <a:solidFill>
                      <a:schemeClr val="accent3">
                        <a:lumMod val="20000"/>
                        <a:lumOff val="80000"/>
                      </a:schemeClr>
                    </a:solidFill>
                  </a:tcPr>
                </a:tc>
                <a:tc>
                  <a:txBody>
                    <a:bodyPr/>
                    <a:lstStyle/>
                    <a:p>
                      <a:pPr algn="ctr"/>
                      <a:r>
                        <a:rPr lang="fr-FR" sz="1050" dirty="0"/>
                        <a:t>30</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2/3 L0</a:t>
                      </a:r>
                    </a:p>
                  </a:txBody>
                  <a:tcPr>
                    <a:solidFill>
                      <a:schemeClr val="accent3">
                        <a:lumMod val="20000"/>
                        <a:lumOff val="80000"/>
                      </a:schemeClr>
                    </a:solidFill>
                  </a:tcPr>
                </a:tc>
                <a:extLst>
                  <a:ext uri="{0D108BD9-81ED-4DB2-BD59-A6C34878D82A}">
                    <a16:rowId xmlns:a16="http://schemas.microsoft.com/office/drawing/2014/main" val="473873946"/>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AEVS</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solidFill>
                      <a:schemeClr val="accent3">
                        <a:lumMod val="40000"/>
                        <a:lumOff val="60000"/>
                      </a:schemeClr>
                    </a:solidFill>
                  </a:tcPr>
                </a:tc>
                <a:tc>
                  <a:txBody>
                    <a:bodyPr/>
                    <a:lstStyle/>
                    <a:p>
                      <a:r>
                        <a:rPr lang="fr-FR" sz="1050" dirty="0"/>
                        <a:t>MR</a:t>
                      </a:r>
                    </a:p>
                  </a:txBody>
                  <a:tcPr>
                    <a:solidFill>
                      <a:schemeClr val="accent3">
                        <a:lumMod val="40000"/>
                        <a:lumOff val="60000"/>
                      </a:schemeClr>
                    </a:solidFill>
                  </a:tcPr>
                </a:tc>
                <a:tc>
                  <a:txBody>
                    <a:bodyPr/>
                    <a:lstStyle/>
                    <a:p>
                      <a:r>
                        <a:rPr lang="fr-FR" sz="1050" dirty="0"/>
                        <a:t>T</a:t>
                      </a:r>
                    </a:p>
                  </a:txBody>
                  <a:tcPr>
                    <a:solidFill>
                      <a:schemeClr val="accent3">
                        <a:lumMod val="40000"/>
                        <a:lumOff val="60000"/>
                      </a:schemeClr>
                    </a:solidFill>
                  </a:tcPr>
                </a:tc>
                <a:tc>
                  <a:txBody>
                    <a:bodyPr/>
                    <a:lstStyle/>
                    <a:p>
                      <a:r>
                        <a:rPr lang="fr-FR" sz="1050" dirty="0"/>
                        <a:t>2346470</a:t>
                      </a:r>
                    </a:p>
                  </a:txBody>
                  <a:tcPr>
                    <a:solidFill>
                      <a:schemeClr val="accent3">
                        <a:lumMod val="40000"/>
                        <a:lumOff val="60000"/>
                      </a:schemeClr>
                    </a:solidFill>
                  </a:tcPr>
                </a:tc>
                <a:tc>
                  <a:txBody>
                    <a:bodyPr/>
                    <a:lstStyle/>
                    <a:p>
                      <a:pPr algn="ctr"/>
                      <a:r>
                        <a:rPr lang="fr-FR" sz="1050" dirty="0"/>
                        <a:t>964</a:t>
                      </a:r>
                    </a:p>
                  </a:txBody>
                  <a:tcPr>
                    <a:solidFill>
                      <a:schemeClr val="accent3">
                        <a:lumMod val="40000"/>
                        <a:lumOff val="60000"/>
                      </a:schemeClr>
                    </a:solidFill>
                  </a:tcPr>
                </a:tc>
                <a:tc>
                  <a:txBody>
                    <a:bodyPr/>
                    <a:lstStyle/>
                    <a:p>
                      <a:pPr algn="ctr"/>
                      <a:r>
                        <a:rPr lang="fr-FR" sz="1050" dirty="0"/>
                        <a:t>889</a:t>
                      </a:r>
                      <a:endParaRPr lang="fr-FR" sz="1050" dirty="0">
                        <a:solidFill>
                          <a:schemeClr val="tx1"/>
                        </a:solidFill>
                      </a:endParaRPr>
                    </a:p>
                  </a:txBody>
                  <a:tcPr>
                    <a:solidFill>
                      <a:schemeClr val="accent3">
                        <a:lumMod val="40000"/>
                        <a:lumOff val="60000"/>
                      </a:schemeClr>
                    </a:solidFill>
                  </a:tcPr>
                </a:tc>
                <a:tc>
                  <a:txBody>
                    <a:bodyPr/>
                    <a:lstStyle/>
                    <a:p>
                      <a:pPr algn="ctr"/>
                      <a:r>
                        <a:rPr lang="fr-FR" sz="1050" dirty="0"/>
                        <a:t>13</a:t>
                      </a:r>
                    </a:p>
                  </a:txBody>
                  <a:tcPr>
                    <a:solidFill>
                      <a:schemeClr val="accent3">
                        <a:lumMod val="40000"/>
                        <a:lumOff val="60000"/>
                      </a:schemeClr>
                    </a:solidFill>
                  </a:tcPr>
                </a:tc>
                <a:tc>
                  <a:txBody>
                    <a:bodyPr/>
                    <a:lstStyle/>
                    <a:p>
                      <a:pPr algn="ctr"/>
                      <a:r>
                        <a:rPr lang="fr-FR" sz="1050" dirty="0">
                          <a:solidFill>
                            <a:srgbClr val="FF0000"/>
                          </a:solidFill>
                        </a:rPr>
                        <a:t>23</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Centrée</a:t>
                      </a:r>
                    </a:p>
                  </a:txBody>
                  <a:tcPr>
                    <a:solidFill>
                      <a:schemeClr val="accent3">
                        <a:lumMod val="40000"/>
                        <a:lumOff val="60000"/>
                      </a:schemeClr>
                    </a:solidFill>
                  </a:tcPr>
                </a:tc>
                <a:extLst>
                  <a:ext uri="{0D108BD9-81ED-4DB2-BD59-A6C34878D82A}">
                    <a16:rowId xmlns:a16="http://schemas.microsoft.com/office/drawing/2014/main" val="3029579247"/>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AEVS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solidFill>
                      <a:schemeClr val="accent3">
                        <a:lumMod val="20000"/>
                        <a:lumOff val="80000"/>
                      </a:schemeClr>
                    </a:solidFill>
                  </a:tcPr>
                </a:tc>
                <a:tc>
                  <a:txBody>
                    <a:bodyPr/>
                    <a:lstStyle/>
                    <a:p>
                      <a:r>
                        <a:rPr lang="fr-FR" sz="1050" dirty="0"/>
                        <a:t>P</a:t>
                      </a:r>
                    </a:p>
                  </a:txBody>
                  <a:tcPr>
                    <a:solidFill>
                      <a:schemeClr val="accent3">
                        <a:lumMod val="20000"/>
                        <a:lumOff val="80000"/>
                      </a:schemeClr>
                    </a:solidFill>
                  </a:tcPr>
                </a:tc>
                <a:tc>
                  <a:txBody>
                    <a:bodyPr/>
                    <a:lstStyle/>
                    <a:p>
                      <a:r>
                        <a:rPr lang="fr-FR" sz="1050" dirty="0"/>
                        <a:t>T</a:t>
                      </a:r>
                    </a:p>
                  </a:txBody>
                  <a:tcPr>
                    <a:solidFill>
                      <a:schemeClr val="accent3">
                        <a:lumMod val="20000"/>
                        <a:lumOff val="80000"/>
                      </a:schemeClr>
                    </a:solidFill>
                  </a:tcPr>
                </a:tc>
                <a:tc>
                  <a:txBody>
                    <a:bodyPr/>
                    <a:lstStyle/>
                    <a:p>
                      <a:r>
                        <a:rPr lang="fr-FR" sz="1050" dirty="0"/>
                        <a:t>2346465</a:t>
                      </a:r>
                    </a:p>
                  </a:txBody>
                  <a:tcPr>
                    <a:solidFill>
                      <a:schemeClr val="accent3">
                        <a:lumMod val="20000"/>
                        <a:lumOff val="80000"/>
                      </a:schemeClr>
                    </a:solidFill>
                  </a:tcPr>
                </a:tc>
                <a:tc>
                  <a:txBody>
                    <a:bodyPr/>
                    <a:lstStyle/>
                    <a:p>
                      <a:pPr algn="ctr"/>
                      <a:r>
                        <a:rPr lang="fr-FR" sz="1050" dirty="0"/>
                        <a:t>1003</a:t>
                      </a:r>
                    </a:p>
                  </a:txBody>
                  <a:tcPr>
                    <a:solidFill>
                      <a:schemeClr val="accent3">
                        <a:lumMod val="20000"/>
                        <a:lumOff val="80000"/>
                      </a:schemeClr>
                    </a:solidFill>
                  </a:tcPr>
                </a:tc>
                <a:tc>
                  <a:txBody>
                    <a:bodyPr/>
                    <a:lstStyle/>
                    <a:p>
                      <a:pPr algn="ctr"/>
                      <a:r>
                        <a:rPr lang="fr-FR" sz="1050" dirty="0"/>
                        <a:t>932</a:t>
                      </a:r>
                      <a:endParaRPr lang="fr-FR" sz="1050" dirty="0">
                        <a:solidFill>
                          <a:schemeClr val="tx1"/>
                        </a:solidFill>
                      </a:endParaRPr>
                    </a:p>
                  </a:txBody>
                  <a:tcPr>
                    <a:solidFill>
                      <a:schemeClr val="accent3">
                        <a:lumMod val="20000"/>
                        <a:lumOff val="80000"/>
                      </a:schemeClr>
                    </a:solidFill>
                  </a:tcPr>
                </a:tc>
                <a:tc>
                  <a:txBody>
                    <a:bodyPr/>
                    <a:lstStyle/>
                    <a:p>
                      <a:pPr algn="ctr"/>
                      <a:r>
                        <a:rPr lang="fr-FR" sz="1050" dirty="0"/>
                        <a:t>14,5</a:t>
                      </a:r>
                    </a:p>
                  </a:txBody>
                  <a:tcPr>
                    <a:solidFill>
                      <a:schemeClr val="accent3">
                        <a:lumMod val="20000"/>
                        <a:lumOff val="80000"/>
                      </a:schemeClr>
                    </a:solidFill>
                  </a:tcPr>
                </a:tc>
                <a:tc>
                  <a:txBody>
                    <a:bodyPr/>
                    <a:lstStyle/>
                    <a:p>
                      <a:pPr algn="ctr"/>
                      <a:r>
                        <a:rPr lang="fr-FR" sz="1050" dirty="0"/>
                        <a:t>27</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Centrée</a:t>
                      </a:r>
                    </a:p>
                  </a:txBody>
                  <a:tcPr>
                    <a:solidFill>
                      <a:schemeClr val="accent3">
                        <a:lumMod val="20000"/>
                        <a:lumOff val="80000"/>
                      </a:schemeClr>
                    </a:solidFill>
                  </a:tcPr>
                </a:tc>
                <a:extLst>
                  <a:ext uri="{0D108BD9-81ED-4DB2-BD59-A6C34878D82A}">
                    <a16:rowId xmlns:a16="http://schemas.microsoft.com/office/drawing/2014/main" val="2818701848"/>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AEVS</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solidFill>
                      <a:schemeClr val="accent3">
                        <a:lumMod val="40000"/>
                        <a:lumOff val="60000"/>
                      </a:schemeClr>
                    </a:solidFill>
                  </a:tcPr>
                </a:tc>
                <a:tc>
                  <a:txBody>
                    <a:bodyPr/>
                    <a:lstStyle/>
                    <a:p>
                      <a:r>
                        <a:rPr lang="fr-FR" sz="1050" dirty="0"/>
                        <a:t>P</a:t>
                      </a:r>
                    </a:p>
                  </a:txBody>
                  <a:tcPr>
                    <a:solidFill>
                      <a:schemeClr val="accent3">
                        <a:lumMod val="40000"/>
                        <a:lumOff val="60000"/>
                      </a:schemeClr>
                    </a:solidFill>
                  </a:tcPr>
                </a:tc>
                <a:tc>
                  <a:txBody>
                    <a:bodyPr/>
                    <a:lstStyle/>
                    <a:p>
                      <a:r>
                        <a:rPr lang="fr-FR" sz="1050" dirty="0"/>
                        <a:t>T</a:t>
                      </a:r>
                    </a:p>
                  </a:txBody>
                  <a:tcPr>
                    <a:solidFill>
                      <a:schemeClr val="accent3">
                        <a:lumMod val="40000"/>
                        <a:lumOff val="60000"/>
                      </a:schemeClr>
                    </a:solidFill>
                  </a:tcPr>
                </a:tc>
                <a:tc>
                  <a:txBody>
                    <a:bodyPr/>
                    <a:lstStyle/>
                    <a:p>
                      <a:r>
                        <a:rPr lang="fr-FR" sz="1050" dirty="0"/>
                        <a:t>2346466</a:t>
                      </a:r>
                    </a:p>
                  </a:txBody>
                  <a:tcPr>
                    <a:solidFill>
                      <a:schemeClr val="accent3">
                        <a:lumMod val="40000"/>
                        <a:lumOff val="60000"/>
                      </a:schemeClr>
                    </a:solidFill>
                  </a:tcPr>
                </a:tc>
                <a:tc>
                  <a:txBody>
                    <a:bodyPr/>
                    <a:lstStyle/>
                    <a:p>
                      <a:pPr algn="ctr"/>
                      <a:r>
                        <a:rPr lang="fr-FR" sz="1050" dirty="0"/>
                        <a:t>1003</a:t>
                      </a:r>
                    </a:p>
                  </a:txBody>
                  <a:tcPr>
                    <a:solidFill>
                      <a:schemeClr val="accent3">
                        <a:lumMod val="40000"/>
                        <a:lumOff val="60000"/>
                      </a:schemeClr>
                    </a:solidFill>
                  </a:tcPr>
                </a:tc>
                <a:tc>
                  <a:txBody>
                    <a:bodyPr/>
                    <a:lstStyle/>
                    <a:p>
                      <a:pPr algn="ctr"/>
                      <a:r>
                        <a:rPr lang="fr-FR" sz="1050" dirty="0"/>
                        <a:t>943</a:t>
                      </a:r>
                      <a:endParaRPr lang="fr-FR" sz="1050" dirty="0">
                        <a:solidFill>
                          <a:schemeClr val="tx1"/>
                        </a:solidFill>
                      </a:endParaRPr>
                    </a:p>
                  </a:txBody>
                  <a:tcPr>
                    <a:solidFill>
                      <a:schemeClr val="accent3">
                        <a:lumMod val="40000"/>
                        <a:lumOff val="60000"/>
                      </a:schemeClr>
                    </a:solidFill>
                  </a:tcPr>
                </a:tc>
                <a:tc>
                  <a:txBody>
                    <a:bodyPr/>
                    <a:lstStyle/>
                    <a:p>
                      <a:pPr algn="ctr"/>
                      <a:r>
                        <a:rPr lang="fr-FR" sz="1050" dirty="0"/>
                        <a:t>14</a:t>
                      </a:r>
                    </a:p>
                  </a:txBody>
                  <a:tcPr>
                    <a:solidFill>
                      <a:schemeClr val="accent3">
                        <a:lumMod val="40000"/>
                        <a:lumOff val="60000"/>
                      </a:schemeClr>
                    </a:solidFill>
                  </a:tcPr>
                </a:tc>
                <a:tc>
                  <a:txBody>
                    <a:bodyPr/>
                    <a:lstStyle/>
                    <a:p>
                      <a:pPr algn="ctr"/>
                      <a:r>
                        <a:rPr lang="fr-FR" sz="1050" dirty="0"/>
                        <a:t>34</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Centrée</a:t>
                      </a:r>
                    </a:p>
                  </a:txBody>
                  <a:tcPr>
                    <a:solidFill>
                      <a:schemeClr val="accent3">
                        <a:lumMod val="40000"/>
                        <a:lumOff val="60000"/>
                      </a:schemeClr>
                    </a:solidFill>
                  </a:tcPr>
                </a:tc>
                <a:extLst>
                  <a:ext uri="{0D108BD9-81ED-4DB2-BD59-A6C34878D82A}">
                    <a16:rowId xmlns:a16="http://schemas.microsoft.com/office/drawing/2014/main" val="3285633159"/>
                  </a:ext>
                </a:extLst>
              </a:tr>
              <a:tr h="3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AEVS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760°C/1h/AIR</a:t>
                      </a:r>
                    </a:p>
                  </a:txBody>
                  <a:tcPr>
                    <a:solidFill>
                      <a:schemeClr val="accent3">
                        <a:lumMod val="20000"/>
                        <a:lumOff val="80000"/>
                      </a:schemeClr>
                    </a:solidFill>
                  </a:tcPr>
                </a:tc>
                <a:tc>
                  <a:txBody>
                    <a:bodyPr/>
                    <a:lstStyle/>
                    <a:p>
                      <a:r>
                        <a:rPr lang="fr-FR" sz="1050" dirty="0"/>
                        <a:t>P/MR</a:t>
                      </a:r>
                    </a:p>
                  </a:txBody>
                  <a:tcPr>
                    <a:solidFill>
                      <a:schemeClr val="accent3">
                        <a:lumMod val="20000"/>
                        <a:lumOff val="80000"/>
                      </a:schemeClr>
                    </a:solidFill>
                  </a:tcPr>
                </a:tc>
                <a:tc>
                  <a:txBody>
                    <a:bodyPr/>
                    <a:lstStyle/>
                    <a:p>
                      <a:r>
                        <a:rPr lang="fr-FR" sz="1050" dirty="0"/>
                        <a:t>T</a:t>
                      </a:r>
                    </a:p>
                  </a:txBody>
                  <a:tcPr>
                    <a:solidFill>
                      <a:schemeClr val="accent3">
                        <a:lumMod val="20000"/>
                        <a:lumOff val="80000"/>
                      </a:schemeClr>
                    </a:solidFill>
                  </a:tcPr>
                </a:tc>
                <a:tc>
                  <a:txBody>
                    <a:bodyPr/>
                    <a:lstStyle/>
                    <a:p>
                      <a:r>
                        <a:rPr lang="fr-FR" sz="1050" dirty="0"/>
                        <a:t>2346467</a:t>
                      </a:r>
                    </a:p>
                  </a:txBody>
                  <a:tcPr>
                    <a:solidFill>
                      <a:schemeClr val="accent3">
                        <a:lumMod val="20000"/>
                        <a:lumOff val="80000"/>
                      </a:schemeClr>
                    </a:solidFill>
                  </a:tcPr>
                </a:tc>
                <a:tc>
                  <a:txBody>
                    <a:bodyPr/>
                    <a:lstStyle/>
                    <a:p>
                      <a:pPr algn="ctr"/>
                      <a:r>
                        <a:rPr lang="fr-FR" sz="1050" dirty="0"/>
                        <a:t>974</a:t>
                      </a:r>
                    </a:p>
                  </a:txBody>
                  <a:tcPr>
                    <a:solidFill>
                      <a:schemeClr val="accent3">
                        <a:lumMod val="20000"/>
                        <a:lumOff val="80000"/>
                      </a:schemeClr>
                    </a:solidFill>
                  </a:tcPr>
                </a:tc>
                <a:tc>
                  <a:txBody>
                    <a:bodyPr/>
                    <a:lstStyle/>
                    <a:p>
                      <a:pPr algn="ctr"/>
                      <a:r>
                        <a:rPr lang="fr-FR" sz="1050" dirty="0"/>
                        <a:t>897</a:t>
                      </a:r>
                      <a:endParaRPr lang="fr-FR" sz="1050" dirty="0">
                        <a:solidFill>
                          <a:schemeClr val="tx1"/>
                        </a:solidFill>
                      </a:endParaRPr>
                    </a:p>
                  </a:txBody>
                  <a:tcPr>
                    <a:solidFill>
                      <a:schemeClr val="accent3">
                        <a:lumMod val="20000"/>
                        <a:lumOff val="80000"/>
                      </a:schemeClr>
                    </a:solidFill>
                  </a:tcPr>
                </a:tc>
                <a:tc>
                  <a:txBody>
                    <a:bodyPr/>
                    <a:lstStyle/>
                    <a:p>
                      <a:pPr algn="ctr"/>
                      <a:r>
                        <a:rPr lang="fr-FR" sz="1050" dirty="0"/>
                        <a:t>14,5</a:t>
                      </a:r>
                    </a:p>
                  </a:txBody>
                  <a:tcPr>
                    <a:solidFill>
                      <a:schemeClr val="accent3">
                        <a:lumMod val="20000"/>
                        <a:lumOff val="80000"/>
                      </a:schemeClr>
                    </a:solidFill>
                  </a:tcPr>
                </a:tc>
                <a:tc>
                  <a:txBody>
                    <a:bodyPr/>
                    <a:lstStyle/>
                    <a:p>
                      <a:pPr algn="ctr"/>
                      <a:r>
                        <a:rPr lang="fr-FR" sz="1050" dirty="0"/>
                        <a:t>34</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t>Centrée</a:t>
                      </a:r>
                    </a:p>
                  </a:txBody>
                  <a:tcPr>
                    <a:solidFill>
                      <a:schemeClr val="accent3">
                        <a:lumMod val="20000"/>
                        <a:lumOff val="80000"/>
                      </a:schemeClr>
                    </a:solidFill>
                  </a:tcPr>
                </a:tc>
                <a:extLst>
                  <a:ext uri="{0D108BD9-81ED-4DB2-BD59-A6C34878D82A}">
                    <a16:rowId xmlns:a16="http://schemas.microsoft.com/office/drawing/2014/main" val="3128192299"/>
                  </a:ext>
                </a:extLst>
              </a:tr>
            </a:tbl>
          </a:graphicData>
        </a:graphic>
      </p:graphicFrame>
      <p:sp>
        <p:nvSpPr>
          <p:cNvPr id="7" name="ZoneTexte 6">
            <a:extLst>
              <a:ext uri="{FF2B5EF4-FFF2-40B4-BE49-F238E27FC236}">
                <a16:creationId xmlns:a16="http://schemas.microsoft.com/office/drawing/2014/main" id="{B8750918-DBAF-4C71-83DA-F34481BE2D40}"/>
              </a:ext>
            </a:extLst>
          </p:cNvPr>
          <p:cNvSpPr txBox="1"/>
          <p:nvPr/>
        </p:nvSpPr>
        <p:spPr>
          <a:xfrm>
            <a:off x="472976" y="5551348"/>
            <a:ext cx="7555407" cy="5847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solidFill>
                <a:effectLst/>
                <a:uLnTx/>
                <a:uFillTx/>
                <a:latin typeface="Arial"/>
                <a:ea typeface="+mn-ea"/>
                <a:cs typeface="+mn-cs"/>
              </a:rPr>
              <a:t>Tous les résultats sur D210mm SMX sont conformes, sauf le dernier pour striction non conforme</a:t>
            </a:r>
          </a:p>
        </p:txBody>
      </p:sp>
    </p:spTree>
    <p:extLst>
      <p:ext uri="{BB962C8B-B14F-4D97-AF65-F5344CB8AC3E}">
        <p14:creationId xmlns:p14="http://schemas.microsoft.com/office/powerpoint/2010/main" val="295208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Agenda du 01/10/2020</a:t>
            </a:r>
          </a:p>
        </p:txBody>
      </p:sp>
      <p:sp>
        <p:nvSpPr>
          <p:cNvPr id="3" name="Espace réservé du contenu 2"/>
          <p:cNvSpPr>
            <a:spLocks noGrp="1"/>
          </p:cNvSpPr>
          <p:nvPr>
            <p:ph idx="1"/>
          </p:nvPr>
        </p:nvSpPr>
        <p:spPr>
          <a:xfrm>
            <a:off x="540000" y="1196752"/>
            <a:ext cx="8064000" cy="4860000"/>
          </a:xfrm>
        </p:spPr>
        <p:txBody>
          <a:bodyPr/>
          <a:lstStyle/>
          <a:p>
            <a:r>
              <a:rPr lang="fr-FR" dirty="0"/>
              <a:t>Revue CR réunion du 22/07:</a:t>
            </a:r>
          </a:p>
          <a:p>
            <a:endParaRPr lang="fr-FR" dirty="0"/>
          </a:p>
          <a:p>
            <a:r>
              <a:rPr lang="fr-FR" dirty="0"/>
              <a:t>Transformation:</a:t>
            </a:r>
          </a:p>
          <a:p>
            <a:pPr lvl="2"/>
            <a:r>
              <a:rPr lang="fr-FR" dirty="0"/>
              <a:t>Gammes en rupture:</a:t>
            </a:r>
          </a:p>
          <a:p>
            <a:pPr lvl="4"/>
            <a:r>
              <a:rPr lang="fr-FR" sz="150" dirty="0"/>
              <a:t> </a:t>
            </a:r>
          </a:p>
          <a:p>
            <a:pPr lvl="4"/>
            <a:r>
              <a:rPr lang="fr-FR" dirty="0"/>
              <a:t>Avancement des travaux et planning (</a:t>
            </a:r>
            <a:r>
              <a:rPr lang="fr-FR" dirty="0" err="1"/>
              <a:t>Ph.Jacquet</a:t>
            </a:r>
            <a:r>
              <a:rPr lang="fr-FR" dirty="0"/>
              <a:t>)</a:t>
            </a:r>
          </a:p>
          <a:p>
            <a:pPr lvl="4"/>
            <a:r>
              <a:rPr lang="fr-FR" dirty="0"/>
              <a:t>Premiers résultats (</a:t>
            </a:r>
            <a:r>
              <a:rPr lang="fr-FR" dirty="0" err="1"/>
              <a:t>Ph.Jacquet</a:t>
            </a:r>
            <a:r>
              <a:rPr lang="fr-FR" dirty="0"/>
              <a:t>/</a:t>
            </a:r>
            <a:r>
              <a:rPr lang="fr-FR" dirty="0" err="1"/>
              <a:t>E.Archaud</a:t>
            </a:r>
            <a:r>
              <a:rPr lang="fr-FR" dirty="0"/>
              <a:t>)</a:t>
            </a:r>
          </a:p>
          <a:p>
            <a:pPr lvl="4"/>
            <a:r>
              <a:rPr lang="fr-FR" dirty="0"/>
              <a:t>Actions complémentaires R&amp;D: caractérisations, simulations, travaux avec Champagnole (</a:t>
            </a:r>
            <a:r>
              <a:rPr lang="fr-FR" dirty="0" err="1"/>
              <a:t>E.Archaud</a:t>
            </a:r>
            <a:r>
              <a:rPr lang="fr-FR" dirty="0"/>
              <a:t>)</a:t>
            </a:r>
          </a:p>
          <a:p>
            <a:pPr marL="0" lvl="2" indent="0">
              <a:buNone/>
            </a:pPr>
            <a:endParaRPr lang="fr-FR" dirty="0"/>
          </a:p>
          <a:p>
            <a:pPr lvl="2"/>
            <a:r>
              <a:rPr lang="fr-FR" dirty="0"/>
              <a:t>Optimisation des résultats en traction sur DP </a:t>
            </a:r>
            <a:r>
              <a:rPr lang="fr-FR" b="0" dirty="0"/>
              <a:t>(</a:t>
            </a:r>
            <a:r>
              <a:rPr lang="fr-FR" b="0" dirty="0" err="1"/>
              <a:t>L.Cluzel</a:t>
            </a:r>
            <a:r>
              <a:rPr lang="fr-FR" b="0" dirty="0"/>
              <a:t>/</a:t>
            </a:r>
            <a:r>
              <a:rPr lang="fr-FR" b="0" dirty="0" err="1"/>
              <a:t>E.Archaud</a:t>
            </a:r>
            <a:r>
              <a:rPr lang="fr-FR" b="0" dirty="0"/>
              <a:t>)</a:t>
            </a:r>
          </a:p>
          <a:p>
            <a:pPr marL="449263" lvl="4" indent="0">
              <a:buNone/>
            </a:pPr>
            <a:endParaRPr lang="fr-FR" dirty="0"/>
          </a:p>
          <a:p>
            <a:pPr lvl="2"/>
            <a:r>
              <a:rPr lang="fr-FR" dirty="0"/>
              <a:t>Contrôles US:</a:t>
            </a:r>
          </a:p>
          <a:p>
            <a:pPr lvl="4"/>
            <a:r>
              <a:rPr lang="fr-FR" dirty="0"/>
              <a:t>Résultats sur gamme </a:t>
            </a:r>
            <a:r>
              <a:rPr lang="fr-FR" dirty="0" err="1"/>
              <a:t>Tfp</a:t>
            </a:r>
            <a:r>
              <a:rPr lang="fr-FR" dirty="0"/>
              <a:t> 0,8 </a:t>
            </a:r>
            <a:r>
              <a:rPr lang="fr-FR" sz="1000" dirty="0"/>
              <a:t>(</a:t>
            </a:r>
            <a:r>
              <a:rPr lang="fr-FR" sz="1000" dirty="0" err="1"/>
              <a:t>Ph.Jacquet</a:t>
            </a:r>
            <a:r>
              <a:rPr lang="fr-FR" sz="1000" dirty="0"/>
              <a:t>/</a:t>
            </a:r>
            <a:r>
              <a:rPr lang="fr-FR" sz="1000" dirty="0" err="1"/>
              <a:t>J.Banchet</a:t>
            </a:r>
            <a:r>
              <a:rPr lang="fr-FR" sz="1000" dirty="0"/>
              <a:t>)</a:t>
            </a:r>
          </a:p>
          <a:p>
            <a:pPr lvl="4"/>
            <a:r>
              <a:rPr lang="fr-FR" sz="1050" dirty="0"/>
              <a:t>Présentation Technologie TFM/FMC (</a:t>
            </a:r>
            <a:r>
              <a:rPr lang="fr-FR" sz="1050" dirty="0" err="1"/>
              <a:t>J.Banchet</a:t>
            </a:r>
            <a:r>
              <a:rPr lang="fr-FR" sz="1050" dirty="0"/>
              <a:t>)</a:t>
            </a:r>
            <a:endParaRPr lang="fr-FR" dirty="0"/>
          </a:p>
          <a:p>
            <a:endParaRPr lang="fr-FR" dirty="0"/>
          </a:p>
          <a:p>
            <a:r>
              <a:rPr lang="fr-FR" dirty="0"/>
              <a:t>Elaboration:</a:t>
            </a:r>
          </a:p>
          <a:p>
            <a:pPr lvl="2"/>
            <a:r>
              <a:rPr lang="fr-FR" dirty="0" err="1"/>
              <a:t>Ecotitanium</a:t>
            </a:r>
            <a:r>
              <a:rPr lang="fr-FR" dirty="0"/>
              <a:t>: </a:t>
            </a:r>
            <a:r>
              <a:rPr lang="fr-FR" sz="1200" b="0" dirty="0"/>
              <a:t>(</a:t>
            </a:r>
            <a:r>
              <a:rPr lang="fr-FR" sz="1200" b="0" dirty="0" err="1"/>
              <a:t>E.Doridot</a:t>
            </a:r>
            <a:r>
              <a:rPr lang="fr-FR" sz="1200" b="0" dirty="0"/>
              <a:t>)</a:t>
            </a:r>
            <a:endParaRPr lang="fr-FR" dirty="0"/>
          </a:p>
          <a:p>
            <a:pPr lvl="2"/>
            <a:r>
              <a:rPr lang="fr-FR" dirty="0"/>
              <a:t>Point d’information </a:t>
            </a:r>
            <a:r>
              <a:rPr lang="fr-FR" dirty="0" err="1"/>
              <a:t>Métafensch</a:t>
            </a:r>
            <a:r>
              <a:rPr lang="fr-FR" dirty="0"/>
              <a:t> </a:t>
            </a:r>
            <a:r>
              <a:rPr lang="fr-FR" b="0" dirty="0"/>
              <a:t>(</a:t>
            </a:r>
            <a:r>
              <a:rPr lang="fr-FR" b="0" dirty="0" err="1"/>
              <a:t>E.Doridot</a:t>
            </a:r>
            <a:r>
              <a:rPr lang="fr-FR" b="0" dirty="0"/>
              <a:t>)</a:t>
            </a:r>
            <a:endParaRPr lang="fr-FR" dirty="0"/>
          </a:p>
          <a:p>
            <a:pPr marL="0" lvl="2" indent="0">
              <a:buNone/>
            </a:pPr>
            <a:endParaRPr lang="fr-FR" dirty="0"/>
          </a:p>
          <a:p>
            <a:endParaRPr lang="fr-FR" dirty="0"/>
          </a:p>
        </p:txBody>
      </p:sp>
      <p:sp>
        <p:nvSpPr>
          <p:cNvPr id="5" name="Espace réservé du pied de page 4"/>
          <p:cNvSpPr>
            <a:spLocks noGrp="1"/>
          </p:cNvSpPr>
          <p:nvPr>
            <p:ph type="ftr" sz="quarter" idx="15"/>
          </p:nvPr>
        </p:nvSpPr>
        <p:spPr/>
        <p:txBody>
          <a:bodyPr/>
          <a:lstStyle/>
          <a:p>
            <a:pPr algn="l"/>
            <a:r>
              <a:rPr lang="fr-FR">
                <a:solidFill>
                  <a:srgbClr val="1A003B"/>
                </a:solidFill>
                <a:latin typeface="Arial"/>
              </a:rPr>
              <a:t>Titre de la présentation - 00/00/00     Classification : </a:t>
            </a:r>
            <a:endParaRPr lang="fr-FR" dirty="0">
              <a:solidFill>
                <a:srgbClr val="1A003B"/>
              </a:solidFill>
              <a:latin typeface="Arial"/>
            </a:endParaRPr>
          </a:p>
        </p:txBody>
      </p:sp>
    </p:spTree>
    <p:extLst>
      <p:ext uri="{BB962C8B-B14F-4D97-AF65-F5344CB8AC3E}">
        <p14:creationId xmlns:p14="http://schemas.microsoft.com/office/powerpoint/2010/main" val="324500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bwMode="gray"/>
        <p:txBody>
          <a:bodyPr/>
          <a:lstStyle/>
          <a:p>
            <a:r>
              <a:rPr lang="fr-FR" dirty="0"/>
              <a:t>AEVS – Essais traction</a:t>
            </a:r>
          </a:p>
        </p:txBody>
      </p:sp>
      <p:sp>
        <p:nvSpPr>
          <p:cNvPr id="5" name="Espace réservé du pied de page 4"/>
          <p:cNvSpPr>
            <a:spLocks noGrp="1"/>
          </p:cNvSpPr>
          <p:nvPr>
            <p:ph type="ftr" sz="quarter" idx="15"/>
          </p:nvPr>
        </p:nvSpPr>
        <p:spPr bwMode="gray">
          <a:xfrm>
            <a:off x="862088" y="6192682"/>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a:ln>
                  <a:noFill/>
                </a:ln>
                <a:solidFill>
                  <a:srgbClr val="1A003B"/>
                </a:solidFill>
                <a:effectLst/>
                <a:uLnTx/>
                <a:uFillTx/>
                <a:latin typeface="Arial"/>
                <a:ea typeface="+mn-ea"/>
                <a:cs typeface="+mn-cs"/>
              </a:rPr>
              <a:t>Titre de la présentation - 00/00/00     Classification : </a:t>
            </a:r>
            <a:endParaRPr kumimoji="0" lang="fr-FR" sz="900" b="0" i="0" u="none" strike="noStrike" kern="1200" cap="none" spc="0" normalizeH="0" baseline="0" noProof="0" dirty="0">
              <a:ln>
                <a:noFill/>
              </a:ln>
              <a:solidFill>
                <a:srgbClr val="1A003B"/>
              </a:solidFill>
              <a:effectLst/>
              <a:uLnTx/>
              <a:uFillTx/>
              <a:latin typeface="Arial"/>
              <a:ea typeface="+mn-ea"/>
              <a:cs typeface="+mn-cs"/>
            </a:endParaRPr>
          </a:p>
        </p:txBody>
      </p:sp>
      <p:sp>
        <p:nvSpPr>
          <p:cNvPr id="2" name="ZoneTexte 1"/>
          <p:cNvSpPr txBox="1"/>
          <p:nvPr/>
        </p:nvSpPr>
        <p:spPr>
          <a:xfrm>
            <a:off x="9720000" y="0"/>
            <a:ext cx="2700000" cy="13849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A003B"/>
                </a:solidFill>
                <a:effectLst/>
                <a:uLnTx/>
                <a:uFillTx/>
                <a:latin typeface="Arial"/>
                <a:ea typeface="+mn-ea"/>
                <a:cs typeface="+mn-cs"/>
              </a:rPr>
              <a:t>Personnaliser le titre </a:t>
            </a:r>
            <a:br>
              <a:rPr kumimoji="0" lang="fr-FR" sz="1200" b="1" i="0" u="none" strike="noStrike" kern="1200" cap="none" spc="0" normalizeH="0" baseline="0" noProof="0" dirty="0">
                <a:ln>
                  <a:noFill/>
                </a:ln>
                <a:solidFill>
                  <a:srgbClr val="1A003B"/>
                </a:solidFill>
                <a:effectLst/>
                <a:uLnTx/>
                <a:uFillTx/>
                <a:latin typeface="Arial"/>
                <a:ea typeface="+mn-ea"/>
                <a:cs typeface="+mn-cs"/>
              </a:rPr>
            </a:br>
            <a:r>
              <a:rPr kumimoji="0" lang="fr-FR" sz="1200" b="1" i="0" u="none" strike="noStrike" kern="1200" cap="none" spc="0" normalizeH="0" baseline="0" noProof="0" dirty="0">
                <a:ln>
                  <a:noFill/>
                </a:ln>
                <a:solidFill>
                  <a:srgbClr val="1A003B"/>
                </a:solidFill>
                <a:effectLst/>
                <a:uLnTx/>
                <a:uFillTx/>
                <a:latin typeface="Arial"/>
                <a:ea typeface="+mn-ea"/>
                <a:cs typeface="+mn-cs"/>
              </a:rPr>
              <a:t>de la présentation </a:t>
            </a:r>
            <a:br>
              <a:rPr kumimoji="0" lang="fr-FR" sz="1200" b="1" i="0" u="none" strike="noStrike" kern="1200" cap="none" spc="0" normalizeH="0" baseline="0" noProof="0" dirty="0">
                <a:ln>
                  <a:noFill/>
                </a:ln>
                <a:solidFill>
                  <a:srgbClr val="1A003B"/>
                </a:solidFill>
                <a:effectLst/>
                <a:uLnTx/>
                <a:uFillTx/>
                <a:latin typeface="Arial"/>
                <a:ea typeface="+mn-ea"/>
                <a:cs typeface="+mn-cs"/>
              </a:rPr>
            </a:br>
            <a:r>
              <a:rPr kumimoji="0" lang="fr-FR" sz="1200" b="1" i="0" u="none" strike="noStrike" kern="1200" cap="none" spc="0" normalizeH="0" baseline="0" noProof="0" dirty="0">
                <a:ln>
                  <a:noFill/>
                </a:ln>
                <a:solidFill>
                  <a:srgbClr val="1A003B"/>
                </a:solidFill>
                <a:effectLst/>
                <a:uLnTx/>
                <a:uFillTx/>
                <a:latin typeface="Arial"/>
                <a:ea typeface="+mn-ea"/>
                <a:cs typeface="+mn-cs"/>
              </a:rPr>
              <a:t>en bas 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A003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A003B"/>
                </a:solidFill>
                <a:effectLst/>
                <a:uLnTx/>
                <a:uFillTx/>
                <a:latin typeface="Arial"/>
                <a:ea typeface="+mn-ea"/>
                <a:cs typeface="+mn-cs"/>
              </a:rPr>
              <a:t>Personnaliser le bas de page </a:t>
            </a:r>
            <a:br>
              <a:rPr kumimoji="0" lang="fr-FR" sz="1200" b="0" i="0" u="none" strike="noStrike" kern="1200" cap="none" spc="0" normalizeH="0" baseline="0" noProof="0" dirty="0">
                <a:ln>
                  <a:noFill/>
                </a:ln>
                <a:solidFill>
                  <a:srgbClr val="1A003B"/>
                </a:solidFill>
                <a:effectLst/>
                <a:uLnTx/>
                <a:uFillTx/>
                <a:latin typeface="Arial"/>
                <a:ea typeface="+mn-ea"/>
                <a:cs typeface="+mn-cs"/>
              </a:rPr>
            </a:br>
            <a:r>
              <a:rPr kumimoji="0" lang="fr-FR" sz="1200" b="0" i="0" u="none" strike="noStrike" kern="1200" cap="none" spc="0" normalizeH="0" baseline="0" noProof="0" dirty="0">
                <a:ln>
                  <a:noFill/>
                </a:ln>
                <a:solidFill>
                  <a:srgbClr val="1A003B"/>
                </a:solidFill>
                <a:effectLst/>
                <a:uLnTx/>
                <a:uFillTx/>
                <a:latin typeface="Arial"/>
                <a:ea typeface="+mn-ea"/>
                <a:cs typeface="+mn-cs"/>
              </a:rPr>
              <a:t>avec le menu « Insertion » / </a:t>
            </a:r>
            <a:br>
              <a:rPr kumimoji="0" lang="fr-FR" sz="1200" b="0" i="0" u="none" strike="noStrike" kern="1200" cap="none" spc="0" normalizeH="0" baseline="0" noProof="0" dirty="0">
                <a:ln>
                  <a:noFill/>
                </a:ln>
                <a:solidFill>
                  <a:srgbClr val="1A003B"/>
                </a:solidFill>
                <a:effectLst/>
                <a:uLnTx/>
                <a:uFillTx/>
                <a:latin typeface="Arial"/>
                <a:ea typeface="+mn-ea"/>
                <a:cs typeface="+mn-cs"/>
              </a:rPr>
            </a:br>
            <a:r>
              <a:rPr kumimoji="0" lang="fr-FR" sz="1200" b="0" i="0" u="none" strike="noStrike" kern="1200" cap="none" spc="0" normalizeH="0" baseline="0" noProof="0" dirty="0">
                <a:ln>
                  <a:noFill/>
                </a:ln>
                <a:solidFill>
                  <a:srgbClr val="1A003B"/>
                </a:solidFill>
                <a:effectLst/>
                <a:uLnTx/>
                <a:uFillTx/>
                <a:latin typeface="Arial"/>
                <a:ea typeface="+mn-ea"/>
                <a:cs typeface="+mn-cs"/>
              </a:rPr>
              <a:t>« En-tête et pieds de page »</a:t>
            </a:r>
          </a:p>
        </p:txBody>
      </p:sp>
      <p:graphicFrame>
        <p:nvGraphicFramePr>
          <p:cNvPr id="3" name="Tableau 2"/>
          <p:cNvGraphicFramePr>
            <a:graphicFrameLocks noGrp="1"/>
          </p:cNvGraphicFramePr>
          <p:nvPr>
            <p:extLst/>
          </p:nvPr>
        </p:nvGraphicFramePr>
        <p:xfrm>
          <a:off x="503100" y="962000"/>
          <a:ext cx="6243786" cy="4399176"/>
        </p:xfrm>
        <a:graphic>
          <a:graphicData uri="http://schemas.openxmlformats.org/drawingml/2006/table">
            <a:tbl>
              <a:tblPr firstRow="1" bandRow="1">
                <a:tableStyleId>{21E4AEA4-8DFA-4A89-87EB-49C32662AFE0}</a:tableStyleId>
              </a:tblPr>
              <a:tblGrid>
                <a:gridCol w="568643">
                  <a:extLst>
                    <a:ext uri="{9D8B030D-6E8A-4147-A177-3AD203B41FA5}">
                      <a16:colId xmlns:a16="http://schemas.microsoft.com/office/drawing/2014/main" val="3531875198"/>
                    </a:ext>
                  </a:extLst>
                </a:gridCol>
                <a:gridCol w="990918">
                  <a:extLst>
                    <a:ext uri="{9D8B030D-6E8A-4147-A177-3AD203B41FA5}">
                      <a16:colId xmlns:a16="http://schemas.microsoft.com/office/drawing/2014/main" val="712141356"/>
                    </a:ext>
                  </a:extLst>
                </a:gridCol>
                <a:gridCol w="717868">
                  <a:extLst>
                    <a:ext uri="{9D8B030D-6E8A-4147-A177-3AD203B41FA5}">
                      <a16:colId xmlns:a16="http://schemas.microsoft.com/office/drawing/2014/main" val="1315351274"/>
                    </a:ext>
                  </a:extLst>
                </a:gridCol>
                <a:gridCol w="519430">
                  <a:extLst>
                    <a:ext uri="{9D8B030D-6E8A-4147-A177-3AD203B41FA5}">
                      <a16:colId xmlns:a16="http://schemas.microsoft.com/office/drawing/2014/main" val="899364627"/>
                    </a:ext>
                  </a:extLst>
                </a:gridCol>
                <a:gridCol w="706755">
                  <a:extLst>
                    <a:ext uri="{9D8B030D-6E8A-4147-A177-3AD203B41FA5}">
                      <a16:colId xmlns:a16="http://schemas.microsoft.com/office/drawing/2014/main" val="4113905121"/>
                    </a:ext>
                  </a:extLst>
                </a:gridCol>
                <a:gridCol w="497205">
                  <a:extLst>
                    <a:ext uri="{9D8B030D-6E8A-4147-A177-3AD203B41FA5}">
                      <a16:colId xmlns:a16="http://schemas.microsoft.com/office/drawing/2014/main" val="3140447233"/>
                    </a:ext>
                  </a:extLst>
                </a:gridCol>
                <a:gridCol w="562292">
                  <a:extLst>
                    <a:ext uri="{9D8B030D-6E8A-4147-A177-3AD203B41FA5}">
                      <a16:colId xmlns:a16="http://schemas.microsoft.com/office/drawing/2014/main" val="2458901623"/>
                    </a:ext>
                  </a:extLst>
                </a:gridCol>
                <a:gridCol w="462280">
                  <a:extLst>
                    <a:ext uri="{9D8B030D-6E8A-4147-A177-3AD203B41FA5}">
                      <a16:colId xmlns:a16="http://schemas.microsoft.com/office/drawing/2014/main" val="4012269039"/>
                    </a:ext>
                  </a:extLst>
                </a:gridCol>
                <a:gridCol w="408305">
                  <a:extLst>
                    <a:ext uri="{9D8B030D-6E8A-4147-A177-3AD203B41FA5}">
                      <a16:colId xmlns:a16="http://schemas.microsoft.com/office/drawing/2014/main" val="1629300545"/>
                    </a:ext>
                  </a:extLst>
                </a:gridCol>
                <a:gridCol w="810090">
                  <a:extLst>
                    <a:ext uri="{9D8B030D-6E8A-4147-A177-3AD203B41FA5}">
                      <a16:colId xmlns:a16="http://schemas.microsoft.com/office/drawing/2014/main" val="4098030622"/>
                    </a:ext>
                  </a:extLst>
                </a:gridCol>
              </a:tblGrid>
              <a:tr h="375816">
                <a:tc>
                  <a:txBody>
                    <a:bodyPr/>
                    <a:lstStyle/>
                    <a:p>
                      <a:r>
                        <a:rPr lang="fr-FR" sz="1000" dirty="0"/>
                        <a:t>OF</a:t>
                      </a:r>
                    </a:p>
                  </a:txBody>
                  <a:tcPr/>
                </a:tc>
                <a:tc>
                  <a:txBody>
                    <a:bodyPr/>
                    <a:lstStyle/>
                    <a:p>
                      <a:r>
                        <a:rPr lang="fr-FR" sz="1000" dirty="0"/>
                        <a:t>TTH</a:t>
                      </a:r>
                    </a:p>
                  </a:txBody>
                  <a:tcPr/>
                </a:tc>
                <a:tc>
                  <a:txBody>
                    <a:bodyPr/>
                    <a:lstStyle/>
                    <a:p>
                      <a:r>
                        <a:rPr lang="fr-FR" sz="1000" dirty="0"/>
                        <a:t>Position</a:t>
                      </a:r>
                    </a:p>
                  </a:txBody>
                  <a:tcPr/>
                </a:tc>
                <a:tc>
                  <a:txBody>
                    <a:bodyPr/>
                    <a:lstStyle/>
                    <a:p>
                      <a:r>
                        <a:rPr lang="fr-FR" sz="1000" dirty="0"/>
                        <a:t>Sens</a:t>
                      </a:r>
                    </a:p>
                  </a:txBody>
                  <a:tcPr/>
                </a:tc>
                <a:tc>
                  <a:txBody>
                    <a:bodyPr/>
                    <a:lstStyle/>
                    <a:p>
                      <a:r>
                        <a:rPr lang="fr-FR" sz="1000" dirty="0"/>
                        <a:t>Id</a:t>
                      </a:r>
                    </a:p>
                  </a:txBody>
                  <a:tcPr/>
                </a:tc>
                <a:tc>
                  <a:txBody>
                    <a:bodyPr/>
                    <a:lstStyle/>
                    <a:p>
                      <a:pPr algn="ctr"/>
                      <a:r>
                        <a:rPr lang="fr-FR" sz="1000" dirty="0" err="1"/>
                        <a:t>Rm</a:t>
                      </a:r>
                      <a:endParaRPr lang="fr-FR" sz="1000" dirty="0"/>
                    </a:p>
                  </a:txBody>
                  <a:tcPr/>
                </a:tc>
                <a:tc>
                  <a:txBody>
                    <a:bodyPr/>
                    <a:lstStyle/>
                    <a:p>
                      <a:pPr algn="ctr"/>
                      <a:r>
                        <a:rPr lang="fr-FR" sz="1000" dirty="0"/>
                        <a:t>Rp0,2</a:t>
                      </a:r>
                    </a:p>
                  </a:txBody>
                  <a:tcPr/>
                </a:tc>
                <a:tc>
                  <a:txBody>
                    <a:bodyPr/>
                    <a:lstStyle/>
                    <a:p>
                      <a:pPr algn="ctr"/>
                      <a:r>
                        <a:rPr lang="fr-FR" sz="1000" dirty="0"/>
                        <a:t>A%</a:t>
                      </a:r>
                    </a:p>
                  </a:txBody>
                  <a:tcPr/>
                </a:tc>
                <a:tc>
                  <a:txBody>
                    <a:bodyPr/>
                    <a:lstStyle/>
                    <a:p>
                      <a:pPr algn="ctr"/>
                      <a:r>
                        <a:rPr lang="fr-FR" sz="1000" dirty="0"/>
                        <a:t>Z%</a:t>
                      </a:r>
                    </a:p>
                  </a:txBody>
                  <a:tcPr/>
                </a:tc>
                <a:tc>
                  <a:txBody>
                    <a:bodyPr/>
                    <a:lstStyle/>
                    <a:p>
                      <a:pPr algn="ctr"/>
                      <a:r>
                        <a:rPr lang="fr-FR" sz="1000" dirty="0"/>
                        <a:t>Rupture</a:t>
                      </a:r>
                    </a:p>
                  </a:txBody>
                  <a:tcPr/>
                </a:tc>
                <a:extLst>
                  <a:ext uri="{0D108BD9-81ED-4DB2-BD59-A6C34878D82A}">
                    <a16:rowId xmlns:a16="http://schemas.microsoft.com/office/drawing/2014/main" val="4212033253"/>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P</a:t>
                      </a:r>
                    </a:p>
                  </a:txBody>
                  <a:tcPr/>
                </a:tc>
                <a:tc>
                  <a:txBody>
                    <a:bodyPr/>
                    <a:lstStyle/>
                    <a:p>
                      <a:r>
                        <a:rPr lang="fr-FR" sz="1000" dirty="0"/>
                        <a:t>T</a:t>
                      </a:r>
                    </a:p>
                  </a:txBody>
                  <a:tcPr/>
                </a:tc>
                <a:tc>
                  <a:txBody>
                    <a:bodyPr/>
                    <a:lstStyle/>
                    <a:p>
                      <a:r>
                        <a:rPr lang="fr-FR" sz="1000" dirty="0"/>
                        <a:t>2346465</a:t>
                      </a:r>
                    </a:p>
                  </a:txBody>
                  <a:tcPr/>
                </a:tc>
                <a:tc>
                  <a:txBody>
                    <a:bodyPr/>
                    <a:lstStyle/>
                    <a:p>
                      <a:pPr algn="ctr"/>
                      <a:r>
                        <a:rPr lang="fr-FR" sz="1000" dirty="0"/>
                        <a:t>1003</a:t>
                      </a:r>
                    </a:p>
                  </a:txBody>
                  <a:tcPr/>
                </a:tc>
                <a:tc>
                  <a:txBody>
                    <a:bodyPr/>
                    <a:lstStyle/>
                    <a:p>
                      <a:pPr algn="ctr"/>
                      <a:r>
                        <a:rPr lang="fr-FR" sz="1000" dirty="0">
                          <a:solidFill>
                            <a:schemeClr val="tx1"/>
                          </a:solidFill>
                        </a:rPr>
                        <a:t>932</a:t>
                      </a:r>
                    </a:p>
                  </a:txBody>
                  <a:tcPr/>
                </a:tc>
                <a:tc>
                  <a:txBody>
                    <a:bodyPr/>
                    <a:lstStyle/>
                    <a:p>
                      <a:pPr algn="ctr"/>
                      <a:r>
                        <a:rPr lang="fr-FR" sz="1000" dirty="0"/>
                        <a:t>14,5</a:t>
                      </a:r>
                    </a:p>
                  </a:txBody>
                  <a:tcPr/>
                </a:tc>
                <a:tc>
                  <a:txBody>
                    <a:bodyPr/>
                    <a:lstStyle/>
                    <a:p>
                      <a:pPr algn="ctr"/>
                      <a:r>
                        <a:rPr lang="fr-FR" sz="10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419423260"/>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P</a:t>
                      </a:r>
                    </a:p>
                  </a:txBody>
                  <a:tcPr/>
                </a:tc>
                <a:tc>
                  <a:txBody>
                    <a:bodyPr/>
                    <a:lstStyle/>
                    <a:p>
                      <a:r>
                        <a:rPr lang="fr-FR" sz="1000" dirty="0"/>
                        <a:t>T</a:t>
                      </a:r>
                    </a:p>
                  </a:txBody>
                  <a:tcPr/>
                </a:tc>
                <a:tc>
                  <a:txBody>
                    <a:bodyPr/>
                    <a:lstStyle/>
                    <a:p>
                      <a:r>
                        <a:rPr lang="fr-FR" sz="1000" dirty="0"/>
                        <a:t>2346466</a:t>
                      </a:r>
                    </a:p>
                  </a:txBody>
                  <a:tcPr/>
                </a:tc>
                <a:tc>
                  <a:txBody>
                    <a:bodyPr/>
                    <a:lstStyle/>
                    <a:p>
                      <a:pPr algn="ctr"/>
                      <a:r>
                        <a:rPr lang="fr-FR" sz="1000" dirty="0"/>
                        <a:t>1003</a:t>
                      </a:r>
                    </a:p>
                  </a:txBody>
                  <a:tcPr/>
                </a:tc>
                <a:tc>
                  <a:txBody>
                    <a:bodyPr/>
                    <a:lstStyle/>
                    <a:p>
                      <a:pPr algn="ctr"/>
                      <a:r>
                        <a:rPr lang="fr-FR" sz="1000" dirty="0">
                          <a:solidFill>
                            <a:schemeClr val="tx1"/>
                          </a:solidFill>
                        </a:rPr>
                        <a:t>943</a:t>
                      </a:r>
                    </a:p>
                  </a:txBody>
                  <a:tcPr/>
                </a:tc>
                <a:tc>
                  <a:txBody>
                    <a:bodyPr/>
                    <a:lstStyle/>
                    <a:p>
                      <a:pPr algn="ctr"/>
                      <a:r>
                        <a:rPr lang="fr-FR" sz="1000" dirty="0"/>
                        <a:t>14</a:t>
                      </a:r>
                    </a:p>
                  </a:txBody>
                  <a:tcPr/>
                </a:tc>
                <a:tc>
                  <a:txBody>
                    <a:bodyPr/>
                    <a:lstStyle/>
                    <a:p>
                      <a:pPr algn="ctr"/>
                      <a:r>
                        <a:rPr lang="fr-FR" sz="1000" dirty="0"/>
                        <a:t>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3712917745"/>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P/MR</a:t>
                      </a:r>
                    </a:p>
                  </a:txBody>
                  <a:tcPr/>
                </a:tc>
                <a:tc>
                  <a:txBody>
                    <a:bodyPr/>
                    <a:lstStyle/>
                    <a:p>
                      <a:r>
                        <a:rPr lang="fr-FR" sz="1000" dirty="0"/>
                        <a:t>T</a:t>
                      </a:r>
                    </a:p>
                  </a:txBody>
                  <a:tcPr/>
                </a:tc>
                <a:tc>
                  <a:txBody>
                    <a:bodyPr/>
                    <a:lstStyle/>
                    <a:p>
                      <a:r>
                        <a:rPr lang="fr-FR" sz="1000" dirty="0"/>
                        <a:t>2346467</a:t>
                      </a:r>
                    </a:p>
                  </a:txBody>
                  <a:tcPr/>
                </a:tc>
                <a:tc>
                  <a:txBody>
                    <a:bodyPr/>
                    <a:lstStyle/>
                    <a:p>
                      <a:pPr algn="ctr"/>
                      <a:r>
                        <a:rPr lang="fr-FR" sz="1000" dirty="0"/>
                        <a:t>974</a:t>
                      </a:r>
                    </a:p>
                  </a:txBody>
                  <a:tcPr/>
                </a:tc>
                <a:tc>
                  <a:txBody>
                    <a:bodyPr/>
                    <a:lstStyle/>
                    <a:p>
                      <a:pPr algn="ctr"/>
                      <a:r>
                        <a:rPr lang="fr-FR" sz="1000" dirty="0">
                          <a:solidFill>
                            <a:schemeClr val="tx1"/>
                          </a:solidFill>
                        </a:rPr>
                        <a:t>897</a:t>
                      </a:r>
                    </a:p>
                  </a:txBody>
                  <a:tcPr/>
                </a:tc>
                <a:tc>
                  <a:txBody>
                    <a:bodyPr/>
                    <a:lstStyle/>
                    <a:p>
                      <a:pPr algn="ctr"/>
                      <a:r>
                        <a:rPr lang="fr-FR" sz="1000" dirty="0"/>
                        <a:t>14,5</a:t>
                      </a:r>
                    </a:p>
                  </a:txBody>
                  <a:tcPr/>
                </a:tc>
                <a:tc>
                  <a:txBody>
                    <a:bodyPr/>
                    <a:lstStyle/>
                    <a:p>
                      <a:pPr algn="ctr"/>
                      <a:r>
                        <a:rPr lang="fr-FR" sz="1000" dirty="0"/>
                        <a:t>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2633872176"/>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MR</a:t>
                      </a:r>
                    </a:p>
                  </a:txBody>
                  <a:tcPr/>
                </a:tc>
                <a:tc>
                  <a:txBody>
                    <a:bodyPr/>
                    <a:lstStyle/>
                    <a:p>
                      <a:r>
                        <a:rPr lang="fr-FR" sz="1000" dirty="0"/>
                        <a:t>T</a:t>
                      </a:r>
                    </a:p>
                  </a:txBody>
                  <a:tcPr/>
                </a:tc>
                <a:tc>
                  <a:txBody>
                    <a:bodyPr/>
                    <a:lstStyle/>
                    <a:p>
                      <a:r>
                        <a:rPr lang="fr-FR" sz="1000" dirty="0"/>
                        <a:t>2346468</a:t>
                      </a:r>
                    </a:p>
                  </a:txBody>
                  <a:tcPr/>
                </a:tc>
                <a:tc>
                  <a:txBody>
                    <a:bodyPr/>
                    <a:lstStyle/>
                    <a:p>
                      <a:pPr algn="ctr"/>
                      <a:r>
                        <a:rPr lang="fr-FR" sz="1000" dirty="0"/>
                        <a:t>965</a:t>
                      </a:r>
                    </a:p>
                  </a:txBody>
                  <a:tcPr/>
                </a:tc>
                <a:tc>
                  <a:txBody>
                    <a:bodyPr/>
                    <a:lstStyle/>
                    <a:p>
                      <a:pPr algn="ctr"/>
                      <a:r>
                        <a:rPr lang="fr-FR" sz="1000" dirty="0">
                          <a:solidFill>
                            <a:schemeClr val="tx1"/>
                          </a:solidFill>
                        </a:rPr>
                        <a:t>891</a:t>
                      </a:r>
                    </a:p>
                  </a:txBody>
                  <a:tcPr/>
                </a:tc>
                <a:tc>
                  <a:txBody>
                    <a:bodyPr/>
                    <a:lstStyle/>
                    <a:p>
                      <a:pPr algn="ctr"/>
                      <a:r>
                        <a:rPr lang="fr-FR" sz="1000" dirty="0"/>
                        <a:t>14</a:t>
                      </a:r>
                    </a:p>
                  </a:txBody>
                  <a:tcPr/>
                </a:tc>
                <a:tc>
                  <a:txBody>
                    <a:bodyPr/>
                    <a:lstStyle/>
                    <a:p>
                      <a:pPr algn="ctr"/>
                      <a:r>
                        <a:rPr lang="fr-FR" sz="10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651781279"/>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MR</a:t>
                      </a:r>
                    </a:p>
                  </a:txBody>
                  <a:tcPr/>
                </a:tc>
                <a:tc>
                  <a:txBody>
                    <a:bodyPr/>
                    <a:lstStyle/>
                    <a:p>
                      <a:r>
                        <a:rPr lang="fr-FR" sz="1000" dirty="0"/>
                        <a:t>T</a:t>
                      </a:r>
                    </a:p>
                  </a:txBody>
                  <a:tcPr/>
                </a:tc>
                <a:tc>
                  <a:txBody>
                    <a:bodyPr/>
                    <a:lstStyle/>
                    <a:p>
                      <a:r>
                        <a:rPr lang="fr-FR" sz="1000" dirty="0"/>
                        <a:t>2346469</a:t>
                      </a:r>
                    </a:p>
                  </a:txBody>
                  <a:tcPr/>
                </a:tc>
                <a:tc>
                  <a:txBody>
                    <a:bodyPr/>
                    <a:lstStyle/>
                    <a:p>
                      <a:pPr algn="ctr"/>
                      <a:r>
                        <a:rPr lang="fr-FR" sz="1000" dirty="0"/>
                        <a:t>961</a:t>
                      </a:r>
                    </a:p>
                  </a:txBody>
                  <a:tcPr/>
                </a:tc>
                <a:tc>
                  <a:txBody>
                    <a:bodyPr/>
                    <a:lstStyle/>
                    <a:p>
                      <a:pPr algn="ctr"/>
                      <a:r>
                        <a:rPr lang="fr-FR" sz="1000" dirty="0">
                          <a:solidFill>
                            <a:schemeClr val="tx1"/>
                          </a:solidFill>
                        </a:rPr>
                        <a:t>882</a:t>
                      </a:r>
                    </a:p>
                  </a:txBody>
                  <a:tcPr/>
                </a:tc>
                <a:tc>
                  <a:txBody>
                    <a:bodyPr/>
                    <a:lstStyle/>
                    <a:p>
                      <a:pPr algn="ctr"/>
                      <a:r>
                        <a:rPr lang="fr-FR" sz="1000" dirty="0"/>
                        <a:t>13,5</a:t>
                      </a:r>
                    </a:p>
                  </a:txBody>
                  <a:tcPr/>
                </a:tc>
                <a:tc>
                  <a:txBody>
                    <a:bodyPr/>
                    <a:lstStyle/>
                    <a:p>
                      <a:pPr algn="ctr"/>
                      <a:r>
                        <a:rPr lang="fr-FR" sz="1000" dirty="0"/>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2/3 L0</a:t>
                      </a:r>
                    </a:p>
                  </a:txBody>
                  <a:tcPr/>
                </a:tc>
                <a:extLst>
                  <a:ext uri="{0D108BD9-81ED-4DB2-BD59-A6C34878D82A}">
                    <a16:rowId xmlns:a16="http://schemas.microsoft.com/office/drawing/2014/main" val="473873946"/>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MR</a:t>
                      </a:r>
                    </a:p>
                  </a:txBody>
                  <a:tcPr/>
                </a:tc>
                <a:tc>
                  <a:txBody>
                    <a:bodyPr/>
                    <a:lstStyle/>
                    <a:p>
                      <a:r>
                        <a:rPr lang="fr-FR" sz="1000" dirty="0"/>
                        <a:t>T</a:t>
                      </a:r>
                    </a:p>
                  </a:txBody>
                  <a:tcPr/>
                </a:tc>
                <a:tc>
                  <a:txBody>
                    <a:bodyPr/>
                    <a:lstStyle/>
                    <a:p>
                      <a:r>
                        <a:rPr lang="fr-FR" sz="1000" dirty="0"/>
                        <a:t>2346470</a:t>
                      </a:r>
                    </a:p>
                  </a:txBody>
                  <a:tcPr/>
                </a:tc>
                <a:tc>
                  <a:txBody>
                    <a:bodyPr/>
                    <a:lstStyle/>
                    <a:p>
                      <a:pPr algn="ctr"/>
                      <a:r>
                        <a:rPr lang="fr-FR" sz="1000" dirty="0"/>
                        <a:t>964</a:t>
                      </a:r>
                    </a:p>
                  </a:txBody>
                  <a:tcPr/>
                </a:tc>
                <a:tc>
                  <a:txBody>
                    <a:bodyPr/>
                    <a:lstStyle/>
                    <a:p>
                      <a:pPr algn="ctr"/>
                      <a:r>
                        <a:rPr lang="fr-FR" sz="1000" dirty="0">
                          <a:solidFill>
                            <a:schemeClr val="tx1"/>
                          </a:solidFill>
                        </a:rPr>
                        <a:t>889</a:t>
                      </a:r>
                    </a:p>
                  </a:txBody>
                  <a:tcPr/>
                </a:tc>
                <a:tc>
                  <a:txBody>
                    <a:bodyPr/>
                    <a:lstStyle/>
                    <a:p>
                      <a:pPr algn="ctr"/>
                      <a:r>
                        <a:rPr lang="fr-FR" sz="1000" dirty="0"/>
                        <a:t>13</a:t>
                      </a:r>
                    </a:p>
                  </a:txBody>
                  <a:tcPr/>
                </a:tc>
                <a:tc>
                  <a:txBody>
                    <a:bodyPr/>
                    <a:lstStyle/>
                    <a:p>
                      <a:pPr algn="ctr"/>
                      <a:r>
                        <a:rPr lang="fr-FR" sz="1000" dirty="0">
                          <a:solidFill>
                            <a:srgbClr val="FF0000"/>
                          </a:solidFill>
                        </a:rPr>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3029579247"/>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MR</a:t>
                      </a:r>
                    </a:p>
                  </a:txBody>
                  <a:tcPr/>
                </a:tc>
                <a:tc>
                  <a:txBody>
                    <a:bodyPr/>
                    <a:lstStyle/>
                    <a:p>
                      <a:r>
                        <a:rPr lang="fr-FR" sz="1000" dirty="0"/>
                        <a:t>R</a:t>
                      </a:r>
                    </a:p>
                  </a:txBody>
                  <a:tcPr/>
                </a:tc>
                <a:tc>
                  <a:txBody>
                    <a:bodyPr/>
                    <a:lstStyle/>
                    <a:p>
                      <a:r>
                        <a:rPr lang="fr-FR" sz="1000" dirty="0"/>
                        <a:t>2346471</a:t>
                      </a:r>
                    </a:p>
                  </a:txBody>
                  <a:tcPr/>
                </a:tc>
                <a:tc>
                  <a:txBody>
                    <a:bodyPr/>
                    <a:lstStyle/>
                    <a:p>
                      <a:pPr algn="ctr"/>
                      <a:r>
                        <a:rPr lang="fr-FR" sz="1000" dirty="0"/>
                        <a:t>962</a:t>
                      </a:r>
                    </a:p>
                  </a:txBody>
                  <a:tcPr/>
                </a:tc>
                <a:tc>
                  <a:txBody>
                    <a:bodyPr/>
                    <a:lstStyle/>
                    <a:p>
                      <a:pPr algn="ctr"/>
                      <a:r>
                        <a:rPr lang="fr-FR" sz="1000" dirty="0">
                          <a:solidFill>
                            <a:schemeClr val="tx1"/>
                          </a:solidFill>
                        </a:rPr>
                        <a:t>886</a:t>
                      </a:r>
                    </a:p>
                  </a:txBody>
                  <a:tcPr/>
                </a:tc>
                <a:tc>
                  <a:txBody>
                    <a:bodyPr/>
                    <a:lstStyle/>
                    <a:p>
                      <a:pPr algn="ctr"/>
                      <a:r>
                        <a:rPr lang="fr-FR" sz="1000" dirty="0"/>
                        <a:t>13</a:t>
                      </a:r>
                    </a:p>
                  </a:txBody>
                  <a:tcPr/>
                </a:tc>
                <a:tc>
                  <a:txBody>
                    <a:bodyPr/>
                    <a:lstStyle/>
                    <a:p>
                      <a:pPr algn="ctr"/>
                      <a:r>
                        <a:rPr lang="fr-FR" sz="1000" dirty="0"/>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136708792"/>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MR</a:t>
                      </a:r>
                    </a:p>
                  </a:txBody>
                  <a:tcPr/>
                </a:tc>
                <a:tc>
                  <a:txBody>
                    <a:bodyPr/>
                    <a:lstStyle/>
                    <a:p>
                      <a:r>
                        <a:rPr lang="fr-FR" sz="1000" dirty="0"/>
                        <a:t>R</a:t>
                      </a:r>
                    </a:p>
                  </a:txBody>
                  <a:tcPr/>
                </a:tc>
                <a:tc>
                  <a:txBody>
                    <a:bodyPr/>
                    <a:lstStyle/>
                    <a:p>
                      <a:r>
                        <a:rPr lang="fr-FR" sz="1000" dirty="0"/>
                        <a:t>2346472</a:t>
                      </a:r>
                    </a:p>
                  </a:txBody>
                  <a:tcPr/>
                </a:tc>
                <a:tc>
                  <a:txBody>
                    <a:bodyPr/>
                    <a:lstStyle/>
                    <a:p>
                      <a:pPr algn="ctr"/>
                      <a:r>
                        <a:rPr lang="fr-FR" sz="1000" dirty="0"/>
                        <a:t>961</a:t>
                      </a:r>
                    </a:p>
                  </a:txBody>
                  <a:tcPr/>
                </a:tc>
                <a:tc>
                  <a:txBody>
                    <a:bodyPr/>
                    <a:lstStyle/>
                    <a:p>
                      <a:pPr algn="ctr"/>
                      <a:r>
                        <a:rPr lang="fr-FR" sz="1000" dirty="0">
                          <a:solidFill>
                            <a:schemeClr val="tx1"/>
                          </a:solidFill>
                        </a:rPr>
                        <a:t>890</a:t>
                      </a:r>
                    </a:p>
                  </a:txBody>
                  <a:tcPr/>
                </a:tc>
                <a:tc>
                  <a:txBody>
                    <a:bodyPr/>
                    <a:lstStyle/>
                    <a:p>
                      <a:pPr algn="ctr"/>
                      <a:r>
                        <a:rPr lang="fr-FR" sz="1000" dirty="0"/>
                        <a:t>12</a:t>
                      </a:r>
                    </a:p>
                  </a:txBody>
                  <a:tcPr/>
                </a:tc>
                <a:tc>
                  <a:txBody>
                    <a:bodyPr/>
                    <a:lstStyle/>
                    <a:p>
                      <a:pPr algn="ctr"/>
                      <a:r>
                        <a:rPr lang="fr-FR" sz="10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2/3 L0</a:t>
                      </a:r>
                    </a:p>
                  </a:txBody>
                  <a:tcPr/>
                </a:tc>
                <a:extLst>
                  <a:ext uri="{0D108BD9-81ED-4DB2-BD59-A6C34878D82A}">
                    <a16:rowId xmlns:a16="http://schemas.microsoft.com/office/drawing/2014/main" val="1790027030"/>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C</a:t>
                      </a:r>
                    </a:p>
                  </a:txBody>
                  <a:tcPr/>
                </a:tc>
                <a:tc>
                  <a:txBody>
                    <a:bodyPr/>
                    <a:lstStyle/>
                    <a:p>
                      <a:r>
                        <a:rPr lang="fr-FR" sz="1000" dirty="0"/>
                        <a:t>L</a:t>
                      </a:r>
                    </a:p>
                  </a:txBody>
                  <a:tcPr/>
                </a:tc>
                <a:tc>
                  <a:txBody>
                    <a:bodyPr/>
                    <a:lstStyle/>
                    <a:p>
                      <a:r>
                        <a:rPr lang="fr-FR" sz="1000" dirty="0"/>
                        <a:t>2346473</a:t>
                      </a:r>
                    </a:p>
                  </a:txBody>
                  <a:tcPr/>
                </a:tc>
                <a:tc>
                  <a:txBody>
                    <a:bodyPr/>
                    <a:lstStyle/>
                    <a:p>
                      <a:pPr algn="ctr"/>
                      <a:r>
                        <a:rPr lang="fr-FR" sz="1000" dirty="0"/>
                        <a:t>961</a:t>
                      </a:r>
                    </a:p>
                  </a:txBody>
                  <a:tcPr/>
                </a:tc>
                <a:tc>
                  <a:txBody>
                    <a:bodyPr/>
                    <a:lstStyle/>
                    <a:p>
                      <a:pPr algn="ctr"/>
                      <a:r>
                        <a:rPr lang="fr-FR" sz="1000" dirty="0">
                          <a:solidFill>
                            <a:schemeClr val="tx1"/>
                          </a:solidFill>
                        </a:rPr>
                        <a:t>869</a:t>
                      </a:r>
                    </a:p>
                  </a:txBody>
                  <a:tcPr/>
                </a:tc>
                <a:tc>
                  <a:txBody>
                    <a:bodyPr/>
                    <a:lstStyle/>
                    <a:p>
                      <a:pPr algn="ctr"/>
                      <a:r>
                        <a:rPr lang="fr-FR" sz="1000" dirty="0"/>
                        <a:t>16</a:t>
                      </a:r>
                    </a:p>
                  </a:txBody>
                  <a:tcPr/>
                </a:tc>
                <a:tc>
                  <a:txBody>
                    <a:bodyPr/>
                    <a:lstStyle/>
                    <a:p>
                      <a:pPr algn="ctr"/>
                      <a:r>
                        <a:rPr lang="fr-FR" sz="1000" dirty="0"/>
                        <a:t>37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2/3 L0</a:t>
                      </a:r>
                    </a:p>
                  </a:txBody>
                  <a:tcPr/>
                </a:tc>
                <a:extLst>
                  <a:ext uri="{0D108BD9-81ED-4DB2-BD59-A6C34878D82A}">
                    <a16:rowId xmlns:a16="http://schemas.microsoft.com/office/drawing/2014/main" val="756154163"/>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C</a:t>
                      </a:r>
                    </a:p>
                  </a:txBody>
                  <a:tcPr/>
                </a:tc>
                <a:tc>
                  <a:txBody>
                    <a:bodyPr/>
                    <a:lstStyle/>
                    <a:p>
                      <a:r>
                        <a:rPr lang="fr-FR" sz="1000" dirty="0"/>
                        <a:t>L</a:t>
                      </a:r>
                    </a:p>
                  </a:txBody>
                  <a:tcPr/>
                </a:tc>
                <a:tc>
                  <a:txBody>
                    <a:bodyPr/>
                    <a:lstStyle/>
                    <a:p>
                      <a:r>
                        <a:rPr lang="fr-FR" sz="1000" dirty="0"/>
                        <a:t>2346474</a:t>
                      </a:r>
                    </a:p>
                  </a:txBody>
                  <a:tcPr/>
                </a:tc>
                <a:tc>
                  <a:txBody>
                    <a:bodyPr/>
                    <a:lstStyle/>
                    <a:p>
                      <a:pPr algn="ctr"/>
                      <a:r>
                        <a:rPr lang="fr-FR" sz="1000" dirty="0"/>
                        <a:t>963</a:t>
                      </a:r>
                    </a:p>
                  </a:txBody>
                  <a:tcPr/>
                </a:tc>
                <a:tc>
                  <a:txBody>
                    <a:bodyPr/>
                    <a:lstStyle/>
                    <a:p>
                      <a:pPr algn="ctr"/>
                      <a:r>
                        <a:rPr lang="fr-FR" sz="1000" dirty="0">
                          <a:solidFill>
                            <a:schemeClr val="tx1"/>
                          </a:solidFill>
                        </a:rPr>
                        <a:t>875</a:t>
                      </a:r>
                    </a:p>
                  </a:txBody>
                  <a:tcPr/>
                </a:tc>
                <a:tc>
                  <a:txBody>
                    <a:bodyPr/>
                    <a:lstStyle/>
                    <a:p>
                      <a:pPr algn="ctr"/>
                      <a:r>
                        <a:rPr lang="fr-FR" sz="1000" dirty="0"/>
                        <a:t>16</a:t>
                      </a:r>
                    </a:p>
                  </a:txBody>
                  <a:tcPr/>
                </a:tc>
                <a:tc>
                  <a:txBody>
                    <a:bodyPr/>
                    <a:lstStyle/>
                    <a:p>
                      <a:pPr algn="ctr"/>
                      <a:r>
                        <a:rPr lang="fr-FR" sz="1000" dirty="0"/>
                        <a:t>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3814038477"/>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940°C/1h/AIR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C</a:t>
                      </a:r>
                    </a:p>
                  </a:txBody>
                  <a:tcPr/>
                </a:tc>
                <a:tc>
                  <a:txBody>
                    <a:bodyPr/>
                    <a:lstStyle/>
                    <a:p>
                      <a:r>
                        <a:rPr lang="fr-FR" sz="1000" dirty="0"/>
                        <a:t>L</a:t>
                      </a:r>
                    </a:p>
                  </a:txBody>
                  <a:tcPr/>
                </a:tc>
                <a:tc>
                  <a:txBody>
                    <a:bodyPr/>
                    <a:lstStyle/>
                    <a:p>
                      <a:r>
                        <a:rPr lang="fr-FR" sz="1000" dirty="0"/>
                        <a:t>2346475</a:t>
                      </a:r>
                    </a:p>
                  </a:txBody>
                  <a:tcPr/>
                </a:tc>
                <a:tc>
                  <a:txBody>
                    <a:bodyPr/>
                    <a:lstStyle/>
                    <a:p>
                      <a:pPr algn="ctr"/>
                      <a:r>
                        <a:rPr lang="fr-FR" sz="1000" dirty="0"/>
                        <a:t>981</a:t>
                      </a:r>
                    </a:p>
                  </a:txBody>
                  <a:tcPr/>
                </a:tc>
                <a:tc>
                  <a:txBody>
                    <a:bodyPr/>
                    <a:lstStyle/>
                    <a:p>
                      <a:pPr algn="ctr"/>
                      <a:r>
                        <a:rPr lang="fr-FR" sz="1000" dirty="0">
                          <a:solidFill>
                            <a:schemeClr val="tx1"/>
                          </a:solidFill>
                        </a:rPr>
                        <a:t>898</a:t>
                      </a:r>
                    </a:p>
                  </a:txBody>
                  <a:tcPr/>
                </a:tc>
                <a:tc>
                  <a:txBody>
                    <a:bodyPr/>
                    <a:lstStyle/>
                    <a:p>
                      <a:pPr algn="ctr"/>
                      <a:r>
                        <a:rPr lang="fr-FR" sz="1000" dirty="0"/>
                        <a:t>16</a:t>
                      </a:r>
                    </a:p>
                  </a:txBody>
                  <a:tcPr/>
                </a:tc>
                <a:tc>
                  <a:txBody>
                    <a:bodyPr/>
                    <a:lstStyle/>
                    <a:p>
                      <a:pPr algn="ctr"/>
                      <a:r>
                        <a:rPr lang="fr-FR" sz="1000" dirty="0"/>
                        <a:t>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913154393"/>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940°C/1h/AIR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C</a:t>
                      </a:r>
                    </a:p>
                  </a:txBody>
                  <a:tcPr/>
                </a:tc>
                <a:tc>
                  <a:txBody>
                    <a:bodyPr/>
                    <a:lstStyle/>
                    <a:p>
                      <a:r>
                        <a:rPr lang="fr-FR" sz="1000" dirty="0"/>
                        <a:t>L</a:t>
                      </a:r>
                    </a:p>
                  </a:txBody>
                  <a:tcPr/>
                </a:tc>
                <a:tc>
                  <a:txBody>
                    <a:bodyPr/>
                    <a:lstStyle/>
                    <a:p>
                      <a:r>
                        <a:rPr lang="fr-FR" sz="1000" dirty="0"/>
                        <a:t>2346476</a:t>
                      </a:r>
                    </a:p>
                  </a:txBody>
                  <a:tcPr/>
                </a:tc>
                <a:tc>
                  <a:txBody>
                    <a:bodyPr/>
                    <a:lstStyle/>
                    <a:p>
                      <a:pPr algn="ctr"/>
                      <a:r>
                        <a:rPr lang="fr-FR" sz="1000" dirty="0"/>
                        <a:t>989</a:t>
                      </a:r>
                    </a:p>
                  </a:txBody>
                  <a:tcPr/>
                </a:tc>
                <a:tc>
                  <a:txBody>
                    <a:bodyPr/>
                    <a:lstStyle/>
                    <a:p>
                      <a:pPr algn="ctr"/>
                      <a:r>
                        <a:rPr lang="fr-FR" sz="1000" dirty="0">
                          <a:solidFill>
                            <a:schemeClr val="tx1"/>
                          </a:solidFill>
                        </a:rPr>
                        <a:t>906</a:t>
                      </a:r>
                    </a:p>
                  </a:txBody>
                  <a:tcPr/>
                </a:tc>
                <a:tc>
                  <a:txBody>
                    <a:bodyPr/>
                    <a:lstStyle/>
                    <a:p>
                      <a:pPr algn="ctr"/>
                      <a:r>
                        <a:rPr lang="fr-FR" sz="1000" dirty="0"/>
                        <a:t>16</a:t>
                      </a:r>
                    </a:p>
                  </a:txBody>
                  <a:tcPr/>
                </a:tc>
                <a:tc>
                  <a:txBody>
                    <a:bodyPr/>
                    <a:lstStyle/>
                    <a:p>
                      <a:pPr algn="ctr"/>
                      <a:r>
                        <a:rPr lang="fr-FR" sz="1000" dirty="0"/>
                        <a:t>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3865684499"/>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960°C/1h/AIR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C</a:t>
                      </a:r>
                    </a:p>
                  </a:txBody>
                  <a:tcPr/>
                </a:tc>
                <a:tc>
                  <a:txBody>
                    <a:bodyPr/>
                    <a:lstStyle/>
                    <a:p>
                      <a:r>
                        <a:rPr lang="fr-FR" sz="1000" dirty="0"/>
                        <a:t>L</a:t>
                      </a:r>
                    </a:p>
                  </a:txBody>
                  <a:tcPr/>
                </a:tc>
                <a:tc>
                  <a:txBody>
                    <a:bodyPr/>
                    <a:lstStyle/>
                    <a:p>
                      <a:r>
                        <a:rPr lang="fr-FR" sz="1000" dirty="0"/>
                        <a:t>2346477</a:t>
                      </a:r>
                    </a:p>
                  </a:txBody>
                  <a:tcPr/>
                </a:tc>
                <a:tc>
                  <a:txBody>
                    <a:bodyPr/>
                    <a:lstStyle/>
                    <a:p>
                      <a:pPr algn="ctr"/>
                      <a:r>
                        <a:rPr lang="fr-FR" sz="1000" dirty="0"/>
                        <a:t>991</a:t>
                      </a:r>
                    </a:p>
                  </a:txBody>
                  <a:tcPr/>
                </a:tc>
                <a:tc>
                  <a:txBody>
                    <a:bodyPr/>
                    <a:lstStyle/>
                    <a:p>
                      <a:pPr algn="ctr"/>
                      <a:r>
                        <a:rPr lang="fr-FR" sz="1000" dirty="0">
                          <a:solidFill>
                            <a:schemeClr val="tx1"/>
                          </a:solidFill>
                        </a:rPr>
                        <a:t>905</a:t>
                      </a:r>
                    </a:p>
                  </a:txBody>
                  <a:tcPr/>
                </a:tc>
                <a:tc>
                  <a:txBody>
                    <a:bodyPr/>
                    <a:lstStyle/>
                    <a:p>
                      <a:pPr algn="ctr"/>
                      <a:r>
                        <a:rPr lang="fr-FR" sz="1000" dirty="0"/>
                        <a:t>14,5</a:t>
                      </a:r>
                    </a:p>
                  </a:txBody>
                  <a:tcPr/>
                </a:tc>
                <a:tc>
                  <a:txBody>
                    <a:bodyPr/>
                    <a:lstStyle/>
                    <a:p>
                      <a:pPr algn="ctr"/>
                      <a:r>
                        <a:rPr lang="fr-FR" sz="1000" dirty="0"/>
                        <a:t>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3194231069"/>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AEVS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960°C/1h/AIR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760°C/1h/AIR</a:t>
                      </a:r>
                    </a:p>
                  </a:txBody>
                  <a:tcPr/>
                </a:tc>
                <a:tc>
                  <a:txBody>
                    <a:bodyPr/>
                    <a:lstStyle/>
                    <a:p>
                      <a:r>
                        <a:rPr lang="fr-FR" sz="1000" dirty="0"/>
                        <a:t>C</a:t>
                      </a:r>
                    </a:p>
                  </a:txBody>
                  <a:tcPr/>
                </a:tc>
                <a:tc>
                  <a:txBody>
                    <a:bodyPr/>
                    <a:lstStyle/>
                    <a:p>
                      <a:r>
                        <a:rPr lang="fr-FR" sz="1000" dirty="0"/>
                        <a:t>L</a:t>
                      </a:r>
                    </a:p>
                  </a:txBody>
                  <a:tcPr/>
                </a:tc>
                <a:tc>
                  <a:txBody>
                    <a:bodyPr/>
                    <a:lstStyle/>
                    <a:p>
                      <a:r>
                        <a:rPr lang="fr-FR" sz="1000" dirty="0"/>
                        <a:t>2346478</a:t>
                      </a:r>
                    </a:p>
                  </a:txBody>
                  <a:tcPr/>
                </a:tc>
                <a:tc>
                  <a:txBody>
                    <a:bodyPr/>
                    <a:lstStyle/>
                    <a:p>
                      <a:pPr algn="ctr"/>
                      <a:r>
                        <a:rPr lang="fr-FR" sz="1000" dirty="0"/>
                        <a:t>992</a:t>
                      </a:r>
                    </a:p>
                  </a:txBody>
                  <a:tcPr/>
                </a:tc>
                <a:tc>
                  <a:txBody>
                    <a:bodyPr/>
                    <a:lstStyle/>
                    <a:p>
                      <a:pPr algn="ctr"/>
                      <a:r>
                        <a:rPr lang="fr-FR" sz="1000" dirty="0">
                          <a:solidFill>
                            <a:schemeClr val="tx1"/>
                          </a:solidFill>
                        </a:rPr>
                        <a:t>907</a:t>
                      </a:r>
                    </a:p>
                  </a:txBody>
                  <a:tcPr/>
                </a:tc>
                <a:tc>
                  <a:txBody>
                    <a:bodyPr/>
                    <a:lstStyle/>
                    <a:p>
                      <a:pPr algn="ctr"/>
                      <a:r>
                        <a:rPr lang="fr-FR" sz="1000" dirty="0"/>
                        <a:t>15</a:t>
                      </a:r>
                    </a:p>
                  </a:txBody>
                  <a:tcPr/>
                </a:tc>
                <a:tc>
                  <a:txBody>
                    <a:bodyPr/>
                    <a:lstStyle/>
                    <a:p>
                      <a:pPr algn="ctr"/>
                      <a:r>
                        <a:rPr lang="fr-FR" sz="1000" dirty="0"/>
                        <a:t>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Centrée</a:t>
                      </a:r>
                    </a:p>
                  </a:txBody>
                  <a:tcPr/>
                </a:tc>
                <a:extLst>
                  <a:ext uri="{0D108BD9-81ED-4DB2-BD59-A6C34878D82A}">
                    <a16:rowId xmlns:a16="http://schemas.microsoft.com/office/drawing/2014/main" val="3014025485"/>
                  </a:ext>
                </a:extLst>
              </a:tr>
            </a:tbl>
          </a:graphicData>
        </a:graphic>
      </p:graphicFrame>
      <p:sp>
        <p:nvSpPr>
          <p:cNvPr id="6" name="ZoneTexte 5">
            <a:extLst>
              <a:ext uri="{FF2B5EF4-FFF2-40B4-BE49-F238E27FC236}">
                <a16:creationId xmlns:a16="http://schemas.microsoft.com/office/drawing/2014/main" id="{4CFEE96D-9D8E-4D7D-9914-F1A6D580E25C}"/>
              </a:ext>
            </a:extLst>
          </p:cNvPr>
          <p:cNvSpPr txBox="1"/>
          <p:nvPr/>
        </p:nvSpPr>
        <p:spPr>
          <a:xfrm>
            <a:off x="469574" y="5478803"/>
            <a:ext cx="6984328" cy="25391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1A003B"/>
                </a:solidFill>
                <a:effectLst/>
                <a:uLnTx/>
                <a:uFillTx/>
                <a:latin typeface="Arial"/>
                <a:ea typeface="+mn-ea"/>
                <a:cs typeface="+mn-cs"/>
              </a:rPr>
              <a:t>Tous les résultats sur D210mm SMX sont conformes, sauf un pour striction non conforme</a:t>
            </a:r>
          </a:p>
        </p:txBody>
      </p:sp>
    </p:spTree>
    <p:extLst>
      <p:ext uri="{BB962C8B-B14F-4D97-AF65-F5344CB8AC3E}">
        <p14:creationId xmlns:p14="http://schemas.microsoft.com/office/powerpoint/2010/main" val="3965480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8E8C4-FEF9-4653-BCA9-4E8A4AF8366E}"/>
              </a:ext>
            </a:extLst>
          </p:cNvPr>
          <p:cNvSpPr>
            <a:spLocks noGrp="1"/>
          </p:cNvSpPr>
          <p:nvPr>
            <p:ph type="title"/>
          </p:nvPr>
        </p:nvSpPr>
        <p:spPr/>
        <p:txBody>
          <a:bodyPr/>
          <a:lstStyle/>
          <a:p>
            <a:r>
              <a:rPr lang="fr-FR" dirty="0"/>
              <a:t>Microstructure sur produit</a:t>
            </a:r>
          </a:p>
        </p:txBody>
      </p:sp>
      <p:sp>
        <p:nvSpPr>
          <p:cNvPr id="3" name="Espace réservé du contenu 2">
            <a:extLst>
              <a:ext uri="{FF2B5EF4-FFF2-40B4-BE49-F238E27FC236}">
                <a16:creationId xmlns:a16="http://schemas.microsoft.com/office/drawing/2014/main" id="{B291A6FD-5E73-4A2D-A64F-8EB7F70DFA13}"/>
              </a:ext>
            </a:extLst>
          </p:cNvPr>
          <p:cNvSpPr>
            <a:spLocks noGrp="1"/>
          </p:cNvSpPr>
          <p:nvPr>
            <p:ph idx="1"/>
          </p:nvPr>
        </p:nvSpPr>
        <p:spPr/>
        <p:txBody>
          <a:bodyPr/>
          <a:lstStyle/>
          <a:p>
            <a:r>
              <a:rPr lang="fr-FR" dirty="0"/>
              <a:t>Microstructure:</a:t>
            </a:r>
          </a:p>
          <a:p>
            <a:r>
              <a:rPr lang="fr-FR" dirty="0">
                <a:solidFill>
                  <a:schemeClr val="accent4"/>
                </a:solidFill>
              </a:rPr>
              <a:t>AEOA: Figure 42 Critère Fuchs</a:t>
            </a:r>
          </a:p>
          <a:p>
            <a:r>
              <a:rPr lang="fr-FR" dirty="0">
                <a:solidFill>
                  <a:schemeClr val="accent4"/>
                </a:solidFill>
              </a:rPr>
              <a:t>AEVS: P et MR 2T2 – TR 2T8 – C 2T2</a:t>
            </a:r>
          </a:p>
          <a:p>
            <a:r>
              <a:rPr lang="fr-FR" dirty="0">
                <a:solidFill>
                  <a:schemeClr val="accent4"/>
                </a:solidFill>
              </a:rPr>
              <a:t>Pas de grosse différence entre les 2 </a:t>
            </a:r>
            <a:r>
              <a:rPr lang="fr-FR" dirty="0" err="1">
                <a:solidFill>
                  <a:schemeClr val="accent4"/>
                </a:solidFill>
              </a:rPr>
              <a:t>OFs</a:t>
            </a:r>
            <a:endParaRPr lang="fr-FR" dirty="0">
              <a:solidFill>
                <a:schemeClr val="accent4"/>
              </a:solidFill>
            </a:endParaRPr>
          </a:p>
          <a:p>
            <a:r>
              <a:rPr lang="fr-FR" dirty="0">
                <a:solidFill>
                  <a:schemeClr val="accent4"/>
                </a:solidFill>
              </a:rPr>
              <a:t>Cotation sens travers, pénalisant pour voir le niveau d’alpha secondaire</a:t>
            </a:r>
          </a:p>
        </p:txBody>
      </p:sp>
      <p:sp>
        <p:nvSpPr>
          <p:cNvPr id="4" name="Espace réservé du texte 3">
            <a:extLst>
              <a:ext uri="{FF2B5EF4-FFF2-40B4-BE49-F238E27FC236}">
                <a16:creationId xmlns:a16="http://schemas.microsoft.com/office/drawing/2014/main" id="{BAE7D3E5-6CD8-487E-8AAC-41B9E0A8A7FC}"/>
              </a:ext>
            </a:extLst>
          </p:cNvPr>
          <p:cNvSpPr>
            <a:spLocks noGrp="1"/>
          </p:cNvSpPr>
          <p:nvPr>
            <p:ph type="body" sz="quarter" idx="13"/>
          </p:nvPr>
        </p:nvSpPr>
        <p:spPr/>
        <p:txBody>
          <a:bodyPr/>
          <a:lstStyle/>
          <a:p>
            <a:endParaRPr lang="fr-FR"/>
          </a:p>
        </p:txBody>
      </p:sp>
      <p:sp>
        <p:nvSpPr>
          <p:cNvPr id="5" name="Espace réservé du pied de page 4">
            <a:extLst>
              <a:ext uri="{FF2B5EF4-FFF2-40B4-BE49-F238E27FC236}">
                <a16:creationId xmlns:a16="http://schemas.microsoft.com/office/drawing/2014/main" id="{BD01CC1D-8272-4393-BBE4-7AD5DF0FB0B7}"/>
              </a:ext>
            </a:extLst>
          </p:cNvPr>
          <p:cNvSpPr>
            <a:spLocks noGrp="1"/>
          </p:cNvSpPr>
          <p:nvPr>
            <p:ph type="ftr" sz="quarter" idx="15"/>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a:ln>
                  <a:noFill/>
                </a:ln>
                <a:solidFill>
                  <a:srgbClr val="1A003B"/>
                </a:solidFill>
                <a:effectLst/>
                <a:uLnTx/>
                <a:uFillTx/>
                <a:latin typeface="Arial"/>
                <a:ea typeface="+mn-ea"/>
                <a:cs typeface="+mn-cs"/>
              </a:rPr>
              <a:t>Titre de la présentation - 00/00/00     Classification : </a:t>
            </a:r>
            <a:endParaRPr kumimoji="0" lang="fr-FR" sz="900" b="0" i="0" u="none" strike="noStrike" kern="1200" cap="none" spc="0" normalizeH="0" baseline="0" noProof="0" dirty="0">
              <a:ln>
                <a:noFill/>
              </a:ln>
              <a:solidFill>
                <a:srgbClr val="1A003B"/>
              </a:solidFill>
              <a:effectLst/>
              <a:uLnTx/>
              <a:uFillTx/>
              <a:latin typeface="Arial"/>
              <a:ea typeface="+mn-ea"/>
              <a:cs typeface="+mn-cs"/>
            </a:endParaRPr>
          </a:p>
        </p:txBody>
      </p:sp>
      <p:pic>
        <p:nvPicPr>
          <p:cNvPr id="6" name="Image 5">
            <a:extLst>
              <a:ext uri="{FF2B5EF4-FFF2-40B4-BE49-F238E27FC236}">
                <a16:creationId xmlns:a16="http://schemas.microsoft.com/office/drawing/2014/main" id="{35E0D102-649A-4CDD-BFAF-A6D586C3331D}"/>
              </a:ext>
            </a:extLst>
          </p:cNvPr>
          <p:cNvPicPr>
            <a:picLocks noChangeAspect="1"/>
          </p:cNvPicPr>
          <p:nvPr/>
        </p:nvPicPr>
        <p:blipFill>
          <a:blip r:embed="rId2"/>
          <a:stretch>
            <a:fillRect/>
          </a:stretch>
        </p:blipFill>
        <p:spPr>
          <a:xfrm>
            <a:off x="159778" y="2858711"/>
            <a:ext cx="2723473" cy="2343322"/>
          </a:xfrm>
          <a:prstGeom prst="rect">
            <a:avLst/>
          </a:prstGeom>
        </p:spPr>
      </p:pic>
      <p:pic>
        <p:nvPicPr>
          <p:cNvPr id="7" name="Image 6">
            <a:extLst>
              <a:ext uri="{FF2B5EF4-FFF2-40B4-BE49-F238E27FC236}">
                <a16:creationId xmlns:a16="http://schemas.microsoft.com/office/drawing/2014/main" id="{FD4CD3C6-0F1D-43BC-AD13-1E95A8B32E4C}"/>
              </a:ext>
            </a:extLst>
          </p:cNvPr>
          <p:cNvPicPr>
            <a:picLocks noChangeAspect="1"/>
          </p:cNvPicPr>
          <p:nvPr/>
        </p:nvPicPr>
        <p:blipFill>
          <a:blip r:embed="rId3"/>
          <a:stretch>
            <a:fillRect/>
          </a:stretch>
        </p:blipFill>
        <p:spPr>
          <a:xfrm>
            <a:off x="3049637" y="2881500"/>
            <a:ext cx="3051622" cy="2320533"/>
          </a:xfrm>
          <a:prstGeom prst="rect">
            <a:avLst/>
          </a:prstGeom>
        </p:spPr>
      </p:pic>
      <p:pic>
        <p:nvPicPr>
          <p:cNvPr id="8" name="Image 7">
            <a:extLst>
              <a:ext uri="{FF2B5EF4-FFF2-40B4-BE49-F238E27FC236}">
                <a16:creationId xmlns:a16="http://schemas.microsoft.com/office/drawing/2014/main" id="{C4FD1942-AF16-4CE4-A006-D2598D0B3972}"/>
              </a:ext>
            </a:extLst>
          </p:cNvPr>
          <p:cNvPicPr>
            <a:picLocks noChangeAspect="1"/>
          </p:cNvPicPr>
          <p:nvPr/>
        </p:nvPicPr>
        <p:blipFill>
          <a:blip r:embed="rId4"/>
          <a:stretch>
            <a:fillRect/>
          </a:stretch>
        </p:blipFill>
        <p:spPr>
          <a:xfrm>
            <a:off x="6267645" y="2839372"/>
            <a:ext cx="2902553" cy="2382000"/>
          </a:xfrm>
          <a:prstGeom prst="rect">
            <a:avLst/>
          </a:prstGeom>
        </p:spPr>
      </p:pic>
    </p:spTree>
    <p:extLst>
      <p:ext uri="{BB962C8B-B14F-4D97-AF65-F5344CB8AC3E}">
        <p14:creationId xmlns:p14="http://schemas.microsoft.com/office/powerpoint/2010/main" val="865058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8E8C4-FEF9-4653-BCA9-4E8A4AF8366E}"/>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B291A6FD-5E73-4A2D-A64F-8EB7F70DFA13}"/>
              </a:ext>
            </a:extLst>
          </p:cNvPr>
          <p:cNvSpPr>
            <a:spLocks noGrp="1"/>
          </p:cNvSpPr>
          <p:nvPr>
            <p:ph idx="1"/>
          </p:nvPr>
        </p:nvSpPr>
        <p:spPr/>
        <p:txBody>
          <a:bodyPr/>
          <a:lstStyle/>
          <a:p>
            <a:r>
              <a:rPr lang="fr-FR" dirty="0"/>
              <a:t>Microstructure:</a:t>
            </a:r>
          </a:p>
          <a:p>
            <a:r>
              <a:rPr lang="fr-FR" dirty="0">
                <a:solidFill>
                  <a:schemeClr val="accent4"/>
                </a:solidFill>
              </a:rPr>
              <a:t>RAS en sens travers</a:t>
            </a:r>
          </a:p>
          <a:p>
            <a:endParaRPr lang="fr-FR" dirty="0">
              <a:solidFill>
                <a:schemeClr val="accent4"/>
              </a:solidFill>
            </a:endParaRPr>
          </a:p>
          <a:p>
            <a:r>
              <a:rPr lang="fr-FR" dirty="0"/>
              <a:t>Caractéristique mécanique:</a:t>
            </a:r>
          </a:p>
          <a:p>
            <a:r>
              <a:rPr lang="fr-FR" dirty="0">
                <a:solidFill>
                  <a:schemeClr val="accent4"/>
                </a:solidFill>
              </a:rPr>
              <a:t>OF avec finition SMX est quasi-100% conforme</a:t>
            </a:r>
          </a:p>
          <a:p>
            <a:r>
              <a:rPr lang="fr-FR" dirty="0">
                <a:solidFill>
                  <a:schemeClr val="accent4"/>
                </a:solidFill>
              </a:rPr>
              <a:t>Légère différence de massivité, mais peu d’influence sur le refroidissement cœur</a:t>
            </a:r>
          </a:p>
          <a:p>
            <a:r>
              <a:rPr lang="fr-FR" dirty="0">
                <a:solidFill>
                  <a:schemeClr val="accent4"/>
                </a:solidFill>
              </a:rPr>
              <a:t>Auto-échauffement sur OF SMX peut être supérieur à OF presse, donc possibilité d’avoir des structures avec plus d’alpha secondaire augmentant </a:t>
            </a:r>
            <a:r>
              <a:rPr lang="fr-FR" dirty="0" err="1">
                <a:solidFill>
                  <a:schemeClr val="accent4"/>
                </a:solidFill>
              </a:rPr>
              <a:t>Rm</a:t>
            </a:r>
            <a:r>
              <a:rPr lang="fr-FR" dirty="0">
                <a:solidFill>
                  <a:schemeClr val="accent4"/>
                </a:solidFill>
              </a:rPr>
              <a:t>/Rp02</a:t>
            </a:r>
          </a:p>
          <a:p>
            <a:endParaRPr lang="fr-FR" dirty="0">
              <a:solidFill>
                <a:schemeClr val="accent4"/>
              </a:solidFill>
            </a:endParaRPr>
          </a:p>
        </p:txBody>
      </p:sp>
      <p:sp>
        <p:nvSpPr>
          <p:cNvPr id="4" name="Espace réservé du texte 3">
            <a:extLst>
              <a:ext uri="{FF2B5EF4-FFF2-40B4-BE49-F238E27FC236}">
                <a16:creationId xmlns:a16="http://schemas.microsoft.com/office/drawing/2014/main" id="{BAE7D3E5-6CD8-487E-8AAC-41B9E0A8A7FC}"/>
              </a:ext>
            </a:extLst>
          </p:cNvPr>
          <p:cNvSpPr>
            <a:spLocks noGrp="1"/>
          </p:cNvSpPr>
          <p:nvPr>
            <p:ph type="body" sz="quarter" idx="13"/>
          </p:nvPr>
        </p:nvSpPr>
        <p:spPr/>
        <p:txBody>
          <a:bodyPr/>
          <a:lstStyle/>
          <a:p>
            <a:endParaRPr lang="fr-FR"/>
          </a:p>
        </p:txBody>
      </p:sp>
      <p:sp>
        <p:nvSpPr>
          <p:cNvPr id="5" name="Espace réservé du pied de page 4">
            <a:extLst>
              <a:ext uri="{FF2B5EF4-FFF2-40B4-BE49-F238E27FC236}">
                <a16:creationId xmlns:a16="http://schemas.microsoft.com/office/drawing/2014/main" id="{BD01CC1D-8272-4393-BBE4-7AD5DF0FB0B7}"/>
              </a:ext>
            </a:extLst>
          </p:cNvPr>
          <p:cNvSpPr>
            <a:spLocks noGrp="1"/>
          </p:cNvSpPr>
          <p:nvPr>
            <p:ph type="ftr" sz="quarter" idx="15"/>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a:ln>
                  <a:noFill/>
                </a:ln>
                <a:solidFill>
                  <a:srgbClr val="1A003B"/>
                </a:solidFill>
                <a:effectLst/>
                <a:uLnTx/>
                <a:uFillTx/>
                <a:latin typeface="Arial"/>
                <a:ea typeface="+mn-ea"/>
                <a:cs typeface="+mn-cs"/>
              </a:rPr>
              <a:t>Titre de la présentation - 00/00/00     Classification : </a:t>
            </a:r>
            <a:endParaRPr kumimoji="0" lang="fr-FR" sz="900" b="0" i="0" u="none" strike="noStrike" kern="1200" cap="none" spc="0" normalizeH="0" baseline="0" noProof="0" dirty="0">
              <a:ln>
                <a:noFill/>
              </a:ln>
              <a:solidFill>
                <a:srgbClr val="1A003B"/>
              </a:solidFill>
              <a:effectLst/>
              <a:uLnTx/>
              <a:uFillTx/>
              <a:latin typeface="Arial"/>
              <a:ea typeface="+mn-ea"/>
              <a:cs typeface="+mn-cs"/>
            </a:endParaRPr>
          </a:p>
        </p:txBody>
      </p:sp>
    </p:spTree>
    <p:extLst>
      <p:ext uri="{BB962C8B-B14F-4D97-AF65-F5344CB8AC3E}">
        <p14:creationId xmlns:p14="http://schemas.microsoft.com/office/powerpoint/2010/main" val="152218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ED42FBF-22BC-40EF-9686-14090DF7DA76}"/>
              </a:ext>
            </a:extLst>
          </p:cNvPr>
          <p:cNvSpPr>
            <a:spLocks noGrp="1"/>
          </p:cNvSpPr>
          <p:nvPr>
            <p:ph type="title"/>
          </p:nvPr>
        </p:nvSpPr>
        <p:spPr/>
        <p:txBody>
          <a:bodyPr/>
          <a:lstStyle/>
          <a:p>
            <a:r>
              <a:rPr lang="fr-FR" dirty="0"/>
              <a:t>2</a:t>
            </a:r>
          </a:p>
        </p:txBody>
      </p:sp>
      <p:sp>
        <p:nvSpPr>
          <p:cNvPr id="5" name="Espace réservé du pied de page 4">
            <a:extLst>
              <a:ext uri="{FF2B5EF4-FFF2-40B4-BE49-F238E27FC236}">
                <a16:creationId xmlns:a16="http://schemas.microsoft.com/office/drawing/2014/main" id="{996DC654-05BA-4328-88FD-BAC5F9616D83}"/>
              </a:ext>
            </a:extLst>
          </p:cNvPr>
          <p:cNvSpPr>
            <a:spLocks noGrp="1"/>
          </p:cNvSpPr>
          <p:nvPr>
            <p:ph type="ftr" sz="quarter" idx="15"/>
          </p:nvPr>
        </p:nvSpPr>
        <p:spPr/>
        <p:txBody>
          <a:bodyPr/>
          <a:lstStyle/>
          <a:p>
            <a:pPr algn="l"/>
            <a:r>
              <a:rPr lang="fr-FR"/>
              <a:t>Titre de la présentation - 00/00/00     Classification : </a:t>
            </a:r>
            <a:endParaRPr lang="fr-FR" dirty="0"/>
          </a:p>
        </p:txBody>
      </p:sp>
      <p:sp>
        <p:nvSpPr>
          <p:cNvPr id="7" name="Espace réservé du texte 6">
            <a:extLst>
              <a:ext uri="{FF2B5EF4-FFF2-40B4-BE49-F238E27FC236}">
                <a16:creationId xmlns:a16="http://schemas.microsoft.com/office/drawing/2014/main" id="{C1E40CAA-5B20-4AE4-AA87-5CFD8E8F6C6B}"/>
              </a:ext>
            </a:extLst>
          </p:cNvPr>
          <p:cNvSpPr>
            <a:spLocks noGrp="1"/>
          </p:cNvSpPr>
          <p:nvPr>
            <p:ph type="body" sz="quarter" idx="17"/>
          </p:nvPr>
        </p:nvSpPr>
        <p:spPr/>
        <p:txBody>
          <a:bodyPr/>
          <a:lstStyle/>
          <a:p>
            <a:r>
              <a:rPr lang="fr-FR" dirty="0"/>
              <a:t>Elaboration</a:t>
            </a:r>
          </a:p>
        </p:txBody>
      </p:sp>
    </p:spTree>
    <p:extLst>
      <p:ext uri="{BB962C8B-B14F-4D97-AF65-F5344CB8AC3E}">
        <p14:creationId xmlns:p14="http://schemas.microsoft.com/office/powerpoint/2010/main" val="404622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R&amp;D Elaboration</a:t>
            </a:r>
          </a:p>
        </p:txBody>
      </p:sp>
      <p:sp>
        <p:nvSpPr>
          <p:cNvPr id="3" name="Espace réservé du contenu 2"/>
          <p:cNvSpPr>
            <a:spLocks noGrp="1"/>
          </p:cNvSpPr>
          <p:nvPr>
            <p:ph idx="1"/>
          </p:nvPr>
        </p:nvSpPr>
        <p:spPr>
          <a:xfrm>
            <a:off x="540000" y="1779104"/>
            <a:ext cx="7992440" cy="3588026"/>
          </a:xfrm>
        </p:spPr>
        <p:txBody>
          <a:bodyPr/>
          <a:lstStyle/>
          <a:p>
            <a:pPr lvl="2">
              <a:spcBef>
                <a:spcPts val="300"/>
              </a:spcBef>
            </a:pPr>
            <a:r>
              <a:rPr lang="fr-FR" sz="1600" dirty="0" err="1"/>
              <a:t>Ecotitanium</a:t>
            </a:r>
            <a:r>
              <a:rPr lang="fr-FR" sz="1600" dirty="0"/>
              <a:t> </a:t>
            </a:r>
            <a:endParaRPr lang="fr-FR" sz="800" dirty="0"/>
          </a:p>
          <a:p>
            <a:pPr lvl="1"/>
            <a:endParaRPr lang="fr-FR" sz="300" dirty="0"/>
          </a:p>
          <a:p>
            <a:pPr lvl="1"/>
            <a:endParaRPr lang="fr-FR" sz="300" dirty="0"/>
          </a:p>
          <a:p>
            <a:pPr lvl="1"/>
            <a:r>
              <a:rPr lang="fr-FR" sz="1400" dirty="0"/>
              <a:t>Etude bibliographique sur les annulaires, présentée à SAFRAN le 30/09 </a:t>
            </a:r>
            <a:r>
              <a:rPr lang="fr-FR" sz="1400" dirty="0">
                <a:sym typeface="Wingdings" panose="05000000000000000000" pitchFamily="2" charset="2"/>
              </a:rPr>
              <a:t> rapport accepté</a:t>
            </a:r>
          </a:p>
          <a:p>
            <a:pPr lvl="1"/>
            <a:endParaRPr lang="fr-FR" sz="1400" dirty="0">
              <a:sym typeface="Wingdings" panose="05000000000000000000" pitchFamily="2" charset="2"/>
            </a:endParaRPr>
          </a:p>
          <a:p>
            <a:pPr lvl="1"/>
            <a:r>
              <a:rPr lang="fr-FR" sz="1400" dirty="0">
                <a:sym typeface="Wingdings" panose="05000000000000000000" pitchFamily="2" charset="2"/>
              </a:rPr>
              <a:t>Nouveau sujet : utilisation des charges en stocks (évaluation d’une reprise en humidité de la charges/éponges, problème des chutes présentant des traces de rouilles due au grenaillage). </a:t>
            </a:r>
          </a:p>
          <a:p>
            <a:pPr lvl="1"/>
            <a:endParaRPr lang="fr-FR" sz="1400" dirty="0">
              <a:sym typeface="Wingdings" panose="05000000000000000000" pitchFamily="2" charset="2"/>
            </a:endParaRPr>
          </a:p>
          <a:p>
            <a:pPr lvl="1"/>
            <a:r>
              <a:rPr lang="fr-FR" sz="1400" dirty="0">
                <a:sym typeface="Wingdings" panose="05000000000000000000" pitchFamily="2" charset="2"/>
              </a:rPr>
              <a:t>Préalable:</a:t>
            </a:r>
          </a:p>
          <a:p>
            <a:pPr lvl="1"/>
            <a:r>
              <a:rPr lang="fr-FR" sz="1400" dirty="0">
                <a:sym typeface="Wingdings" panose="05000000000000000000" pitchFamily="2" charset="2"/>
              </a:rPr>
              <a:t>- Vérification sur les coulées Metafensch des durées de stockage</a:t>
            </a:r>
          </a:p>
          <a:p>
            <a:pPr lvl="1"/>
            <a:endParaRPr lang="fr-FR" sz="1400" dirty="0">
              <a:sym typeface="Wingdings" panose="05000000000000000000" pitchFamily="2" charset="2"/>
            </a:endParaRPr>
          </a:p>
          <a:p>
            <a:pPr lvl="1"/>
            <a:r>
              <a:rPr lang="fr-FR" sz="1400" dirty="0">
                <a:sym typeface="Wingdings" panose="05000000000000000000" pitchFamily="2" charset="2"/>
              </a:rPr>
              <a:t>Essais envisagés :</a:t>
            </a:r>
          </a:p>
          <a:p>
            <a:pPr lvl="1"/>
            <a:r>
              <a:rPr lang="fr-FR" sz="1400" dirty="0">
                <a:sym typeface="Wingdings" panose="05000000000000000000" pitchFamily="2" charset="2"/>
              </a:rPr>
              <a:t> </a:t>
            </a:r>
          </a:p>
          <a:p>
            <a:pPr marL="171450" lvl="1" indent="-171450">
              <a:buFontTx/>
              <a:buChar char="-"/>
            </a:pPr>
            <a:r>
              <a:rPr lang="fr-FR" sz="1400" dirty="0">
                <a:sym typeface="Wingdings" panose="05000000000000000000" pitchFamily="2" charset="2"/>
              </a:rPr>
              <a:t>Fusion bouton d’éponges et/ou briquettes</a:t>
            </a:r>
          </a:p>
          <a:p>
            <a:pPr marL="171450" lvl="1" indent="-171450">
              <a:buFontTx/>
              <a:buChar char="-"/>
            </a:pPr>
            <a:r>
              <a:rPr lang="fr-FR" sz="1400" dirty="0">
                <a:sym typeface="Wingdings" panose="05000000000000000000" pitchFamily="2" charset="2"/>
              </a:rPr>
              <a:t>Fusion Metafensch d’éponges et/ou briquettes</a:t>
            </a:r>
          </a:p>
          <a:p>
            <a:pPr lvl="1"/>
            <a:r>
              <a:rPr lang="fr-FR" sz="1400" dirty="0">
                <a:sym typeface="Wingdings" panose="05000000000000000000" pitchFamily="2" charset="2"/>
              </a:rPr>
              <a:t>Pour les chutes, ces deux méthodes ne sont pas adaptées. </a:t>
            </a:r>
          </a:p>
          <a:p>
            <a:pPr lvl="1"/>
            <a:r>
              <a:rPr lang="fr-FR" sz="1400" dirty="0">
                <a:sym typeface="Wingdings" panose="05000000000000000000" pitchFamily="2" charset="2"/>
              </a:rPr>
              <a:t> </a:t>
            </a:r>
            <a:r>
              <a:rPr lang="fr-FR" sz="1400" dirty="0"/>
              <a:t> </a:t>
            </a:r>
          </a:p>
          <a:p>
            <a:pPr lvl="1"/>
            <a:endParaRPr lang="fr-FR" sz="300" dirty="0"/>
          </a:p>
          <a:p>
            <a:pPr marL="0" lvl="3"/>
            <a:endParaRPr lang="fr-FR" dirty="0"/>
          </a:p>
          <a:p>
            <a:pPr marL="0" lvl="2" indent="0">
              <a:spcBef>
                <a:spcPts val="300"/>
              </a:spcBef>
              <a:buNone/>
            </a:pPr>
            <a:endParaRPr lang="fr-FR" i="1" u="sng" dirty="0"/>
          </a:p>
          <a:p>
            <a:pPr lvl="1">
              <a:spcBef>
                <a:spcPts val="300"/>
              </a:spcBef>
            </a:pPr>
            <a:r>
              <a:rPr lang="fr-FR" i="1" u="sng" dirty="0"/>
              <a:t> </a:t>
            </a:r>
          </a:p>
          <a:p>
            <a:pPr>
              <a:spcBef>
                <a:spcPts val="300"/>
              </a:spcBef>
            </a:pPr>
            <a:endParaRPr lang="fr-FR" dirty="0"/>
          </a:p>
        </p:txBody>
      </p:sp>
    </p:spTree>
    <p:extLst>
      <p:ext uri="{BB962C8B-B14F-4D97-AF65-F5344CB8AC3E}">
        <p14:creationId xmlns:p14="http://schemas.microsoft.com/office/powerpoint/2010/main" val="201006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R&amp;D Elaboration</a:t>
            </a:r>
          </a:p>
        </p:txBody>
      </p:sp>
      <p:sp>
        <p:nvSpPr>
          <p:cNvPr id="3" name="Espace réservé du contenu 2"/>
          <p:cNvSpPr>
            <a:spLocks noGrp="1"/>
          </p:cNvSpPr>
          <p:nvPr>
            <p:ph idx="1"/>
          </p:nvPr>
        </p:nvSpPr>
        <p:spPr>
          <a:xfrm>
            <a:off x="540000" y="1340768"/>
            <a:ext cx="8496496" cy="5373216"/>
          </a:xfrm>
        </p:spPr>
        <p:txBody>
          <a:bodyPr/>
          <a:lstStyle/>
          <a:p>
            <a:pPr lvl="1"/>
            <a:r>
              <a:rPr lang="fr-FR" sz="1400" dirty="0">
                <a:sym typeface="Wingdings" panose="05000000000000000000" pitchFamily="2" charset="2"/>
              </a:rPr>
              <a:t> </a:t>
            </a:r>
            <a:r>
              <a:rPr lang="fr-FR" sz="1400" dirty="0"/>
              <a:t> </a:t>
            </a:r>
          </a:p>
          <a:p>
            <a:pPr lvl="1"/>
            <a:endParaRPr lang="fr-FR" sz="300" dirty="0"/>
          </a:p>
          <a:p>
            <a:pPr lvl="2"/>
            <a:r>
              <a:rPr lang="fr-FR" sz="1600" dirty="0" err="1"/>
              <a:t>Métafensch</a:t>
            </a:r>
            <a:endParaRPr lang="fr-FR" sz="1600" dirty="0"/>
          </a:p>
          <a:p>
            <a:pPr marL="0" lvl="3"/>
            <a:endParaRPr lang="fr-FR" dirty="0"/>
          </a:p>
          <a:p>
            <a:pPr marL="0" lvl="3"/>
            <a:r>
              <a:rPr lang="fr-FR" dirty="0"/>
              <a:t>COPIL projet </a:t>
            </a:r>
            <a:r>
              <a:rPr lang="fr-FR" dirty="0" err="1"/>
              <a:t>Recytial</a:t>
            </a:r>
            <a:r>
              <a:rPr lang="fr-FR" dirty="0"/>
              <a:t> du 16 Septembre 2020: </a:t>
            </a:r>
          </a:p>
          <a:p>
            <a:pPr marL="171450" lvl="3" indent="-171450">
              <a:buFontTx/>
              <a:buChar char="-"/>
            </a:pPr>
            <a:r>
              <a:rPr lang="fr-FR" dirty="0"/>
              <a:t>Report de la fin du projet à fin Mars 2021</a:t>
            </a:r>
          </a:p>
          <a:p>
            <a:pPr marL="171450" lvl="3" indent="-171450">
              <a:buFontTx/>
              <a:buChar char="-"/>
            </a:pPr>
            <a:r>
              <a:rPr lang="fr-FR" dirty="0"/>
              <a:t>Sujets restants : </a:t>
            </a:r>
          </a:p>
          <a:p>
            <a:pPr marL="620588" lvl="4" indent="-171450">
              <a:buFontTx/>
              <a:buChar char="-"/>
            </a:pPr>
            <a:r>
              <a:rPr lang="fr-FR" sz="1050" dirty="0"/>
              <a:t>Synthèse scientifique du projet avec les partenaires</a:t>
            </a:r>
          </a:p>
          <a:p>
            <a:pPr marL="620588" lvl="4" indent="-171450">
              <a:buFontTx/>
              <a:buChar char="-"/>
            </a:pPr>
            <a:r>
              <a:rPr lang="fr-FR" sz="1050" dirty="0"/>
              <a:t>1 lingot à analyser (en discussion)</a:t>
            </a:r>
          </a:p>
          <a:p>
            <a:pPr marL="620588" lvl="4" indent="-171450">
              <a:buFontTx/>
              <a:buChar char="-"/>
            </a:pPr>
            <a:r>
              <a:rPr lang="fr-FR" sz="1050" b="1" dirty="0"/>
              <a:t>Méthodologie des recherches des défauts N/O </a:t>
            </a:r>
          </a:p>
          <a:p>
            <a:pPr marL="620588" lvl="4" indent="-171450">
              <a:buFontTx/>
              <a:buChar char="-"/>
            </a:pPr>
            <a:r>
              <a:rPr lang="fr-FR" sz="1050" dirty="0"/>
              <a:t>Refusion N200 (conditionnée à l’activité d’</a:t>
            </a:r>
            <a:r>
              <a:rPr lang="fr-FR" sz="1050" dirty="0" err="1"/>
              <a:t>Ecotitanium</a:t>
            </a:r>
            <a:r>
              <a:rPr lang="fr-FR" sz="1050" dirty="0"/>
              <a:t>)</a:t>
            </a:r>
          </a:p>
          <a:p>
            <a:pPr marL="0" lvl="3"/>
            <a:endParaRPr lang="fr-FR" dirty="0"/>
          </a:p>
          <a:p>
            <a:pPr marL="0" lvl="3"/>
            <a:r>
              <a:rPr lang="fr-FR" dirty="0"/>
              <a:t>Lancement refusion lingotins: soudures en cours chez le sous-traitant  </a:t>
            </a:r>
          </a:p>
          <a:p>
            <a:pPr marL="0" lvl="3"/>
            <a:endParaRPr lang="fr-FR" dirty="0"/>
          </a:p>
          <a:p>
            <a:pPr marL="0" lvl="3"/>
            <a:r>
              <a:rPr lang="fr-FR" dirty="0"/>
              <a:t>Prestations de fusion PAM: report en 2021</a:t>
            </a:r>
          </a:p>
          <a:p>
            <a:pPr marL="0" lvl="3"/>
            <a:endParaRPr lang="fr-FR" dirty="0"/>
          </a:p>
          <a:p>
            <a:pPr marL="0" lvl="3"/>
            <a:r>
              <a:rPr lang="fr-FR" dirty="0"/>
              <a:t>Projet TIARE suspendu. </a:t>
            </a:r>
          </a:p>
          <a:p>
            <a:pPr marL="0" lvl="3"/>
            <a:endParaRPr lang="fr-FR" dirty="0"/>
          </a:p>
          <a:p>
            <a:pPr marL="0" lvl="2" indent="0">
              <a:spcBef>
                <a:spcPts val="300"/>
              </a:spcBef>
              <a:buNone/>
            </a:pPr>
            <a:endParaRPr lang="fr-FR" i="1" u="sng" dirty="0"/>
          </a:p>
          <a:p>
            <a:pPr lvl="1">
              <a:spcBef>
                <a:spcPts val="300"/>
              </a:spcBef>
            </a:pPr>
            <a:r>
              <a:rPr lang="fr-FR" i="1" u="sng" dirty="0"/>
              <a:t> </a:t>
            </a:r>
          </a:p>
          <a:p>
            <a:pPr>
              <a:spcBef>
                <a:spcPts val="300"/>
              </a:spcBef>
            </a:pPr>
            <a:endParaRPr lang="fr-FR" dirty="0"/>
          </a:p>
        </p:txBody>
      </p:sp>
    </p:spTree>
    <p:extLst>
      <p:ext uri="{BB962C8B-B14F-4D97-AF65-F5344CB8AC3E}">
        <p14:creationId xmlns:p14="http://schemas.microsoft.com/office/powerpoint/2010/main" val="66504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Compte Rendu du 22/07/20: Relevé de décisions</a:t>
            </a:r>
          </a:p>
        </p:txBody>
      </p:sp>
      <p:sp>
        <p:nvSpPr>
          <p:cNvPr id="3" name="Espace réservé du contenu 2"/>
          <p:cNvSpPr>
            <a:spLocks noGrp="1"/>
          </p:cNvSpPr>
          <p:nvPr>
            <p:ph idx="1"/>
          </p:nvPr>
        </p:nvSpPr>
        <p:spPr>
          <a:xfrm>
            <a:off x="323528" y="1080120"/>
            <a:ext cx="8784976" cy="5733256"/>
          </a:xfrm>
        </p:spPr>
        <p:txBody>
          <a:bodyPr/>
          <a:lstStyle/>
          <a:p>
            <a:pPr lvl="2">
              <a:spcBef>
                <a:spcPts val="300"/>
              </a:spcBef>
            </a:pPr>
            <a:r>
              <a:rPr lang="fr-FR" dirty="0"/>
              <a:t>Points du CR du 27/03/2020 (pour mémoire):</a:t>
            </a:r>
            <a:endParaRPr lang="fr-FR" sz="700" dirty="0"/>
          </a:p>
          <a:p>
            <a:pPr lvl="1"/>
            <a:r>
              <a:rPr lang="fr-FR" dirty="0"/>
              <a:t>Influence du process d’amorçage sur les pertes de mise au mille en pied, évaluer l’ordre de grandeur de l’écart de mise au mille entre un lingot amorcé sur base cuivre ou sur copeaux/éponge : </a:t>
            </a:r>
            <a:r>
              <a:rPr lang="fr-FR" i="1" u="sng" dirty="0"/>
              <a:t>analyse en cours,  </a:t>
            </a:r>
            <a:r>
              <a:rPr lang="fr-FR" i="1" u="sng" dirty="0" err="1"/>
              <a:t>Ph.Jacquet</a:t>
            </a:r>
            <a:r>
              <a:rPr lang="fr-FR" i="1" u="sng" dirty="0"/>
              <a:t> (prochain COPIL)</a:t>
            </a:r>
          </a:p>
          <a:p>
            <a:pPr lvl="1">
              <a:spcBef>
                <a:spcPts val="300"/>
              </a:spcBef>
            </a:pPr>
            <a:r>
              <a:rPr lang="fr-FR" dirty="0"/>
              <a:t>Gammes pour </a:t>
            </a:r>
            <a:r>
              <a:rPr lang="fr-FR" dirty="0" err="1"/>
              <a:t>Tfp</a:t>
            </a:r>
            <a:r>
              <a:rPr lang="fr-FR" dirty="0"/>
              <a:t> 0,8: </a:t>
            </a:r>
            <a:r>
              <a:rPr lang="fr-FR" i="1" u="sng" dirty="0"/>
              <a:t>attente et analyse des résultats sur les 2 OF de barres Ø130mm (</a:t>
            </a:r>
            <a:r>
              <a:rPr lang="fr-FR" i="1" u="sng" dirty="0" err="1"/>
              <a:t>Ph.Jacquet</a:t>
            </a:r>
            <a:r>
              <a:rPr lang="fr-FR" i="1" u="sng" dirty="0"/>
              <a:t>/</a:t>
            </a:r>
            <a:r>
              <a:rPr lang="fr-FR" i="1" u="sng" dirty="0" err="1"/>
              <a:t>C.Trin</a:t>
            </a:r>
            <a:r>
              <a:rPr lang="fr-FR" i="1" u="sng" dirty="0"/>
              <a:t>), récupérer et caractériser complètement les plaquettes correspondantes (</a:t>
            </a:r>
            <a:r>
              <a:rPr lang="fr-FR" i="1" u="sng" dirty="0" err="1"/>
              <a:t>E.Archaud</a:t>
            </a:r>
            <a:r>
              <a:rPr lang="fr-FR" i="1" u="sng" dirty="0"/>
              <a:t>) =&gt; 1</a:t>
            </a:r>
            <a:r>
              <a:rPr lang="fr-FR" i="1" u="sng" baseline="30000" dirty="0"/>
              <a:t>er</a:t>
            </a:r>
            <a:r>
              <a:rPr lang="fr-FR" i="1" u="sng" dirty="0"/>
              <a:t> résultats; point complet au prochain COPIL</a:t>
            </a:r>
          </a:p>
          <a:p>
            <a:pPr lvl="1"/>
            <a:endParaRPr lang="fr-FR" sz="200" dirty="0"/>
          </a:p>
          <a:p>
            <a:pPr lvl="1"/>
            <a:r>
              <a:rPr lang="fr-FR" dirty="0"/>
              <a:t>Optimisation VAR Fiabilisation du passage des segments pour respect poids galette:=&gt; </a:t>
            </a:r>
            <a:r>
              <a:rPr lang="fr-FR" i="1" u="sng" dirty="0"/>
              <a:t>action suspendue</a:t>
            </a:r>
          </a:p>
          <a:p>
            <a:pPr lvl="1"/>
            <a:r>
              <a:rPr lang="fr-FR" dirty="0"/>
              <a:t>Lingot avec retassure optimisée: contrôle US sur lingot fait (retassure 50mm versus 80mm) reste à suivre les résultats sur billette pour vérifier teneur Al% notamment=&gt; </a:t>
            </a:r>
            <a:r>
              <a:rPr lang="fr-FR" i="1" u="sng" dirty="0"/>
              <a:t>forgeage en cours, résultats au prochain COPIL (</a:t>
            </a:r>
            <a:r>
              <a:rPr lang="fr-FR" i="1" u="sng" dirty="0" err="1"/>
              <a:t>J.Escaffre</a:t>
            </a:r>
            <a:r>
              <a:rPr lang="fr-FR" i="1" u="sng" dirty="0"/>
              <a:t>/</a:t>
            </a:r>
            <a:r>
              <a:rPr lang="fr-FR" i="1" u="sng" dirty="0" err="1"/>
              <a:t>Ph.Jacquet</a:t>
            </a:r>
            <a:r>
              <a:rPr lang="fr-FR" i="1" u="sng" dirty="0"/>
              <a:t>)</a:t>
            </a:r>
            <a:endParaRPr lang="fr-FR" dirty="0"/>
          </a:p>
          <a:p>
            <a:pPr lvl="1"/>
            <a:endParaRPr lang="fr-FR" sz="200" dirty="0"/>
          </a:p>
          <a:p>
            <a:pPr lvl="1"/>
            <a:endParaRPr lang="fr-FR" sz="200" dirty="0"/>
          </a:p>
          <a:p>
            <a:pPr lvl="2"/>
            <a:r>
              <a:rPr lang="fr-FR" dirty="0" err="1"/>
              <a:t>Métafensch</a:t>
            </a:r>
            <a:endParaRPr lang="fr-FR" dirty="0"/>
          </a:p>
          <a:p>
            <a:pPr marL="0" lvl="3"/>
            <a:r>
              <a:rPr lang="fr-FR" sz="1200" dirty="0"/>
              <a:t>Fin du projet RECYTIAL fin sept/2020, actions à terminer (refusion et expertise lingotins): </a:t>
            </a:r>
            <a:r>
              <a:rPr lang="fr-FR" sz="1200" i="1" u="sng" dirty="0"/>
              <a:t>=&gt; action </a:t>
            </a:r>
            <a:r>
              <a:rPr lang="fr-FR" sz="1200" i="1" u="sng" dirty="0" err="1"/>
              <a:t>E.Doridot</a:t>
            </a:r>
            <a:r>
              <a:rPr lang="fr-FR" sz="1200" i="1" u="sng" dirty="0"/>
              <a:t> avec </a:t>
            </a:r>
            <a:r>
              <a:rPr lang="fr-FR" sz="1200" i="1" u="sng" dirty="0" err="1"/>
              <a:t>Ecotitanium</a:t>
            </a:r>
            <a:r>
              <a:rPr lang="fr-FR" sz="1200" dirty="0"/>
              <a:t>; </a:t>
            </a:r>
          </a:p>
          <a:p>
            <a:pPr marL="0" lvl="3"/>
            <a:r>
              <a:rPr lang="fr-FR" sz="1200" dirty="0"/>
              <a:t>Prestations de fusion PAM: voir pour reporter le programme 2020 (3 fusions pour comparer la </a:t>
            </a:r>
            <a:r>
              <a:rPr lang="fr-FR" sz="1200" dirty="0" err="1"/>
              <a:t>forgeabilité</a:t>
            </a:r>
            <a:r>
              <a:rPr lang="fr-FR" sz="1200" dirty="0"/>
              <a:t> en fonction de la chimie =&gt; </a:t>
            </a:r>
            <a:r>
              <a:rPr lang="fr-FR" sz="1200" i="1" u="sng" dirty="0"/>
              <a:t>volume et étalement des prestations à négocier avec </a:t>
            </a:r>
            <a:r>
              <a:rPr lang="fr-FR" sz="1200" i="1" u="sng" dirty="0" err="1"/>
              <a:t>Métafensch</a:t>
            </a:r>
            <a:r>
              <a:rPr lang="fr-FR" sz="1200" i="1" u="sng" dirty="0"/>
              <a:t>.</a:t>
            </a:r>
            <a:endParaRPr lang="fr-FR" sz="1200" dirty="0"/>
          </a:p>
          <a:p>
            <a:pPr lvl="1"/>
            <a:endParaRPr lang="fr-FR" sz="400" dirty="0"/>
          </a:p>
          <a:p>
            <a:pPr lvl="2">
              <a:spcBef>
                <a:spcPts val="300"/>
              </a:spcBef>
            </a:pPr>
            <a:r>
              <a:rPr lang="fr-FR" dirty="0" err="1"/>
              <a:t>Forgeabilité</a:t>
            </a:r>
            <a:r>
              <a:rPr lang="fr-FR" dirty="0"/>
              <a:t>:</a:t>
            </a:r>
          </a:p>
          <a:p>
            <a:pPr lvl="1">
              <a:spcBef>
                <a:spcPts val="300"/>
              </a:spcBef>
            </a:pPr>
            <a:r>
              <a:rPr lang="fr-FR" dirty="0"/>
              <a:t>Problème spécifique à </a:t>
            </a:r>
            <a:r>
              <a:rPr lang="fr-FR" dirty="0" err="1"/>
              <a:t>Forgital</a:t>
            </a:r>
            <a:r>
              <a:rPr lang="fr-FR" dirty="0"/>
              <a:t>; </a:t>
            </a:r>
          </a:p>
          <a:p>
            <a:pPr lvl="1">
              <a:spcBef>
                <a:spcPts val="300"/>
              </a:spcBef>
            </a:pPr>
            <a:r>
              <a:rPr lang="fr-FR" dirty="0"/>
              <a:t>Chimies à tester atteignables avec un apport de C supplémentaire pour la compo « haut C » et en synthèse pour la composition  « haut V » </a:t>
            </a:r>
          </a:p>
          <a:p>
            <a:pPr lvl="1">
              <a:spcBef>
                <a:spcPts val="300"/>
              </a:spcBef>
            </a:pPr>
            <a:r>
              <a:rPr lang="fr-FR" dirty="0"/>
              <a:t>=&gt; </a:t>
            </a:r>
            <a:r>
              <a:rPr lang="fr-FR" i="1" u="sng" dirty="0"/>
              <a:t>compléter le benchmark avec les compositions VSMPO (</a:t>
            </a:r>
            <a:r>
              <a:rPr lang="fr-FR" i="1" u="sng" dirty="0" err="1"/>
              <a:t>E.Archaud</a:t>
            </a:r>
            <a:r>
              <a:rPr lang="fr-FR" i="1" dirty="0"/>
              <a:t>) </a:t>
            </a:r>
          </a:p>
          <a:p>
            <a:pPr lvl="1"/>
            <a:endParaRPr lang="fr-FR" sz="400" dirty="0"/>
          </a:p>
          <a:p>
            <a:pPr lvl="2">
              <a:spcBef>
                <a:spcPts val="300"/>
              </a:spcBef>
            </a:pPr>
            <a:r>
              <a:rPr lang="fr-FR" dirty="0"/>
              <a:t>Gammes en rupture:</a:t>
            </a:r>
          </a:p>
          <a:p>
            <a:pPr lvl="1"/>
            <a:r>
              <a:rPr lang="fr-FR" dirty="0"/>
              <a:t>Forgeage SMX prévu semaine du 27/07 pour le 1</a:t>
            </a:r>
            <a:r>
              <a:rPr lang="fr-FR" baseline="30000" dirty="0"/>
              <a:t>er</a:t>
            </a:r>
            <a:r>
              <a:rPr lang="fr-FR" dirty="0"/>
              <a:t> lingot (UKTMP) ; plan d’essai sur les 4 barres issue du 2</a:t>
            </a:r>
            <a:r>
              <a:rPr lang="fr-FR" baseline="30000" dirty="0"/>
              <a:t>nd</a:t>
            </a:r>
            <a:r>
              <a:rPr lang="fr-FR" dirty="0"/>
              <a:t> lingot (</a:t>
            </a:r>
            <a:r>
              <a:rPr lang="fr-FR" dirty="0" err="1"/>
              <a:t>Ecoti</a:t>
            </a:r>
            <a:r>
              <a:rPr lang="fr-FR" dirty="0"/>
              <a:t>)</a:t>
            </a:r>
            <a:endParaRPr lang="fr-FR" i="1" u="sng" dirty="0"/>
          </a:p>
          <a:p>
            <a:pPr marL="171450" lvl="1" indent="-171450">
              <a:buFont typeface="Symbol" panose="05050102010706020507" pitchFamily="18" charset="2"/>
              <a:buChar char="Þ"/>
            </a:pPr>
            <a:r>
              <a:rPr lang="fr-FR" i="1" u="sng" dirty="0"/>
              <a:t>Recalage des simulations à faire avec les paramètres réels de ces forgeages; </a:t>
            </a:r>
          </a:p>
          <a:p>
            <a:pPr marL="171450" lvl="1" indent="-171450">
              <a:buFont typeface="Symbol" panose="05050102010706020507" pitchFamily="18" charset="2"/>
              <a:buChar char="Þ"/>
            </a:pPr>
            <a:r>
              <a:rPr lang="fr-FR" i="1" u="sng" dirty="0"/>
              <a:t>Analyse des premiers résultats métallurgiques au prochain COPIL</a:t>
            </a:r>
          </a:p>
          <a:p>
            <a:pPr lvl="1">
              <a:spcBef>
                <a:spcPts val="300"/>
              </a:spcBef>
            </a:pPr>
            <a:endParaRPr lang="fr-FR" sz="400" i="1" u="sng" dirty="0"/>
          </a:p>
          <a:p>
            <a:pPr lvl="2">
              <a:spcBef>
                <a:spcPts val="300"/>
              </a:spcBef>
            </a:pPr>
            <a:r>
              <a:rPr lang="fr-FR" dirty="0"/>
              <a:t>Caractéristiques mécanique en traction :</a:t>
            </a:r>
          </a:p>
          <a:p>
            <a:pPr marL="171450" lvl="1" indent="-171450">
              <a:spcBef>
                <a:spcPts val="300"/>
              </a:spcBef>
              <a:buFont typeface="Symbol" panose="05050102010706020507" pitchFamily="18" charset="2"/>
              <a:buChar char="Þ"/>
            </a:pPr>
            <a:r>
              <a:rPr lang="fr-FR" i="1" u="sng" dirty="0"/>
              <a:t>Comparaison des lopins SMX Ø210mm à cœur, mi-rayon et centre et des produits presse pour </a:t>
            </a:r>
            <a:r>
              <a:rPr lang="fr-FR" i="1" u="sng" dirty="0" err="1"/>
              <a:t>Boehler</a:t>
            </a:r>
            <a:r>
              <a:rPr lang="fr-FR" i="1" u="sng" dirty="0"/>
              <a:t>; prochain COPIL</a:t>
            </a:r>
          </a:p>
          <a:p>
            <a:pPr marL="171450" lvl="1" indent="-171450">
              <a:spcBef>
                <a:spcPts val="300"/>
              </a:spcBef>
              <a:buFont typeface="Symbol" panose="05050102010706020507" pitchFamily="18" charset="2"/>
              <a:buChar char="Þ"/>
            </a:pPr>
            <a:r>
              <a:rPr lang="fr-FR" i="1" u="sng" dirty="0"/>
              <a:t>Résultats Essai en cours avec augmentation température en dernière chaude</a:t>
            </a:r>
          </a:p>
          <a:p>
            <a:pPr lvl="1">
              <a:spcBef>
                <a:spcPts val="300"/>
              </a:spcBef>
            </a:pPr>
            <a:endParaRPr lang="fr-FR" sz="600" i="1" u="sng" dirty="0"/>
          </a:p>
          <a:p>
            <a:pPr lvl="2">
              <a:spcBef>
                <a:spcPts val="300"/>
              </a:spcBef>
            </a:pPr>
            <a:r>
              <a:rPr lang="fr-FR" dirty="0"/>
              <a:t>Prochain COPIL le 1</a:t>
            </a:r>
            <a:r>
              <a:rPr lang="fr-FR" baseline="30000" dirty="0"/>
              <a:t>er</a:t>
            </a:r>
            <a:r>
              <a:rPr lang="fr-FR" dirty="0"/>
              <a:t> octobre de 10H30 à 12H00</a:t>
            </a:r>
            <a:endParaRPr lang="fr-FR" i="1" u="sng" dirty="0"/>
          </a:p>
          <a:p>
            <a:pPr lvl="1">
              <a:spcBef>
                <a:spcPts val="300"/>
              </a:spcBef>
            </a:pPr>
            <a:r>
              <a:rPr lang="fr-FR" i="1" u="sng" dirty="0"/>
              <a:t> </a:t>
            </a:r>
          </a:p>
          <a:p>
            <a:pPr>
              <a:spcBef>
                <a:spcPts val="300"/>
              </a:spcBef>
            </a:pPr>
            <a:endParaRPr lang="fr-FR" dirty="0"/>
          </a:p>
        </p:txBody>
      </p:sp>
    </p:spTree>
    <p:extLst>
      <p:ext uri="{BB962C8B-B14F-4D97-AF65-F5344CB8AC3E}">
        <p14:creationId xmlns:p14="http://schemas.microsoft.com/office/powerpoint/2010/main" val="112697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ED42FBF-22BC-40EF-9686-14090DF7DA76}"/>
              </a:ext>
            </a:extLst>
          </p:cNvPr>
          <p:cNvSpPr>
            <a:spLocks noGrp="1"/>
          </p:cNvSpPr>
          <p:nvPr>
            <p:ph type="title"/>
          </p:nvPr>
        </p:nvSpPr>
        <p:spPr/>
        <p:txBody>
          <a:bodyPr/>
          <a:lstStyle/>
          <a:p>
            <a:r>
              <a:rPr lang="fr-FR" dirty="0"/>
              <a:t>1</a:t>
            </a:r>
          </a:p>
        </p:txBody>
      </p:sp>
      <p:sp>
        <p:nvSpPr>
          <p:cNvPr id="5" name="Espace réservé du pied de page 4">
            <a:extLst>
              <a:ext uri="{FF2B5EF4-FFF2-40B4-BE49-F238E27FC236}">
                <a16:creationId xmlns:a16="http://schemas.microsoft.com/office/drawing/2014/main" id="{996DC654-05BA-4328-88FD-BAC5F9616D83}"/>
              </a:ext>
            </a:extLst>
          </p:cNvPr>
          <p:cNvSpPr>
            <a:spLocks noGrp="1"/>
          </p:cNvSpPr>
          <p:nvPr>
            <p:ph type="ftr" sz="quarter" idx="15"/>
          </p:nvPr>
        </p:nvSpPr>
        <p:spPr/>
        <p:txBody>
          <a:bodyPr/>
          <a:lstStyle/>
          <a:p>
            <a:pPr algn="l"/>
            <a:r>
              <a:rPr lang="fr-FR"/>
              <a:t>Titre de la présentation - 00/00/00     Classification : </a:t>
            </a:r>
            <a:endParaRPr lang="fr-FR" dirty="0"/>
          </a:p>
        </p:txBody>
      </p:sp>
      <p:sp>
        <p:nvSpPr>
          <p:cNvPr id="7" name="Espace réservé du texte 6">
            <a:extLst>
              <a:ext uri="{FF2B5EF4-FFF2-40B4-BE49-F238E27FC236}">
                <a16:creationId xmlns:a16="http://schemas.microsoft.com/office/drawing/2014/main" id="{C1E40CAA-5B20-4AE4-AA87-5CFD8E8F6C6B}"/>
              </a:ext>
            </a:extLst>
          </p:cNvPr>
          <p:cNvSpPr>
            <a:spLocks noGrp="1"/>
          </p:cNvSpPr>
          <p:nvPr>
            <p:ph type="body" sz="quarter" idx="17"/>
          </p:nvPr>
        </p:nvSpPr>
        <p:spPr/>
        <p:txBody>
          <a:bodyPr/>
          <a:lstStyle/>
          <a:p>
            <a:r>
              <a:rPr lang="fr-FR" dirty="0"/>
              <a:t>Transformation</a:t>
            </a:r>
          </a:p>
        </p:txBody>
      </p:sp>
    </p:spTree>
    <p:extLst>
      <p:ext uri="{BB962C8B-B14F-4D97-AF65-F5344CB8AC3E}">
        <p14:creationId xmlns:p14="http://schemas.microsoft.com/office/powerpoint/2010/main" val="204152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552" y="2528900"/>
            <a:ext cx="5400000" cy="1512168"/>
          </a:xfrm>
        </p:spPr>
        <p:txBody>
          <a:bodyPr/>
          <a:lstStyle/>
          <a:p>
            <a:br>
              <a:rPr lang="fr-FR" dirty="0"/>
            </a:br>
            <a:br>
              <a:rPr lang="fr-FR" dirty="0"/>
            </a:br>
            <a:r>
              <a:rPr lang="fr-FR" dirty="0"/>
              <a:t>GAMME EN RUPTURE</a:t>
            </a:r>
          </a:p>
        </p:txBody>
      </p:sp>
      <p:sp>
        <p:nvSpPr>
          <p:cNvPr id="4" name="Espace réservé du pied de page 3"/>
          <p:cNvSpPr>
            <a:spLocks noGrp="1"/>
          </p:cNvSpPr>
          <p:nvPr>
            <p:ph type="ftr" sz="quarter" idx="11"/>
          </p:nvPr>
        </p:nvSpPr>
        <p:spPr/>
        <p:txBody>
          <a:bodyPr/>
          <a:lstStyle/>
          <a:p>
            <a:pPr algn="l"/>
            <a:r>
              <a:rPr lang="fr-FR">
                <a:solidFill>
                  <a:prstClr val="black">
                    <a:alpha val="0"/>
                  </a:prstClr>
                </a:solidFill>
              </a:rPr>
              <a:t>Titre de la présentation - 00/00/00     Classification : </a:t>
            </a:r>
            <a:endParaRPr lang="fr-FR" dirty="0">
              <a:solidFill>
                <a:prstClr val="black">
                  <a:alpha val="0"/>
                </a:prstClr>
              </a:solidFill>
            </a:endParaRPr>
          </a:p>
        </p:txBody>
      </p:sp>
    </p:spTree>
    <p:extLst>
      <p:ext uri="{BB962C8B-B14F-4D97-AF65-F5344CB8AC3E}">
        <p14:creationId xmlns:p14="http://schemas.microsoft.com/office/powerpoint/2010/main" val="62687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6</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Forgeage SMX</a:t>
            </a:r>
          </a:p>
        </p:txBody>
      </p:sp>
      <p:sp>
        <p:nvSpPr>
          <p:cNvPr id="8" name="Espace réservé du contenu 2">
            <a:extLst>
              <a:ext uri="{FF2B5EF4-FFF2-40B4-BE49-F238E27FC236}">
                <a16:creationId xmlns:a16="http://schemas.microsoft.com/office/drawing/2014/main" id="{DC125E61-55C6-4DED-963B-08566261DD02}"/>
              </a:ext>
            </a:extLst>
          </p:cNvPr>
          <p:cNvSpPr>
            <a:spLocks noGrp="1"/>
          </p:cNvSpPr>
          <p:nvPr>
            <p:ph idx="1"/>
          </p:nvPr>
        </p:nvSpPr>
        <p:spPr>
          <a:xfrm>
            <a:off x="1763688" y="1124744"/>
            <a:ext cx="6840312" cy="5139328"/>
          </a:xfrm>
        </p:spPr>
        <p:txBody>
          <a:bodyPr>
            <a:normAutofit/>
          </a:bodyPr>
          <a:lstStyle/>
          <a:p>
            <a:pPr>
              <a:tabLst>
                <a:tab pos="4211638" algn="l"/>
              </a:tabLst>
            </a:pPr>
            <a:r>
              <a:rPr lang="fr-FR" dirty="0"/>
              <a:t>Outillages	Programme</a:t>
            </a:r>
          </a:p>
          <a:p>
            <a:pPr>
              <a:tabLst>
                <a:tab pos="4211638" algn="l"/>
              </a:tabLst>
            </a:pPr>
            <a:endParaRPr lang="fr-FR" dirty="0"/>
          </a:p>
          <a:p>
            <a:pPr>
              <a:tabLst>
                <a:tab pos="4211638" algn="l"/>
              </a:tabLst>
            </a:pPr>
            <a:endParaRPr lang="fr-FR" dirty="0"/>
          </a:p>
          <a:p>
            <a:pPr>
              <a:tabLst>
                <a:tab pos="4211638" algn="l"/>
              </a:tabLst>
            </a:pPr>
            <a:endParaRPr lang="fr-FR" dirty="0"/>
          </a:p>
          <a:p>
            <a:pPr>
              <a:tabLst>
                <a:tab pos="4211638" algn="l"/>
              </a:tabLst>
            </a:pPr>
            <a:endParaRPr lang="fr-FR" dirty="0"/>
          </a:p>
          <a:p>
            <a:pPr>
              <a:tabLst>
                <a:tab pos="4211638" algn="l"/>
              </a:tabLst>
            </a:pPr>
            <a:endParaRPr lang="fr-FR" dirty="0"/>
          </a:p>
          <a:p>
            <a:pPr>
              <a:tabLst>
                <a:tab pos="4211638" algn="l"/>
              </a:tabLst>
            </a:pPr>
            <a:endParaRPr lang="fr-FR" dirty="0"/>
          </a:p>
          <a:p>
            <a:pPr>
              <a:tabLst>
                <a:tab pos="4211638" algn="l"/>
              </a:tabLst>
            </a:pPr>
            <a:r>
              <a:rPr lang="fr-FR" dirty="0"/>
              <a:t>Forgeage</a:t>
            </a:r>
          </a:p>
          <a:p>
            <a:pPr>
              <a:tabLst>
                <a:tab pos="4211638" algn="l"/>
              </a:tabLst>
            </a:pPr>
            <a:endParaRPr lang="fr-FR" dirty="0"/>
          </a:p>
          <a:p>
            <a:pPr marL="288925" indent="-285750">
              <a:buFont typeface="Arial" panose="020B0604020202020204" pitchFamily="34" charset="0"/>
              <a:buChar char="•"/>
            </a:pPr>
            <a:endParaRPr lang="fr-FR" dirty="0"/>
          </a:p>
          <a:p>
            <a:endParaRPr lang="fr-FR" dirty="0"/>
          </a:p>
        </p:txBody>
      </p:sp>
      <p:pic>
        <p:nvPicPr>
          <p:cNvPr id="9" name="Image 8">
            <a:extLst>
              <a:ext uri="{FF2B5EF4-FFF2-40B4-BE49-F238E27FC236}">
                <a16:creationId xmlns:a16="http://schemas.microsoft.com/office/drawing/2014/main" id="{9554AD99-DDDC-4488-B218-EC34A7496C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9550" y="1628800"/>
            <a:ext cx="3657600" cy="1664970"/>
          </a:xfrm>
          <a:prstGeom prst="rect">
            <a:avLst/>
          </a:prstGeom>
        </p:spPr>
      </p:pic>
      <p:pic>
        <p:nvPicPr>
          <p:cNvPr id="10" name="Image 9">
            <a:extLst>
              <a:ext uri="{FF2B5EF4-FFF2-40B4-BE49-F238E27FC236}">
                <a16:creationId xmlns:a16="http://schemas.microsoft.com/office/drawing/2014/main" id="{7DAC869A-355A-4E9B-B766-82C6F885F98C}"/>
              </a:ext>
            </a:extLst>
          </p:cNvPr>
          <p:cNvPicPr/>
          <p:nvPr/>
        </p:nvPicPr>
        <p:blipFill>
          <a:blip r:embed="rId4"/>
          <a:stretch>
            <a:fillRect/>
          </a:stretch>
        </p:blipFill>
        <p:spPr>
          <a:xfrm>
            <a:off x="4355976" y="1459166"/>
            <a:ext cx="4449931" cy="2004238"/>
          </a:xfrm>
          <a:prstGeom prst="rect">
            <a:avLst/>
          </a:prstGeom>
        </p:spPr>
      </p:pic>
      <p:pic>
        <p:nvPicPr>
          <p:cNvPr id="3" name="Image 2">
            <a:extLst>
              <a:ext uri="{FF2B5EF4-FFF2-40B4-BE49-F238E27FC236}">
                <a16:creationId xmlns:a16="http://schemas.microsoft.com/office/drawing/2014/main" id="{90883159-992F-4BB0-93FF-305166F0E3CD}"/>
              </a:ext>
            </a:extLst>
          </p:cNvPr>
          <p:cNvPicPr>
            <a:picLocks noChangeAspect="1"/>
          </p:cNvPicPr>
          <p:nvPr/>
        </p:nvPicPr>
        <p:blipFill>
          <a:blip r:embed="rId5"/>
          <a:stretch>
            <a:fillRect/>
          </a:stretch>
        </p:blipFill>
        <p:spPr>
          <a:xfrm>
            <a:off x="90000" y="3936122"/>
            <a:ext cx="8809483" cy="2377646"/>
          </a:xfrm>
          <a:prstGeom prst="rect">
            <a:avLst/>
          </a:prstGeom>
        </p:spPr>
      </p:pic>
    </p:spTree>
    <p:extLst>
      <p:ext uri="{BB962C8B-B14F-4D97-AF65-F5344CB8AC3E}">
        <p14:creationId xmlns:p14="http://schemas.microsoft.com/office/powerpoint/2010/main" val="220870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7</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Forgeage SMX</a:t>
            </a:r>
          </a:p>
        </p:txBody>
      </p:sp>
      <p:sp>
        <p:nvSpPr>
          <p:cNvPr id="8" name="Espace réservé du contenu 2">
            <a:extLst>
              <a:ext uri="{FF2B5EF4-FFF2-40B4-BE49-F238E27FC236}">
                <a16:creationId xmlns:a16="http://schemas.microsoft.com/office/drawing/2014/main" id="{DC125E61-55C6-4DED-963B-08566261DD02}"/>
              </a:ext>
            </a:extLst>
          </p:cNvPr>
          <p:cNvSpPr>
            <a:spLocks noGrp="1"/>
          </p:cNvSpPr>
          <p:nvPr>
            <p:ph idx="1"/>
          </p:nvPr>
        </p:nvSpPr>
        <p:spPr>
          <a:xfrm>
            <a:off x="539552" y="1124744"/>
            <a:ext cx="6840312" cy="2390883"/>
          </a:xfrm>
        </p:spPr>
        <p:txBody>
          <a:bodyPr>
            <a:normAutofit/>
          </a:bodyPr>
          <a:lstStyle/>
          <a:p>
            <a:pPr>
              <a:tabLst>
                <a:tab pos="4211638" algn="l"/>
              </a:tabLst>
            </a:pPr>
            <a:r>
              <a:rPr lang="fr-FR" dirty="0"/>
              <a:t>Réalisé</a:t>
            </a:r>
          </a:p>
          <a:p>
            <a:endParaRPr lang="fr-FR" dirty="0"/>
          </a:p>
        </p:txBody>
      </p:sp>
      <p:pic>
        <p:nvPicPr>
          <p:cNvPr id="4" name="Image 3">
            <a:extLst>
              <a:ext uri="{FF2B5EF4-FFF2-40B4-BE49-F238E27FC236}">
                <a16:creationId xmlns:a16="http://schemas.microsoft.com/office/drawing/2014/main" id="{3ACAD14C-EC18-4130-8020-A4022BE24820}"/>
              </a:ext>
            </a:extLst>
          </p:cNvPr>
          <p:cNvPicPr>
            <a:picLocks noChangeAspect="1"/>
          </p:cNvPicPr>
          <p:nvPr/>
        </p:nvPicPr>
        <p:blipFill>
          <a:blip r:embed="rId3"/>
          <a:stretch>
            <a:fillRect/>
          </a:stretch>
        </p:blipFill>
        <p:spPr>
          <a:xfrm>
            <a:off x="312015" y="1772816"/>
            <a:ext cx="7940145" cy="2726498"/>
          </a:xfrm>
          <a:prstGeom prst="rect">
            <a:avLst/>
          </a:prstGeom>
        </p:spPr>
      </p:pic>
      <p:sp>
        <p:nvSpPr>
          <p:cNvPr id="5" name="Rectangle 4">
            <a:extLst>
              <a:ext uri="{FF2B5EF4-FFF2-40B4-BE49-F238E27FC236}">
                <a16:creationId xmlns:a16="http://schemas.microsoft.com/office/drawing/2014/main" id="{857D0696-B5C1-49ED-9AD4-ABB2A7C41FAB}"/>
              </a:ext>
            </a:extLst>
          </p:cNvPr>
          <p:cNvSpPr/>
          <p:nvPr/>
        </p:nvSpPr>
        <p:spPr>
          <a:xfrm>
            <a:off x="539550" y="4437321"/>
            <a:ext cx="6984778" cy="1569660"/>
          </a:xfrm>
          <a:prstGeom prst="rect">
            <a:avLst/>
          </a:prstGeom>
        </p:spPr>
        <p:txBody>
          <a:bodyPr wrap="square">
            <a:spAutoFit/>
          </a:bodyPr>
          <a:lstStyle/>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Géométrie des extrémités conforme aux modélisations</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endParaRP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AFAM22 : Deux passes de calibrage</a:t>
            </a: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endParaRPr>
          </a:p>
          <a:p>
            <a:pPr marL="288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A003B">
                    <a:lumMod val="90000"/>
                    <a:lumOff val="10000"/>
                  </a:srgbClr>
                </a:solidFill>
                <a:effectLst/>
                <a:uLnTx/>
                <a:uFillTx/>
                <a:latin typeface="Arial"/>
                <a:ea typeface="+mn-ea"/>
                <a:cs typeface="+mn-cs"/>
              </a:rPr>
              <a:t>Impact des forgeages plus courts que la modélisation vs Temps de transfert plus longs</a:t>
            </a:r>
          </a:p>
        </p:txBody>
      </p:sp>
    </p:spTree>
    <p:extLst>
      <p:ext uri="{BB962C8B-B14F-4D97-AF65-F5344CB8AC3E}">
        <p14:creationId xmlns:p14="http://schemas.microsoft.com/office/powerpoint/2010/main" val="238117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8</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Plan d’essai</a:t>
            </a:r>
          </a:p>
        </p:txBody>
      </p:sp>
      <p:sp>
        <p:nvSpPr>
          <p:cNvPr id="8" name="Espace réservé du contenu 2">
            <a:extLst>
              <a:ext uri="{FF2B5EF4-FFF2-40B4-BE49-F238E27FC236}">
                <a16:creationId xmlns:a16="http://schemas.microsoft.com/office/drawing/2014/main" id="{DC125E61-55C6-4DED-963B-08566261DD02}"/>
              </a:ext>
            </a:extLst>
          </p:cNvPr>
          <p:cNvSpPr>
            <a:spLocks noGrp="1"/>
          </p:cNvSpPr>
          <p:nvPr>
            <p:ph idx="1"/>
          </p:nvPr>
        </p:nvSpPr>
        <p:spPr>
          <a:xfrm>
            <a:off x="539552" y="1124744"/>
            <a:ext cx="6840312" cy="2390883"/>
          </a:xfrm>
        </p:spPr>
        <p:txBody>
          <a:bodyPr>
            <a:normAutofit/>
          </a:bodyPr>
          <a:lstStyle/>
          <a:p>
            <a:pPr>
              <a:tabLst>
                <a:tab pos="4211638" algn="l"/>
              </a:tabLst>
            </a:pPr>
            <a:r>
              <a:rPr lang="fr-FR" dirty="0"/>
              <a:t>Modélisation déformation bouts de barre</a:t>
            </a:r>
          </a:p>
          <a:p>
            <a:endParaRPr lang="fr-FR" dirty="0"/>
          </a:p>
        </p:txBody>
      </p:sp>
      <p:pic>
        <p:nvPicPr>
          <p:cNvPr id="12" name="Image 11">
            <a:extLst>
              <a:ext uri="{FF2B5EF4-FFF2-40B4-BE49-F238E27FC236}">
                <a16:creationId xmlns:a16="http://schemas.microsoft.com/office/drawing/2014/main" id="{1A42CFEF-BDE4-4DAC-B2FA-D6E20C590C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14103"/>
            <a:ext cx="7164690" cy="3829794"/>
          </a:xfrm>
          <a:prstGeom prst="rect">
            <a:avLst/>
          </a:prstGeom>
          <a:noFill/>
          <a:ln>
            <a:noFill/>
          </a:ln>
        </p:spPr>
      </p:pic>
    </p:spTree>
    <p:extLst>
      <p:ext uri="{BB962C8B-B14F-4D97-AF65-F5344CB8AC3E}">
        <p14:creationId xmlns:p14="http://schemas.microsoft.com/office/powerpoint/2010/main" val="372899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4">
            <a:extLst>
              <a:ext uri="{FF2B5EF4-FFF2-40B4-BE49-F238E27FC236}">
                <a16:creationId xmlns:a16="http://schemas.microsoft.com/office/drawing/2014/main" id="{F6E202CA-EC36-4273-9B49-8DB623354F86}"/>
              </a:ext>
            </a:extLst>
          </p:cNvPr>
          <p:cNvSpPr>
            <a:spLocks noGrp="1"/>
          </p:cNvSpPr>
          <p:nvPr>
            <p:ph type="dt" sz="half" idx="14"/>
          </p:nvPr>
        </p:nvSpPr>
        <p:spPr>
          <a:xfrm>
            <a:off x="0" y="6678000"/>
            <a:ext cx="180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4" name="Espace réservé de la date 4">
            <a:extLst>
              <a:ext uri="{FF2B5EF4-FFF2-40B4-BE49-F238E27FC236}">
                <a16:creationId xmlns:a16="http://schemas.microsoft.com/office/drawing/2014/main" id="{E682732D-3C7A-4982-A449-DB3DD3A638BF}"/>
              </a:ext>
            </a:extLst>
          </p:cNvPr>
          <p:cNvSpPr txBox="1">
            <a:spLocks/>
          </p:cNvSpPr>
          <p:nvPr/>
        </p:nvSpPr>
        <p:spPr bwMode="gray">
          <a:xfrm>
            <a:off x="0" y="6777392"/>
            <a:ext cx="180000" cy="1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1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prstClr val="black">
                    <a:alpha val="0"/>
                  </a:prstClr>
                </a:solidFill>
                <a:effectLst/>
                <a:uLnTx/>
                <a:uFillTx/>
                <a:latin typeface="Arial"/>
                <a:ea typeface="+mn-ea"/>
                <a:cs typeface="+mn-cs"/>
              </a:rPr>
              <a:t>Date</a:t>
            </a:r>
            <a:endParaRPr kumimoji="0" lang="fr-FR" sz="100" b="0" i="0" u="none" strike="noStrike" kern="1200" cap="none" spc="0" normalizeH="0" baseline="0" noProof="0" dirty="0">
              <a:ln>
                <a:noFill/>
              </a:ln>
              <a:solidFill>
                <a:prstClr val="black">
                  <a:alpha val="0"/>
                </a:prstClr>
              </a:solidFill>
              <a:effectLst/>
              <a:uLnTx/>
              <a:uFillTx/>
              <a:latin typeface="Arial"/>
              <a:ea typeface="+mn-ea"/>
              <a:cs typeface="+mn-cs"/>
            </a:endParaRPr>
          </a:p>
        </p:txBody>
      </p:sp>
      <p:sp>
        <p:nvSpPr>
          <p:cNvPr id="15" name="Espace réservé du pied de page 5">
            <a:extLst>
              <a:ext uri="{FF2B5EF4-FFF2-40B4-BE49-F238E27FC236}">
                <a16:creationId xmlns:a16="http://schemas.microsoft.com/office/drawing/2014/main" id="{1CC77273-C149-4B68-83B6-F2046D678F06}"/>
              </a:ext>
            </a:extLst>
          </p:cNvPr>
          <p:cNvSpPr>
            <a:spLocks noGrp="1"/>
          </p:cNvSpPr>
          <p:nvPr>
            <p:ph type="ftr" sz="quarter" idx="15"/>
          </p:nvPr>
        </p:nvSpPr>
        <p:spPr>
          <a:xfrm>
            <a:off x="862088" y="6293278"/>
            <a:ext cx="3420000"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A003B"/>
                </a:solidFill>
                <a:effectLst/>
                <a:uLnTx/>
                <a:uFillTx/>
                <a:latin typeface="Arial"/>
                <a:ea typeface="+mn-ea"/>
                <a:cs typeface="+mn-cs"/>
              </a:rPr>
              <a:t>Copil R&amp;D Filière Titane 01/10/2020</a:t>
            </a:r>
          </a:p>
        </p:txBody>
      </p:sp>
      <p:sp>
        <p:nvSpPr>
          <p:cNvPr id="16" name="Espace réservé du numéro de diapositive 6">
            <a:extLst>
              <a:ext uri="{FF2B5EF4-FFF2-40B4-BE49-F238E27FC236}">
                <a16:creationId xmlns:a16="http://schemas.microsoft.com/office/drawing/2014/main" id="{CF54CC6B-AED5-4C7C-A083-286D61ACFC98}"/>
              </a:ext>
            </a:extLst>
          </p:cNvPr>
          <p:cNvSpPr>
            <a:spLocks noGrp="1"/>
          </p:cNvSpPr>
          <p:nvPr>
            <p:ph type="sldNum" sz="quarter" idx="16"/>
          </p:nvPr>
        </p:nvSpPr>
        <p:spPr>
          <a:xfrm>
            <a:off x="539550" y="6292074"/>
            <a:ext cx="288033" cy="440684"/>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733122C9-A0B9-462F-8757-0847AD287B63}" type="slidenum">
              <a:rPr kumimoji="0" lang="fr-FR" sz="900" b="1" i="0" u="none" strike="noStrike" kern="1200" cap="none" spc="0" normalizeH="0" baseline="0" noProof="0" smtClean="0">
                <a:ln>
                  <a:noFill/>
                </a:ln>
                <a:solidFill>
                  <a:srgbClr val="FA6414"/>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9</a:t>
            </a:fld>
            <a:endParaRPr kumimoji="0" lang="fr-FR" sz="900" b="1" i="0" u="none" strike="noStrike" kern="1200" cap="none" spc="0" normalizeH="0" baseline="0" noProof="0" dirty="0">
              <a:ln>
                <a:noFill/>
              </a:ln>
              <a:solidFill>
                <a:srgbClr val="FA6414"/>
              </a:solidFill>
              <a:effectLst/>
              <a:uLnTx/>
              <a:uFillTx/>
              <a:latin typeface="Arial"/>
              <a:ea typeface="+mn-ea"/>
              <a:cs typeface="+mn-cs"/>
            </a:endParaRPr>
          </a:p>
        </p:txBody>
      </p:sp>
      <p:sp>
        <p:nvSpPr>
          <p:cNvPr id="39" name="Titre 18">
            <a:extLst>
              <a:ext uri="{FF2B5EF4-FFF2-40B4-BE49-F238E27FC236}">
                <a16:creationId xmlns:a16="http://schemas.microsoft.com/office/drawing/2014/main" id="{69ABABF7-7CE5-411C-B541-FEBAA4CE8F6C}"/>
              </a:ext>
            </a:extLst>
          </p:cNvPr>
          <p:cNvSpPr>
            <a:spLocks noGrp="1"/>
          </p:cNvSpPr>
          <p:nvPr>
            <p:ph type="title"/>
          </p:nvPr>
        </p:nvSpPr>
        <p:spPr>
          <a:xfrm>
            <a:off x="539552" y="21385"/>
            <a:ext cx="8064000" cy="829737"/>
          </a:xfrm>
        </p:spPr>
        <p:txBody>
          <a:bodyPr/>
          <a:lstStyle/>
          <a:p>
            <a:r>
              <a:rPr lang="fr-FR" dirty="0"/>
              <a:t>Plan d’essai</a:t>
            </a:r>
          </a:p>
        </p:txBody>
      </p:sp>
      <p:sp>
        <p:nvSpPr>
          <p:cNvPr id="8" name="Espace réservé du contenu 2">
            <a:extLst>
              <a:ext uri="{FF2B5EF4-FFF2-40B4-BE49-F238E27FC236}">
                <a16:creationId xmlns:a16="http://schemas.microsoft.com/office/drawing/2014/main" id="{DC125E61-55C6-4DED-963B-08566261DD02}"/>
              </a:ext>
            </a:extLst>
          </p:cNvPr>
          <p:cNvSpPr>
            <a:spLocks noGrp="1"/>
          </p:cNvSpPr>
          <p:nvPr>
            <p:ph idx="1"/>
          </p:nvPr>
        </p:nvSpPr>
        <p:spPr>
          <a:xfrm>
            <a:off x="539552" y="1124745"/>
            <a:ext cx="6840312" cy="504056"/>
          </a:xfrm>
        </p:spPr>
        <p:txBody>
          <a:bodyPr>
            <a:normAutofit/>
          </a:bodyPr>
          <a:lstStyle/>
          <a:p>
            <a:pPr>
              <a:tabLst>
                <a:tab pos="4211638" algn="l"/>
              </a:tabLst>
            </a:pPr>
            <a:r>
              <a:rPr lang="fr-FR" dirty="0"/>
              <a:t>Plan de prélèvement</a:t>
            </a:r>
          </a:p>
          <a:p>
            <a:endParaRPr lang="fr-FR" dirty="0"/>
          </a:p>
        </p:txBody>
      </p:sp>
      <p:pic>
        <p:nvPicPr>
          <p:cNvPr id="2" name="Image 1">
            <a:extLst>
              <a:ext uri="{FF2B5EF4-FFF2-40B4-BE49-F238E27FC236}">
                <a16:creationId xmlns:a16="http://schemas.microsoft.com/office/drawing/2014/main" id="{16E9BAAD-4D1E-4D08-96F2-EBD000A85657}"/>
              </a:ext>
            </a:extLst>
          </p:cNvPr>
          <p:cNvPicPr>
            <a:picLocks noChangeAspect="1"/>
          </p:cNvPicPr>
          <p:nvPr/>
        </p:nvPicPr>
        <p:blipFill>
          <a:blip r:embed="rId3"/>
          <a:stretch>
            <a:fillRect/>
          </a:stretch>
        </p:blipFill>
        <p:spPr>
          <a:xfrm>
            <a:off x="3436424" y="860861"/>
            <a:ext cx="5073662" cy="2887583"/>
          </a:xfrm>
          <a:prstGeom prst="rect">
            <a:avLst/>
          </a:prstGeom>
        </p:spPr>
      </p:pic>
      <p:pic>
        <p:nvPicPr>
          <p:cNvPr id="4" name="Image 3">
            <a:extLst>
              <a:ext uri="{FF2B5EF4-FFF2-40B4-BE49-F238E27FC236}">
                <a16:creationId xmlns:a16="http://schemas.microsoft.com/office/drawing/2014/main" id="{AA7FB3D4-2884-45EF-AF42-CBC9A8AE07E1}"/>
              </a:ext>
            </a:extLst>
          </p:cNvPr>
          <p:cNvPicPr>
            <a:picLocks noChangeAspect="1"/>
          </p:cNvPicPr>
          <p:nvPr/>
        </p:nvPicPr>
        <p:blipFill>
          <a:blip r:embed="rId4"/>
          <a:stretch>
            <a:fillRect/>
          </a:stretch>
        </p:blipFill>
        <p:spPr>
          <a:xfrm>
            <a:off x="323529" y="3758183"/>
            <a:ext cx="6225790" cy="2714657"/>
          </a:xfrm>
          <a:prstGeom prst="rect">
            <a:avLst/>
          </a:prstGeom>
        </p:spPr>
      </p:pic>
    </p:spTree>
    <p:extLst>
      <p:ext uri="{BB962C8B-B14F-4D97-AF65-F5344CB8AC3E}">
        <p14:creationId xmlns:p14="http://schemas.microsoft.com/office/powerpoint/2010/main" val="2034676291"/>
      </p:ext>
    </p:extLst>
  </p:cSld>
  <p:clrMapOvr>
    <a:masterClrMapping/>
  </p:clrMapOvr>
</p:sld>
</file>

<file path=ppt/theme/theme1.xml><?xml version="1.0" encoding="utf-8"?>
<a:theme xmlns:a="http://schemas.openxmlformats.org/drawingml/2006/main" name="ERAMET">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theme>
</file>

<file path=ppt/theme/theme2.xml><?xml version="1.0" encoding="utf-8"?>
<a:theme xmlns:a="http://schemas.openxmlformats.org/drawingml/2006/main" name="1_ERAMET">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theme>
</file>

<file path=ppt/theme/theme3.xml><?xml version="1.0" encoding="utf-8"?>
<a:theme xmlns:a="http://schemas.openxmlformats.org/drawingml/2006/main" name="2_ERAMET">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theme>
</file>

<file path=ppt/theme/theme4.xml><?xml version="1.0" encoding="utf-8"?>
<a:theme xmlns:a="http://schemas.openxmlformats.org/drawingml/2006/main" name="3_ERAMET">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theme>
</file>

<file path=ppt/theme/theme5.xml><?xml version="1.0" encoding="utf-8"?>
<a:theme xmlns:a="http://schemas.openxmlformats.org/drawingml/2006/main" name="PPT_Eramet_Aubert&amp;Duval_4-3">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theme>
</file>

<file path=ppt/theme/theme6.xml><?xml version="1.0" encoding="utf-8"?>
<a:theme xmlns:a="http://schemas.openxmlformats.org/drawingml/2006/main" name="4_ERAMET">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AEOA_Bohler" id="{FEEF4CF0-7B12-471A-A115-40883BE6F4A1}" vid="{57DE01E0-FCAB-431B-B3BE-C93FDFFB69FC}"/>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ference document" ma:contentTypeID="0x010100B9C7DE7E3E5E413092C5CEE32468E72400FAB7926D86FDE24587203CE541261B3A" ma:contentTypeVersion="40" ma:contentTypeDescription="Crée un document." ma:contentTypeScope="" ma:versionID="f67dd6a883826e840526c05c99cf8cfc">
  <xsd:schema xmlns:xsd="http://www.w3.org/2001/XMLSchema" xmlns:xs="http://www.w3.org/2001/XMLSchema" xmlns:p="http://schemas.microsoft.com/office/2006/metadata/properties" xmlns:ns2="e071a388-4438-45dc-8954-e36dc6d9519a" xmlns:ns3="37a77eae-e442-4402-8509-f045ec3dc052" targetNamespace="http://schemas.microsoft.com/office/2006/metadata/properties" ma:root="true" ma:fieldsID="0f01a97ff8f998fef5a725217b9b3849" ns2:_="" ns3:_="">
    <xsd:import namespace="e071a388-4438-45dc-8954-e36dc6d9519a"/>
    <xsd:import namespace="37a77eae-e442-4402-8509-f045ec3dc052"/>
    <xsd:element name="properties">
      <xsd:complexType>
        <xsd:sequence>
          <xsd:element name="documentManagement">
            <xsd:complexType>
              <xsd:all>
                <xsd:element ref="ns2:idc2a963984e44fdb282e4e3fff35b3f" minOccurs="0"/>
                <xsd:element ref="ns2:POW_ERAMET_PublicationYear" minOccurs="0"/>
                <xsd:element ref="ns2:kc8e7889b2b64c74ab2c5911696d008b" minOccurs="0"/>
                <xsd:element ref="ns2:TaxCatchAllLabel" minOccurs="0"/>
                <xsd:element ref="ns3:MediaServiceMetadata" minOccurs="0"/>
                <xsd:element ref="ns3:MediaServiceFastMetadata" minOccurs="0"/>
                <xsd:element ref="ns2:SharedWithUsers" minOccurs="0"/>
                <xsd:element ref="ns2:SharedWithDetails" minOccurs="0"/>
                <xsd:element ref="ns2:da81973317dc426a9b3684746ba80e56" minOccurs="0"/>
                <xsd:element ref="ns2:p7f2a201ad4b4302bb27e6492ec12927"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1a388-4438-45dc-8954-e36dc6d9519a" elementFormDefault="qualified">
    <xsd:import namespace="http://schemas.microsoft.com/office/2006/documentManagement/types"/>
    <xsd:import namespace="http://schemas.microsoft.com/office/infopath/2007/PartnerControls"/>
    <xsd:element name="idc2a963984e44fdb282e4e3fff35b3f" ma:index="13" ma:taxonomy="true" ma:internalName="idc2a963984e44fdb282e4e3fff35b3f" ma:taxonomyFieldName="ERAMET_LANGUAGE" ma:displayName="Language" ma:fieldId="{2dc2a963-984e-44fd-b282-e4e3fff35b3f}" ma:taxonomyMulti="true" ma:sspId="f64a3354-b0fd-4073-ae88-73e0de52efd1" ma:termSetId="a3d3cfde-e0c0-49b3-b939-56dda5c65184" ma:anchorId="00000000-0000-0000-0000-000000000000" ma:open="false" ma:isKeyword="false">
      <xsd:complexType>
        <xsd:sequence>
          <xsd:element ref="pc:Terms" minOccurs="0" maxOccurs="1"/>
        </xsd:sequence>
      </xsd:complexType>
    </xsd:element>
    <xsd:element name="POW_ERAMET_PublicationYear" ma:index="15" nillable="true" ma:displayName="Year" ma:description="" ma:format="Dropdown" ma:internalName="POW_ERAMET_PublicationYear">
      <xsd:simpleType>
        <xsd:restriction base="dms:Choice">
          <xsd:enumeration value="2017"/>
          <xsd:enumeration value="2018"/>
          <xsd:enumeration value="2019"/>
          <xsd:enumeration value="2020"/>
          <xsd:enumeration value="2021"/>
        </xsd:restriction>
      </xsd:simpleType>
    </xsd:element>
    <xsd:element name="kc8e7889b2b64c74ab2c5911696d008b" ma:index="18" nillable="true" ma:taxonomy="true" ma:internalName="kc8e7889b2b64c74ab2c5911696d008b" ma:taxonomyFieldName="ERAMET_ENTITY6143" ma:displayName="Entity" ma:readOnly="false" ma:fieldId="{4c8e7889-b2b6-4c74-ab2c-5911696d008b}" ma:taxonomyMulti="true" ma:sspId="f64a3354-b0fd-4073-ae88-73e0de52efd1" ma:termSetId="506afe6a-0edd-4e94-b583-c5ebce7be8e3"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f2880b62-0544-4406-88f2-c6a191d2d465}" ma:internalName="TaxCatchAllLabel" ma:readOnly="true" ma:showField="CatchAllDataLabel" ma:web="e071a388-4438-45dc-8954-e36dc6d9519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element name="da81973317dc426a9b3684746ba80e56" ma:index="24" ma:taxonomy="true" ma:internalName="da81973317dc426a9b3684746ba80e56" ma:taxonomyFieldName="ERAMET_DOCUMENT_TYPE" ma:displayName="Document Type" ma:fieldId="{da819733-17dc-426a-9b36-84746ba80e56}" ma:taxonomyMulti="true" ma:sspId="f64a3354-b0fd-4073-ae88-73e0de52efd1" ma:termSetId="2933c296-6f09-490f-b226-58bb0681cb8e" ma:anchorId="cea0e450-0e2d-45c7-91d3-5382260fc335" ma:open="false" ma:isKeyword="false">
      <xsd:complexType>
        <xsd:sequence>
          <xsd:element ref="pc:Terms" minOccurs="0" maxOccurs="1"/>
        </xsd:sequence>
      </xsd:complexType>
    </xsd:element>
    <xsd:element name="p7f2a201ad4b4302bb27e6492ec12927" ma:index="25" nillable="true" ma:taxonomy="true" ma:internalName="p7f2a201ad4b4302bb27e6492ec12927" ma:taxonomyFieldName="POW_ERAMET_BusinessLine" ma:displayName="Perimeter" ma:fieldId="{97f2a201-ad4b-4302-bb27-e6492ec12927}" ma:sspId="f64a3354-b0fd-4073-ae88-73e0de52efd1" ma:termSetId="a9eb03c3-00fe-4c11-b6af-3c527eabb3d8" ma:anchorId="00000000-0000-0000-0000-000000000000" ma:open="false" ma:isKeyword="false">
      <xsd:complexType>
        <xsd:sequence>
          <xsd:element ref="pc:Terms" minOccurs="0" maxOccurs="1"/>
        </xsd:sequence>
      </xsd:complexType>
    </xsd:element>
    <xsd:element name="TaxCatchAll" ma:index="26" nillable="true" ma:displayName="Taxonomy Catch All Column" ma:hidden="true" ma:list="{f2880b62-0544-4406-88f2-c6a191d2d465}" ma:internalName="TaxCatchAll" ma:showField="CatchAllData" ma:web="e071a388-4438-45dc-8954-e36dc6d951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a77eae-e442-4402-8509-f045ec3dc052"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Type de contenu"/>
        <xsd:element ref="dc:title" minOccurs="0" maxOccurs="1" ma:index="0"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dc2a963984e44fdb282e4e3fff35b3f xmlns="e071a388-4438-45dc-8954-e36dc6d9519a">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8ca84093-4134-4aac-a371-f575aeb41a53</TermId>
        </TermInfo>
      </Terms>
    </idc2a963984e44fdb282e4e3fff35b3f>
    <TaxCatchAll xmlns="e071a388-4438-45dc-8954-e36dc6d9519a">
      <Value>35</Value>
      <Value>4</Value>
    </TaxCatchAll>
    <kc8e7889b2b64c74ab2c5911696d008b xmlns="e071a388-4438-45dc-8954-e36dc6d9519a">
      <Terms xmlns="http://schemas.microsoft.com/office/infopath/2007/PartnerControls"/>
    </kc8e7889b2b64c74ab2c5911696d008b>
    <da81973317dc426a9b3684746ba80e56 xmlns="e071a388-4438-45dc-8954-e36dc6d9519a">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0819fd5f-cdc2-4743-b44c-7b5b7e010198</TermId>
        </TermInfo>
      </Terms>
    </da81973317dc426a9b3684746ba80e56>
    <p7f2a201ad4b4302bb27e6492ec12927 xmlns="e071a388-4438-45dc-8954-e36dc6d9519a">
      <Terms xmlns="http://schemas.microsoft.com/office/infopath/2007/PartnerControls"/>
    </p7f2a201ad4b4302bb27e6492ec12927>
    <POW_ERAMET_PublicationYear xmlns="e071a388-4438-45dc-8954-e36dc6d9519a">2019</POW_ERAMET_PublicationYear>
  </documentManagement>
</p:properties>
</file>

<file path=customXml/itemProps1.xml><?xml version="1.0" encoding="utf-8"?>
<ds:datastoreItem xmlns:ds="http://schemas.openxmlformats.org/officeDocument/2006/customXml" ds:itemID="{A66B0FFF-2E7A-4FFC-9388-70E10F01E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1a388-4438-45dc-8954-e36dc6d9519a"/>
    <ds:schemaRef ds:uri="37a77eae-e442-4402-8509-f045ec3dc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EA559D-C405-42FB-8679-8405214BF8FD}">
  <ds:schemaRefs>
    <ds:schemaRef ds:uri="http://schemas.microsoft.com/sharepoint/v3/contenttype/forms"/>
  </ds:schemaRefs>
</ds:datastoreItem>
</file>

<file path=customXml/itemProps3.xml><?xml version="1.0" encoding="utf-8"?>
<ds:datastoreItem xmlns:ds="http://schemas.openxmlformats.org/officeDocument/2006/customXml" ds:itemID="{5C806C5B-65FC-42C6-807B-8A3EEB1564EB}">
  <ds:schemaRefs>
    <ds:schemaRef ds:uri="37a77eae-e442-4402-8509-f045ec3dc052"/>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71a388-4438-45dc-8954-e36dc6d951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PPT_modele_Eramet_Aubert-Duval_4-3</Template>
  <TotalTime>583</TotalTime>
  <Words>1686</Words>
  <Application>Microsoft Office PowerPoint</Application>
  <PresentationFormat>Affichage à l'écran (4:3)</PresentationFormat>
  <Paragraphs>689</Paragraphs>
  <Slides>25</Slides>
  <Notes>9</Notes>
  <HiddenSlides>0</HiddenSlides>
  <MMClips>0</MMClips>
  <ScaleCrop>false</ScaleCrop>
  <HeadingPairs>
    <vt:vector size="6" baseType="variant">
      <vt:variant>
        <vt:lpstr>Polices utilisées</vt:lpstr>
      </vt:variant>
      <vt:variant>
        <vt:i4>3</vt:i4>
      </vt:variant>
      <vt:variant>
        <vt:lpstr>Thème</vt:lpstr>
      </vt:variant>
      <vt:variant>
        <vt:i4>6</vt:i4>
      </vt:variant>
      <vt:variant>
        <vt:lpstr>Titres des diapositives</vt:lpstr>
      </vt:variant>
      <vt:variant>
        <vt:i4>25</vt:i4>
      </vt:variant>
    </vt:vector>
  </HeadingPairs>
  <TitlesOfParts>
    <vt:vector size="34" baseType="lpstr">
      <vt:lpstr>Arial</vt:lpstr>
      <vt:lpstr>Symbol</vt:lpstr>
      <vt:lpstr>Wingdings</vt:lpstr>
      <vt:lpstr>ERAMET</vt:lpstr>
      <vt:lpstr>1_ERAMET</vt:lpstr>
      <vt:lpstr>2_ERAMET</vt:lpstr>
      <vt:lpstr>3_ERAMET</vt:lpstr>
      <vt:lpstr>PPT_Eramet_Aubert&amp;Duval_4-3</vt:lpstr>
      <vt:lpstr>4_ERAMET</vt:lpstr>
      <vt:lpstr>Copil R&amp;D Titane</vt:lpstr>
      <vt:lpstr>Agenda du 01/10/2020</vt:lpstr>
      <vt:lpstr>Compte Rendu du 22/07/20: Relevé de décisions</vt:lpstr>
      <vt:lpstr>1</vt:lpstr>
      <vt:lpstr>  GAMME EN RUPTURE</vt:lpstr>
      <vt:lpstr>Forgeage SMX</vt:lpstr>
      <vt:lpstr>Forgeage SMX</vt:lpstr>
      <vt:lpstr>Plan d’essai</vt:lpstr>
      <vt:lpstr>Plan d’essai</vt:lpstr>
      <vt:lpstr>Plan d’essai</vt:lpstr>
      <vt:lpstr>Point d’avancement du plan d’essai</vt:lpstr>
      <vt:lpstr>Macro</vt:lpstr>
      <vt:lpstr>Macro - Recoupe</vt:lpstr>
      <vt:lpstr>Traction T6F - sens T – MR – 730°C/1h/AIR</vt:lpstr>
      <vt:lpstr>Traction T10F - sens L – C – 730°C/1h/AIR</vt:lpstr>
      <vt:lpstr>A venir</vt:lpstr>
      <vt:lpstr>Essai de traction  Comparaison Forge / SMX</vt:lpstr>
      <vt:lpstr>Matière disponible</vt:lpstr>
      <vt:lpstr>Comparaison AEVS AEOA </vt:lpstr>
      <vt:lpstr>AEVS – Essais traction</vt:lpstr>
      <vt:lpstr>Microstructure sur produit</vt:lpstr>
      <vt:lpstr>Conclusion</vt:lpstr>
      <vt:lpstr>2</vt:lpstr>
      <vt:lpstr>R&amp;D Elaboration</vt:lpstr>
      <vt:lpstr>R&amp;D Elaboration</vt:lpstr>
    </vt:vector>
  </TitlesOfParts>
  <Manager>Client</Manager>
  <Company>Eramet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à intégrer sur deux ou trois lignes maximum</dc:title>
  <dc:subject>Client</dc:subject>
  <dc:creator>DORIDOT Emiliane</dc:creator>
  <cp:lastModifiedBy>LECADET Jacques</cp:lastModifiedBy>
  <cp:revision>71</cp:revision>
  <cp:lastPrinted>2020-07-17T12:51:33Z</cp:lastPrinted>
  <dcterms:created xsi:type="dcterms:W3CDTF">2020-01-30T15:42:20Z</dcterms:created>
  <dcterms:modified xsi:type="dcterms:W3CDTF">2020-10-01T07:55:07Z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0x010100B9C7DE7E3E5E413092C5CEE32468E72400FAB7926D86FDE24587203CE541261B3A</vt:lpwstr>
  </property>
  <property fmtid="{D5CDD505-2E9C-101B-9397-08002B2CF9AE}" pid="3" name="ERAMET_LANGUAGE">
    <vt:lpwstr>4;#Français|8ca84093-4134-4aac-a371-f575aeb41a53</vt:lpwstr>
  </property>
  <property fmtid="{D5CDD505-2E9C-101B-9397-08002B2CF9AE}" pid="4" name="f61ff06ab28047cf8e3d563442618cc9">
    <vt:lpwstr/>
  </property>
  <property fmtid="{D5CDD505-2E9C-101B-9397-08002B2CF9AE}" pid="5" name="ERAMET_ENTITY6143">
    <vt:lpwstr/>
  </property>
  <property fmtid="{D5CDD505-2E9C-101B-9397-08002B2CF9AE}" pid="6" name="Pow_Eramet_Site">
    <vt:lpwstr/>
  </property>
  <property fmtid="{D5CDD505-2E9C-101B-9397-08002B2CF9AE}" pid="7" name="POW_ERAMET_BusinessLine">
    <vt:lpwstr/>
  </property>
  <property fmtid="{D5CDD505-2E9C-101B-9397-08002B2CF9AE}" pid="8" name="ERAMET_DOCUMENT_TYPE">
    <vt:lpwstr>35;#Template|0819fd5f-cdc2-4743-b44c-7b5b7e010198</vt:lpwstr>
  </property>
</Properties>
</file>