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372" r:id="rId6"/>
    <p:sldId id="384" r:id="rId7"/>
    <p:sldId id="369" r:id="rId8"/>
    <p:sldId id="367" r:id="rId9"/>
    <p:sldId id="362" r:id="rId10"/>
    <p:sldId id="375" r:id="rId11"/>
    <p:sldId id="370" r:id="rId12"/>
    <p:sldId id="381" r:id="rId13"/>
    <p:sldId id="382" r:id="rId14"/>
  </p:sldIdLst>
  <p:sldSz cx="9144000" cy="5143500" type="screen16x9"/>
  <p:notesSz cx="7010400" cy="9296400"/>
  <p:custDataLst>
    <p:tags r:id="rId16"/>
  </p:custDataLst>
  <p:defaultTextStyle>
    <a:defPPr>
      <a:defRPr lang="en-US"/>
    </a:defPPr>
    <a:lvl1pPr marL="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4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mas Chrzastek" initials="TC" lastIdx="7" clrIdx="0"/>
  <p:cmAuthor id="1" name="MAKHLOUFI Mohamed (EXT)" initials="MM(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5378"/>
    <a:srgbClr val="FF9469"/>
    <a:srgbClr val="FF6629"/>
    <a:srgbClr val="5E1C43"/>
    <a:srgbClr val="BA0000"/>
    <a:srgbClr val="2CA3B5"/>
    <a:srgbClr val="FFC072"/>
    <a:srgbClr val="FFE1D5"/>
    <a:srgbClr val="EA4300"/>
    <a:srgbClr val="FF6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76" autoAdjust="0"/>
    <p:restoredTop sz="97336" autoAdjust="0"/>
  </p:normalViewPr>
  <p:slideViewPr>
    <p:cSldViewPr>
      <p:cViewPr varScale="1">
        <p:scale>
          <a:sx n="71" d="100"/>
          <a:sy n="71" d="100"/>
        </p:scale>
        <p:origin x="-90" y="-456"/>
      </p:cViewPr>
      <p:guideLst>
        <p:guide orient="horz" pos="1620"/>
        <p:guide pos="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178E-5006-4B27-8D88-85C0782F3D0C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B1380D6-8470-41F7-A741-DE2485D0051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26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4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380D6-8470-41F7-A741-DE2485D005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50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380D6-8470-41F7-A741-DE2485D005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50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380D6-8470-41F7-A741-DE2485D005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50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380D6-8470-41F7-A741-DE2485D005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50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e libre : forme 17">
            <a:extLst>
              <a:ext uri="{FF2B5EF4-FFF2-40B4-BE49-F238E27FC236}">
                <a16:creationId xmlns="" xmlns:a16="http://schemas.microsoft.com/office/drawing/2014/main" id="{36B7D3FF-5AD4-4C91-8348-3447B3B4DE84}"/>
              </a:ext>
            </a:extLst>
          </p:cNvPr>
          <p:cNvSpPr/>
          <p:nvPr userDrawn="1"/>
        </p:nvSpPr>
        <p:spPr>
          <a:xfrm>
            <a:off x="0" y="4444038"/>
            <a:ext cx="9144000" cy="720000"/>
          </a:xfrm>
          <a:custGeom>
            <a:avLst/>
            <a:gdLst>
              <a:gd name="connsiteX0" fmla="*/ 9892105 w 12192000"/>
              <a:gd name="connsiteY0" fmla="*/ 0 h 3580106"/>
              <a:gd name="connsiteX1" fmla="*/ 12008545 w 12192000"/>
              <a:gd name="connsiteY1" fmla="*/ 330772 h 3580106"/>
              <a:gd name="connsiteX2" fmla="*/ 12058972 w 12192000"/>
              <a:gd name="connsiteY2" fmla="*/ 349746 h 3580106"/>
              <a:gd name="connsiteX3" fmla="*/ 12185383 w 12192000"/>
              <a:gd name="connsiteY3" fmla="*/ 370539 h 3580106"/>
              <a:gd name="connsiteX4" fmla="*/ 12192000 w 12192000"/>
              <a:gd name="connsiteY4" fmla="*/ 371707 h 3580106"/>
              <a:gd name="connsiteX5" fmla="*/ 12192000 w 12192000"/>
              <a:gd name="connsiteY5" fmla="*/ 3580106 h 3580106"/>
              <a:gd name="connsiteX6" fmla="*/ 0 w 12192000"/>
              <a:gd name="connsiteY6" fmla="*/ 3580106 h 3580106"/>
              <a:gd name="connsiteX7" fmla="*/ 0 w 12192000"/>
              <a:gd name="connsiteY7" fmla="*/ 2905379 h 3580106"/>
              <a:gd name="connsiteX8" fmla="*/ 159084 w 12192000"/>
              <a:gd name="connsiteY8" fmla="*/ 2942662 h 3580106"/>
              <a:gd name="connsiteX9" fmla="*/ 5827161 w 12192000"/>
              <a:gd name="connsiteY9" fmla="*/ 1063610 h 3580106"/>
              <a:gd name="connsiteX10" fmla="*/ 9892105 w 12192000"/>
              <a:gd name="connsiteY10" fmla="*/ 0 h 358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3580106">
                <a:moveTo>
                  <a:pt x="9892105" y="0"/>
                </a:moveTo>
                <a:cubicBezTo>
                  <a:pt x="10943633" y="0"/>
                  <a:pt x="11697388" y="220515"/>
                  <a:pt x="12008545" y="330772"/>
                </a:cubicBezTo>
                <a:lnTo>
                  <a:pt x="12058972" y="349746"/>
                </a:lnTo>
                <a:lnTo>
                  <a:pt x="12185383" y="370539"/>
                </a:lnTo>
                <a:lnTo>
                  <a:pt x="12192000" y="371707"/>
                </a:lnTo>
                <a:lnTo>
                  <a:pt x="12192000" y="3580106"/>
                </a:lnTo>
                <a:lnTo>
                  <a:pt x="0" y="3580106"/>
                </a:lnTo>
                <a:lnTo>
                  <a:pt x="0" y="2905379"/>
                </a:lnTo>
                <a:lnTo>
                  <a:pt x="159084" y="2942662"/>
                </a:lnTo>
                <a:cubicBezTo>
                  <a:pt x="2020599" y="3359504"/>
                  <a:pt x="2467445" y="2847004"/>
                  <a:pt x="5827161" y="1063610"/>
                </a:cubicBezTo>
                <a:cubicBezTo>
                  <a:pt x="7396030" y="231360"/>
                  <a:pt x="8804483" y="0"/>
                  <a:pt x="9892105" y="0"/>
                </a:cubicBezTo>
                <a:close/>
              </a:path>
            </a:pathLst>
          </a:custGeom>
          <a:gradFill flip="none" rotWithShape="1">
            <a:gsLst>
              <a:gs pos="79000">
                <a:srgbClr val="221B51"/>
              </a:gs>
              <a:gs pos="38000">
                <a:srgbClr val="ED1D24"/>
              </a:gs>
              <a:gs pos="0">
                <a:srgbClr val="FFC819"/>
              </a:gs>
            </a:gsLst>
            <a:lin ang="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4" name="Forme libre : forme 25">
            <a:extLst>
              <a:ext uri="{FF2B5EF4-FFF2-40B4-BE49-F238E27FC236}">
                <a16:creationId xmlns="" xmlns:a16="http://schemas.microsoft.com/office/drawing/2014/main" id="{D9F64D67-1C24-4892-B262-37D1306B466F}"/>
              </a:ext>
            </a:extLst>
          </p:cNvPr>
          <p:cNvSpPr/>
          <p:nvPr userDrawn="1"/>
        </p:nvSpPr>
        <p:spPr>
          <a:xfrm rot="5400000">
            <a:off x="4212038" y="-4211999"/>
            <a:ext cx="720000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pic>
        <p:nvPicPr>
          <p:cNvPr id="5" name="Graphique 5">
            <a:extLst>
              <a:ext uri="{FF2B5EF4-FFF2-40B4-BE49-F238E27FC236}">
                <a16:creationId xmlns="" xmlns:a16="http://schemas.microsoft.com/office/drawing/2014/main" id="{1AE98C6E-4872-8C4B-9EA8-BB712474D2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001880" y="4718770"/>
            <a:ext cx="962101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2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="" xmlns:a16="http://schemas.microsoft.com/office/drawing/2014/main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="" xmlns:a16="http://schemas.microsoft.com/office/drawing/2014/main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="" xmlns:a16="http://schemas.microsoft.com/office/drawing/2014/main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196953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4100"/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="" xmlns:a16="http://schemas.microsoft.com/office/drawing/2014/main" id="{F2CF5EEC-9C6A-4913-8BF2-1CE6D47F53E6}"/>
              </a:ext>
            </a:extLst>
          </p:cNvPr>
          <p:cNvCxnSpPr/>
          <p:nvPr userDrawn="1"/>
        </p:nvCxnSpPr>
        <p:spPr>
          <a:xfrm>
            <a:off x="3924302" y="3590925"/>
            <a:ext cx="447675" cy="0"/>
          </a:xfrm>
          <a:prstGeom prst="line">
            <a:avLst/>
          </a:prstGeom>
          <a:ln w="317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>
            <a:extLst>
              <a:ext uri="{FF2B5EF4-FFF2-40B4-BE49-F238E27FC236}">
                <a16:creationId xmlns="" xmlns:a16="http://schemas.microsoft.com/office/drawing/2014/main" id="{92DEA45E-E80D-4F1C-9FC5-CC2D1DD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8577" y="3760240"/>
            <a:ext cx="4467225" cy="1241822"/>
          </a:xfrm>
          <a:prstGeom prst="rect">
            <a:avLst/>
          </a:prstGeom>
        </p:spPr>
        <p:txBody>
          <a:bodyPr lIns="68513" tIns="34289" rIns="68513" bIns="34289"/>
          <a:lstStyle>
            <a:lvl1pPr marL="0" indent="0" algn="l">
              <a:buNone/>
              <a:defRPr sz="3000">
                <a:solidFill>
                  <a:schemeClr val="accent2"/>
                </a:solidFill>
                <a:latin typeface="+mn-lt"/>
              </a:defRPr>
            </a:lvl1pPr>
            <a:lvl2pPr marL="342479" indent="0" algn="ctr">
              <a:buNone/>
              <a:defRPr sz="1500"/>
            </a:lvl2pPr>
            <a:lvl3pPr marL="685001" indent="0" algn="ctr">
              <a:buNone/>
              <a:defRPr sz="1400"/>
            </a:lvl3pPr>
            <a:lvl4pPr marL="1027502" indent="0" algn="ctr">
              <a:buNone/>
              <a:defRPr sz="1200"/>
            </a:lvl4pPr>
            <a:lvl5pPr marL="1370002" indent="0" algn="ctr">
              <a:buNone/>
              <a:defRPr sz="1200"/>
            </a:lvl5pPr>
            <a:lvl6pPr marL="1712525" indent="0" algn="ctr">
              <a:buNone/>
              <a:defRPr sz="1200"/>
            </a:lvl6pPr>
            <a:lvl7pPr marL="2055002" indent="0" algn="ctr">
              <a:buNone/>
              <a:defRPr sz="1200"/>
            </a:lvl7pPr>
            <a:lvl8pPr marL="2397480" indent="0" algn="ctr">
              <a:buNone/>
              <a:defRPr sz="1200"/>
            </a:lvl8pPr>
            <a:lvl9pPr marL="2739959" indent="0" algn="ctr">
              <a:buNone/>
              <a:defRPr sz="1200"/>
            </a:lvl9pPr>
          </a:lstStyle>
          <a:p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5" y="3805460"/>
            <a:ext cx="1143562" cy="590328"/>
          </a:xfrm>
          <a:prstGeom prst="rect">
            <a:avLst/>
          </a:prstGeom>
        </p:spPr>
      </p:pic>
      <p:pic>
        <p:nvPicPr>
          <p:cNvPr id="13" name="Graphique 10">
            <a:extLst>
              <a:ext uri="{FF2B5EF4-FFF2-40B4-BE49-F238E27FC236}">
                <a16:creationId xmlns="" xmlns:a16="http://schemas.microsoft.com/office/drawing/2014/main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58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="" xmlns:a16="http://schemas.microsoft.com/office/drawing/2014/main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="" xmlns:a16="http://schemas.microsoft.com/office/drawing/2014/main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="" xmlns:a16="http://schemas.microsoft.com/office/drawing/2014/main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196953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4100"/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="" xmlns:a16="http://schemas.microsoft.com/office/drawing/2014/main" id="{F2CF5EEC-9C6A-4913-8BF2-1CE6D47F53E6}"/>
              </a:ext>
            </a:extLst>
          </p:cNvPr>
          <p:cNvCxnSpPr/>
          <p:nvPr userDrawn="1"/>
        </p:nvCxnSpPr>
        <p:spPr>
          <a:xfrm>
            <a:off x="3924302" y="3590925"/>
            <a:ext cx="447675" cy="0"/>
          </a:xfrm>
          <a:prstGeom prst="line">
            <a:avLst/>
          </a:prstGeom>
          <a:ln w="317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>
            <a:extLst>
              <a:ext uri="{FF2B5EF4-FFF2-40B4-BE49-F238E27FC236}">
                <a16:creationId xmlns="" xmlns:a16="http://schemas.microsoft.com/office/drawing/2014/main" id="{92DEA45E-E80D-4F1C-9FC5-CC2D1DD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8577" y="3760240"/>
            <a:ext cx="4467225" cy="1241822"/>
          </a:xfrm>
          <a:prstGeom prst="rect">
            <a:avLst/>
          </a:prstGeom>
        </p:spPr>
        <p:txBody>
          <a:bodyPr lIns="68513" tIns="34289" rIns="68513" bIns="34289"/>
          <a:lstStyle>
            <a:lvl1pPr marL="0" indent="0" algn="l">
              <a:buNone/>
              <a:defRPr sz="3000">
                <a:solidFill>
                  <a:schemeClr val="accent2"/>
                </a:solidFill>
                <a:latin typeface="+mn-lt"/>
              </a:defRPr>
            </a:lvl1pPr>
            <a:lvl2pPr marL="342479" indent="0" algn="ctr">
              <a:buNone/>
              <a:defRPr sz="1500"/>
            </a:lvl2pPr>
            <a:lvl3pPr marL="685001" indent="0" algn="ctr">
              <a:buNone/>
              <a:defRPr sz="1400"/>
            </a:lvl3pPr>
            <a:lvl4pPr marL="1027502" indent="0" algn="ctr">
              <a:buNone/>
              <a:defRPr sz="1200"/>
            </a:lvl4pPr>
            <a:lvl5pPr marL="1370002" indent="0" algn="ctr">
              <a:buNone/>
              <a:defRPr sz="1200"/>
            </a:lvl5pPr>
            <a:lvl6pPr marL="1712525" indent="0" algn="ctr">
              <a:buNone/>
              <a:defRPr sz="1200"/>
            </a:lvl6pPr>
            <a:lvl7pPr marL="2055002" indent="0" algn="ctr">
              <a:buNone/>
              <a:defRPr sz="1200"/>
            </a:lvl7pPr>
            <a:lvl8pPr marL="2397480" indent="0" algn="ctr">
              <a:buNone/>
              <a:defRPr sz="1200"/>
            </a:lvl8pPr>
            <a:lvl9pPr marL="2739959" indent="0" algn="ctr">
              <a:buNone/>
              <a:defRPr sz="1200"/>
            </a:lvl9pPr>
          </a:lstStyle>
          <a:p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5" y="3805460"/>
            <a:ext cx="1143562" cy="590328"/>
          </a:xfrm>
          <a:prstGeom prst="rect">
            <a:avLst/>
          </a:prstGeom>
        </p:spPr>
      </p:pic>
      <p:pic>
        <p:nvPicPr>
          <p:cNvPr id="13" name="Graphique 10">
            <a:extLst>
              <a:ext uri="{FF2B5EF4-FFF2-40B4-BE49-F238E27FC236}">
                <a16:creationId xmlns="" xmlns:a16="http://schemas.microsoft.com/office/drawing/2014/main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e libre : forme 17">
            <a:extLst>
              <a:ext uri="{FF2B5EF4-FFF2-40B4-BE49-F238E27FC236}">
                <a16:creationId xmlns="" xmlns:a16="http://schemas.microsoft.com/office/drawing/2014/main" id="{36B7D3FF-5AD4-4C91-8348-3447B3B4DE84}"/>
              </a:ext>
            </a:extLst>
          </p:cNvPr>
          <p:cNvSpPr/>
          <p:nvPr userDrawn="1"/>
        </p:nvSpPr>
        <p:spPr>
          <a:xfrm>
            <a:off x="0" y="2458420"/>
            <a:ext cx="9144000" cy="2685080"/>
          </a:xfrm>
          <a:custGeom>
            <a:avLst/>
            <a:gdLst>
              <a:gd name="connsiteX0" fmla="*/ 9892105 w 12192000"/>
              <a:gd name="connsiteY0" fmla="*/ 0 h 3580106"/>
              <a:gd name="connsiteX1" fmla="*/ 12008545 w 12192000"/>
              <a:gd name="connsiteY1" fmla="*/ 330772 h 3580106"/>
              <a:gd name="connsiteX2" fmla="*/ 12058972 w 12192000"/>
              <a:gd name="connsiteY2" fmla="*/ 349746 h 3580106"/>
              <a:gd name="connsiteX3" fmla="*/ 12185383 w 12192000"/>
              <a:gd name="connsiteY3" fmla="*/ 370539 h 3580106"/>
              <a:gd name="connsiteX4" fmla="*/ 12192000 w 12192000"/>
              <a:gd name="connsiteY4" fmla="*/ 371707 h 3580106"/>
              <a:gd name="connsiteX5" fmla="*/ 12192000 w 12192000"/>
              <a:gd name="connsiteY5" fmla="*/ 3580106 h 3580106"/>
              <a:gd name="connsiteX6" fmla="*/ 0 w 12192000"/>
              <a:gd name="connsiteY6" fmla="*/ 3580106 h 3580106"/>
              <a:gd name="connsiteX7" fmla="*/ 0 w 12192000"/>
              <a:gd name="connsiteY7" fmla="*/ 2905379 h 3580106"/>
              <a:gd name="connsiteX8" fmla="*/ 159084 w 12192000"/>
              <a:gd name="connsiteY8" fmla="*/ 2942662 h 3580106"/>
              <a:gd name="connsiteX9" fmla="*/ 5827161 w 12192000"/>
              <a:gd name="connsiteY9" fmla="*/ 1063610 h 3580106"/>
              <a:gd name="connsiteX10" fmla="*/ 9892105 w 12192000"/>
              <a:gd name="connsiteY10" fmla="*/ 0 h 358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3580106">
                <a:moveTo>
                  <a:pt x="9892105" y="0"/>
                </a:moveTo>
                <a:cubicBezTo>
                  <a:pt x="10943633" y="0"/>
                  <a:pt x="11697388" y="220515"/>
                  <a:pt x="12008545" y="330772"/>
                </a:cubicBezTo>
                <a:lnTo>
                  <a:pt x="12058972" y="349746"/>
                </a:lnTo>
                <a:lnTo>
                  <a:pt x="12185383" y="370539"/>
                </a:lnTo>
                <a:lnTo>
                  <a:pt x="12192000" y="371707"/>
                </a:lnTo>
                <a:lnTo>
                  <a:pt x="12192000" y="3580106"/>
                </a:lnTo>
                <a:lnTo>
                  <a:pt x="0" y="3580106"/>
                </a:lnTo>
                <a:lnTo>
                  <a:pt x="0" y="2905379"/>
                </a:lnTo>
                <a:lnTo>
                  <a:pt x="159084" y="2942662"/>
                </a:lnTo>
                <a:cubicBezTo>
                  <a:pt x="2020599" y="3359504"/>
                  <a:pt x="2467445" y="2847004"/>
                  <a:pt x="5827161" y="1063610"/>
                </a:cubicBezTo>
                <a:cubicBezTo>
                  <a:pt x="7396030" y="231360"/>
                  <a:pt x="8804483" y="0"/>
                  <a:pt x="9892105" y="0"/>
                </a:cubicBezTo>
                <a:close/>
              </a:path>
            </a:pathLst>
          </a:custGeom>
          <a:gradFill flip="none" rotWithShape="1">
            <a:gsLst>
              <a:gs pos="79000">
                <a:srgbClr val="221B51"/>
              </a:gs>
              <a:gs pos="38000">
                <a:srgbClr val="ED1D24"/>
              </a:gs>
              <a:gs pos="0">
                <a:srgbClr val="FFC819"/>
              </a:gs>
            </a:gsLst>
            <a:lin ang="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pic>
        <p:nvPicPr>
          <p:cNvPr id="6" name="Graphique 5">
            <a:extLst>
              <a:ext uri="{FF2B5EF4-FFF2-40B4-BE49-F238E27FC236}">
                <a16:creationId xmlns="" xmlns:a16="http://schemas.microsoft.com/office/drawing/2014/main" id="{1AE98C6E-4872-8C4B-9EA8-BB712474D2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001880" y="4718770"/>
            <a:ext cx="962101" cy="288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534" y="258763"/>
            <a:ext cx="1143562" cy="59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8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="" xmlns:a16="http://schemas.microsoft.com/office/drawing/2014/main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="" xmlns:a16="http://schemas.microsoft.com/office/drawing/2014/main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="" xmlns:a16="http://schemas.microsoft.com/office/drawing/2014/main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260508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5000"/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5" y="3805460"/>
            <a:ext cx="1143562" cy="590328"/>
          </a:xfrm>
          <a:prstGeom prst="rect">
            <a:avLst/>
          </a:prstGeom>
        </p:spPr>
      </p:pic>
      <p:pic>
        <p:nvPicPr>
          <p:cNvPr id="10" name="Graphique 10">
            <a:extLst>
              <a:ext uri="{FF2B5EF4-FFF2-40B4-BE49-F238E27FC236}">
                <a16:creationId xmlns="" xmlns:a16="http://schemas.microsoft.com/office/drawing/2014/main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8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="" xmlns:a16="http://schemas.microsoft.com/office/drawing/2014/main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="" xmlns:a16="http://schemas.microsoft.com/office/drawing/2014/main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gradFill flip="none" rotWithShape="1">
            <a:gsLst>
              <a:gs pos="63000">
                <a:srgbClr val="221B51"/>
              </a:gs>
              <a:gs pos="31000">
                <a:srgbClr val="ED1D24"/>
              </a:gs>
              <a:gs pos="0">
                <a:srgbClr val="FFC819"/>
              </a:gs>
            </a:gsLst>
            <a:lin ang="18000000" scaled="0"/>
            <a:tileRect/>
          </a:gradFill>
          <a:ln>
            <a:noFill/>
          </a:ln>
        </p:spPr>
        <p:txBody>
          <a:bodyPr vert="horz" wrap="square" lIns="68513" tIns="34289" rIns="68513" bIns="34289" numCol="1" anchor="t" anchorCtr="0" compatLnSpc="1">
            <a:prstTxWarp prst="textNoShape">
              <a:avLst/>
            </a:prstTxWarp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="" xmlns:a16="http://schemas.microsoft.com/office/drawing/2014/main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196953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4100">
                <a:solidFill>
                  <a:srgbClr val="002060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="" xmlns:a16="http://schemas.microsoft.com/office/drawing/2014/main" id="{F2CF5EEC-9C6A-4913-8BF2-1CE6D47F53E6}"/>
              </a:ext>
            </a:extLst>
          </p:cNvPr>
          <p:cNvCxnSpPr/>
          <p:nvPr userDrawn="1"/>
        </p:nvCxnSpPr>
        <p:spPr>
          <a:xfrm>
            <a:off x="3924302" y="3590925"/>
            <a:ext cx="447675" cy="0"/>
          </a:xfrm>
          <a:prstGeom prst="line">
            <a:avLst/>
          </a:prstGeom>
          <a:ln w="31750" cap="rnd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>
            <a:extLst>
              <a:ext uri="{FF2B5EF4-FFF2-40B4-BE49-F238E27FC236}">
                <a16:creationId xmlns="" xmlns:a16="http://schemas.microsoft.com/office/drawing/2014/main" id="{92DEA45E-E80D-4F1C-9FC5-CC2D1DD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8577" y="3760240"/>
            <a:ext cx="4467225" cy="1241822"/>
          </a:xfrm>
          <a:prstGeom prst="rect">
            <a:avLst/>
          </a:prstGeom>
        </p:spPr>
        <p:txBody>
          <a:bodyPr lIns="68513" tIns="34289" rIns="68513" bIns="34289"/>
          <a:lstStyle>
            <a:lvl1pPr marL="0" indent="0" algn="l">
              <a:buNone/>
              <a:defRPr sz="3000">
                <a:solidFill>
                  <a:schemeClr val="accent2"/>
                </a:solidFill>
                <a:latin typeface="+mn-lt"/>
              </a:defRPr>
            </a:lvl1pPr>
            <a:lvl2pPr marL="342479" indent="0" algn="ctr">
              <a:buNone/>
              <a:defRPr sz="1500"/>
            </a:lvl2pPr>
            <a:lvl3pPr marL="685001" indent="0" algn="ctr">
              <a:buNone/>
              <a:defRPr sz="1400"/>
            </a:lvl3pPr>
            <a:lvl4pPr marL="1027502" indent="0" algn="ctr">
              <a:buNone/>
              <a:defRPr sz="1200"/>
            </a:lvl4pPr>
            <a:lvl5pPr marL="1370002" indent="0" algn="ctr">
              <a:buNone/>
              <a:defRPr sz="1200"/>
            </a:lvl5pPr>
            <a:lvl6pPr marL="1712525" indent="0" algn="ctr">
              <a:buNone/>
              <a:defRPr sz="1200"/>
            </a:lvl6pPr>
            <a:lvl7pPr marL="2055002" indent="0" algn="ctr">
              <a:buNone/>
              <a:defRPr sz="1200"/>
            </a:lvl7pPr>
            <a:lvl8pPr marL="2397480" indent="0" algn="ctr">
              <a:buNone/>
              <a:defRPr sz="1200"/>
            </a:lvl8pPr>
            <a:lvl9pPr marL="2739959" indent="0" algn="ctr">
              <a:buNone/>
              <a:defRPr sz="1200"/>
            </a:lvl9pPr>
          </a:lstStyle>
          <a:p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5" y="3805460"/>
            <a:ext cx="1143562" cy="590328"/>
          </a:xfrm>
          <a:prstGeom prst="rect">
            <a:avLst/>
          </a:prstGeom>
        </p:spPr>
      </p:pic>
      <p:pic>
        <p:nvPicPr>
          <p:cNvPr id="13" name="Graphique 10">
            <a:extLst>
              <a:ext uri="{FF2B5EF4-FFF2-40B4-BE49-F238E27FC236}">
                <a16:creationId xmlns="" xmlns:a16="http://schemas.microsoft.com/office/drawing/2014/main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14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que 10">
            <a:extLst>
              <a:ext uri="{FF2B5EF4-FFF2-40B4-BE49-F238E27FC236}">
                <a16:creationId xmlns="" xmlns:a16="http://schemas.microsoft.com/office/drawing/2014/main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757282" y="4675149"/>
            <a:ext cx="1203728" cy="360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="" xmlns:a16="http://schemas.microsoft.com/office/drawing/2014/main" id="{1A1F55B0-C870-43D4-8A14-E7D42AEAA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80886"/>
            <a:ext cx="7265911" cy="390859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vert="horz" lIns="0" tIns="34289" rIns="68513" bIns="34289" rtlCol="0">
            <a:noAutofit/>
          </a:bodyPr>
          <a:lstStyle>
            <a:lvl1pPr algn="l">
              <a:defRPr lang="fr-FR" sz="2400" dirty="0">
                <a:solidFill>
                  <a:schemeClr val="accent2"/>
                </a:solidFill>
              </a:defRPr>
            </a:lvl1pPr>
          </a:lstStyle>
          <a:p>
            <a:pPr marL="0" lvl="0" indent="0" algn="l">
              <a:buSzPct val="25000"/>
              <a:buFont typeface="Arial" panose="020B0604020202020204" pitchFamily="34" charset="0"/>
            </a:pPr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793F86D9-6C73-4DD5-AE4B-4DEDC0B0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956889"/>
            <a:ext cx="7776864" cy="3718260"/>
          </a:xfrm>
          <a:prstGeom prst="rect">
            <a:avLst/>
          </a:prstGeom>
        </p:spPr>
        <p:txBody>
          <a:bodyPr lIns="68513" tIns="34289" rIns="68513" bIns="34289"/>
          <a:lstStyle>
            <a:lvl1pPr marL="256892" indent="-256892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266417" indent="0">
              <a:buFont typeface="Wingdings" panose="05000000000000000000" pitchFamily="2" charset="2"/>
              <a:buNone/>
              <a:defRPr>
                <a:solidFill>
                  <a:schemeClr val="accent2"/>
                </a:solidFill>
              </a:defRPr>
            </a:lvl2pPr>
            <a:lvl3pPr marL="266417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3pPr>
            <a:lvl4pPr marL="266417" indent="0">
              <a:buFont typeface="Wingdings" panose="05000000000000000000" pitchFamily="2" charset="2"/>
              <a:buNone/>
              <a:defRPr/>
            </a:lvl4pPr>
            <a:lvl5pPr marL="266417" indent="0"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="" xmlns:a16="http://schemas.microsoft.com/office/drawing/2014/main" id="{29AB3CF0-BAC3-4BF9-9408-4F1C7C0832EA}"/>
              </a:ext>
            </a:extLst>
          </p:cNvPr>
          <p:cNvCxnSpPr>
            <a:cxnSpLocks/>
          </p:cNvCxnSpPr>
          <p:nvPr userDrawn="1"/>
        </p:nvCxnSpPr>
        <p:spPr>
          <a:xfrm>
            <a:off x="395536" y="4931156"/>
            <a:ext cx="7337550" cy="0"/>
          </a:xfrm>
          <a:prstGeom prst="line">
            <a:avLst/>
          </a:prstGeom>
          <a:ln w="12700">
            <a:gradFill>
              <a:gsLst>
                <a:gs pos="0">
                  <a:schemeClr val="accent1"/>
                </a:gs>
                <a:gs pos="52000">
                  <a:schemeClr val="accent2"/>
                </a:gs>
                <a:gs pos="100000">
                  <a:schemeClr val="accent4"/>
                </a:gs>
              </a:gsLst>
              <a:lin ang="0" scaled="0"/>
            </a:gra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1447" y="180886"/>
            <a:ext cx="1255279" cy="648000"/>
          </a:xfrm>
          <a:prstGeom prst="rect">
            <a:avLst/>
          </a:prstGeom>
        </p:spPr>
      </p:pic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4259649" y="4917182"/>
            <a:ext cx="624703" cy="2674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355" rtl="0" eaLnBrk="1" latinLnBrk="0" hangingPunct="1">
              <a:defRPr sz="1050" kern="1200">
                <a:solidFill>
                  <a:schemeClr val="accent4"/>
                </a:solidFill>
                <a:latin typeface="Gotham Rounded Book" pitchFamily="50" charset="0"/>
                <a:ea typeface="+mn-ea"/>
                <a:cs typeface="+mn-cs"/>
              </a:defRPr>
            </a:lvl1pPr>
            <a:lvl2pPr marL="457178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5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4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50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793F86D9-6C73-4DD5-AE4B-4DEDC0B0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59" y="1333504"/>
            <a:ext cx="4117913" cy="3137292"/>
          </a:xfrm>
          <a:prstGeom prst="rect">
            <a:avLst/>
          </a:prstGeom>
        </p:spPr>
        <p:txBody>
          <a:bodyPr lIns="68513" tIns="34289" rIns="68513" bIns="34289"/>
          <a:lstStyle>
            <a:lvl1pPr marL="256892" indent="-256892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266417" indent="0">
              <a:buFont typeface="Wingdings" panose="05000000000000000000" pitchFamily="2" charset="2"/>
              <a:buNone/>
              <a:defRPr>
                <a:solidFill>
                  <a:schemeClr val="accent2"/>
                </a:solidFill>
              </a:defRPr>
            </a:lvl2pPr>
            <a:lvl3pPr marL="266417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3pPr>
            <a:lvl4pPr marL="266417" indent="0">
              <a:buFont typeface="Wingdings" panose="05000000000000000000" pitchFamily="2" charset="2"/>
              <a:buNone/>
              <a:defRPr/>
            </a:lvl4pPr>
            <a:lvl5pPr marL="266417" indent="0"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="" xmlns:a16="http://schemas.microsoft.com/office/drawing/2014/main" id="{87843F21-3631-40B4-BEAB-E0A201ABEC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6751" y="1333539"/>
            <a:ext cx="4470338" cy="31372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68513" tIns="34289" rIns="68513" bIns="34289"/>
          <a:lstStyle>
            <a:lvl1pPr marL="256892" indent="-256892">
              <a:buSzPct val="100000"/>
              <a:buFont typeface="Arial" panose="020B0604020202020204" pitchFamily="34" charset="0"/>
              <a:buChar char="•"/>
              <a:defRPr>
                <a:solidFill>
                  <a:schemeClr val="accent4"/>
                </a:solidFill>
              </a:defRPr>
            </a:lvl1pPr>
            <a:lvl2pPr marL="266417" indent="-266417">
              <a:buSzPct val="100000"/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266417" indent="-266417">
              <a:buSzPct val="100000"/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266417" indent="-266417">
              <a:buSzPct val="100000"/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266417" indent="-266417">
              <a:buSzPct val="100000"/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4" name="Titre 13">
            <a:extLst>
              <a:ext uri="{FF2B5EF4-FFF2-40B4-BE49-F238E27FC236}">
                <a16:creationId xmlns="" xmlns:a16="http://schemas.microsoft.com/office/drawing/2014/main" id="{2C70AC52-1536-4084-BC2A-1B74AEC7A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60" y="209550"/>
            <a:ext cx="3848101" cy="391500"/>
          </a:xfrm>
          <a:prstGeom prst="rect">
            <a:avLst/>
          </a:prstGeom>
          <a:noFill/>
          <a:effectLst/>
        </p:spPr>
        <p:txBody>
          <a:bodyPr vert="horz" lIns="0" tIns="34289" rIns="68513" bIns="34289" rtlCol="0">
            <a:noAutofit/>
          </a:bodyPr>
          <a:lstStyle>
            <a:lvl1pPr>
              <a:defRPr lang="fr-FR" sz="2400" dirty="0">
                <a:solidFill>
                  <a:schemeClr val="accent2"/>
                </a:solidFill>
              </a:defRPr>
            </a:lvl1pPr>
          </a:lstStyle>
          <a:p>
            <a:pPr marL="0" lvl="0" indent="0" algn="l">
              <a:buSzPct val="25000"/>
              <a:buFont typeface="Arial" panose="020B0604020202020204" pitchFamily="34" charset="0"/>
            </a:pPr>
            <a:r>
              <a:rPr lang="fr-FR" dirty="0"/>
              <a:t>Modifiez le style du titre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="" xmlns:a16="http://schemas.microsoft.com/office/drawing/2014/main" id="{A4B1FCF6-1787-4CD8-BC3F-6D746C79F7FF}"/>
              </a:ext>
            </a:extLst>
          </p:cNvPr>
          <p:cNvCxnSpPr/>
          <p:nvPr userDrawn="1"/>
        </p:nvCxnSpPr>
        <p:spPr>
          <a:xfrm>
            <a:off x="520575" y="4931156"/>
            <a:ext cx="7337550" cy="0"/>
          </a:xfrm>
          <a:prstGeom prst="line">
            <a:avLst/>
          </a:prstGeom>
          <a:ln w="12700">
            <a:gradFill>
              <a:gsLst>
                <a:gs pos="0">
                  <a:schemeClr val="accent1"/>
                </a:gs>
                <a:gs pos="52000">
                  <a:schemeClr val="accent2"/>
                </a:gs>
                <a:gs pos="100000">
                  <a:schemeClr val="accent4"/>
                </a:gs>
              </a:gsLst>
              <a:lin ang="0" scaled="0"/>
            </a:gra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que 10">
            <a:extLst>
              <a:ext uri="{FF2B5EF4-FFF2-40B4-BE49-F238E27FC236}">
                <a16:creationId xmlns="" xmlns:a16="http://schemas.microsoft.com/office/drawing/2014/main" id="{BBA9584E-0B2E-0B4E-9E62-0C62718888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008319" y="4720287"/>
            <a:ext cx="962982" cy="288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63" y="219145"/>
            <a:ext cx="813694" cy="420044"/>
          </a:xfrm>
          <a:prstGeom prst="rect">
            <a:avLst/>
          </a:prstGeom>
        </p:spPr>
      </p:pic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259649" y="4917182"/>
            <a:ext cx="624703" cy="267494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accent4"/>
                </a:solidFill>
                <a:latin typeface="Gotham Rounded Book" pitchFamily="50" charset="0"/>
              </a:defRPr>
            </a:lvl1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49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50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="" xmlns:a16="http://schemas.microsoft.com/office/drawing/2014/main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="" xmlns:a16="http://schemas.microsoft.com/office/drawing/2014/main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solidFill>
            <a:srgbClr val="221B51"/>
          </a:solidFill>
          <a:ln>
            <a:noFill/>
          </a:ln>
        </p:spPr>
        <p:txBody>
          <a:bodyPr rot="0" spcFirstLastPara="0" vertOverflow="overflow" horzOverflow="overflow" vert="horz" wrap="square" lIns="68513" tIns="34289" rIns="68513" bIns="3428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="" xmlns:a16="http://schemas.microsoft.com/office/drawing/2014/main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260508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5000"/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="" xmlns:a16="http://schemas.microsoft.com/office/drawing/2014/main" id="{AA22FE3E-3312-D749-B253-80105CF8F5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8784" y="3786620"/>
            <a:ext cx="1716390" cy="70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85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e libre : forme 27">
            <a:extLst>
              <a:ext uri="{FF2B5EF4-FFF2-40B4-BE49-F238E27FC236}">
                <a16:creationId xmlns="" xmlns:a16="http://schemas.microsoft.com/office/drawing/2014/main" id="{E32CBF25-96F6-4760-A6C7-13CB77310327}"/>
              </a:ext>
            </a:extLst>
          </p:cNvPr>
          <p:cNvSpPr/>
          <p:nvPr userDrawn="1"/>
        </p:nvSpPr>
        <p:spPr>
          <a:xfrm rot="5400000">
            <a:off x="9416709" y="425050"/>
            <a:ext cx="6929" cy="6878"/>
          </a:xfrm>
          <a:custGeom>
            <a:avLst/>
            <a:gdLst>
              <a:gd name="connsiteX0" fmla="*/ 0 w 9239"/>
              <a:gd name="connsiteY0" fmla="*/ 0 h 9170"/>
              <a:gd name="connsiteX1" fmla="*/ 4801 w 9239"/>
              <a:gd name="connsiteY1" fmla="*/ 2072 h 9170"/>
              <a:gd name="connsiteX2" fmla="*/ 5793 w 9239"/>
              <a:gd name="connsiteY2" fmla="*/ 6934 h 9170"/>
              <a:gd name="connsiteX3" fmla="*/ 0 w 9239"/>
              <a:gd name="connsiteY3" fmla="*/ 0 h 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39" h="9170">
                <a:moveTo>
                  <a:pt x="0" y="0"/>
                </a:moveTo>
                <a:lnTo>
                  <a:pt x="4801" y="2072"/>
                </a:lnTo>
                <a:cubicBezTo>
                  <a:pt x="9828" y="7496"/>
                  <a:pt x="11151" y="12060"/>
                  <a:pt x="5793" y="6934"/>
                </a:cubicBez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13" tIns="34289" rIns="68513" bIns="34289" rtlCol="0" anchor="ctr"/>
          <a:lstStyle/>
          <a:p>
            <a:pPr algn="ctr" defTabSz="685001"/>
            <a:endParaRPr lang="fr-FR" sz="1400">
              <a:solidFill>
                <a:prstClr val="white"/>
              </a:solidFill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="" xmlns:a16="http://schemas.microsoft.com/office/drawing/2014/main" id="{D9F64D67-1C24-4892-B262-37D1306B466F}"/>
              </a:ext>
            </a:extLst>
          </p:cNvPr>
          <p:cNvSpPr/>
          <p:nvPr userDrawn="1"/>
        </p:nvSpPr>
        <p:spPr>
          <a:xfrm rot="5400000">
            <a:off x="2821820" y="-2821781"/>
            <a:ext cx="3500437" cy="9144000"/>
          </a:xfrm>
          <a:custGeom>
            <a:avLst/>
            <a:gdLst>
              <a:gd name="connsiteX0" fmla="*/ 0 w 4667249"/>
              <a:gd name="connsiteY0" fmla="*/ 12192000 h 12192000"/>
              <a:gd name="connsiteX1" fmla="*/ 0 w 4667249"/>
              <a:gd name="connsiteY1" fmla="*/ 0 h 12192000"/>
              <a:gd name="connsiteX2" fmla="*/ 391250 w 4667249"/>
              <a:gd name="connsiteY2" fmla="*/ 0 h 12192000"/>
              <a:gd name="connsiteX3" fmla="*/ 388057 w 4667249"/>
              <a:gd name="connsiteY3" fmla="*/ 12606 h 12192000"/>
              <a:gd name="connsiteX4" fmla="*/ 392149 w 4667249"/>
              <a:gd name="connsiteY4" fmla="*/ 3175 h 12192000"/>
              <a:gd name="connsiteX5" fmla="*/ 3929056 w 4667249"/>
              <a:gd name="connsiteY5" fmla="*/ 8462211 h 12192000"/>
              <a:gd name="connsiteX6" fmla="*/ 4667249 w 4667249"/>
              <a:gd name="connsiteY6" fmla="*/ 9904638 h 12192000"/>
              <a:gd name="connsiteX7" fmla="*/ 3884123 w 4667249"/>
              <a:gd name="connsiteY7" fmla="*/ 11340655 h 12192000"/>
              <a:gd name="connsiteX8" fmla="*/ 3018395 w 4667249"/>
              <a:gd name="connsiteY8" fmla="*/ 12161107 h 12192000"/>
              <a:gd name="connsiteX9" fmla="*/ 2993334 w 4667249"/>
              <a:gd name="connsiteY9" fmla="*/ 12192000 h 12192000"/>
              <a:gd name="connsiteX10" fmla="*/ 0 w 4667249"/>
              <a:gd name="connsiteY10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7249" h="12192000">
                <a:moveTo>
                  <a:pt x="0" y="12192000"/>
                </a:moveTo>
                <a:lnTo>
                  <a:pt x="0" y="0"/>
                </a:lnTo>
                <a:lnTo>
                  <a:pt x="391250" y="0"/>
                </a:lnTo>
                <a:lnTo>
                  <a:pt x="388057" y="12606"/>
                </a:lnTo>
                <a:lnTo>
                  <a:pt x="392149" y="3175"/>
                </a:lnTo>
                <a:cubicBezTo>
                  <a:pt x="-53976" y="4352895"/>
                  <a:pt x="3267892" y="7638425"/>
                  <a:pt x="3929056" y="8462211"/>
                </a:cubicBezTo>
                <a:cubicBezTo>
                  <a:pt x="4590220" y="9285997"/>
                  <a:pt x="4667249" y="9593715"/>
                  <a:pt x="4667249" y="9904638"/>
                </a:cubicBezTo>
                <a:cubicBezTo>
                  <a:pt x="4667249" y="10212357"/>
                  <a:pt x="4657621" y="10734836"/>
                  <a:pt x="3884123" y="11340655"/>
                </a:cubicBezTo>
                <a:cubicBezTo>
                  <a:pt x="3450836" y="11683232"/>
                  <a:pt x="3175969" y="11973070"/>
                  <a:pt x="3018395" y="12161107"/>
                </a:cubicBezTo>
                <a:lnTo>
                  <a:pt x="2993334" y="1219200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rot="0" spcFirstLastPara="0" vertOverflow="overflow" horzOverflow="overflow" vert="horz" wrap="square" lIns="68513" tIns="34289" rIns="68513" bIns="3428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001"/>
            <a:endParaRPr lang="fr-FR" sz="1400">
              <a:solidFill>
                <a:prstClr val="black"/>
              </a:solidFill>
            </a:endParaRPr>
          </a:p>
        </p:txBody>
      </p:sp>
      <p:sp>
        <p:nvSpPr>
          <p:cNvPr id="33" name="Titre 1">
            <a:extLst>
              <a:ext uri="{FF2B5EF4-FFF2-40B4-BE49-F238E27FC236}">
                <a16:creationId xmlns="" xmlns:a16="http://schemas.microsoft.com/office/drawing/2014/main" id="{CFF4D913-86CF-4114-9D88-295C3FB40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8577" y="1969538"/>
            <a:ext cx="4467225" cy="1790700"/>
          </a:xfrm>
          <a:prstGeom prst="rect">
            <a:avLst/>
          </a:prstGeom>
        </p:spPr>
        <p:txBody>
          <a:bodyPr lIns="68513" tIns="34289" rIns="68513" bIns="34289" anchor="ctr" anchorCtr="0">
            <a:normAutofit/>
          </a:bodyPr>
          <a:lstStyle>
            <a:lvl1pPr algn="l">
              <a:lnSpc>
                <a:spcPts val="4950"/>
              </a:lnSpc>
              <a:defRPr sz="4100"/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="" xmlns:a16="http://schemas.microsoft.com/office/drawing/2014/main" id="{F2CF5EEC-9C6A-4913-8BF2-1CE6D47F53E6}"/>
              </a:ext>
            </a:extLst>
          </p:cNvPr>
          <p:cNvCxnSpPr/>
          <p:nvPr userDrawn="1"/>
        </p:nvCxnSpPr>
        <p:spPr>
          <a:xfrm>
            <a:off x="3924302" y="3590925"/>
            <a:ext cx="447675" cy="0"/>
          </a:xfrm>
          <a:prstGeom prst="line">
            <a:avLst/>
          </a:prstGeom>
          <a:ln w="317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>
            <a:extLst>
              <a:ext uri="{FF2B5EF4-FFF2-40B4-BE49-F238E27FC236}">
                <a16:creationId xmlns="" xmlns:a16="http://schemas.microsoft.com/office/drawing/2014/main" id="{92DEA45E-E80D-4F1C-9FC5-CC2D1DD6F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8577" y="3760240"/>
            <a:ext cx="4467225" cy="1241822"/>
          </a:xfrm>
          <a:prstGeom prst="rect">
            <a:avLst/>
          </a:prstGeom>
        </p:spPr>
        <p:txBody>
          <a:bodyPr lIns="68513" tIns="34289" rIns="68513" bIns="34289"/>
          <a:lstStyle>
            <a:lvl1pPr marL="0" indent="0" algn="l">
              <a:buNone/>
              <a:defRPr sz="3000">
                <a:solidFill>
                  <a:schemeClr val="accent4"/>
                </a:solidFill>
                <a:latin typeface="+mn-lt"/>
              </a:defRPr>
            </a:lvl1pPr>
            <a:lvl2pPr marL="342479" indent="0" algn="ctr">
              <a:buNone/>
              <a:defRPr sz="1500"/>
            </a:lvl2pPr>
            <a:lvl3pPr marL="685001" indent="0" algn="ctr">
              <a:buNone/>
              <a:defRPr sz="1400"/>
            </a:lvl3pPr>
            <a:lvl4pPr marL="1027502" indent="0" algn="ctr">
              <a:buNone/>
              <a:defRPr sz="1200"/>
            </a:lvl4pPr>
            <a:lvl5pPr marL="1370002" indent="0" algn="ctr">
              <a:buNone/>
              <a:defRPr sz="1200"/>
            </a:lvl5pPr>
            <a:lvl6pPr marL="1712525" indent="0" algn="ctr">
              <a:buNone/>
              <a:defRPr sz="1200"/>
            </a:lvl6pPr>
            <a:lvl7pPr marL="2055002" indent="0" algn="ctr">
              <a:buNone/>
              <a:defRPr sz="1200"/>
            </a:lvl7pPr>
            <a:lvl8pPr marL="2397480" indent="0" algn="ctr">
              <a:buNone/>
              <a:defRPr sz="1200"/>
            </a:lvl8pPr>
            <a:lvl9pPr marL="2739959" indent="0" algn="ctr">
              <a:buNone/>
              <a:defRPr sz="1200"/>
            </a:lvl9pPr>
          </a:lstStyle>
          <a:p>
            <a:endParaRPr lang="fr-FR" dirty="0"/>
          </a:p>
        </p:txBody>
      </p:sp>
      <p:pic>
        <p:nvPicPr>
          <p:cNvPr id="10" name="Graphique 9">
            <a:extLst>
              <a:ext uri="{FF2B5EF4-FFF2-40B4-BE49-F238E27FC236}">
                <a16:creationId xmlns="" xmlns:a16="http://schemas.microsoft.com/office/drawing/2014/main" id="{41D7B481-2B8F-8540-9163-7E9BED1CD0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8784" y="3786620"/>
            <a:ext cx="1716390" cy="70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4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259649" y="4917182"/>
            <a:ext cx="624703" cy="267494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accent4"/>
                </a:solidFill>
                <a:latin typeface="Gotham Rounded Book" pitchFamily="50" charset="0"/>
              </a:defRPr>
            </a:lvl1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96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534" y="258763"/>
            <a:ext cx="1143562" cy="59032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50119" y="4917182"/>
            <a:ext cx="624703" cy="267494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accent4"/>
                </a:solidFill>
                <a:latin typeface="Gotham Rounded Book" pitchFamily="50" charset="0"/>
              </a:defRPr>
            </a:lvl1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0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1" r:id="rId9"/>
    <p:sldLayoutId id="2147483684" r:id="rId10"/>
    <p:sldLayoutId id="214748369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685001" rtl="0" eaLnBrk="1" latinLnBrk="0" hangingPunct="1">
        <a:lnSpc>
          <a:spcPts val="255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001" rtl="0" eaLnBrk="1" latinLnBrk="0" hangingPunct="1">
        <a:lnSpc>
          <a:spcPct val="90000"/>
        </a:lnSpc>
        <a:spcBef>
          <a:spcPts val="750"/>
        </a:spcBef>
        <a:buSzPct val="25000"/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0" indent="0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400" i="1" kern="1200">
          <a:solidFill>
            <a:schemeClr val="accent4"/>
          </a:solidFill>
          <a:latin typeface="+mn-lt"/>
          <a:ea typeface="+mn-ea"/>
          <a:cs typeface="+mn-cs"/>
        </a:defRPr>
      </a:lvl3pPr>
      <a:lvl4pPr marL="0" indent="0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200" i="1" kern="1200">
          <a:solidFill>
            <a:schemeClr val="accent4"/>
          </a:solidFill>
          <a:latin typeface="+mn-lt"/>
          <a:ea typeface="+mn-ea"/>
          <a:cs typeface="+mn-cs"/>
        </a:defRPr>
      </a:lvl4pPr>
      <a:lvl5pPr marL="0" indent="0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200" i="1" kern="1200">
          <a:solidFill>
            <a:schemeClr val="accent4"/>
          </a:solidFill>
          <a:latin typeface="+mn-lt"/>
          <a:ea typeface="+mn-ea"/>
          <a:cs typeface="+mn-cs"/>
        </a:defRPr>
      </a:lvl5pPr>
      <a:lvl6pPr marL="1883741" indent="-171262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242" indent="-171262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8742" indent="-171262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1265" indent="-171262" algn="l" defTabSz="68500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479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001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7502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002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2525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5002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7480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39959" algn="l" defTabSz="68500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13" Type="http://schemas.openxmlformats.org/officeDocument/2006/relationships/tags" Target="../tags/tag58.xml"/><Relationship Id="rId18" Type="http://schemas.openxmlformats.org/officeDocument/2006/relationships/tags" Target="../tags/tag6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12" Type="http://schemas.openxmlformats.org/officeDocument/2006/relationships/tags" Target="../tags/tag57.xml"/><Relationship Id="rId17" Type="http://schemas.openxmlformats.org/officeDocument/2006/relationships/tags" Target="../tags/tag62.xml"/><Relationship Id="rId2" Type="http://schemas.openxmlformats.org/officeDocument/2006/relationships/tags" Target="../tags/tag47.xml"/><Relationship Id="rId16" Type="http://schemas.openxmlformats.org/officeDocument/2006/relationships/tags" Target="../tags/tag61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11" Type="http://schemas.openxmlformats.org/officeDocument/2006/relationships/tags" Target="../tags/tag56.xml"/><Relationship Id="rId5" Type="http://schemas.openxmlformats.org/officeDocument/2006/relationships/tags" Target="../tags/tag50.xml"/><Relationship Id="rId15" Type="http://schemas.openxmlformats.org/officeDocument/2006/relationships/tags" Target="../tags/tag60.xml"/><Relationship Id="rId10" Type="http://schemas.openxmlformats.org/officeDocument/2006/relationships/tags" Target="../tags/tag55.xml"/><Relationship Id="rId19" Type="http://schemas.openxmlformats.org/officeDocument/2006/relationships/slideLayout" Target="../slideLayouts/slideLayout5.xml"/><Relationship Id="rId4" Type="http://schemas.openxmlformats.org/officeDocument/2006/relationships/tags" Target="../tags/tag49.xml"/><Relationship Id="rId9" Type="http://schemas.openxmlformats.org/officeDocument/2006/relationships/tags" Target="../tags/tag54.xml"/><Relationship Id="rId14" Type="http://schemas.openxmlformats.org/officeDocument/2006/relationships/tags" Target="../tags/tag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mailto:quality@eramet-aubertduval.com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jp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4" Type="http://schemas.openxmlformats.org/officeDocument/2006/relationships/package" Target="../embeddings/Microsoft_Excel_Worksheet1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26" Type="http://schemas.openxmlformats.org/officeDocument/2006/relationships/tags" Target="../tags/tag29.xml"/><Relationship Id="rId39" Type="http://schemas.openxmlformats.org/officeDocument/2006/relationships/tags" Target="../tags/tag42.xml"/><Relationship Id="rId3" Type="http://schemas.openxmlformats.org/officeDocument/2006/relationships/tags" Target="../tags/tag6.xml"/><Relationship Id="rId21" Type="http://schemas.openxmlformats.org/officeDocument/2006/relationships/tags" Target="../tags/tag24.xml"/><Relationship Id="rId34" Type="http://schemas.openxmlformats.org/officeDocument/2006/relationships/tags" Target="../tags/tag37.xml"/><Relationship Id="rId42" Type="http://schemas.openxmlformats.org/officeDocument/2006/relationships/tags" Target="../tags/tag45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5" Type="http://schemas.openxmlformats.org/officeDocument/2006/relationships/tags" Target="../tags/tag28.xml"/><Relationship Id="rId33" Type="http://schemas.openxmlformats.org/officeDocument/2006/relationships/tags" Target="../tags/tag36.xml"/><Relationship Id="rId38" Type="http://schemas.openxmlformats.org/officeDocument/2006/relationships/tags" Target="../tags/tag41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29" Type="http://schemas.openxmlformats.org/officeDocument/2006/relationships/tags" Target="../tags/tag32.xml"/><Relationship Id="rId41" Type="http://schemas.openxmlformats.org/officeDocument/2006/relationships/tags" Target="../tags/tag44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24" Type="http://schemas.openxmlformats.org/officeDocument/2006/relationships/tags" Target="../tags/tag27.xml"/><Relationship Id="rId32" Type="http://schemas.openxmlformats.org/officeDocument/2006/relationships/tags" Target="../tags/tag35.xml"/><Relationship Id="rId37" Type="http://schemas.openxmlformats.org/officeDocument/2006/relationships/tags" Target="../tags/tag40.xml"/><Relationship Id="rId40" Type="http://schemas.openxmlformats.org/officeDocument/2006/relationships/tags" Target="../tags/tag43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23" Type="http://schemas.openxmlformats.org/officeDocument/2006/relationships/tags" Target="../tags/tag26.xml"/><Relationship Id="rId28" Type="http://schemas.openxmlformats.org/officeDocument/2006/relationships/tags" Target="../tags/tag31.xml"/><Relationship Id="rId36" Type="http://schemas.openxmlformats.org/officeDocument/2006/relationships/tags" Target="../tags/tag39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31" Type="http://schemas.openxmlformats.org/officeDocument/2006/relationships/tags" Target="../tags/tag34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tags" Target="../tags/tag25.xml"/><Relationship Id="rId27" Type="http://schemas.openxmlformats.org/officeDocument/2006/relationships/tags" Target="../tags/tag30.xml"/><Relationship Id="rId30" Type="http://schemas.openxmlformats.org/officeDocument/2006/relationships/tags" Target="../tags/tag33.xml"/><Relationship Id="rId35" Type="http://schemas.openxmlformats.org/officeDocument/2006/relationships/tags" Target="../tags/tag38.xml"/><Relationship Id="rId43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309381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Diapositive think-cell" r:id="rId5" imgW="216" imgH="216" progId="TCLayout.ActiveDocument.1">
                  <p:embed/>
                </p:oleObj>
              </mc:Choice>
              <mc:Fallback>
                <p:oleObj name="Diapositive think-cell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ts val="4950"/>
              </a:lnSpc>
              <a:spcBef>
                <a:spcPct val="0"/>
              </a:spcBef>
              <a:spcAft>
                <a:spcPct val="0"/>
              </a:spcAft>
            </a:pPr>
            <a:endParaRPr lang="fr-FR" sz="4100" dirty="0">
              <a:latin typeface="Gotham Rounded Book"/>
              <a:sym typeface="Gotham Rounded Book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3851920" y="1995686"/>
            <a:ext cx="4896544" cy="17907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4"/>
                </a:solidFill>
              </a:rPr>
              <a:t>Point Avancement</a:t>
            </a:r>
            <a:br>
              <a:rPr lang="fr-FR" dirty="0" smtClean="0">
                <a:solidFill>
                  <a:schemeClr val="accent4"/>
                </a:solidFill>
              </a:rPr>
            </a:br>
            <a:r>
              <a:rPr lang="fr-FR" dirty="0" smtClean="0">
                <a:solidFill>
                  <a:schemeClr val="accent4"/>
                </a:solidFill>
              </a:rPr>
              <a:t>SBU AED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012160" y="4011910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18 décembre 2018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07504" y="4803998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63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TB_00000000000000000000000000000000_ScaleContainer"/>
          <p:cNvSpPr/>
          <p:nvPr>
            <p:custDataLst>
              <p:tags r:id="rId1"/>
            </p:custDataLst>
          </p:nvPr>
        </p:nvSpPr>
        <p:spPr>
          <a:xfrm rot="5400000">
            <a:off x="-1776840" y="2201929"/>
            <a:ext cx="4608514" cy="595629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44546A"/>
              </a:gs>
              <a:gs pos="0">
                <a:srgbClr val="44546A"/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sx="102000" sy="102000" algn="l" rotWithShape="0">
              <a:prstClr val="black">
                <a:alpha val="62000"/>
              </a:prstClr>
            </a:outerShdw>
            <a:reflection blurRad="6350" stA="50000" endA="300" endPos="0" dist="1143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oneTexte 2"/>
          <p:cNvSpPr txBox="1"/>
          <p:nvPr/>
        </p:nvSpPr>
        <p:spPr>
          <a:xfrm>
            <a:off x="2915816" y="-2053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Semaine 51</a:t>
            </a:r>
            <a:endParaRPr lang="en-US" u="sng" dirty="0"/>
          </a:p>
        </p:txBody>
      </p:sp>
      <p:cxnSp>
        <p:nvCxnSpPr>
          <p:cNvPr id="21" name="OTLSHAPE_TB_00000000000000000000000000000000_Separator2"/>
          <p:cNvCxnSpPr/>
          <p:nvPr>
            <p:custDataLst>
              <p:tags r:id="rId2"/>
            </p:custDataLst>
          </p:nvPr>
        </p:nvCxnSpPr>
        <p:spPr>
          <a:xfrm flipV="1">
            <a:off x="248056" y="1059583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2"/>
          <p:cNvCxnSpPr/>
          <p:nvPr>
            <p:custDataLst>
              <p:tags r:id="rId3"/>
            </p:custDataLst>
          </p:nvPr>
        </p:nvCxnSpPr>
        <p:spPr>
          <a:xfrm flipV="1">
            <a:off x="253872" y="2067693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B_00000000000000000000000000000000_Separator2"/>
          <p:cNvCxnSpPr/>
          <p:nvPr>
            <p:custDataLst>
              <p:tags r:id="rId4"/>
            </p:custDataLst>
          </p:nvPr>
        </p:nvCxnSpPr>
        <p:spPr>
          <a:xfrm flipV="1">
            <a:off x="253872" y="2715765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94053" y="619613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17/12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94053" y="1493482"/>
            <a:ext cx="729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18/12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94053" y="2211710"/>
            <a:ext cx="792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18/12 et 19/12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194053" y="3511522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20/12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T_750792dda2854df1b95af5f5f1d43f8d_Shape"/>
          <p:cNvSpPr/>
          <p:nvPr>
            <p:custDataLst>
              <p:tags r:id="rId5"/>
            </p:custDataLst>
          </p:nvPr>
        </p:nvSpPr>
        <p:spPr>
          <a:xfrm>
            <a:off x="1006886" y="627534"/>
            <a:ext cx="2917042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GE Power &gt; Christophe P. et MB à Baden</a:t>
            </a:r>
            <a:endParaRPr lang="en-US" sz="1050" b="1" dirty="0"/>
          </a:p>
        </p:txBody>
      </p:sp>
      <p:sp>
        <p:nvSpPr>
          <p:cNvPr id="88" name="OTLSHAPE_T_750792dda2854df1b95af5f5f1d43f8d_Shape"/>
          <p:cNvSpPr/>
          <p:nvPr>
            <p:custDataLst>
              <p:tags r:id="rId6"/>
            </p:custDataLst>
          </p:nvPr>
        </p:nvSpPr>
        <p:spPr>
          <a:xfrm>
            <a:off x="1006886" y="1495297"/>
            <a:ext cx="3313086" cy="212357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Framatome &gt; réunion avec Sandrine A.</a:t>
            </a:r>
            <a:endParaRPr lang="en-US" sz="1200" b="1" dirty="0"/>
          </a:p>
        </p:txBody>
      </p:sp>
      <p:sp>
        <p:nvSpPr>
          <p:cNvPr id="41" name="OTLSHAPE_T_750792dda2854df1b95af5f5f1d43f8d_Shape"/>
          <p:cNvSpPr/>
          <p:nvPr>
            <p:custDataLst>
              <p:tags r:id="rId7"/>
            </p:custDataLst>
          </p:nvPr>
        </p:nvSpPr>
        <p:spPr>
          <a:xfrm>
            <a:off x="3995936" y="627534"/>
            <a:ext cx="1743417" cy="215926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err="1" smtClean="0"/>
              <a:t>Technicatome</a:t>
            </a:r>
            <a:r>
              <a:rPr lang="fr-FR" sz="1000" b="1" dirty="0" smtClean="0"/>
              <a:t> &gt; Call</a:t>
            </a:r>
            <a:endParaRPr lang="en-US" sz="1000" b="1" dirty="0"/>
          </a:p>
        </p:txBody>
      </p:sp>
      <p:sp>
        <p:nvSpPr>
          <p:cNvPr id="52" name="OTLSHAPE_T_750792dda2854df1b95af5f5f1d43f8d_Shape"/>
          <p:cNvSpPr/>
          <p:nvPr>
            <p:custDataLst>
              <p:tags r:id="rId8"/>
            </p:custDataLst>
          </p:nvPr>
        </p:nvSpPr>
        <p:spPr>
          <a:xfrm>
            <a:off x="1011974" y="2355726"/>
            <a:ext cx="3816423" cy="212357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SHE </a:t>
            </a:r>
            <a:r>
              <a:rPr lang="fr-FR" sz="1200" b="1" dirty="0" smtClean="0"/>
              <a:t>se rends aux Ancizes pour le sujet FAI</a:t>
            </a:r>
            <a:endParaRPr lang="en-US" sz="1200" b="1" dirty="0"/>
          </a:p>
        </p:txBody>
      </p:sp>
      <p:sp>
        <p:nvSpPr>
          <p:cNvPr id="54" name="OTLSHAPE_T_750792dda2854df1b95af5f5f1d43f8d_Shape"/>
          <p:cNvSpPr/>
          <p:nvPr>
            <p:custDataLst>
              <p:tags r:id="rId9"/>
            </p:custDataLst>
          </p:nvPr>
        </p:nvSpPr>
        <p:spPr>
          <a:xfrm>
            <a:off x="986609" y="3583529"/>
            <a:ext cx="2865312" cy="212357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Framatome se rends aux Ancizes</a:t>
            </a:r>
            <a:endParaRPr lang="en-US" sz="1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07504" y="4887039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23" name="OTLSHAPE_T_750792dda2854df1b95af5f5f1d43f8d_Shape"/>
          <p:cNvSpPr/>
          <p:nvPr>
            <p:custDataLst>
              <p:tags r:id="rId10"/>
            </p:custDataLst>
          </p:nvPr>
        </p:nvSpPr>
        <p:spPr>
          <a:xfrm>
            <a:off x="5868144" y="635618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R-R Nucléaire &gt; Courrier envoyé</a:t>
            </a:r>
            <a:endParaRPr lang="en-US" sz="1000" b="1" dirty="0"/>
          </a:p>
        </p:txBody>
      </p:sp>
      <p:sp>
        <p:nvSpPr>
          <p:cNvPr id="24" name="OTLSHAPE_T_750792dda2854df1b95af5f5f1d43f8d_Shape"/>
          <p:cNvSpPr/>
          <p:nvPr>
            <p:custDataLst>
              <p:tags r:id="rId11"/>
            </p:custDataLst>
          </p:nvPr>
        </p:nvSpPr>
        <p:spPr>
          <a:xfrm>
            <a:off x="996338" y="4231601"/>
            <a:ext cx="4151726" cy="212357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Instruction dossier nucléaire France pour EDF &gt; ASN</a:t>
            </a:r>
            <a:endParaRPr lang="en-US" sz="1200" b="1" dirty="0"/>
          </a:p>
        </p:txBody>
      </p:sp>
      <p:cxnSp>
        <p:nvCxnSpPr>
          <p:cNvPr id="25" name="OTLSHAPE_TB_00000000000000000000000000000000_Separator2"/>
          <p:cNvCxnSpPr/>
          <p:nvPr>
            <p:custDataLst>
              <p:tags r:id="rId12"/>
            </p:custDataLst>
          </p:nvPr>
        </p:nvCxnSpPr>
        <p:spPr>
          <a:xfrm flipV="1">
            <a:off x="271197" y="3939902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179512" y="4238967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21/12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T_750792dda2854df1b95af5f5f1d43f8d_Shape"/>
          <p:cNvSpPr/>
          <p:nvPr>
            <p:custDataLst>
              <p:tags r:id="rId13"/>
            </p:custDataLst>
          </p:nvPr>
        </p:nvSpPr>
        <p:spPr>
          <a:xfrm>
            <a:off x="6779368" y="3397385"/>
            <a:ext cx="2339886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Information vers client</a:t>
            </a:r>
            <a:endParaRPr lang="en-US" sz="1200" b="1" dirty="0"/>
          </a:p>
        </p:txBody>
      </p:sp>
      <p:sp>
        <p:nvSpPr>
          <p:cNvPr id="27" name="OTLSHAPE_T_750792dda2854df1b95af5f5f1d43f8d_Shape"/>
          <p:cNvSpPr/>
          <p:nvPr>
            <p:custDataLst>
              <p:tags r:id="rId14"/>
            </p:custDataLst>
          </p:nvPr>
        </p:nvSpPr>
        <p:spPr>
          <a:xfrm>
            <a:off x="6774703" y="3761712"/>
            <a:ext cx="2344551" cy="212357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Echange/Réunion client</a:t>
            </a:r>
            <a:endParaRPr lang="en-US" sz="1200" b="1" dirty="0"/>
          </a:p>
        </p:txBody>
      </p:sp>
      <p:sp>
        <p:nvSpPr>
          <p:cNvPr id="28" name="OTLSHAPE_T_750792dda2854df1b95af5f5f1d43f8d_Shape"/>
          <p:cNvSpPr/>
          <p:nvPr>
            <p:custDataLst>
              <p:tags r:id="rId15"/>
            </p:custDataLst>
          </p:nvPr>
        </p:nvSpPr>
        <p:spPr>
          <a:xfrm>
            <a:off x="6774703" y="4121696"/>
            <a:ext cx="2344551" cy="178246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Audit / Visite client sur site</a:t>
            </a:r>
            <a:endParaRPr lang="en-US" sz="1200" b="1" dirty="0"/>
          </a:p>
        </p:txBody>
      </p:sp>
      <p:sp>
        <p:nvSpPr>
          <p:cNvPr id="30" name="OTLSHAPE_T_750792dda2854df1b95af5f5f1d43f8d_Shape"/>
          <p:cNvSpPr/>
          <p:nvPr>
            <p:custDataLst>
              <p:tags r:id="rId16"/>
            </p:custDataLst>
          </p:nvPr>
        </p:nvSpPr>
        <p:spPr>
          <a:xfrm>
            <a:off x="996338" y="2931790"/>
            <a:ext cx="3313086" cy="212357"/>
          </a:xfrm>
          <a:prstGeom prst="roundRect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/>
              <a:t>Contact entre </a:t>
            </a:r>
            <a:r>
              <a:rPr lang="fr-FR" sz="1100" b="1" dirty="0" smtClean="0"/>
              <a:t>SAE </a:t>
            </a:r>
            <a:r>
              <a:rPr lang="fr-FR" sz="1100" b="1" dirty="0"/>
              <a:t>et A&amp;D aux </a:t>
            </a:r>
            <a:r>
              <a:rPr lang="fr-FR" sz="1100" b="1" dirty="0" smtClean="0"/>
              <a:t>Ancizes</a:t>
            </a:r>
            <a:endParaRPr lang="en-US" sz="1100" b="1" dirty="0"/>
          </a:p>
        </p:txBody>
      </p:sp>
      <p:sp>
        <p:nvSpPr>
          <p:cNvPr id="31" name="OTLSHAPE_T_750792dda2854df1b95af5f5f1d43f8d_Shape"/>
          <p:cNvSpPr/>
          <p:nvPr>
            <p:custDataLst>
              <p:tags r:id="rId17"/>
            </p:custDataLst>
          </p:nvPr>
        </p:nvSpPr>
        <p:spPr>
          <a:xfrm>
            <a:off x="4427983" y="1495297"/>
            <a:ext cx="3816425" cy="212357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Echange entre métallurgistes Airbus et A&amp;D (Ancizes)</a:t>
            </a:r>
            <a:endParaRPr lang="en-US" sz="1050" b="1" dirty="0"/>
          </a:p>
        </p:txBody>
      </p:sp>
      <p:cxnSp>
        <p:nvCxnSpPr>
          <p:cNvPr id="32" name="OTLSHAPE_TB_00000000000000000000000000000000_Separator2"/>
          <p:cNvCxnSpPr/>
          <p:nvPr>
            <p:custDataLst>
              <p:tags r:id="rId18"/>
            </p:custDataLst>
          </p:nvPr>
        </p:nvCxnSpPr>
        <p:spPr>
          <a:xfrm flipV="1">
            <a:off x="248055" y="3291830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79512" y="2859782"/>
            <a:ext cx="729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19/12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71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69753"/>
            <a:ext cx="7265911" cy="390859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Contexte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31590"/>
            <a:ext cx="8784976" cy="2880320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 smtClean="0"/>
              <a:t>Une cellule centrale de gestion de crise qualité pour :</a:t>
            </a:r>
            <a:endParaRPr lang="fr-FR" sz="100" dirty="0" smtClean="0"/>
          </a:p>
          <a:p>
            <a:pPr algn="just">
              <a:buFontTx/>
              <a:buChar char="-"/>
            </a:pPr>
            <a:r>
              <a:rPr lang="fr-FR" dirty="0" smtClean="0"/>
              <a:t>Répondre aux demandes clients ; </a:t>
            </a:r>
          </a:p>
          <a:p>
            <a:pPr algn="just">
              <a:buFontTx/>
              <a:buChar char="-"/>
            </a:pPr>
            <a:r>
              <a:rPr lang="fr-FR" dirty="0" smtClean="0"/>
              <a:t>Canaliser et centraliser la communication officielle entre clients et usines ; mettre en copie la cellule pour toute communication/demande officielle écrite :  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lvl="0" indent="0" algn="ctr" defTabSz="914355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fr-FR" sz="1600" b="1" u="sng" dirty="0" smtClean="0">
                <a:solidFill>
                  <a:srgbClr val="0070C0"/>
                </a:solidFill>
                <a:hlinkClick r:id="rId2"/>
              </a:rPr>
              <a:t>quality@eramet-aubertduval.com</a:t>
            </a:r>
            <a:endParaRPr lang="fr-FR" dirty="0" smtClean="0"/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Suite </a:t>
            </a:r>
            <a:r>
              <a:rPr lang="fr-FR" dirty="0"/>
              <a:t>aux différents audits menés, les 3 </a:t>
            </a:r>
            <a:r>
              <a:rPr lang="fr-FR" dirty="0" smtClean="0"/>
              <a:t>sujets de crise </a:t>
            </a:r>
            <a:r>
              <a:rPr lang="fr-FR" dirty="0"/>
              <a:t>en cours concernent </a:t>
            </a:r>
            <a:r>
              <a:rPr lang="fr-FR" dirty="0" smtClean="0"/>
              <a:t>:</a:t>
            </a:r>
            <a:endParaRPr lang="fr-FR" sz="5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marL="542642" indent="-285750" algn="just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Essais </a:t>
            </a:r>
            <a:r>
              <a:rPr lang="fr-FR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non réalisés	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: au nombre de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121,000 </a:t>
            </a:r>
            <a:endParaRPr lang="fr-FR" sz="16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marL="542642" indent="-285750" algn="just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Essais </a:t>
            </a:r>
            <a:r>
              <a:rPr lang="fr-FR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modifiés	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: au nombre de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37,000</a:t>
            </a:r>
            <a:endParaRPr lang="fr-FR" sz="16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marL="542642" indent="-285750" algn="just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Évènements internes</a:t>
            </a:r>
            <a:r>
              <a:rPr lang="fr-FR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	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: 10,147 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rouges dont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8,260 concernant les clients  « Top 7 »</a:t>
            </a:r>
            <a:endParaRPr lang="fr-FR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" name="Flèche courbée vers le haut 5">
            <a:hlinkClick r:id="rId3" action="ppaction://hlinksldjump"/>
          </p:cNvPr>
          <p:cNvSpPr/>
          <p:nvPr/>
        </p:nvSpPr>
        <p:spPr>
          <a:xfrm>
            <a:off x="35496" y="72012"/>
            <a:ext cx="576064" cy="195482"/>
          </a:xfrm>
          <a:prstGeom prst="curvedUpArrow">
            <a:avLst/>
          </a:prstGeom>
          <a:gradFill>
            <a:gsLst>
              <a:gs pos="100000">
                <a:srgbClr val="FF0000"/>
              </a:gs>
              <a:gs pos="56000">
                <a:srgbClr val="FF6629"/>
              </a:gs>
              <a:gs pos="100000">
                <a:srgbClr val="FFF4D3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 cap="sq" cmpd="sng">
            <a:gradFill>
              <a:gsLst>
                <a:gs pos="90850">
                  <a:srgbClr val="FFF4D3"/>
                </a:gs>
                <a:gs pos="0">
                  <a:srgbClr val="FF9469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94870">
                  <a:srgbClr val="FF6629"/>
                </a:gs>
                <a:gs pos="94740">
                  <a:srgbClr val="FFF5DA"/>
                </a:gs>
                <a:gs pos="94481">
                  <a:srgbClr val="FFF5DA"/>
                </a:gs>
                <a:gs pos="93962">
                  <a:srgbClr val="FFF5D9"/>
                </a:gs>
                <a:gs pos="92925">
                  <a:srgbClr val="FFF5D7"/>
                </a:gs>
                <a:gs pos="95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35496" y="1046033"/>
            <a:ext cx="0" cy="354194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52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1470"/>
            <a:ext cx="7265911" cy="390859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Principaux Axes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483518"/>
            <a:ext cx="8928992" cy="4248472"/>
          </a:xfrm>
        </p:spPr>
        <p:txBody>
          <a:bodyPr/>
          <a:lstStyle/>
          <a:p>
            <a:r>
              <a:rPr lang="fr-FR" sz="1500" b="1" dirty="0"/>
              <a:t>Contact </a:t>
            </a:r>
            <a:r>
              <a:rPr lang="fr-FR" sz="1500" b="1" dirty="0" smtClean="0"/>
              <a:t>Client</a:t>
            </a:r>
            <a:endParaRPr lang="fr-FR" sz="1500" b="1" dirty="0"/>
          </a:p>
          <a:p>
            <a:pPr lvl="1"/>
            <a:r>
              <a:rPr lang="fr-FR" b="1" u="sng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Qui 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Assuré 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par un point focal (binôme)</a:t>
            </a:r>
          </a:p>
          <a:p>
            <a:pPr lvl="1"/>
            <a:r>
              <a:rPr lang="fr-FR" b="1" u="sng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Quoi 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Analyser 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les données des clients et lui présenter</a:t>
            </a:r>
          </a:p>
          <a:p>
            <a:pPr lvl="1"/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Comment 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Prendre 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les questions techniques, labo, métallurgie, SI, et les transmettre en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central</a:t>
            </a:r>
          </a:p>
          <a:p>
            <a:pPr lvl="1"/>
            <a:endParaRPr lang="fr-FR" sz="1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sz="1500" b="1" dirty="0"/>
              <a:t>Pole U</a:t>
            </a:r>
            <a:r>
              <a:rPr lang="fr-FR" sz="1500" b="1" dirty="0" smtClean="0"/>
              <a:t>sine</a:t>
            </a:r>
            <a:endParaRPr lang="fr-FR" sz="1500" b="1" dirty="0"/>
          </a:p>
          <a:p>
            <a:pPr lvl="1"/>
            <a:r>
              <a:rPr lang="fr-FR" b="1" u="sng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Qui ?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Ensemble 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cohérent par métier / spécialité, autour de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process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, qualité, métallurgie, service client</a:t>
            </a:r>
          </a:p>
          <a:p>
            <a:pPr lvl="1"/>
            <a:r>
              <a:rPr lang="fr-FR" b="1" u="sng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Quoi ?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Répondre 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aux questions soulevées par les clients, explications, investigations</a:t>
            </a:r>
          </a:p>
          <a:p>
            <a:pPr lvl="1"/>
            <a:r>
              <a:rPr lang="fr-FR" b="1" u="sng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Comment ?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Enrichir  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la base de données avec les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explications qui pourra servir </a:t>
            </a:r>
            <a:r>
              <a:rPr lang="fr-FR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de benchmark</a:t>
            </a:r>
            <a:endParaRPr lang="fr-FR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lvl="1"/>
            <a:endParaRPr lang="fr-FR" sz="1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sz="1500" b="1" dirty="0"/>
              <a:t>Cellule </a:t>
            </a:r>
            <a:r>
              <a:rPr lang="fr-FR" sz="1500" b="1" dirty="0" smtClean="0"/>
              <a:t>Centrale</a:t>
            </a:r>
            <a:endParaRPr lang="fr-FR" sz="1500" b="1" dirty="0"/>
          </a:p>
          <a:p>
            <a:pPr lvl="1"/>
            <a:r>
              <a:rPr lang="fr-FR" b="1" u="sng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Qui 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?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quality@eramet-aubertduval.com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(Christophe P., Olivier D., Amandine C., Mohamed M.)</a:t>
            </a:r>
          </a:p>
          <a:p>
            <a:pPr lvl="1"/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Quoi </a:t>
            </a:r>
            <a:r>
              <a:rPr lang="fr-FR" b="1" u="sng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?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Rôle d’interface entre points focaux clients &lt;-&gt; pôles usines ; gestion des flux/priorités</a:t>
            </a:r>
          </a:p>
          <a:p>
            <a:pPr lvl="1"/>
            <a:r>
              <a:rPr lang="fr-FR" b="1" u="sng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Comment ?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	Sécurisation et partage de l’information, construction d’une FAQ, tableaux de bord, </a:t>
            </a:r>
            <a:endParaRPr lang="fr-FR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lvl="1"/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		Faire 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le lien avec pôle SI central – structurer la démarche dans le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temps</a:t>
            </a:r>
          </a:p>
          <a:p>
            <a:pPr lvl="1"/>
            <a:endParaRPr lang="fr-FR" sz="1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r>
              <a:rPr lang="fr-FR" sz="1500" b="1" dirty="0"/>
              <a:t>Support SI</a:t>
            </a:r>
          </a:p>
          <a:p>
            <a:pPr lvl="1"/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Construire et enrichir les bases de données répondant le mieux aux attentes des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clients internes et externes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" name="Flèche courbée vers le haut 5">
            <a:hlinkClick r:id="rId2" action="ppaction://hlinksldjump"/>
          </p:cNvPr>
          <p:cNvSpPr/>
          <p:nvPr/>
        </p:nvSpPr>
        <p:spPr>
          <a:xfrm>
            <a:off x="35496" y="72012"/>
            <a:ext cx="576064" cy="195482"/>
          </a:xfrm>
          <a:prstGeom prst="curvedUpArrow">
            <a:avLst/>
          </a:prstGeom>
          <a:gradFill>
            <a:gsLst>
              <a:gs pos="100000">
                <a:srgbClr val="FF0000"/>
              </a:gs>
              <a:gs pos="56000">
                <a:srgbClr val="FF6629"/>
              </a:gs>
              <a:gs pos="100000">
                <a:srgbClr val="FFF4D3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 cap="sq" cmpd="sng">
            <a:gradFill>
              <a:gsLst>
                <a:gs pos="90850">
                  <a:srgbClr val="FFF4D3"/>
                </a:gs>
                <a:gs pos="0">
                  <a:srgbClr val="FF9469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94870">
                  <a:srgbClr val="FF6629"/>
                </a:gs>
                <a:gs pos="94740">
                  <a:srgbClr val="FFF5DA"/>
                </a:gs>
                <a:gs pos="94481">
                  <a:srgbClr val="FFF5DA"/>
                </a:gs>
                <a:gs pos="93962">
                  <a:srgbClr val="FFF5D9"/>
                </a:gs>
                <a:gs pos="92925">
                  <a:srgbClr val="FFF5D7"/>
                </a:gs>
                <a:gs pos="95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35496" y="555526"/>
            <a:ext cx="0" cy="417646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92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51470"/>
            <a:ext cx="3887200" cy="504056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Flux  de communication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23" name="Organigramme : Connecteur 22"/>
          <p:cNvSpPr/>
          <p:nvPr/>
        </p:nvSpPr>
        <p:spPr>
          <a:xfrm>
            <a:off x="2705932" y="1425932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5" name="Bouée 4"/>
          <p:cNvSpPr/>
          <p:nvPr/>
        </p:nvSpPr>
        <p:spPr>
          <a:xfrm>
            <a:off x="3729770" y="2040712"/>
            <a:ext cx="1368186" cy="1234553"/>
          </a:xfrm>
          <a:prstGeom prst="donut">
            <a:avLst>
              <a:gd name="adj" fmla="val 11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Cellule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Centrale</a:t>
            </a:r>
          </a:p>
          <a:p>
            <a:pPr algn="ctr"/>
            <a:endParaRPr lang="fr-FR" sz="12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5 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Flèche vers le haut 7"/>
          <p:cNvSpPr/>
          <p:nvPr/>
        </p:nvSpPr>
        <p:spPr>
          <a:xfrm>
            <a:off x="4211960" y="1190543"/>
            <a:ext cx="324036" cy="7665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èche vers le haut 30"/>
          <p:cNvSpPr/>
          <p:nvPr/>
        </p:nvSpPr>
        <p:spPr>
          <a:xfrm rot="10800000">
            <a:off x="4211961" y="3363835"/>
            <a:ext cx="324036" cy="10081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ndir un rectangle avec un coin du même côté 8"/>
          <p:cNvSpPr/>
          <p:nvPr/>
        </p:nvSpPr>
        <p:spPr>
          <a:xfrm>
            <a:off x="3930138" y="776203"/>
            <a:ext cx="936104" cy="30976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FAQ</a:t>
            </a:r>
            <a:endParaRPr lang="en-US" dirty="0"/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635" y="2797495"/>
            <a:ext cx="128455" cy="213348"/>
          </a:xfrm>
          <a:prstGeom prst="rect">
            <a:avLst/>
          </a:prstGeom>
        </p:spPr>
      </p:pic>
      <p:sp>
        <p:nvSpPr>
          <p:cNvPr id="54" name="ZoneTexte 53"/>
          <p:cNvSpPr txBox="1"/>
          <p:nvPr/>
        </p:nvSpPr>
        <p:spPr>
          <a:xfrm>
            <a:off x="3667533" y="4371950"/>
            <a:ext cx="144015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/>
              <a:t>Tableau de suivi des communications</a:t>
            </a:r>
            <a:endParaRPr lang="en-US" sz="1100" b="1" dirty="0"/>
          </a:p>
        </p:txBody>
      </p:sp>
      <p:sp>
        <p:nvSpPr>
          <p:cNvPr id="55" name="Flèche courbée vers le haut 54"/>
          <p:cNvSpPr/>
          <p:nvPr/>
        </p:nvSpPr>
        <p:spPr>
          <a:xfrm rot="20337346">
            <a:off x="5991666" y="3749448"/>
            <a:ext cx="3057286" cy="58048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Flèche courbée vers le haut 55"/>
          <p:cNvSpPr/>
          <p:nvPr/>
        </p:nvSpPr>
        <p:spPr>
          <a:xfrm rot="11613777" flipH="1">
            <a:off x="5896515" y="711788"/>
            <a:ext cx="3160378" cy="66165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Double flèche horizontale 56"/>
          <p:cNvSpPr/>
          <p:nvPr/>
        </p:nvSpPr>
        <p:spPr>
          <a:xfrm>
            <a:off x="6300192" y="2500964"/>
            <a:ext cx="1512168" cy="41805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rganigramme : Multidocument 57"/>
          <p:cNvSpPr/>
          <p:nvPr/>
        </p:nvSpPr>
        <p:spPr>
          <a:xfrm>
            <a:off x="8028384" y="2311169"/>
            <a:ext cx="936104" cy="709565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Share Point</a:t>
            </a:r>
            <a:endParaRPr lang="en-US" sz="1400" b="1" dirty="0"/>
          </a:p>
        </p:txBody>
      </p:sp>
      <p:cxnSp>
        <p:nvCxnSpPr>
          <p:cNvPr id="60" name="Connecteur droit avec flèche 59"/>
          <p:cNvCxnSpPr>
            <a:stCxn id="94" idx="1"/>
          </p:cNvCxnSpPr>
          <p:nvPr/>
        </p:nvCxnSpPr>
        <p:spPr>
          <a:xfrm flipH="1">
            <a:off x="1858226" y="1655773"/>
            <a:ext cx="803749" cy="602692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stCxn id="96" idx="1"/>
          </p:cNvCxnSpPr>
          <p:nvPr/>
        </p:nvCxnSpPr>
        <p:spPr>
          <a:xfrm flipH="1">
            <a:off x="1865044" y="2212763"/>
            <a:ext cx="796931" cy="30984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 flipH="1">
            <a:off x="1835696" y="2743684"/>
            <a:ext cx="829820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98" idx="1"/>
          </p:cNvCxnSpPr>
          <p:nvPr/>
        </p:nvCxnSpPr>
        <p:spPr>
          <a:xfrm flipH="1" flipV="1">
            <a:off x="1835699" y="2915004"/>
            <a:ext cx="826276" cy="367114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99" idx="1"/>
          </p:cNvCxnSpPr>
          <p:nvPr/>
        </p:nvCxnSpPr>
        <p:spPr>
          <a:xfrm flipH="1" flipV="1">
            <a:off x="1730831" y="3129719"/>
            <a:ext cx="931144" cy="68952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Bouée 68"/>
          <p:cNvSpPr/>
          <p:nvPr/>
        </p:nvSpPr>
        <p:spPr>
          <a:xfrm>
            <a:off x="35497" y="1746157"/>
            <a:ext cx="1800200" cy="1689690"/>
          </a:xfrm>
          <a:prstGeom prst="donut">
            <a:avLst>
              <a:gd name="adj" fmla="val 74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CLIENTS</a:t>
            </a:r>
            <a:endParaRPr lang="fr-FR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50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0" name="Virage 69"/>
          <p:cNvSpPr/>
          <p:nvPr/>
        </p:nvSpPr>
        <p:spPr>
          <a:xfrm rot="5400000" flipV="1">
            <a:off x="3258323" y="501650"/>
            <a:ext cx="242377" cy="1101249"/>
          </a:xfrm>
          <a:prstGeom prst="bentArrow">
            <a:avLst>
              <a:gd name="adj1" fmla="val 14702"/>
              <a:gd name="adj2" fmla="val 18590"/>
              <a:gd name="adj3" fmla="val 25000"/>
              <a:gd name="adj4" fmla="val 504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6" name="Image 7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39" t="15044" r="19934" b="17129"/>
          <a:stretch/>
        </p:blipFill>
        <p:spPr>
          <a:xfrm>
            <a:off x="1187624" y="2606476"/>
            <a:ext cx="288032" cy="329300"/>
          </a:xfrm>
          <a:prstGeom prst="rect">
            <a:avLst/>
          </a:prstGeom>
        </p:spPr>
      </p:pic>
      <p:sp>
        <p:nvSpPr>
          <p:cNvPr id="77" name="Organigramme : Connecteur 76"/>
          <p:cNvSpPr/>
          <p:nvPr/>
        </p:nvSpPr>
        <p:spPr>
          <a:xfrm>
            <a:off x="2705932" y="1992500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rganigramme : Connecteur 77"/>
          <p:cNvSpPr/>
          <p:nvPr/>
        </p:nvSpPr>
        <p:spPr>
          <a:xfrm>
            <a:off x="2705932" y="2513843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rganigramme : Connecteur 78"/>
          <p:cNvSpPr/>
          <p:nvPr/>
        </p:nvSpPr>
        <p:spPr>
          <a:xfrm>
            <a:off x="2705932" y="3052276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rganigramme : Connecteur 79"/>
          <p:cNvSpPr/>
          <p:nvPr/>
        </p:nvSpPr>
        <p:spPr>
          <a:xfrm>
            <a:off x="2686905" y="3589398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ZoneTexte 93"/>
          <p:cNvSpPr txBox="1"/>
          <p:nvPr/>
        </p:nvSpPr>
        <p:spPr>
          <a:xfrm>
            <a:off x="2661975" y="1471107"/>
            <a:ext cx="58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 Moteur</a:t>
            </a:r>
            <a:endParaRPr lang="en-US" sz="900" b="1" dirty="0"/>
          </a:p>
        </p:txBody>
      </p:sp>
      <p:sp>
        <p:nvSpPr>
          <p:cNvPr id="96" name="ZoneTexte 95"/>
          <p:cNvSpPr txBox="1"/>
          <p:nvPr/>
        </p:nvSpPr>
        <p:spPr>
          <a:xfrm>
            <a:off x="2661975" y="2031944"/>
            <a:ext cx="58895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 </a:t>
            </a:r>
            <a:r>
              <a:rPr lang="fr-FR" sz="850" b="1" dirty="0" smtClean="0"/>
              <a:t>Turbine</a:t>
            </a:r>
            <a:endParaRPr lang="en-US" sz="850" b="1" dirty="0"/>
          </a:p>
        </p:txBody>
      </p:sp>
      <p:sp>
        <p:nvSpPr>
          <p:cNvPr id="97" name="ZoneTexte 96"/>
          <p:cNvSpPr txBox="1"/>
          <p:nvPr/>
        </p:nvSpPr>
        <p:spPr>
          <a:xfrm>
            <a:off x="2661975" y="2547481"/>
            <a:ext cx="58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 PND</a:t>
            </a:r>
            <a:endParaRPr lang="en-US" sz="900" b="1" dirty="0"/>
          </a:p>
        </p:txBody>
      </p:sp>
      <p:sp>
        <p:nvSpPr>
          <p:cNvPr id="98" name="ZoneTexte 97"/>
          <p:cNvSpPr txBox="1"/>
          <p:nvPr/>
        </p:nvSpPr>
        <p:spPr>
          <a:xfrm>
            <a:off x="2661975" y="3097452"/>
            <a:ext cx="58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 TEA</a:t>
            </a:r>
            <a:endParaRPr lang="en-US" sz="900" b="1" dirty="0"/>
          </a:p>
        </p:txBody>
      </p:sp>
      <p:sp>
        <p:nvSpPr>
          <p:cNvPr id="99" name="ZoneTexte 98"/>
          <p:cNvSpPr txBox="1"/>
          <p:nvPr/>
        </p:nvSpPr>
        <p:spPr>
          <a:xfrm>
            <a:off x="2661975" y="3634573"/>
            <a:ext cx="58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BU</a:t>
            </a:r>
          </a:p>
          <a:p>
            <a:pPr algn="ctr"/>
            <a:r>
              <a:rPr lang="fr-FR" sz="900" b="1" dirty="0" smtClean="0"/>
              <a:t>PL</a:t>
            </a:r>
            <a:endParaRPr lang="en-US" sz="900" b="1" dirty="0"/>
          </a:p>
        </p:txBody>
      </p:sp>
      <p:cxnSp>
        <p:nvCxnSpPr>
          <p:cNvPr id="100" name="Connecteur droit avec flèche 99"/>
          <p:cNvCxnSpPr>
            <a:stCxn id="5" idx="1"/>
            <a:endCxn id="94" idx="3"/>
          </p:cNvCxnSpPr>
          <p:nvPr/>
        </p:nvCxnSpPr>
        <p:spPr>
          <a:xfrm flipH="1" flipV="1">
            <a:off x="3250926" y="1655773"/>
            <a:ext cx="679210" cy="56573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>
            <a:endCxn id="96" idx="3"/>
          </p:cNvCxnSpPr>
          <p:nvPr/>
        </p:nvCxnSpPr>
        <p:spPr>
          <a:xfrm flipH="1" flipV="1">
            <a:off x="3250926" y="2212763"/>
            <a:ext cx="459443" cy="288202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avec flèche 103"/>
          <p:cNvCxnSpPr/>
          <p:nvPr/>
        </p:nvCxnSpPr>
        <p:spPr>
          <a:xfrm flipH="1">
            <a:off x="3206705" y="2699017"/>
            <a:ext cx="503663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avec flèche 106"/>
          <p:cNvCxnSpPr>
            <a:endCxn id="98" idx="3"/>
          </p:cNvCxnSpPr>
          <p:nvPr/>
        </p:nvCxnSpPr>
        <p:spPr>
          <a:xfrm flipH="1">
            <a:off x="3250926" y="3001122"/>
            <a:ext cx="528988" cy="280996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avec flèche 108"/>
          <p:cNvCxnSpPr>
            <a:endCxn id="99" idx="3"/>
          </p:cNvCxnSpPr>
          <p:nvPr/>
        </p:nvCxnSpPr>
        <p:spPr>
          <a:xfrm flipH="1">
            <a:off x="3250926" y="3138193"/>
            <a:ext cx="679212" cy="681046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rganigramme : Connecteur 128"/>
          <p:cNvSpPr/>
          <p:nvPr/>
        </p:nvSpPr>
        <p:spPr>
          <a:xfrm>
            <a:off x="5639445" y="1419622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130" name="Organigramme : Connecteur 129"/>
          <p:cNvSpPr/>
          <p:nvPr/>
        </p:nvSpPr>
        <p:spPr>
          <a:xfrm>
            <a:off x="5639445" y="1986190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rganigramme : Connecteur 130"/>
          <p:cNvSpPr/>
          <p:nvPr/>
        </p:nvSpPr>
        <p:spPr>
          <a:xfrm>
            <a:off x="5639445" y="2507533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rganigramme : Connecteur 131"/>
          <p:cNvSpPr/>
          <p:nvPr/>
        </p:nvSpPr>
        <p:spPr>
          <a:xfrm>
            <a:off x="5639445" y="3045966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rganigramme : Connecteur 132"/>
          <p:cNvSpPr/>
          <p:nvPr/>
        </p:nvSpPr>
        <p:spPr>
          <a:xfrm>
            <a:off x="5620418" y="3583088"/>
            <a:ext cx="508344" cy="4596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ZoneTexte 133"/>
          <p:cNvSpPr txBox="1"/>
          <p:nvPr/>
        </p:nvSpPr>
        <p:spPr>
          <a:xfrm>
            <a:off x="5589627" y="1541741"/>
            <a:ext cx="588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 smtClean="0"/>
              <a:t>Ancizes</a:t>
            </a:r>
            <a:endParaRPr lang="en-US" sz="800" b="1" dirty="0"/>
          </a:p>
        </p:txBody>
      </p:sp>
      <p:sp>
        <p:nvSpPr>
          <p:cNvPr id="135" name="ZoneTexte 134"/>
          <p:cNvSpPr txBox="1"/>
          <p:nvPr/>
        </p:nvSpPr>
        <p:spPr>
          <a:xfrm>
            <a:off x="5599141" y="2105040"/>
            <a:ext cx="588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 smtClean="0"/>
              <a:t>Pamiers</a:t>
            </a:r>
            <a:endParaRPr lang="en-US" sz="800" b="1" dirty="0"/>
          </a:p>
        </p:txBody>
      </p:sp>
      <p:sp>
        <p:nvSpPr>
          <p:cNvPr id="136" name="ZoneTexte 135"/>
          <p:cNvSpPr txBox="1"/>
          <p:nvPr/>
        </p:nvSpPr>
        <p:spPr>
          <a:xfrm>
            <a:off x="5602509" y="2606476"/>
            <a:ext cx="58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Imphy</a:t>
            </a:r>
            <a:endParaRPr lang="en-US" sz="900" b="1" dirty="0"/>
          </a:p>
        </p:txBody>
      </p:sp>
      <p:sp>
        <p:nvSpPr>
          <p:cNvPr id="137" name="ZoneTexte 136"/>
          <p:cNvSpPr txBox="1"/>
          <p:nvPr/>
        </p:nvSpPr>
        <p:spPr>
          <a:xfrm>
            <a:off x="5589627" y="3166702"/>
            <a:ext cx="58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Issoire</a:t>
            </a:r>
            <a:endParaRPr lang="en-US" sz="900" b="1" dirty="0"/>
          </a:p>
        </p:txBody>
      </p:sp>
      <p:sp>
        <p:nvSpPr>
          <p:cNvPr id="138" name="ZoneTexte 137"/>
          <p:cNvSpPr txBox="1"/>
          <p:nvPr/>
        </p:nvSpPr>
        <p:spPr>
          <a:xfrm>
            <a:off x="5589627" y="3697513"/>
            <a:ext cx="588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 smtClean="0"/>
              <a:t>Pardieu</a:t>
            </a:r>
            <a:endParaRPr lang="en-US" sz="800" b="1" dirty="0"/>
          </a:p>
        </p:txBody>
      </p:sp>
      <p:cxnSp>
        <p:nvCxnSpPr>
          <p:cNvPr id="139" name="Connecteur droit avec flèche 138"/>
          <p:cNvCxnSpPr>
            <a:stCxn id="5" idx="7"/>
            <a:endCxn id="134" idx="1"/>
          </p:cNvCxnSpPr>
          <p:nvPr/>
        </p:nvCxnSpPr>
        <p:spPr>
          <a:xfrm flipV="1">
            <a:off x="4897590" y="1649463"/>
            <a:ext cx="692037" cy="57204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/>
          <p:cNvCxnSpPr>
            <a:endCxn id="135" idx="1"/>
          </p:cNvCxnSpPr>
          <p:nvPr/>
        </p:nvCxnSpPr>
        <p:spPr>
          <a:xfrm flipV="1">
            <a:off x="5124640" y="2212762"/>
            <a:ext cx="474501" cy="27932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avec flèche 145"/>
          <p:cNvCxnSpPr/>
          <p:nvPr/>
        </p:nvCxnSpPr>
        <p:spPr>
          <a:xfrm flipH="1">
            <a:off x="5116755" y="2709991"/>
            <a:ext cx="503663" cy="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droit avec flèche 147"/>
          <p:cNvCxnSpPr>
            <a:stCxn id="137" idx="1"/>
          </p:cNvCxnSpPr>
          <p:nvPr/>
        </p:nvCxnSpPr>
        <p:spPr>
          <a:xfrm flipH="1" flipV="1">
            <a:off x="5053891" y="3001122"/>
            <a:ext cx="535736" cy="280996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avec flèche 149"/>
          <p:cNvCxnSpPr>
            <a:endCxn id="138" idx="1"/>
          </p:cNvCxnSpPr>
          <p:nvPr/>
        </p:nvCxnSpPr>
        <p:spPr>
          <a:xfrm>
            <a:off x="4828850" y="3171436"/>
            <a:ext cx="760777" cy="63379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à coins arrondis 151"/>
          <p:cNvSpPr/>
          <p:nvPr/>
        </p:nvSpPr>
        <p:spPr>
          <a:xfrm>
            <a:off x="3779914" y="3589398"/>
            <a:ext cx="1188130" cy="414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Support SI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1901496" y="1141803"/>
            <a:ext cx="2166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76    Points Focaux BU</a:t>
            </a:r>
            <a:endParaRPr lang="en-US" sz="1200" b="1" dirty="0"/>
          </a:p>
        </p:txBody>
      </p:sp>
      <p:sp>
        <p:nvSpPr>
          <p:cNvPr id="61" name="ZoneTexte 60"/>
          <p:cNvSpPr txBox="1"/>
          <p:nvPr/>
        </p:nvSpPr>
        <p:spPr>
          <a:xfrm>
            <a:off x="4919352" y="1059582"/>
            <a:ext cx="2166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30    Points Focaux Usines</a:t>
            </a:r>
            <a:endParaRPr lang="en-US" sz="1200" b="1" dirty="0"/>
          </a:p>
        </p:txBody>
      </p:sp>
      <p:pic>
        <p:nvPicPr>
          <p:cNvPr id="66" name="Image 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238" y="1066955"/>
            <a:ext cx="128455" cy="213348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403" y="1141803"/>
            <a:ext cx="128455" cy="213348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283" y="3988486"/>
            <a:ext cx="128455" cy="213348"/>
          </a:xfrm>
          <a:prstGeom prst="rect">
            <a:avLst/>
          </a:prstGeom>
        </p:spPr>
      </p:pic>
      <p:sp>
        <p:nvSpPr>
          <p:cNvPr id="71" name="ZoneTexte 70"/>
          <p:cNvSpPr txBox="1"/>
          <p:nvPr/>
        </p:nvSpPr>
        <p:spPr>
          <a:xfrm>
            <a:off x="3131840" y="4011910"/>
            <a:ext cx="25871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/>
              <a:t>5    gestionnaires       de BDD dédiés</a:t>
            </a:r>
            <a:endParaRPr lang="en-US" sz="1000" b="1" dirty="0"/>
          </a:p>
        </p:txBody>
      </p:sp>
      <p:sp>
        <p:nvSpPr>
          <p:cNvPr id="83" name="Rectangle à coins arrondis 82"/>
          <p:cNvSpPr/>
          <p:nvPr/>
        </p:nvSpPr>
        <p:spPr>
          <a:xfrm>
            <a:off x="6624228" y="2237219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Laminés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4" name="Rectangle à coins arrondis 83"/>
          <p:cNvSpPr/>
          <p:nvPr/>
        </p:nvSpPr>
        <p:spPr>
          <a:xfrm>
            <a:off x="6624228" y="2425590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Forgés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5" name="Rectangle à coins arrondis 84"/>
          <p:cNvSpPr/>
          <p:nvPr/>
        </p:nvSpPr>
        <p:spPr>
          <a:xfrm>
            <a:off x="6624228" y="2857638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PND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6" name="Rectangle à coins arrondis 85"/>
          <p:cNvSpPr/>
          <p:nvPr/>
        </p:nvSpPr>
        <p:spPr>
          <a:xfrm>
            <a:off x="6624228" y="1859324"/>
            <a:ext cx="756084" cy="32354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Labo</a:t>
            </a:r>
          </a:p>
          <a:p>
            <a:pPr algn="ctr"/>
            <a:r>
              <a:rPr lang="fr-FR" sz="1000" dirty="0" err="1" smtClean="0">
                <a:solidFill>
                  <a:schemeClr val="tx1"/>
                </a:solidFill>
              </a:rPr>
              <a:t>Metall</a:t>
            </a:r>
            <a:r>
              <a:rPr lang="fr-FR" sz="1000" dirty="0" smtClean="0">
                <a:solidFill>
                  <a:schemeClr val="tx1"/>
                </a:solidFill>
              </a:rPr>
              <a:t>.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7" name="Rectangle à coins arrondis 86"/>
          <p:cNvSpPr/>
          <p:nvPr/>
        </p:nvSpPr>
        <p:spPr>
          <a:xfrm>
            <a:off x="6624228" y="3075806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Moteurs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8" name="Rectangle à coins arrondis 87"/>
          <p:cNvSpPr/>
          <p:nvPr/>
        </p:nvSpPr>
        <p:spPr>
          <a:xfrm>
            <a:off x="6624228" y="3264177"/>
            <a:ext cx="756084" cy="146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Structure</a:t>
            </a: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14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5" y="51470"/>
            <a:ext cx="3903627" cy="720080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Ressources Déployées</a:t>
            </a:r>
            <a:br>
              <a:rPr lang="en-GB" sz="2800" b="1" dirty="0" smtClean="0">
                <a:latin typeface="Calibri" panose="020F0502020204030204" pitchFamily="34" charset="0"/>
              </a:rPr>
            </a:br>
            <a:r>
              <a:rPr lang="en-GB" sz="2800" b="1" dirty="0" smtClean="0">
                <a:latin typeface="Calibri" panose="020F0502020204030204" pitchFamily="34" charset="0"/>
              </a:rPr>
              <a:t>sur sites</a:t>
            </a:r>
            <a:endParaRPr lang="en-GB" sz="2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cxnSp>
        <p:nvCxnSpPr>
          <p:cNvPr id="59" name="Connecteur droit avec flèche 58"/>
          <p:cNvCxnSpPr/>
          <p:nvPr/>
        </p:nvCxnSpPr>
        <p:spPr>
          <a:xfrm flipH="1">
            <a:off x="1867537" y="3936622"/>
            <a:ext cx="1" cy="438607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stCxn id="5" idx="1"/>
            <a:endCxn id="71" idx="0"/>
          </p:cNvCxnSpPr>
          <p:nvPr/>
        </p:nvCxnSpPr>
        <p:spPr>
          <a:xfrm flipH="1">
            <a:off x="849810" y="1423978"/>
            <a:ext cx="518451" cy="60417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>
            <a:stCxn id="72" idx="0"/>
            <a:endCxn id="67" idx="6"/>
          </p:cNvCxnSpPr>
          <p:nvPr/>
        </p:nvCxnSpPr>
        <p:spPr>
          <a:xfrm flipH="1" flipV="1">
            <a:off x="2398260" y="1462729"/>
            <a:ext cx="480136" cy="57149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rganigramme : Connecteur 66"/>
          <p:cNvSpPr/>
          <p:nvPr/>
        </p:nvSpPr>
        <p:spPr>
          <a:xfrm>
            <a:off x="1368261" y="950040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71" name="Rectangle à coins arrondis 70"/>
          <p:cNvSpPr/>
          <p:nvPr/>
        </p:nvSpPr>
        <p:spPr>
          <a:xfrm>
            <a:off x="148596" y="2028157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Supply Chain</a:t>
            </a:r>
            <a:endParaRPr lang="en-US" sz="1400" b="1" dirty="0"/>
          </a:p>
        </p:txBody>
      </p:sp>
      <p:sp>
        <p:nvSpPr>
          <p:cNvPr id="72" name="Rectangle à coins arrondis 71"/>
          <p:cNvSpPr/>
          <p:nvPr/>
        </p:nvSpPr>
        <p:spPr>
          <a:xfrm>
            <a:off x="2177182" y="2034228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Quality</a:t>
            </a:r>
            <a:endParaRPr lang="en-US" sz="1600" b="1" dirty="0"/>
          </a:p>
        </p:txBody>
      </p:sp>
      <p:sp>
        <p:nvSpPr>
          <p:cNvPr id="73" name="Rectangle à coins arrondis 72"/>
          <p:cNvSpPr/>
          <p:nvPr/>
        </p:nvSpPr>
        <p:spPr>
          <a:xfrm>
            <a:off x="145236" y="2427734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Customer Service</a:t>
            </a:r>
            <a:endParaRPr lang="en-US" sz="11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368261" y="1131590"/>
            <a:ext cx="1029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Les </a:t>
            </a:r>
            <a:r>
              <a:rPr lang="fr-FR" sz="1600" b="1" dirty="0" smtClean="0">
                <a:solidFill>
                  <a:schemeClr val="bg1"/>
                </a:solidFill>
              </a:rPr>
              <a:t>Ancizes</a:t>
            </a:r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40" name="Connecteur droit avec flèche 39"/>
          <p:cNvCxnSpPr>
            <a:stCxn id="45" idx="1"/>
            <a:endCxn id="47" idx="0"/>
          </p:cNvCxnSpPr>
          <p:nvPr/>
        </p:nvCxnSpPr>
        <p:spPr>
          <a:xfrm flipH="1">
            <a:off x="862013" y="3389099"/>
            <a:ext cx="490526" cy="622811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43" idx="0"/>
            <a:endCxn id="42" idx="6"/>
          </p:cNvCxnSpPr>
          <p:nvPr/>
        </p:nvCxnSpPr>
        <p:spPr>
          <a:xfrm flipH="1" flipV="1">
            <a:off x="2382538" y="3406945"/>
            <a:ext cx="480136" cy="60496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rganigramme : Connecteur 41"/>
          <p:cNvSpPr/>
          <p:nvPr/>
        </p:nvSpPr>
        <p:spPr>
          <a:xfrm>
            <a:off x="1352539" y="2894256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43" name="Rectangle à coins arrondis 42"/>
          <p:cNvSpPr/>
          <p:nvPr/>
        </p:nvSpPr>
        <p:spPr>
          <a:xfrm>
            <a:off x="2161460" y="401191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Quality</a:t>
            </a:r>
            <a:endParaRPr lang="en-US" sz="1600" b="1" dirty="0"/>
          </a:p>
        </p:txBody>
      </p:sp>
      <p:sp>
        <p:nvSpPr>
          <p:cNvPr id="44" name="Rectangle à coins arrondis 43"/>
          <p:cNvSpPr/>
          <p:nvPr/>
        </p:nvSpPr>
        <p:spPr>
          <a:xfrm>
            <a:off x="1099894" y="437195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Customer Service</a:t>
            </a:r>
            <a:endParaRPr lang="en-US" sz="1100" b="1" dirty="0"/>
          </a:p>
        </p:txBody>
      </p:sp>
      <p:sp>
        <p:nvSpPr>
          <p:cNvPr id="45" name="ZoneTexte 44"/>
          <p:cNvSpPr txBox="1"/>
          <p:nvPr/>
        </p:nvSpPr>
        <p:spPr>
          <a:xfrm>
            <a:off x="1352539" y="3219822"/>
            <a:ext cx="1029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</a:rPr>
              <a:t>Imphy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160799" y="401191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Supply Chain</a:t>
            </a:r>
            <a:endParaRPr lang="en-US" sz="1400" b="1" dirty="0"/>
          </a:p>
        </p:txBody>
      </p:sp>
      <p:cxnSp>
        <p:nvCxnSpPr>
          <p:cNvPr id="121" name="Connecteur droit avec flèche 120"/>
          <p:cNvCxnSpPr>
            <a:stCxn id="127" idx="1"/>
            <a:endCxn id="123" idx="0"/>
          </p:cNvCxnSpPr>
          <p:nvPr/>
        </p:nvCxnSpPr>
        <p:spPr>
          <a:xfrm flipH="1">
            <a:off x="6209318" y="1423978"/>
            <a:ext cx="538024" cy="60417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Organigramme : Connecteur 121"/>
          <p:cNvSpPr/>
          <p:nvPr/>
        </p:nvSpPr>
        <p:spPr>
          <a:xfrm>
            <a:off x="6727769" y="950040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123" name="Rectangle à coins arrondis 122"/>
          <p:cNvSpPr/>
          <p:nvPr/>
        </p:nvSpPr>
        <p:spPr>
          <a:xfrm>
            <a:off x="5508104" y="2028157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Supply Chain</a:t>
            </a:r>
            <a:endParaRPr lang="en-US" sz="1400" b="1" dirty="0"/>
          </a:p>
        </p:txBody>
      </p:sp>
      <p:sp>
        <p:nvSpPr>
          <p:cNvPr id="124" name="Rectangle à coins arrondis 123"/>
          <p:cNvSpPr/>
          <p:nvPr/>
        </p:nvSpPr>
        <p:spPr>
          <a:xfrm>
            <a:off x="7536690" y="2034228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Quality</a:t>
            </a:r>
            <a:endParaRPr lang="en-US" sz="1600" b="1" dirty="0"/>
          </a:p>
        </p:txBody>
      </p:sp>
      <p:sp>
        <p:nvSpPr>
          <p:cNvPr id="125" name="Rectangle à coins arrondis 124"/>
          <p:cNvSpPr/>
          <p:nvPr/>
        </p:nvSpPr>
        <p:spPr>
          <a:xfrm>
            <a:off x="5508104" y="2428974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Customer Service</a:t>
            </a:r>
            <a:endParaRPr lang="en-US" sz="1100" b="1" dirty="0"/>
          </a:p>
        </p:txBody>
      </p:sp>
      <p:sp>
        <p:nvSpPr>
          <p:cNvPr id="127" name="ZoneTexte 126"/>
          <p:cNvSpPr txBox="1"/>
          <p:nvPr/>
        </p:nvSpPr>
        <p:spPr>
          <a:xfrm>
            <a:off x="6747342" y="1254701"/>
            <a:ext cx="1029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</a:rPr>
              <a:t>Issoire</a:t>
            </a:r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129" name="Connecteur droit avec flèche 128"/>
          <p:cNvCxnSpPr>
            <a:stCxn id="130" idx="2"/>
            <a:endCxn id="134" idx="0"/>
          </p:cNvCxnSpPr>
          <p:nvPr/>
        </p:nvCxnSpPr>
        <p:spPr>
          <a:xfrm flipH="1">
            <a:off x="6221521" y="3406945"/>
            <a:ext cx="490526" cy="60496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rganigramme : Connecteur 129"/>
          <p:cNvSpPr/>
          <p:nvPr/>
        </p:nvSpPr>
        <p:spPr>
          <a:xfrm>
            <a:off x="6712047" y="2894256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131" name="Rectangle à coins arrondis 130"/>
          <p:cNvSpPr/>
          <p:nvPr/>
        </p:nvSpPr>
        <p:spPr>
          <a:xfrm>
            <a:off x="7520968" y="401191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Quality</a:t>
            </a:r>
            <a:endParaRPr lang="en-US" sz="1600" b="1" dirty="0"/>
          </a:p>
        </p:txBody>
      </p:sp>
      <p:sp>
        <p:nvSpPr>
          <p:cNvPr id="132" name="Rectangle à coins arrondis 131"/>
          <p:cNvSpPr/>
          <p:nvPr/>
        </p:nvSpPr>
        <p:spPr>
          <a:xfrm>
            <a:off x="6459402" y="437195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Customer Service</a:t>
            </a:r>
            <a:endParaRPr lang="en-US" sz="1100" b="1" dirty="0"/>
          </a:p>
        </p:txBody>
      </p:sp>
      <p:sp>
        <p:nvSpPr>
          <p:cNvPr id="133" name="ZoneTexte 132"/>
          <p:cNvSpPr txBox="1"/>
          <p:nvPr/>
        </p:nvSpPr>
        <p:spPr>
          <a:xfrm>
            <a:off x="6732240" y="3219822"/>
            <a:ext cx="1029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</a:rPr>
              <a:t>Pamiers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4" name="Rectangle à coins arrondis 133"/>
          <p:cNvSpPr/>
          <p:nvPr/>
        </p:nvSpPr>
        <p:spPr>
          <a:xfrm>
            <a:off x="5520307" y="4011910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Supply Chain</a:t>
            </a:r>
            <a:endParaRPr lang="en-US" sz="1400" b="1" dirty="0"/>
          </a:p>
        </p:txBody>
      </p:sp>
      <p:cxnSp>
        <p:nvCxnSpPr>
          <p:cNvPr id="139" name="Connecteur droit avec flèche 138"/>
          <p:cNvCxnSpPr>
            <a:stCxn id="124" idx="0"/>
            <a:endCxn id="122" idx="6"/>
          </p:cNvCxnSpPr>
          <p:nvPr/>
        </p:nvCxnSpPr>
        <p:spPr>
          <a:xfrm flipH="1" flipV="1">
            <a:off x="7757768" y="1462729"/>
            <a:ext cx="480136" cy="571499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/>
          <p:cNvCxnSpPr>
            <a:stCxn id="131" idx="0"/>
          </p:cNvCxnSpPr>
          <p:nvPr/>
        </p:nvCxnSpPr>
        <p:spPr>
          <a:xfrm flipH="1" flipV="1">
            <a:off x="7755132" y="3363839"/>
            <a:ext cx="467050" cy="648071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2" name="Image 14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46855" b="25946"/>
          <a:stretch/>
        </p:blipFill>
        <p:spPr>
          <a:xfrm>
            <a:off x="6093284" y="4323799"/>
            <a:ext cx="256473" cy="237985"/>
          </a:xfrm>
          <a:prstGeom prst="rect">
            <a:avLst/>
          </a:prstGeom>
        </p:spPr>
      </p:pic>
      <p:pic>
        <p:nvPicPr>
          <p:cNvPr id="144" name="Image 14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27204" b="25946"/>
          <a:stretch/>
        </p:blipFill>
        <p:spPr>
          <a:xfrm>
            <a:off x="1927986" y="2125328"/>
            <a:ext cx="233474" cy="158163"/>
          </a:xfrm>
          <a:prstGeom prst="rect">
            <a:avLst/>
          </a:prstGeom>
        </p:spPr>
      </p:pic>
      <p:pic>
        <p:nvPicPr>
          <p:cNvPr id="146" name="Image 14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46855" b="25946"/>
          <a:stretch/>
        </p:blipFill>
        <p:spPr>
          <a:xfrm>
            <a:off x="8109667" y="4343331"/>
            <a:ext cx="256473" cy="237985"/>
          </a:xfrm>
          <a:prstGeom prst="rect">
            <a:avLst/>
          </a:prstGeom>
        </p:spPr>
      </p:pic>
      <p:pic>
        <p:nvPicPr>
          <p:cNvPr id="147" name="Image 1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46855" b="25946"/>
          <a:stretch/>
        </p:blipFill>
        <p:spPr>
          <a:xfrm>
            <a:off x="7087216" y="4682316"/>
            <a:ext cx="256473" cy="237985"/>
          </a:xfrm>
          <a:prstGeom prst="rect">
            <a:avLst/>
          </a:prstGeom>
        </p:spPr>
      </p:pic>
      <p:pic>
        <p:nvPicPr>
          <p:cNvPr id="148" name="Image 14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6922735" y="2049959"/>
            <a:ext cx="164481" cy="260868"/>
          </a:xfrm>
          <a:prstGeom prst="rect">
            <a:avLst/>
          </a:prstGeom>
        </p:spPr>
      </p:pic>
      <p:pic>
        <p:nvPicPr>
          <p:cNvPr id="150" name="Image 14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780064" y="4322735"/>
            <a:ext cx="184593" cy="292766"/>
          </a:xfrm>
          <a:prstGeom prst="rect">
            <a:avLst/>
          </a:prstGeom>
        </p:spPr>
      </p:pic>
      <p:pic>
        <p:nvPicPr>
          <p:cNvPr id="151" name="Image 15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1716039" y="4654925"/>
            <a:ext cx="184593" cy="292766"/>
          </a:xfrm>
          <a:prstGeom prst="rect">
            <a:avLst/>
          </a:prstGeom>
        </p:spPr>
      </p:pic>
      <p:pic>
        <p:nvPicPr>
          <p:cNvPr id="152" name="Image 15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2786099" y="4313918"/>
            <a:ext cx="184593" cy="292766"/>
          </a:xfrm>
          <a:prstGeom prst="rect">
            <a:avLst/>
          </a:prstGeom>
        </p:spPr>
      </p:pic>
      <p:sp>
        <p:nvSpPr>
          <p:cNvPr id="153" name="Rectangle à coins arrondis 152"/>
          <p:cNvSpPr/>
          <p:nvPr/>
        </p:nvSpPr>
        <p:spPr>
          <a:xfrm>
            <a:off x="2182639" y="2443997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Laboratoire</a:t>
            </a:r>
            <a:endParaRPr lang="en-US" sz="1400" b="1" dirty="0"/>
          </a:p>
        </p:txBody>
      </p:sp>
      <p:pic>
        <p:nvPicPr>
          <p:cNvPr id="154" name="Image 15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1967282" y="2414024"/>
            <a:ext cx="184593" cy="292766"/>
          </a:xfrm>
          <a:prstGeom prst="rect">
            <a:avLst/>
          </a:prstGeom>
        </p:spPr>
      </p:pic>
      <p:pic>
        <p:nvPicPr>
          <p:cNvPr id="155" name="Image 15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" t="24741" r="46855" b="25946"/>
          <a:stretch/>
        </p:blipFill>
        <p:spPr>
          <a:xfrm>
            <a:off x="1556000" y="2464261"/>
            <a:ext cx="245108" cy="237985"/>
          </a:xfrm>
          <a:prstGeom prst="rect">
            <a:avLst/>
          </a:prstGeom>
        </p:spPr>
      </p:pic>
      <p:pic>
        <p:nvPicPr>
          <p:cNvPr id="156" name="Image 15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27204" b="25946"/>
          <a:stretch/>
        </p:blipFill>
        <p:spPr>
          <a:xfrm>
            <a:off x="1556000" y="2125327"/>
            <a:ext cx="233474" cy="158163"/>
          </a:xfrm>
          <a:prstGeom prst="rect">
            <a:avLst/>
          </a:prstGeom>
        </p:spPr>
      </p:pic>
      <p:cxnSp>
        <p:nvCxnSpPr>
          <p:cNvPr id="159" name="Connecteur droit avec flèche 158"/>
          <p:cNvCxnSpPr/>
          <p:nvPr/>
        </p:nvCxnSpPr>
        <p:spPr>
          <a:xfrm>
            <a:off x="7242768" y="3927741"/>
            <a:ext cx="0" cy="43532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2" name="Image 16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7355824" y="2047810"/>
            <a:ext cx="164481" cy="260868"/>
          </a:xfrm>
          <a:prstGeom prst="rect">
            <a:avLst/>
          </a:prstGeom>
        </p:spPr>
      </p:pic>
      <p:pic>
        <p:nvPicPr>
          <p:cNvPr id="163" name="Image 16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6922735" y="2441316"/>
            <a:ext cx="164481" cy="260868"/>
          </a:xfrm>
          <a:prstGeom prst="rect">
            <a:avLst/>
          </a:prstGeom>
        </p:spPr>
      </p:pic>
      <p:sp>
        <p:nvSpPr>
          <p:cNvPr id="164" name="Organigramme : Connecteur 163"/>
          <p:cNvSpPr/>
          <p:nvPr/>
        </p:nvSpPr>
        <p:spPr>
          <a:xfrm>
            <a:off x="3943234" y="2028157"/>
            <a:ext cx="1029999" cy="102537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/>
          </a:p>
        </p:txBody>
      </p:sp>
      <p:sp>
        <p:nvSpPr>
          <p:cNvPr id="165" name="Rectangle à coins arrondis 164"/>
          <p:cNvSpPr/>
          <p:nvPr/>
        </p:nvSpPr>
        <p:spPr>
          <a:xfrm>
            <a:off x="3746975" y="3517331"/>
            <a:ext cx="1402428" cy="288032"/>
          </a:xfrm>
          <a:prstGeom prst="roundRect">
            <a:avLst/>
          </a:prstGeom>
          <a:solidFill>
            <a:srgbClr val="FF66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Support SI</a:t>
            </a:r>
            <a:endParaRPr lang="en-US" sz="1600" b="1" dirty="0"/>
          </a:p>
        </p:txBody>
      </p:sp>
      <p:cxnSp>
        <p:nvCxnSpPr>
          <p:cNvPr id="166" name="Connecteur droit avec flèche 165"/>
          <p:cNvCxnSpPr/>
          <p:nvPr/>
        </p:nvCxnSpPr>
        <p:spPr>
          <a:xfrm>
            <a:off x="4448189" y="3073803"/>
            <a:ext cx="0" cy="41833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ZoneTexte 166"/>
          <p:cNvSpPr txBox="1"/>
          <p:nvPr/>
        </p:nvSpPr>
        <p:spPr>
          <a:xfrm>
            <a:off x="3943234" y="2211710"/>
            <a:ext cx="1029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</a:rPr>
              <a:t>La Pardieu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96" b="24188"/>
          <a:stretch/>
        </p:blipFill>
        <p:spPr>
          <a:xfrm>
            <a:off x="4297032" y="3826814"/>
            <a:ext cx="418984" cy="219616"/>
          </a:xfrm>
          <a:prstGeom prst="rect">
            <a:avLst/>
          </a:prstGeom>
        </p:spPr>
      </p:pic>
      <p:pic>
        <p:nvPicPr>
          <p:cNvPr id="168" name="Image 16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4192907" y="3830642"/>
            <a:ext cx="133644" cy="211960"/>
          </a:xfrm>
          <a:prstGeom prst="rect">
            <a:avLst/>
          </a:prstGeom>
        </p:spPr>
      </p:pic>
      <p:cxnSp>
        <p:nvCxnSpPr>
          <p:cNvPr id="170" name="Connecteur droit 169"/>
          <p:cNvCxnSpPr/>
          <p:nvPr/>
        </p:nvCxnSpPr>
        <p:spPr>
          <a:xfrm>
            <a:off x="6228184" y="2316189"/>
            <a:ext cx="0" cy="1127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necteur droit 182"/>
          <p:cNvCxnSpPr/>
          <p:nvPr/>
        </p:nvCxnSpPr>
        <p:spPr>
          <a:xfrm>
            <a:off x="2883853" y="2322260"/>
            <a:ext cx="0" cy="1127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/>
          <p:cNvCxnSpPr/>
          <p:nvPr/>
        </p:nvCxnSpPr>
        <p:spPr>
          <a:xfrm>
            <a:off x="872360" y="2322260"/>
            <a:ext cx="0" cy="1127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Bouée 2"/>
          <p:cNvSpPr/>
          <p:nvPr/>
        </p:nvSpPr>
        <p:spPr>
          <a:xfrm>
            <a:off x="179512" y="411510"/>
            <a:ext cx="392977" cy="360040"/>
          </a:xfrm>
          <a:prstGeom prst="donut">
            <a:avLst>
              <a:gd name="adj" fmla="val 2646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9469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625444" y="577860"/>
            <a:ext cx="255282" cy="0"/>
          </a:xfrm>
          <a:prstGeom prst="straightConnector1">
            <a:avLst/>
          </a:prstGeom>
          <a:ln w="158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65714" y="339502"/>
            <a:ext cx="8070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Renfort Altran</a:t>
            </a:r>
            <a:endParaRPr lang="en-US" sz="1100" b="1" dirty="0"/>
          </a:p>
        </p:txBody>
      </p:sp>
      <p:sp>
        <p:nvSpPr>
          <p:cNvPr id="69" name="Bouée 68"/>
          <p:cNvSpPr/>
          <p:nvPr/>
        </p:nvSpPr>
        <p:spPr>
          <a:xfrm>
            <a:off x="1435490" y="3090257"/>
            <a:ext cx="864096" cy="633621"/>
          </a:xfrm>
          <a:prstGeom prst="donut">
            <a:avLst>
              <a:gd name="adj" fmla="val 263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469"/>
              </a:solidFill>
            </a:endParaRPr>
          </a:p>
        </p:txBody>
      </p:sp>
      <p:pic>
        <p:nvPicPr>
          <p:cNvPr id="76" name="Image 7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1" r="68907" b="25946"/>
          <a:stretch/>
        </p:blipFill>
        <p:spPr>
          <a:xfrm>
            <a:off x="4073130" y="3834470"/>
            <a:ext cx="133644" cy="211960"/>
          </a:xfrm>
          <a:prstGeom prst="rect">
            <a:avLst/>
          </a:prstGeom>
        </p:spPr>
      </p:pic>
      <p:sp>
        <p:nvSpPr>
          <p:cNvPr id="65" name="Bouée 64"/>
          <p:cNvSpPr/>
          <p:nvPr/>
        </p:nvSpPr>
        <p:spPr>
          <a:xfrm>
            <a:off x="6747341" y="3075806"/>
            <a:ext cx="941033" cy="670345"/>
          </a:xfrm>
          <a:prstGeom prst="donut">
            <a:avLst>
              <a:gd name="adj" fmla="val 263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469"/>
              </a:solidFill>
            </a:endParaRPr>
          </a:p>
        </p:txBody>
      </p:sp>
      <p:sp>
        <p:nvSpPr>
          <p:cNvPr id="74" name="Bouée 73"/>
          <p:cNvSpPr/>
          <p:nvPr/>
        </p:nvSpPr>
        <p:spPr>
          <a:xfrm>
            <a:off x="6824279" y="1145918"/>
            <a:ext cx="864096" cy="633621"/>
          </a:xfrm>
          <a:prstGeom prst="donut">
            <a:avLst>
              <a:gd name="adj" fmla="val 263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469"/>
              </a:solidFill>
            </a:endParaRPr>
          </a:p>
        </p:txBody>
      </p:sp>
      <p:sp>
        <p:nvSpPr>
          <p:cNvPr id="78" name="Bouée 77"/>
          <p:cNvSpPr/>
          <p:nvPr/>
        </p:nvSpPr>
        <p:spPr>
          <a:xfrm>
            <a:off x="1444766" y="1059582"/>
            <a:ext cx="894985" cy="840934"/>
          </a:xfrm>
          <a:prstGeom prst="donut">
            <a:avLst>
              <a:gd name="adj" fmla="val 263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4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8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51470"/>
            <a:ext cx="3672408" cy="360040"/>
          </a:xfrm>
        </p:spPr>
        <p:txBody>
          <a:bodyPr/>
          <a:lstStyle/>
          <a:p>
            <a:pPr algn="ctr"/>
            <a:r>
              <a:rPr lang="en-GB" sz="2200" b="1" dirty="0" err="1" smtClean="0"/>
              <a:t>Outils</a:t>
            </a:r>
            <a:endParaRPr lang="en-GB" sz="22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6946"/>
            <a:ext cx="9049072" cy="1693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805178"/>
            <a:ext cx="9049073" cy="80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3491880" y="1347614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bg2">
                    <a:lumMod val="50000"/>
                  </a:schemeClr>
                </a:solidFill>
              </a:rPr>
              <a:t>Tableau de bord de suivi des livrables/actions</a:t>
            </a:r>
            <a:endParaRPr lang="en-US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491880" y="343584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bg2">
                    <a:lumMod val="50000"/>
                  </a:schemeClr>
                </a:solidFill>
              </a:rPr>
              <a:t>Tableau de bord de suivi des communications</a:t>
            </a:r>
            <a:endParaRPr lang="en-US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Flèche courbée vers le haut 16">
            <a:hlinkClick r:id="rId4" action="ppaction://hlinksldjump"/>
          </p:cNvPr>
          <p:cNvSpPr/>
          <p:nvPr/>
        </p:nvSpPr>
        <p:spPr>
          <a:xfrm>
            <a:off x="35496" y="72012"/>
            <a:ext cx="576064" cy="195482"/>
          </a:xfrm>
          <a:prstGeom prst="curvedUpArrow">
            <a:avLst/>
          </a:prstGeom>
          <a:gradFill>
            <a:gsLst>
              <a:gs pos="100000">
                <a:srgbClr val="FF0000"/>
              </a:gs>
              <a:gs pos="56000">
                <a:srgbClr val="FF6629"/>
              </a:gs>
              <a:gs pos="100000">
                <a:srgbClr val="FFF4D3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 cap="sq" cmpd="sng">
            <a:gradFill>
              <a:gsLst>
                <a:gs pos="90850">
                  <a:srgbClr val="FFF4D3"/>
                </a:gs>
                <a:gs pos="0">
                  <a:srgbClr val="FF9469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94870">
                  <a:srgbClr val="FF6629"/>
                </a:gs>
                <a:gs pos="94740">
                  <a:srgbClr val="FFF5DA"/>
                </a:gs>
                <a:gs pos="94481">
                  <a:srgbClr val="FFF5DA"/>
                </a:gs>
                <a:gs pos="93962">
                  <a:srgbClr val="FFF5D9"/>
                </a:gs>
                <a:gs pos="92925">
                  <a:srgbClr val="FFF5D7"/>
                </a:gs>
                <a:gs pos="95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21"/>
          <a:stretch/>
        </p:blipFill>
        <p:spPr bwMode="auto">
          <a:xfrm>
            <a:off x="100014" y="169753"/>
            <a:ext cx="3028082" cy="1465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614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51470"/>
            <a:ext cx="3887200" cy="504056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Clients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5496" y="1995686"/>
            <a:ext cx="892899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Contacts DG Alliages avant annonce Eramet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=  lien de confiance, professionnalisme ; contacts privilégiés via les BU mais aussi par les cellules sur site avec coordination DG 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Mot 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d’ordre de la 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DG Alliages et engagement A&amp;D 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clarté 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et transparence avec l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es clients ; messages standards :</a:t>
            </a:r>
          </a:p>
          <a:p>
            <a:pPr marL="742927" lvl="3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« </a:t>
            </a:r>
            <a:r>
              <a:rPr lang="fr-FR" sz="1400" i="1" dirty="0">
                <a:solidFill>
                  <a:schemeClr val="accent4">
                    <a:lumMod val="75000"/>
                  </a:schemeClr>
                </a:solidFill>
              </a:rPr>
              <a:t>nos équipes sont en contact régulier avec les vôtres avec des points réguliers sous management qualité centrale Eramet Alliages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 » ; </a:t>
            </a:r>
            <a:endParaRPr lang="en-US" sz="1400" dirty="0">
              <a:solidFill>
                <a:schemeClr val="accent4">
                  <a:lumMod val="75000"/>
                </a:schemeClr>
              </a:solidFill>
            </a:endParaRPr>
          </a:p>
          <a:p>
            <a:pPr marL="742927" lvl="3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« </a:t>
            </a:r>
            <a:r>
              <a:rPr lang="fr-FR" sz="1400" i="1" dirty="0">
                <a:solidFill>
                  <a:schemeClr val="accent4">
                    <a:lumMod val="75000"/>
                  </a:schemeClr>
                </a:solidFill>
              </a:rPr>
              <a:t>les analyses internes sont en cours en toute transparence avec vos équipes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 » ;</a:t>
            </a:r>
            <a:endParaRPr lang="en-US" sz="1400" dirty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fr-FR" sz="1400" dirty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Suivi prioritaire particulier : conf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-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call quotidiens, visites clients, points qualité, partage de fichiers [PV, archives…], audit…; équipes cellule dédiées : </a:t>
            </a:r>
          </a:p>
          <a:p>
            <a:pPr algn="just"/>
            <a:endParaRPr lang="fr-FR" sz="16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34" name="Connecteur droit 33"/>
          <p:cNvCxnSpPr/>
          <p:nvPr/>
        </p:nvCxnSpPr>
        <p:spPr>
          <a:xfrm>
            <a:off x="35496" y="1995686"/>
            <a:ext cx="0" cy="252028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618267"/>
              </p:ext>
            </p:extLst>
          </p:nvPr>
        </p:nvGraphicFramePr>
        <p:xfrm>
          <a:off x="4211960" y="4155926"/>
          <a:ext cx="792088" cy="668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11960" y="4155926"/>
                        <a:ext cx="792088" cy="668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60" name="Picture 4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50" y="411510"/>
            <a:ext cx="7212484" cy="147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530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51470"/>
            <a:ext cx="3887200" cy="504056"/>
          </a:xfrm>
        </p:spPr>
        <p:txBody>
          <a:bodyPr/>
          <a:lstStyle/>
          <a:p>
            <a:pPr algn="ctr"/>
            <a:r>
              <a:rPr lang="en-GB" sz="2800" b="1" dirty="0" smtClean="0">
                <a:latin typeface="Calibri" panose="020F0502020204030204" pitchFamily="34" charset="0"/>
              </a:rPr>
              <a:t>Clients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504" y="4876006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5496" y="1851670"/>
            <a:ext cx="892899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« Rangs 2 » : points de contacts privilégiés en mode « proactif » si stratégique = Business Unit ; les clients stratégiques BU seront tous informés d’ici fin semaine 51 ; en cours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300" dirty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300" dirty="0">
                <a:solidFill>
                  <a:schemeClr val="accent4">
                    <a:lumMod val="75000"/>
                  </a:schemeClr>
                </a:solidFill>
              </a:rPr>
              <a:t>Mot d’ordre de la DG Alliages et engagement A&amp;D : </a:t>
            </a: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clarté </a:t>
            </a:r>
            <a:r>
              <a:rPr lang="fr-FR" sz="1300" dirty="0">
                <a:solidFill>
                  <a:schemeClr val="accent4">
                    <a:lumMod val="75000"/>
                  </a:schemeClr>
                </a:solidFill>
              </a:rPr>
              <a:t>et transparence avec les clients ; </a:t>
            </a:r>
          </a:p>
          <a:p>
            <a:pPr marL="800077" lvl="3" indent="-34290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accent4">
                    <a:lumMod val="75000"/>
                  </a:schemeClr>
                </a:solidFill>
              </a:rPr>
              <a:t>« </a:t>
            </a:r>
            <a:r>
              <a:rPr lang="fr-FR" sz="1300" i="1" dirty="0">
                <a:solidFill>
                  <a:schemeClr val="accent4">
                    <a:lumMod val="75000"/>
                  </a:schemeClr>
                </a:solidFill>
              </a:rPr>
              <a:t>nos équipes sont en contact régulier avec les équipes de nos clients donneurs d’ordres ; les analyses sont en cours en toute </a:t>
            </a:r>
            <a:r>
              <a:rPr lang="fr-FR" sz="1300" i="1" dirty="0" smtClean="0">
                <a:solidFill>
                  <a:schemeClr val="accent4">
                    <a:lumMod val="75000"/>
                  </a:schemeClr>
                </a:solidFill>
              </a:rPr>
              <a:t>transparence ; à ce jour, aucune alerte spécifique lancée sur vos produits</a:t>
            </a: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» ;</a:t>
            </a:r>
            <a:endParaRPr lang="en-US" sz="1300" dirty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fr-FR" sz="13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Les autres clients A&amp;D sont traités en mode « réactif » car :</a:t>
            </a:r>
          </a:p>
          <a:p>
            <a:pPr marL="742928" lvl="1" indent="-285750" algn="just">
              <a:buFont typeface="Wingdings" panose="05000000000000000000" pitchFamily="2" charset="2"/>
              <a:buChar char="Ø"/>
            </a:pP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La plupart dépende des « TOP 7 » et « Rangs 2 » ;</a:t>
            </a:r>
          </a:p>
          <a:p>
            <a:pPr marL="742928" lvl="1" indent="-285750" algn="just">
              <a:buFont typeface="Wingdings" panose="05000000000000000000" pitchFamily="2" charset="2"/>
              <a:buChar char="Ø"/>
            </a:pP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La majorité transforme la matière et les semi-produits en PF 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3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Mot d’ordre :</a:t>
            </a:r>
          </a:p>
          <a:p>
            <a:pPr marL="800077" lvl="3" indent="-34290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accent4">
                    <a:lumMod val="75000"/>
                  </a:schemeClr>
                </a:solidFill>
              </a:rPr>
              <a:t>« </a:t>
            </a:r>
            <a:r>
              <a:rPr lang="fr-FR" sz="1300" i="1" dirty="0">
                <a:solidFill>
                  <a:schemeClr val="accent4">
                    <a:lumMod val="75000"/>
                  </a:schemeClr>
                </a:solidFill>
              </a:rPr>
              <a:t>démarche d’analyse qualité en cours avec nos experts et les clients concernés ; nous vous tiendrons informés mais à ce jour, vos produits ne sont pas directement </a:t>
            </a:r>
            <a:r>
              <a:rPr lang="fr-FR" sz="1300" i="1" dirty="0" smtClean="0">
                <a:solidFill>
                  <a:schemeClr val="accent4">
                    <a:lumMod val="75000"/>
                  </a:schemeClr>
                </a:solidFill>
              </a:rPr>
              <a:t>concernés</a:t>
            </a:r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</a:rPr>
              <a:t>. »</a:t>
            </a:r>
            <a:endParaRPr lang="en-US" sz="13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11510"/>
            <a:ext cx="739941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Connecteur droit 21"/>
          <p:cNvCxnSpPr/>
          <p:nvPr/>
        </p:nvCxnSpPr>
        <p:spPr>
          <a:xfrm>
            <a:off x="35496" y="1779662"/>
            <a:ext cx="0" cy="309634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0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TB_00000000000000000000000000000000_ScaleContainer"/>
          <p:cNvSpPr/>
          <p:nvPr>
            <p:custDataLst>
              <p:tags r:id="rId1"/>
            </p:custDataLst>
          </p:nvPr>
        </p:nvSpPr>
        <p:spPr>
          <a:xfrm rot="5400000">
            <a:off x="-1776840" y="2201929"/>
            <a:ext cx="4608514" cy="595629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44546A"/>
              </a:gs>
              <a:gs pos="0">
                <a:srgbClr val="44546A"/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sx="102000" sy="102000" algn="l" rotWithShape="0">
              <a:prstClr val="black">
                <a:alpha val="62000"/>
              </a:prstClr>
            </a:outerShdw>
            <a:reflection blurRad="6350" stA="50000" endA="300" endPos="0" dist="1143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oneTexte 2"/>
          <p:cNvSpPr txBox="1"/>
          <p:nvPr/>
        </p:nvSpPr>
        <p:spPr>
          <a:xfrm>
            <a:off x="2915816" y="-2053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Semaines 49 &amp; 50</a:t>
            </a:r>
            <a:endParaRPr lang="en-US" u="sng" dirty="0"/>
          </a:p>
        </p:txBody>
      </p:sp>
      <p:cxnSp>
        <p:nvCxnSpPr>
          <p:cNvPr id="21" name="OTLSHAPE_TB_00000000000000000000000000000000_Separator2"/>
          <p:cNvCxnSpPr/>
          <p:nvPr>
            <p:custDataLst>
              <p:tags r:id="rId2"/>
            </p:custDataLst>
          </p:nvPr>
        </p:nvCxnSpPr>
        <p:spPr>
          <a:xfrm flipV="1">
            <a:off x="234522" y="627535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2"/>
          <p:cNvCxnSpPr/>
          <p:nvPr>
            <p:custDataLst>
              <p:tags r:id="rId3"/>
            </p:custDataLst>
          </p:nvPr>
        </p:nvCxnSpPr>
        <p:spPr>
          <a:xfrm flipV="1">
            <a:off x="234522" y="1059583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B_00000000000000000000000000000000_Separator2"/>
          <p:cNvCxnSpPr/>
          <p:nvPr>
            <p:custDataLst>
              <p:tags r:id="rId4"/>
            </p:custDataLst>
          </p:nvPr>
        </p:nvCxnSpPr>
        <p:spPr>
          <a:xfrm flipV="1">
            <a:off x="234522" y="1563638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Separator2"/>
          <p:cNvCxnSpPr/>
          <p:nvPr>
            <p:custDataLst>
              <p:tags r:id="rId5"/>
            </p:custDataLst>
          </p:nvPr>
        </p:nvCxnSpPr>
        <p:spPr>
          <a:xfrm flipV="1">
            <a:off x="251520" y="4155927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Separator2"/>
          <p:cNvCxnSpPr/>
          <p:nvPr>
            <p:custDataLst>
              <p:tags r:id="rId6"/>
            </p:custDataLst>
          </p:nvPr>
        </p:nvCxnSpPr>
        <p:spPr>
          <a:xfrm flipV="1">
            <a:off x="234522" y="2427735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B_00000000000000000000000000000000_Separator2"/>
          <p:cNvCxnSpPr/>
          <p:nvPr>
            <p:custDataLst>
              <p:tags r:id="rId7"/>
            </p:custDataLst>
          </p:nvPr>
        </p:nvCxnSpPr>
        <p:spPr>
          <a:xfrm flipV="1">
            <a:off x="234522" y="1923679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Separator2"/>
          <p:cNvCxnSpPr/>
          <p:nvPr>
            <p:custDataLst>
              <p:tags r:id="rId8"/>
            </p:custDataLst>
          </p:nvPr>
        </p:nvCxnSpPr>
        <p:spPr>
          <a:xfrm flipV="1">
            <a:off x="234522" y="2859784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B_00000000000000000000000000000000_Separator2"/>
          <p:cNvCxnSpPr/>
          <p:nvPr>
            <p:custDataLst>
              <p:tags r:id="rId9"/>
            </p:custDataLst>
          </p:nvPr>
        </p:nvCxnSpPr>
        <p:spPr>
          <a:xfrm flipV="1">
            <a:off x="234522" y="3579862"/>
            <a:ext cx="554035" cy="1"/>
          </a:xfrm>
          <a:prstGeom prst="line">
            <a:avLst/>
          </a:prstGeom>
          <a:ln w="25400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253872" y="267495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03/12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79512" y="627536"/>
            <a:ext cx="729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Depuis</a:t>
            </a:r>
          </a:p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04/12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79512" y="1101974"/>
            <a:ext cx="792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Depuis</a:t>
            </a:r>
          </a:p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05/12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179512" y="1635647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07/12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179512" y="1995687"/>
            <a:ext cx="889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10/12 au 12/12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15423" y="2499744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11/12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215423" y="3014832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12/12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215423" y="3723879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13/12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253872" y="4310976"/>
            <a:ext cx="57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14/12</a:t>
            </a:r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T_750792dda2854df1b95af5f5f1d43f8d_Shape"/>
          <p:cNvSpPr/>
          <p:nvPr>
            <p:custDataLst>
              <p:tags r:id="rId10"/>
            </p:custDataLst>
          </p:nvPr>
        </p:nvSpPr>
        <p:spPr>
          <a:xfrm>
            <a:off x="971600" y="699543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Safran &gt; Point quotidien</a:t>
            </a:r>
            <a:endParaRPr lang="en-US" sz="1200" b="1" dirty="0"/>
          </a:p>
        </p:txBody>
      </p:sp>
      <p:sp>
        <p:nvSpPr>
          <p:cNvPr id="67" name="OTLSHAPE_T_750792dda2854df1b95af5f5f1d43f8d_Shape"/>
          <p:cNvSpPr/>
          <p:nvPr>
            <p:custDataLst>
              <p:tags r:id="rId11"/>
            </p:custDataLst>
          </p:nvPr>
        </p:nvSpPr>
        <p:spPr>
          <a:xfrm>
            <a:off x="971600" y="267495"/>
            <a:ext cx="6396625" cy="232780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Rolls Royce prévenu</a:t>
            </a:r>
            <a:endParaRPr lang="en-US" sz="1100" b="1" dirty="0"/>
          </a:p>
        </p:txBody>
      </p:sp>
      <p:sp>
        <p:nvSpPr>
          <p:cNvPr id="88" name="OTLSHAPE_T_750792dda2854df1b95af5f5f1d43f8d_Shape"/>
          <p:cNvSpPr/>
          <p:nvPr>
            <p:custDataLst>
              <p:tags r:id="rId12"/>
            </p:custDataLst>
          </p:nvPr>
        </p:nvSpPr>
        <p:spPr>
          <a:xfrm>
            <a:off x="971600" y="1203599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Airbus &gt; Point quotidien</a:t>
            </a:r>
            <a:endParaRPr lang="en-US" sz="1200" b="1" dirty="0"/>
          </a:p>
        </p:txBody>
      </p:sp>
      <p:sp>
        <p:nvSpPr>
          <p:cNvPr id="89" name="OTLSHAPE_T_750792dda2854df1b95af5f5f1d43f8d_Shape"/>
          <p:cNvSpPr/>
          <p:nvPr>
            <p:custDataLst>
              <p:tags r:id="rId13"/>
            </p:custDataLst>
          </p:nvPr>
        </p:nvSpPr>
        <p:spPr>
          <a:xfrm>
            <a:off x="971600" y="1635647"/>
            <a:ext cx="2339886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Framatome informé</a:t>
            </a:r>
            <a:endParaRPr lang="en-US" sz="1200" b="1" dirty="0"/>
          </a:p>
        </p:txBody>
      </p:sp>
      <p:sp>
        <p:nvSpPr>
          <p:cNvPr id="90" name="OTLSHAPE_T_750792dda2854df1b95af5f5f1d43f8d_Shape"/>
          <p:cNvSpPr/>
          <p:nvPr>
            <p:custDataLst>
              <p:tags r:id="rId14"/>
            </p:custDataLst>
          </p:nvPr>
        </p:nvSpPr>
        <p:spPr>
          <a:xfrm>
            <a:off x="6192554" y="2139703"/>
            <a:ext cx="2339886" cy="220933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Boeing &gt; Audit aux Ancizes</a:t>
            </a:r>
            <a:endParaRPr lang="en-US" sz="1200" b="1" dirty="0"/>
          </a:p>
        </p:txBody>
      </p:sp>
      <p:sp>
        <p:nvSpPr>
          <p:cNvPr id="91" name="OTLSHAPE_T_750792dda2854df1b95af5f5f1d43f8d_Shape"/>
          <p:cNvSpPr/>
          <p:nvPr>
            <p:custDataLst>
              <p:tags r:id="rId15"/>
            </p:custDataLst>
          </p:nvPr>
        </p:nvSpPr>
        <p:spPr>
          <a:xfrm>
            <a:off x="945064" y="2571751"/>
            <a:ext cx="1169943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IHI informé</a:t>
            </a:r>
            <a:endParaRPr lang="en-US" sz="1100" b="1" dirty="0"/>
          </a:p>
        </p:txBody>
      </p:sp>
      <p:sp>
        <p:nvSpPr>
          <p:cNvPr id="92" name="OTLSHAPE_T_750792dda2854df1b95af5f5f1d43f8d_Shape"/>
          <p:cNvSpPr/>
          <p:nvPr>
            <p:custDataLst>
              <p:tags r:id="rId16"/>
            </p:custDataLst>
          </p:nvPr>
        </p:nvSpPr>
        <p:spPr>
          <a:xfrm>
            <a:off x="2170677" y="2571751"/>
            <a:ext cx="1393211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Spirit informé</a:t>
            </a:r>
            <a:endParaRPr lang="en-US" sz="1200" b="1" dirty="0"/>
          </a:p>
        </p:txBody>
      </p:sp>
      <p:sp>
        <p:nvSpPr>
          <p:cNvPr id="93" name="OTLSHAPE_T_750792dda2854df1b95af5f5f1d43f8d_Shape"/>
          <p:cNvSpPr/>
          <p:nvPr>
            <p:custDataLst>
              <p:tags r:id="rId17"/>
            </p:custDataLst>
          </p:nvPr>
        </p:nvSpPr>
        <p:spPr>
          <a:xfrm>
            <a:off x="945064" y="3003799"/>
            <a:ext cx="2339886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ITP informé</a:t>
            </a:r>
            <a:endParaRPr lang="en-US" sz="1200" b="1" dirty="0"/>
          </a:p>
        </p:txBody>
      </p:sp>
      <p:sp>
        <p:nvSpPr>
          <p:cNvPr id="94" name="OTLSHAPE_T_750792dda2854df1b95af5f5f1d43f8d_Shape"/>
          <p:cNvSpPr/>
          <p:nvPr>
            <p:custDataLst>
              <p:tags r:id="rId18"/>
            </p:custDataLst>
          </p:nvPr>
        </p:nvSpPr>
        <p:spPr>
          <a:xfrm>
            <a:off x="973736" y="3300013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Airbus &gt; Call avec MB</a:t>
            </a:r>
            <a:endParaRPr lang="en-US" sz="1200" b="1" dirty="0"/>
          </a:p>
        </p:txBody>
      </p:sp>
      <p:sp>
        <p:nvSpPr>
          <p:cNvPr id="95" name="OTLSHAPE_T_750792dda2854df1b95af5f5f1d43f8d_Shape"/>
          <p:cNvSpPr/>
          <p:nvPr>
            <p:custDataLst>
              <p:tags r:id="rId19"/>
            </p:custDataLst>
          </p:nvPr>
        </p:nvSpPr>
        <p:spPr>
          <a:xfrm>
            <a:off x="3923928" y="3651871"/>
            <a:ext cx="2185299" cy="216023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GE Aviation informé</a:t>
            </a:r>
            <a:endParaRPr lang="en-US" sz="1100" b="1" dirty="0"/>
          </a:p>
        </p:txBody>
      </p:sp>
      <p:sp>
        <p:nvSpPr>
          <p:cNvPr id="96" name="OTLSHAPE_T_750792dda2854df1b95af5f5f1d43f8d_Shape"/>
          <p:cNvSpPr/>
          <p:nvPr>
            <p:custDataLst>
              <p:tags r:id="rId20"/>
            </p:custDataLst>
          </p:nvPr>
        </p:nvSpPr>
        <p:spPr>
          <a:xfrm>
            <a:off x="3394813" y="3291830"/>
            <a:ext cx="3049394" cy="225050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Framatome : call avec le </a:t>
            </a:r>
            <a:r>
              <a:rPr lang="fr-FR" sz="1100" b="1" dirty="0" err="1" smtClean="0"/>
              <a:t>Dir</a:t>
            </a:r>
            <a:r>
              <a:rPr lang="fr-FR" sz="1100" b="1" dirty="0" smtClean="0"/>
              <a:t>. Qualité</a:t>
            </a:r>
            <a:endParaRPr lang="en-US" sz="1100" b="1" dirty="0"/>
          </a:p>
        </p:txBody>
      </p:sp>
      <p:sp>
        <p:nvSpPr>
          <p:cNvPr id="97" name="OTLSHAPE_T_750792dda2854df1b95af5f5f1d43f8d_Shape"/>
          <p:cNvSpPr/>
          <p:nvPr>
            <p:custDataLst>
              <p:tags r:id="rId21"/>
            </p:custDataLst>
          </p:nvPr>
        </p:nvSpPr>
        <p:spPr>
          <a:xfrm>
            <a:off x="3347864" y="3934386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SLS &gt; Réunion</a:t>
            </a:r>
            <a:endParaRPr lang="en-US" sz="1200" b="1" dirty="0"/>
          </a:p>
        </p:txBody>
      </p:sp>
      <p:sp>
        <p:nvSpPr>
          <p:cNvPr id="98" name="OTLSHAPE_T_750792dda2854df1b95af5f5f1d43f8d_Shape"/>
          <p:cNvSpPr/>
          <p:nvPr>
            <p:custDataLst>
              <p:tags r:id="rId22"/>
            </p:custDataLst>
          </p:nvPr>
        </p:nvSpPr>
        <p:spPr>
          <a:xfrm>
            <a:off x="971600" y="3934386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SHE &gt; call sur fichiers labo</a:t>
            </a:r>
            <a:endParaRPr lang="en-US" sz="1200" b="1" dirty="0"/>
          </a:p>
        </p:txBody>
      </p:sp>
      <p:sp>
        <p:nvSpPr>
          <p:cNvPr id="99" name="OTLSHAPE_T_750792dda2854df1b95af5f5f1d43f8d_Shape"/>
          <p:cNvSpPr/>
          <p:nvPr>
            <p:custDataLst>
              <p:tags r:id="rId23"/>
            </p:custDataLst>
          </p:nvPr>
        </p:nvSpPr>
        <p:spPr>
          <a:xfrm>
            <a:off x="971600" y="3651871"/>
            <a:ext cx="2762840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 err="1" smtClean="0"/>
              <a:t>Technicatome</a:t>
            </a:r>
            <a:r>
              <a:rPr lang="fr-FR" sz="800" b="1" dirty="0" smtClean="0"/>
              <a:t> &gt; Directrice des achats contacté</a:t>
            </a:r>
            <a:endParaRPr lang="en-US" sz="800" b="1" dirty="0"/>
          </a:p>
        </p:txBody>
      </p:sp>
      <p:sp>
        <p:nvSpPr>
          <p:cNvPr id="100" name="OTLSHAPE_T_750792dda2854df1b95af5f5f1d43f8d_Shape"/>
          <p:cNvSpPr/>
          <p:nvPr>
            <p:custDataLst>
              <p:tags r:id="rId24"/>
            </p:custDataLst>
          </p:nvPr>
        </p:nvSpPr>
        <p:spPr>
          <a:xfrm>
            <a:off x="5669651" y="3934386"/>
            <a:ext cx="2718773" cy="2215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Naval Group &gt; Réunion technique</a:t>
            </a:r>
            <a:endParaRPr lang="en-US" sz="1200" b="1" dirty="0"/>
          </a:p>
        </p:txBody>
      </p:sp>
      <p:sp>
        <p:nvSpPr>
          <p:cNvPr id="101" name="OTLSHAPE_T_750792dda2854df1b95af5f5f1d43f8d_Shape"/>
          <p:cNvSpPr/>
          <p:nvPr>
            <p:custDataLst>
              <p:tags r:id="rId25"/>
            </p:custDataLst>
          </p:nvPr>
        </p:nvSpPr>
        <p:spPr>
          <a:xfrm>
            <a:off x="982830" y="4299943"/>
            <a:ext cx="2869090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err="1" smtClean="0"/>
              <a:t>Roulementiers</a:t>
            </a:r>
            <a:r>
              <a:rPr lang="fr-FR" sz="1050" b="1" dirty="0" smtClean="0"/>
              <a:t> (SKF, SNR) &gt; prévenus</a:t>
            </a:r>
            <a:endParaRPr lang="en-US" sz="1050" b="1" dirty="0"/>
          </a:p>
        </p:txBody>
      </p:sp>
      <p:sp>
        <p:nvSpPr>
          <p:cNvPr id="102" name="OTLSHAPE_T_750792dda2854df1b95af5f5f1d43f8d_Shape"/>
          <p:cNvSpPr/>
          <p:nvPr>
            <p:custDataLst>
              <p:tags r:id="rId26"/>
            </p:custDataLst>
          </p:nvPr>
        </p:nvSpPr>
        <p:spPr>
          <a:xfrm>
            <a:off x="3299271" y="4596159"/>
            <a:ext cx="4369073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Safran &gt;</a:t>
            </a:r>
            <a:r>
              <a:rPr lang="en-US" sz="1000" dirty="0"/>
              <a:t> </a:t>
            </a:r>
            <a:r>
              <a:rPr lang="fr-FR" sz="1000" dirty="0"/>
              <a:t>Journée de travail entre </a:t>
            </a:r>
            <a:r>
              <a:rPr lang="fr-FR" sz="1000" dirty="0" smtClean="0"/>
              <a:t>métallurgistes/experts </a:t>
            </a:r>
            <a:r>
              <a:rPr lang="fr-FR" sz="1000" dirty="0"/>
              <a:t>Safran et </a:t>
            </a:r>
            <a:r>
              <a:rPr lang="fr-FR" sz="1000" dirty="0" smtClean="0"/>
              <a:t>A&amp;D</a:t>
            </a:r>
            <a:r>
              <a:rPr lang="fr-FR" sz="1000" dirty="0"/>
              <a:t>.</a:t>
            </a:r>
            <a:endParaRPr lang="en-US" sz="1000" b="1" dirty="0"/>
          </a:p>
        </p:txBody>
      </p:sp>
      <p:sp>
        <p:nvSpPr>
          <p:cNvPr id="103" name="OTLSHAPE_T_750792dda2854df1b95af5f5f1d43f8d_Shape"/>
          <p:cNvSpPr/>
          <p:nvPr>
            <p:custDataLst>
              <p:tags r:id="rId27"/>
            </p:custDataLst>
          </p:nvPr>
        </p:nvSpPr>
        <p:spPr>
          <a:xfrm>
            <a:off x="971600" y="4596159"/>
            <a:ext cx="2214059" cy="207842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/>
              <a:t>Airbus &gt; Réunion sur les fichiers</a:t>
            </a:r>
            <a:endParaRPr lang="en-US" sz="900" b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107504" y="4887039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Confidentiel – usage interne restreint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42" name="OTLSHAPE_T_750792dda2854df1b95af5f5f1d43f8d_Shape"/>
          <p:cNvSpPr/>
          <p:nvPr>
            <p:custDataLst>
              <p:tags r:id="rId28"/>
            </p:custDataLst>
          </p:nvPr>
        </p:nvSpPr>
        <p:spPr>
          <a:xfrm>
            <a:off x="5922007" y="2578297"/>
            <a:ext cx="2826457" cy="214388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Rolls Royce &gt; Réunion de travail sur FAI</a:t>
            </a:r>
            <a:endParaRPr lang="en-US" sz="1050" b="1" dirty="0"/>
          </a:p>
        </p:txBody>
      </p:sp>
      <p:sp>
        <p:nvSpPr>
          <p:cNvPr id="52" name="OTLSHAPE_T_750792dda2854df1b95af5f5f1d43f8d_Shape"/>
          <p:cNvSpPr/>
          <p:nvPr>
            <p:custDataLst>
              <p:tags r:id="rId29"/>
            </p:custDataLst>
          </p:nvPr>
        </p:nvSpPr>
        <p:spPr>
          <a:xfrm>
            <a:off x="971600" y="2134792"/>
            <a:ext cx="1800200" cy="22584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Rolls Royce informé</a:t>
            </a:r>
            <a:endParaRPr lang="en-US" sz="1200" b="1" dirty="0"/>
          </a:p>
        </p:txBody>
      </p:sp>
      <p:sp>
        <p:nvSpPr>
          <p:cNvPr id="55" name="OTLSHAPE_T_750792dda2854df1b95af5f5f1d43f8d_Shape"/>
          <p:cNvSpPr/>
          <p:nvPr>
            <p:custDataLst>
              <p:tags r:id="rId30"/>
            </p:custDataLst>
          </p:nvPr>
        </p:nvSpPr>
        <p:spPr>
          <a:xfrm>
            <a:off x="6948264" y="4308124"/>
            <a:ext cx="2088232" cy="207841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/>
              <a:t>GE Aviation &gt; Echange technique</a:t>
            </a:r>
            <a:endParaRPr lang="en-US" sz="900" b="1" dirty="0"/>
          </a:p>
        </p:txBody>
      </p:sp>
      <p:sp>
        <p:nvSpPr>
          <p:cNvPr id="56" name="OTLSHAPE_T_750792dda2854df1b95af5f5f1d43f8d_Shape"/>
          <p:cNvSpPr/>
          <p:nvPr>
            <p:custDataLst>
              <p:tags r:id="rId31"/>
            </p:custDataLst>
          </p:nvPr>
        </p:nvSpPr>
        <p:spPr>
          <a:xfrm>
            <a:off x="3394813" y="1638102"/>
            <a:ext cx="2185299" cy="216023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GE Power informé</a:t>
            </a:r>
            <a:endParaRPr lang="en-US" sz="1100" b="1" dirty="0"/>
          </a:p>
        </p:txBody>
      </p:sp>
      <p:sp>
        <p:nvSpPr>
          <p:cNvPr id="57" name="OTLSHAPE_T_750792dda2854df1b95af5f5f1d43f8d_Shape"/>
          <p:cNvSpPr/>
          <p:nvPr>
            <p:custDataLst>
              <p:tags r:id="rId32"/>
            </p:custDataLst>
          </p:nvPr>
        </p:nvSpPr>
        <p:spPr>
          <a:xfrm>
            <a:off x="3394814" y="3003798"/>
            <a:ext cx="3265418" cy="220936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Sujet revu avec SAE en réunion des présidents </a:t>
            </a:r>
            <a:endParaRPr lang="en-US" sz="1050" b="1" dirty="0"/>
          </a:p>
        </p:txBody>
      </p:sp>
      <p:sp>
        <p:nvSpPr>
          <p:cNvPr id="58" name="OTLSHAPE_T_750792dda2854df1b95af5f5f1d43f8d_Shape"/>
          <p:cNvSpPr/>
          <p:nvPr>
            <p:custDataLst>
              <p:tags r:id="rId33"/>
            </p:custDataLst>
          </p:nvPr>
        </p:nvSpPr>
        <p:spPr>
          <a:xfrm>
            <a:off x="3923927" y="4299943"/>
            <a:ext cx="1103595" cy="216023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 smtClean="0"/>
              <a:t>CEA informé</a:t>
            </a:r>
            <a:endParaRPr lang="en-US" sz="1050" b="1" dirty="0"/>
          </a:p>
        </p:txBody>
      </p:sp>
      <p:sp>
        <p:nvSpPr>
          <p:cNvPr id="60" name="OTLSHAPE_T_750792dda2854df1b95af5f5f1d43f8d_Shape"/>
          <p:cNvSpPr/>
          <p:nvPr>
            <p:custDataLst>
              <p:tags r:id="rId34"/>
            </p:custDataLst>
          </p:nvPr>
        </p:nvSpPr>
        <p:spPr>
          <a:xfrm>
            <a:off x="5076056" y="4299942"/>
            <a:ext cx="1823675" cy="220935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Nexter &gt; courrier envoyé</a:t>
            </a:r>
            <a:endParaRPr lang="en-US" sz="1000" b="1" dirty="0"/>
          </a:p>
        </p:txBody>
      </p:sp>
      <p:sp>
        <p:nvSpPr>
          <p:cNvPr id="61" name="OTLSHAPE_T_750792dda2854df1b95af5f5f1d43f8d_Shape"/>
          <p:cNvSpPr/>
          <p:nvPr>
            <p:custDataLst>
              <p:tags r:id="rId35"/>
            </p:custDataLst>
          </p:nvPr>
        </p:nvSpPr>
        <p:spPr>
          <a:xfrm>
            <a:off x="2892716" y="2139702"/>
            <a:ext cx="1535268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err="1" smtClean="0"/>
              <a:t>Valinox</a:t>
            </a:r>
            <a:r>
              <a:rPr lang="fr-FR" sz="1100" b="1" dirty="0" smtClean="0"/>
              <a:t> informé</a:t>
            </a:r>
            <a:endParaRPr lang="en-US" sz="1100" b="1" dirty="0"/>
          </a:p>
        </p:txBody>
      </p:sp>
      <p:sp>
        <p:nvSpPr>
          <p:cNvPr id="62" name="OTLSHAPE_T_750792dda2854df1b95af5f5f1d43f8d_Shape"/>
          <p:cNvSpPr/>
          <p:nvPr>
            <p:custDataLst>
              <p:tags r:id="rId36"/>
            </p:custDataLst>
          </p:nvPr>
        </p:nvSpPr>
        <p:spPr>
          <a:xfrm>
            <a:off x="4548900" y="2139702"/>
            <a:ext cx="1535268" cy="220934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Nexter informé</a:t>
            </a:r>
            <a:endParaRPr lang="en-US" sz="1100" b="1" dirty="0"/>
          </a:p>
        </p:txBody>
      </p:sp>
      <p:sp>
        <p:nvSpPr>
          <p:cNvPr id="63" name="OTLSHAPE_T_750792dda2854df1b95af5f5f1d43f8d_Shape"/>
          <p:cNvSpPr/>
          <p:nvPr>
            <p:custDataLst>
              <p:tags r:id="rId37"/>
            </p:custDataLst>
          </p:nvPr>
        </p:nvSpPr>
        <p:spPr>
          <a:xfrm>
            <a:off x="3689760" y="2573385"/>
            <a:ext cx="2106376" cy="219300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err="1" smtClean="0"/>
              <a:t>Valinox</a:t>
            </a:r>
            <a:r>
              <a:rPr lang="fr-FR" sz="1100" b="1" dirty="0" smtClean="0"/>
              <a:t> &gt; Réunion</a:t>
            </a:r>
            <a:endParaRPr lang="en-US" sz="1100" b="1" dirty="0"/>
          </a:p>
        </p:txBody>
      </p:sp>
      <p:sp>
        <p:nvSpPr>
          <p:cNvPr id="65" name="OTLSHAPE_T_750792dda2854df1b95af5f5f1d43f8d_Shape"/>
          <p:cNvSpPr/>
          <p:nvPr>
            <p:custDataLst>
              <p:tags r:id="rId38"/>
            </p:custDataLst>
          </p:nvPr>
        </p:nvSpPr>
        <p:spPr>
          <a:xfrm>
            <a:off x="6732240" y="3003798"/>
            <a:ext cx="2106376" cy="219300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err="1" smtClean="0"/>
              <a:t>Valinox</a:t>
            </a:r>
            <a:r>
              <a:rPr lang="fr-FR" sz="1100" b="1" dirty="0" smtClean="0"/>
              <a:t> &gt; Réunion</a:t>
            </a:r>
            <a:endParaRPr lang="en-US" sz="1100" b="1" dirty="0"/>
          </a:p>
        </p:txBody>
      </p:sp>
      <p:sp>
        <p:nvSpPr>
          <p:cNvPr id="66" name="OTLSHAPE_T_750792dda2854df1b95af5f5f1d43f8d_Shape"/>
          <p:cNvSpPr/>
          <p:nvPr>
            <p:custDataLst>
              <p:tags r:id="rId39"/>
            </p:custDataLst>
          </p:nvPr>
        </p:nvSpPr>
        <p:spPr>
          <a:xfrm>
            <a:off x="7702423" y="4607981"/>
            <a:ext cx="1441577" cy="196017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/>
              <a:t>S.A et C.P. &gt; Call EDF</a:t>
            </a:r>
            <a:endParaRPr lang="en-US" sz="900" b="1" dirty="0"/>
          </a:p>
        </p:txBody>
      </p:sp>
      <p:sp>
        <p:nvSpPr>
          <p:cNvPr id="54" name="OTLSHAPE_T_750792dda2854df1b95af5f5f1d43f8d_Shape"/>
          <p:cNvSpPr/>
          <p:nvPr>
            <p:custDataLst>
              <p:tags r:id="rId40"/>
            </p:custDataLst>
          </p:nvPr>
        </p:nvSpPr>
        <p:spPr>
          <a:xfrm>
            <a:off x="7241684" y="967268"/>
            <a:ext cx="1795894" cy="204682"/>
          </a:xfrm>
          <a:prstGeom prst="roundRect">
            <a:avLst>
              <a:gd name="adj" fmla="val 100000"/>
            </a:avLst>
          </a:prstGeom>
          <a:solidFill>
            <a:srgbClr val="0070C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Information vers client</a:t>
            </a:r>
            <a:endParaRPr lang="en-US" sz="1000" b="1" dirty="0"/>
          </a:p>
        </p:txBody>
      </p:sp>
      <p:sp>
        <p:nvSpPr>
          <p:cNvPr id="59" name="OTLSHAPE_T_750792dda2854df1b95af5f5f1d43f8d_Shape"/>
          <p:cNvSpPr/>
          <p:nvPr>
            <p:custDataLst>
              <p:tags r:id="rId41"/>
            </p:custDataLst>
          </p:nvPr>
        </p:nvSpPr>
        <p:spPr>
          <a:xfrm>
            <a:off x="7237021" y="1331596"/>
            <a:ext cx="1799475" cy="196734"/>
          </a:xfrm>
          <a:prstGeom prst="roundRect">
            <a:avLst>
              <a:gd name="adj" fmla="val 100000"/>
            </a:avLst>
          </a:prstGeom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Echange/Réunion client</a:t>
            </a:r>
            <a:endParaRPr lang="en-US" sz="1000" b="1" dirty="0"/>
          </a:p>
        </p:txBody>
      </p:sp>
      <p:sp>
        <p:nvSpPr>
          <p:cNvPr id="68" name="OTLSHAPE_T_750792dda2854df1b95af5f5f1d43f8d_Shape"/>
          <p:cNvSpPr/>
          <p:nvPr>
            <p:custDataLst>
              <p:tags r:id="rId42"/>
            </p:custDataLst>
          </p:nvPr>
        </p:nvSpPr>
        <p:spPr>
          <a:xfrm>
            <a:off x="7237021" y="1691579"/>
            <a:ext cx="1799475" cy="165134"/>
          </a:xfrm>
          <a:prstGeom prst="roundRect">
            <a:avLst>
              <a:gd name="adj" fmla="val 10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/>
              <a:t>Audit / Visite client sur site</a:t>
            </a:r>
            <a:endParaRPr lang="en-US" sz="900" b="1" dirty="0"/>
          </a:p>
        </p:txBody>
      </p:sp>
    </p:spTree>
    <p:extLst>
      <p:ext uri="{BB962C8B-B14F-4D97-AF65-F5344CB8AC3E}">
        <p14:creationId xmlns:p14="http://schemas.microsoft.com/office/powerpoint/2010/main" val="223873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TPt4w9ARiCJGh64lTFBe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2_Conception personnalisée">
  <a:themeElements>
    <a:clrScheme name="ERAMET v2">
      <a:dk1>
        <a:sysClr val="windowText" lastClr="000000"/>
      </a:dk1>
      <a:lt1>
        <a:sysClr val="window" lastClr="FFFFFF"/>
      </a:lt1>
      <a:dk2>
        <a:srgbClr val="292935"/>
      </a:dk2>
      <a:lt2>
        <a:srgbClr val="E7E6E6"/>
      </a:lt2>
      <a:accent1>
        <a:srgbClr val="FFC819"/>
      </a:accent1>
      <a:accent2>
        <a:srgbClr val="ED1D24"/>
      </a:accent2>
      <a:accent3>
        <a:srgbClr val="56C5D6"/>
      </a:accent3>
      <a:accent4>
        <a:srgbClr val="221B51"/>
      </a:accent4>
      <a:accent5>
        <a:srgbClr val="A5A5A5"/>
      </a:accent5>
      <a:accent6>
        <a:srgbClr val="A5A5A5"/>
      </a:accent6>
      <a:hlink>
        <a:srgbClr val="92D050"/>
      </a:hlink>
      <a:folHlink>
        <a:srgbClr val="000000"/>
      </a:folHlink>
    </a:clrScheme>
    <a:fontScheme name="Personnalisé 5">
      <a:majorFont>
        <a:latin typeface="Gotham Rounded Boo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D6DA521F97B54B9D5CD015973BA13C" ma:contentTypeVersion="0" ma:contentTypeDescription="Create a new document." ma:contentTypeScope="" ma:versionID="990bafa651bcc57e775af28ebf97cf8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C17765-1719-436A-8AFE-86CABB7BBBEE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15386A1-9A66-4197-8631-5AB72EDF8D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B402A7-BF4A-4B1F-B3B9-D22EB35396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9181</TotalTime>
  <Words>645</Words>
  <Application>Microsoft Office PowerPoint</Application>
  <PresentationFormat>Affichage à l'écran (16:9)</PresentationFormat>
  <Paragraphs>186</Paragraphs>
  <Slides>10</Slides>
  <Notes>4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12_Conception personnalisée</vt:lpstr>
      <vt:lpstr>Diapositive think-cell</vt:lpstr>
      <vt:lpstr>Worksheet</vt:lpstr>
      <vt:lpstr>Point Avancement SBU AED</vt:lpstr>
      <vt:lpstr>Contexte</vt:lpstr>
      <vt:lpstr>Principaux Axes</vt:lpstr>
      <vt:lpstr>Flux  de communication</vt:lpstr>
      <vt:lpstr>Ressources Déployées sur sites</vt:lpstr>
      <vt:lpstr>Outils</vt:lpstr>
      <vt:lpstr>Clients</vt:lpstr>
      <vt:lpstr>Clients</vt:lpstr>
      <vt:lpstr>Présentation PowerPoint</vt:lpstr>
      <vt:lpstr>Présentation PowerPoint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ERAMET’s Digital Transformation #ANewERA</dc:title>
  <dc:creator>Mark Proctor</dc:creator>
  <cp:lastModifiedBy>MAKHLOUFI Mohamed (EXT)</cp:lastModifiedBy>
  <cp:revision>463</cp:revision>
  <cp:lastPrinted>2018-12-13T11:26:08Z</cp:lastPrinted>
  <dcterms:created xsi:type="dcterms:W3CDTF">2018-10-10T12:07:57Z</dcterms:created>
  <dcterms:modified xsi:type="dcterms:W3CDTF">2018-12-19T09:15:51Z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0x0101003ED6DA521F97B54B9D5CD015973BA13C</vt:lpwstr>
  </property>
</Properties>
</file>