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svg" ContentType="image/svg+xml"/>
  <Default Extension="emf" ContentType="image/x-emf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5"/>
  </p:notesMasterIdLst>
  <p:sldIdLst>
    <p:sldId id="256" r:id="rId5"/>
    <p:sldId id="372" r:id="rId6"/>
    <p:sldId id="384" r:id="rId7"/>
    <p:sldId id="369" r:id="rId8"/>
    <p:sldId id="367" r:id="rId9"/>
    <p:sldId id="362" r:id="rId10"/>
    <p:sldId id="375" r:id="rId11"/>
    <p:sldId id="370" r:id="rId12"/>
    <p:sldId id="381" r:id="rId13"/>
    <p:sldId id="382" r:id="rId14"/>
  </p:sldIdLst>
  <p:sldSz cx="9144000" cy="5143500" type="screen16x9"/>
  <p:notesSz cx="7010400" cy="9296400"/>
  <p:custDataLst>
    <p:tags r:id="rId16"/>
  </p:custDataLst>
  <p:defaultTextStyle>
    <a:defPPr>
      <a:defRPr lang="en-US"/>
    </a:defPPr>
    <a:lvl1pPr marL="0" algn="l" defTabSz="91435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5" algn="l" defTabSz="91435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64" algn="l" defTabSz="91435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 userDrawn="1">
          <p15:clr>
            <a:srgbClr val="A4A3A4"/>
          </p15:clr>
        </p15:guide>
        <p15:guide id="2" pos="839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homas Chrzastek" initials="TC" lastIdx="7" clrIdx="0"/>
  <p:cmAuthor id="1" name="MAKHLOUFI Mohamed (EXT)" initials="MM(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75378"/>
    <a:srgbClr val="FF9469"/>
    <a:srgbClr val="FF6629"/>
    <a:srgbClr val="5E1C43"/>
    <a:srgbClr val="BA0000"/>
    <a:srgbClr val="2CA3B5"/>
    <a:srgbClr val="FFC072"/>
    <a:srgbClr val="FFE1D5"/>
    <a:srgbClr val="EA4300"/>
    <a:srgbClr val="FF63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9239" autoAdjust="0"/>
    <p:restoredTop sz="97336" autoAdjust="0"/>
  </p:normalViewPr>
  <p:slideViewPr>
    <p:cSldViewPr>
      <p:cViewPr varScale="1">
        <p:scale>
          <a:sx n="71" d="100"/>
          <a:sy n="71" d="100"/>
        </p:scale>
        <p:origin x="-90" y="-504"/>
      </p:cViewPr>
      <p:guideLst>
        <p:guide orient="horz" pos="1620"/>
        <p:guide pos="83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A9B178E-5006-4B27-8D88-85C0782F3D0C}" type="datetimeFigureOut">
              <a:rPr lang="en-US" smtClean="0"/>
              <a:t>12/19/2018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1041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B1380D6-8470-41F7-A741-DE2485D0051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826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5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55" algn="l" defTabSz="91435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4" algn="l" defTabSz="91435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1380D6-8470-41F7-A741-DE2485D0051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8506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1380D6-8470-41F7-A741-DE2485D0051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8506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1380D6-8470-41F7-A741-DE2485D0051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8506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1380D6-8470-41F7-A741-DE2485D0051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850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sv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sv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sv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rme libre : forme 17">
            <a:extLst>
              <a:ext uri="{FF2B5EF4-FFF2-40B4-BE49-F238E27FC236}">
                <a16:creationId xmlns:a16="http://schemas.microsoft.com/office/drawing/2014/main" xmlns="" id="{36B7D3FF-5AD4-4C91-8348-3447B3B4DE84}"/>
              </a:ext>
            </a:extLst>
          </p:cNvPr>
          <p:cNvSpPr/>
          <p:nvPr userDrawn="1"/>
        </p:nvSpPr>
        <p:spPr>
          <a:xfrm>
            <a:off x="0" y="4444038"/>
            <a:ext cx="9144000" cy="720000"/>
          </a:xfrm>
          <a:custGeom>
            <a:avLst/>
            <a:gdLst>
              <a:gd name="connsiteX0" fmla="*/ 9892105 w 12192000"/>
              <a:gd name="connsiteY0" fmla="*/ 0 h 3580106"/>
              <a:gd name="connsiteX1" fmla="*/ 12008545 w 12192000"/>
              <a:gd name="connsiteY1" fmla="*/ 330772 h 3580106"/>
              <a:gd name="connsiteX2" fmla="*/ 12058972 w 12192000"/>
              <a:gd name="connsiteY2" fmla="*/ 349746 h 3580106"/>
              <a:gd name="connsiteX3" fmla="*/ 12185383 w 12192000"/>
              <a:gd name="connsiteY3" fmla="*/ 370539 h 3580106"/>
              <a:gd name="connsiteX4" fmla="*/ 12192000 w 12192000"/>
              <a:gd name="connsiteY4" fmla="*/ 371707 h 3580106"/>
              <a:gd name="connsiteX5" fmla="*/ 12192000 w 12192000"/>
              <a:gd name="connsiteY5" fmla="*/ 3580106 h 3580106"/>
              <a:gd name="connsiteX6" fmla="*/ 0 w 12192000"/>
              <a:gd name="connsiteY6" fmla="*/ 3580106 h 3580106"/>
              <a:gd name="connsiteX7" fmla="*/ 0 w 12192000"/>
              <a:gd name="connsiteY7" fmla="*/ 2905379 h 3580106"/>
              <a:gd name="connsiteX8" fmla="*/ 159084 w 12192000"/>
              <a:gd name="connsiteY8" fmla="*/ 2942662 h 3580106"/>
              <a:gd name="connsiteX9" fmla="*/ 5827161 w 12192000"/>
              <a:gd name="connsiteY9" fmla="*/ 1063610 h 3580106"/>
              <a:gd name="connsiteX10" fmla="*/ 9892105 w 12192000"/>
              <a:gd name="connsiteY10" fmla="*/ 0 h 3580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192000" h="3580106">
                <a:moveTo>
                  <a:pt x="9892105" y="0"/>
                </a:moveTo>
                <a:cubicBezTo>
                  <a:pt x="10943633" y="0"/>
                  <a:pt x="11697388" y="220515"/>
                  <a:pt x="12008545" y="330772"/>
                </a:cubicBezTo>
                <a:lnTo>
                  <a:pt x="12058972" y="349746"/>
                </a:lnTo>
                <a:lnTo>
                  <a:pt x="12185383" y="370539"/>
                </a:lnTo>
                <a:lnTo>
                  <a:pt x="12192000" y="371707"/>
                </a:lnTo>
                <a:lnTo>
                  <a:pt x="12192000" y="3580106"/>
                </a:lnTo>
                <a:lnTo>
                  <a:pt x="0" y="3580106"/>
                </a:lnTo>
                <a:lnTo>
                  <a:pt x="0" y="2905379"/>
                </a:lnTo>
                <a:lnTo>
                  <a:pt x="159084" y="2942662"/>
                </a:lnTo>
                <a:cubicBezTo>
                  <a:pt x="2020599" y="3359504"/>
                  <a:pt x="2467445" y="2847004"/>
                  <a:pt x="5827161" y="1063610"/>
                </a:cubicBezTo>
                <a:cubicBezTo>
                  <a:pt x="7396030" y="231360"/>
                  <a:pt x="8804483" y="0"/>
                  <a:pt x="9892105" y="0"/>
                </a:cubicBezTo>
                <a:close/>
              </a:path>
            </a:pathLst>
          </a:custGeom>
          <a:gradFill flip="none" rotWithShape="1">
            <a:gsLst>
              <a:gs pos="79000">
                <a:srgbClr val="221B51"/>
              </a:gs>
              <a:gs pos="38000">
                <a:srgbClr val="ED1D24"/>
              </a:gs>
              <a:gs pos="0">
                <a:srgbClr val="FFC819"/>
              </a:gs>
            </a:gsLst>
            <a:lin ang="0" scaled="0"/>
            <a:tileRect/>
          </a:gradFill>
          <a:ln>
            <a:noFill/>
          </a:ln>
        </p:spPr>
        <p:txBody>
          <a:bodyPr vert="horz" wrap="square" lIns="68513" tIns="34289" rIns="68513" bIns="34289" numCol="1" anchor="t" anchorCtr="0" compatLnSpc="1">
            <a:prstTxWarp prst="textNoShape">
              <a:avLst/>
            </a:prstTxWarp>
          </a:bodyPr>
          <a:lstStyle/>
          <a:p>
            <a:pPr defTabSz="685001"/>
            <a:endParaRPr lang="fr-FR" sz="1400">
              <a:solidFill>
                <a:prstClr val="black"/>
              </a:solidFill>
            </a:endParaRPr>
          </a:p>
        </p:txBody>
      </p:sp>
      <p:sp>
        <p:nvSpPr>
          <p:cNvPr id="4" name="Forme libre : forme 25">
            <a:extLst>
              <a:ext uri="{FF2B5EF4-FFF2-40B4-BE49-F238E27FC236}">
                <a16:creationId xmlns:a16="http://schemas.microsoft.com/office/drawing/2014/main" xmlns="" id="{D9F64D67-1C24-4892-B262-37D1306B466F}"/>
              </a:ext>
            </a:extLst>
          </p:cNvPr>
          <p:cNvSpPr/>
          <p:nvPr userDrawn="1"/>
        </p:nvSpPr>
        <p:spPr>
          <a:xfrm rot="5400000">
            <a:off x="4212038" y="-4211999"/>
            <a:ext cx="720000" cy="9144000"/>
          </a:xfrm>
          <a:custGeom>
            <a:avLst/>
            <a:gdLst>
              <a:gd name="connsiteX0" fmla="*/ 0 w 4667249"/>
              <a:gd name="connsiteY0" fmla="*/ 12192000 h 12192000"/>
              <a:gd name="connsiteX1" fmla="*/ 0 w 4667249"/>
              <a:gd name="connsiteY1" fmla="*/ 0 h 12192000"/>
              <a:gd name="connsiteX2" fmla="*/ 391250 w 4667249"/>
              <a:gd name="connsiteY2" fmla="*/ 0 h 12192000"/>
              <a:gd name="connsiteX3" fmla="*/ 388057 w 4667249"/>
              <a:gd name="connsiteY3" fmla="*/ 12606 h 12192000"/>
              <a:gd name="connsiteX4" fmla="*/ 392149 w 4667249"/>
              <a:gd name="connsiteY4" fmla="*/ 3175 h 12192000"/>
              <a:gd name="connsiteX5" fmla="*/ 3929056 w 4667249"/>
              <a:gd name="connsiteY5" fmla="*/ 8462211 h 12192000"/>
              <a:gd name="connsiteX6" fmla="*/ 4667249 w 4667249"/>
              <a:gd name="connsiteY6" fmla="*/ 9904638 h 12192000"/>
              <a:gd name="connsiteX7" fmla="*/ 3884123 w 4667249"/>
              <a:gd name="connsiteY7" fmla="*/ 11340655 h 12192000"/>
              <a:gd name="connsiteX8" fmla="*/ 3018395 w 4667249"/>
              <a:gd name="connsiteY8" fmla="*/ 12161107 h 12192000"/>
              <a:gd name="connsiteX9" fmla="*/ 2993334 w 4667249"/>
              <a:gd name="connsiteY9" fmla="*/ 12192000 h 12192000"/>
              <a:gd name="connsiteX10" fmla="*/ 0 w 4667249"/>
              <a:gd name="connsiteY10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667249" h="12192000">
                <a:moveTo>
                  <a:pt x="0" y="12192000"/>
                </a:moveTo>
                <a:lnTo>
                  <a:pt x="0" y="0"/>
                </a:lnTo>
                <a:lnTo>
                  <a:pt x="391250" y="0"/>
                </a:lnTo>
                <a:lnTo>
                  <a:pt x="388057" y="12606"/>
                </a:lnTo>
                <a:lnTo>
                  <a:pt x="392149" y="3175"/>
                </a:lnTo>
                <a:cubicBezTo>
                  <a:pt x="-53976" y="4352895"/>
                  <a:pt x="3267892" y="7638425"/>
                  <a:pt x="3929056" y="8462211"/>
                </a:cubicBezTo>
                <a:cubicBezTo>
                  <a:pt x="4590220" y="9285997"/>
                  <a:pt x="4667249" y="9593715"/>
                  <a:pt x="4667249" y="9904638"/>
                </a:cubicBezTo>
                <a:cubicBezTo>
                  <a:pt x="4667249" y="10212357"/>
                  <a:pt x="4657621" y="10734836"/>
                  <a:pt x="3884123" y="11340655"/>
                </a:cubicBezTo>
                <a:cubicBezTo>
                  <a:pt x="3450836" y="11683232"/>
                  <a:pt x="3175969" y="11973070"/>
                  <a:pt x="3018395" y="12161107"/>
                </a:cubicBezTo>
                <a:lnTo>
                  <a:pt x="2993334" y="12192000"/>
                </a:lnTo>
                <a:lnTo>
                  <a:pt x="0" y="12192000"/>
                </a:lnTo>
                <a:close/>
              </a:path>
            </a:pathLst>
          </a:custGeom>
          <a:gradFill flip="none" rotWithShape="1">
            <a:gsLst>
              <a:gs pos="63000">
                <a:srgbClr val="221B51"/>
              </a:gs>
              <a:gs pos="31000">
                <a:srgbClr val="ED1D24"/>
              </a:gs>
              <a:gs pos="0">
                <a:srgbClr val="FFC819"/>
              </a:gs>
            </a:gsLst>
            <a:lin ang="18000000" scaled="0"/>
            <a:tileRect/>
          </a:gradFill>
          <a:ln>
            <a:noFill/>
          </a:ln>
        </p:spPr>
        <p:txBody>
          <a:bodyPr vert="horz" wrap="square" lIns="68513" tIns="34289" rIns="68513" bIns="34289" numCol="1" anchor="t" anchorCtr="0" compatLnSpc="1">
            <a:prstTxWarp prst="textNoShape">
              <a:avLst/>
            </a:prstTxWarp>
          </a:bodyPr>
          <a:lstStyle/>
          <a:p>
            <a:pPr defTabSz="685001"/>
            <a:endParaRPr lang="fr-FR" sz="1400">
              <a:solidFill>
                <a:prstClr val="black"/>
              </a:solidFill>
            </a:endParaRPr>
          </a:p>
        </p:txBody>
      </p:sp>
      <p:pic>
        <p:nvPicPr>
          <p:cNvPr id="5" name="Graphique 5">
            <a:extLst>
              <a:ext uri="{FF2B5EF4-FFF2-40B4-BE49-F238E27FC236}">
                <a16:creationId xmlns:a16="http://schemas.microsoft.com/office/drawing/2014/main" xmlns="" id="{1AE98C6E-4872-8C4B-9EA8-BB712474D29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/>
        </p:blipFill>
        <p:spPr>
          <a:xfrm>
            <a:off x="8001880" y="4718770"/>
            <a:ext cx="962101" cy="2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28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4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orme libre : forme 27">
            <a:extLst>
              <a:ext uri="{FF2B5EF4-FFF2-40B4-BE49-F238E27FC236}">
                <a16:creationId xmlns:a16="http://schemas.microsoft.com/office/drawing/2014/main" xmlns="" id="{E32CBF25-96F6-4760-A6C7-13CB77310327}"/>
              </a:ext>
            </a:extLst>
          </p:cNvPr>
          <p:cNvSpPr/>
          <p:nvPr userDrawn="1"/>
        </p:nvSpPr>
        <p:spPr>
          <a:xfrm rot="5400000">
            <a:off x="9416709" y="425050"/>
            <a:ext cx="6929" cy="6878"/>
          </a:xfrm>
          <a:custGeom>
            <a:avLst/>
            <a:gdLst>
              <a:gd name="connsiteX0" fmla="*/ 0 w 9239"/>
              <a:gd name="connsiteY0" fmla="*/ 0 h 9170"/>
              <a:gd name="connsiteX1" fmla="*/ 4801 w 9239"/>
              <a:gd name="connsiteY1" fmla="*/ 2072 h 9170"/>
              <a:gd name="connsiteX2" fmla="*/ 5793 w 9239"/>
              <a:gd name="connsiteY2" fmla="*/ 6934 h 9170"/>
              <a:gd name="connsiteX3" fmla="*/ 0 w 9239"/>
              <a:gd name="connsiteY3" fmla="*/ 0 h 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239" h="9170">
                <a:moveTo>
                  <a:pt x="0" y="0"/>
                </a:moveTo>
                <a:lnTo>
                  <a:pt x="4801" y="2072"/>
                </a:lnTo>
                <a:cubicBezTo>
                  <a:pt x="9828" y="7496"/>
                  <a:pt x="11151" y="12060"/>
                  <a:pt x="5793" y="6934"/>
                </a:cubicBez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13" tIns="34289" rIns="68513" bIns="34289" rtlCol="0" anchor="ctr"/>
          <a:lstStyle/>
          <a:p>
            <a:pPr algn="ctr" defTabSz="685001"/>
            <a:endParaRPr lang="fr-FR" sz="1400">
              <a:solidFill>
                <a:prstClr val="white"/>
              </a:solidFill>
            </a:endParaRPr>
          </a:p>
        </p:txBody>
      </p:sp>
      <p:sp>
        <p:nvSpPr>
          <p:cNvPr id="26" name="Forme libre : forme 25">
            <a:extLst>
              <a:ext uri="{FF2B5EF4-FFF2-40B4-BE49-F238E27FC236}">
                <a16:creationId xmlns:a16="http://schemas.microsoft.com/office/drawing/2014/main" xmlns="" id="{D9F64D67-1C24-4892-B262-37D1306B466F}"/>
              </a:ext>
            </a:extLst>
          </p:cNvPr>
          <p:cNvSpPr/>
          <p:nvPr userDrawn="1"/>
        </p:nvSpPr>
        <p:spPr>
          <a:xfrm rot="5400000">
            <a:off x="2821820" y="-2821781"/>
            <a:ext cx="3500437" cy="9144000"/>
          </a:xfrm>
          <a:custGeom>
            <a:avLst/>
            <a:gdLst>
              <a:gd name="connsiteX0" fmla="*/ 0 w 4667249"/>
              <a:gd name="connsiteY0" fmla="*/ 12192000 h 12192000"/>
              <a:gd name="connsiteX1" fmla="*/ 0 w 4667249"/>
              <a:gd name="connsiteY1" fmla="*/ 0 h 12192000"/>
              <a:gd name="connsiteX2" fmla="*/ 391250 w 4667249"/>
              <a:gd name="connsiteY2" fmla="*/ 0 h 12192000"/>
              <a:gd name="connsiteX3" fmla="*/ 388057 w 4667249"/>
              <a:gd name="connsiteY3" fmla="*/ 12606 h 12192000"/>
              <a:gd name="connsiteX4" fmla="*/ 392149 w 4667249"/>
              <a:gd name="connsiteY4" fmla="*/ 3175 h 12192000"/>
              <a:gd name="connsiteX5" fmla="*/ 3929056 w 4667249"/>
              <a:gd name="connsiteY5" fmla="*/ 8462211 h 12192000"/>
              <a:gd name="connsiteX6" fmla="*/ 4667249 w 4667249"/>
              <a:gd name="connsiteY6" fmla="*/ 9904638 h 12192000"/>
              <a:gd name="connsiteX7" fmla="*/ 3884123 w 4667249"/>
              <a:gd name="connsiteY7" fmla="*/ 11340655 h 12192000"/>
              <a:gd name="connsiteX8" fmla="*/ 3018395 w 4667249"/>
              <a:gd name="connsiteY8" fmla="*/ 12161107 h 12192000"/>
              <a:gd name="connsiteX9" fmla="*/ 2993334 w 4667249"/>
              <a:gd name="connsiteY9" fmla="*/ 12192000 h 12192000"/>
              <a:gd name="connsiteX10" fmla="*/ 0 w 4667249"/>
              <a:gd name="connsiteY10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667249" h="12192000">
                <a:moveTo>
                  <a:pt x="0" y="12192000"/>
                </a:moveTo>
                <a:lnTo>
                  <a:pt x="0" y="0"/>
                </a:lnTo>
                <a:lnTo>
                  <a:pt x="391250" y="0"/>
                </a:lnTo>
                <a:lnTo>
                  <a:pt x="388057" y="12606"/>
                </a:lnTo>
                <a:lnTo>
                  <a:pt x="392149" y="3175"/>
                </a:lnTo>
                <a:cubicBezTo>
                  <a:pt x="-53976" y="4352895"/>
                  <a:pt x="3267892" y="7638425"/>
                  <a:pt x="3929056" y="8462211"/>
                </a:cubicBezTo>
                <a:cubicBezTo>
                  <a:pt x="4590220" y="9285997"/>
                  <a:pt x="4667249" y="9593715"/>
                  <a:pt x="4667249" y="9904638"/>
                </a:cubicBezTo>
                <a:cubicBezTo>
                  <a:pt x="4667249" y="10212357"/>
                  <a:pt x="4657621" y="10734836"/>
                  <a:pt x="3884123" y="11340655"/>
                </a:cubicBezTo>
                <a:cubicBezTo>
                  <a:pt x="3450836" y="11683232"/>
                  <a:pt x="3175969" y="11973070"/>
                  <a:pt x="3018395" y="12161107"/>
                </a:cubicBezTo>
                <a:lnTo>
                  <a:pt x="2993334" y="12192000"/>
                </a:lnTo>
                <a:lnTo>
                  <a:pt x="0" y="12192000"/>
                </a:lnTo>
                <a:close/>
              </a:path>
            </a:pathLst>
          </a:custGeom>
          <a:gradFill flip="none" rotWithShape="1">
            <a:gsLst>
              <a:gs pos="63000">
                <a:srgbClr val="221B51"/>
              </a:gs>
              <a:gs pos="31000">
                <a:srgbClr val="ED1D24"/>
              </a:gs>
              <a:gs pos="0">
                <a:srgbClr val="FFC819"/>
              </a:gs>
            </a:gsLst>
            <a:lin ang="18000000" scaled="0"/>
            <a:tileRect/>
          </a:gradFill>
          <a:ln>
            <a:noFill/>
          </a:ln>
        </p:spPr>
        <p:txBody>
          <a:bodyPr vert="horz" wrap="square" lIns="68513" tIns="34289" rIns="68513" bIns="34289" numCol="1" anchor="t" anchorCtr="0" compatLnSpc="1">
            <a:prstTxWarp prst="textNoShape">
              <a:avLst/>
            </a:prstTxWarp>
          </a:bodyPr>
          <a:lstStyle/>
          <a:p>
            <a:pPr defTabSz="685001"/>
            <a:endParaRPr lang="fr-FR" sz="1400">
              <a:solidFill>
                <a:prstClr val="black"/>
              </a:solidFill>
            </a:endParaRPr>
          </a:p>
        </p:txBody>
      </p:sp>
      <p:sp>
        <p:nvSpPr>
          <p:cNvPr id="33" name="Titre 1">
            <a:extLst>
              <a:ext uri="{FF2B5EF4-FFF2-40B4-BE49-F238E27FC236}">
                <a16:creationId xmlns:a16="http://schemas.microsoft.com/office/drawing/2014/main" xmlns="" id="{CFF4D913-86CF-4114-9D88-295C3FB403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8577" y="1969538"/>
            <a:ext cx="4467225" cy="1790700"/>
          </a:xfrm>
          <a:prstGeom prst="rect">
            <a:avLst/>
          </a:prstGeom>
        </p:spPr>
        <p:txBody>
          <a:bodyPr lIns="68513" tIns="34289" rIns="68513" bIns="34289" anchor="ctr" anchorCtr="0">
            <a:normAutofit/>
          </a:bodyPr>
          <a:lstStyle>
            <a:lvl1pPr algn="l">
              <a:lnSpc>
                <a:spcPts val="4950"/>
              </a:lnSpc>
              <a:defRPr sz="4100"/>
            </a:lvl1pPr>
          </a:lstStyle>
          <a:p>
            <a:r>
              <a:rPr lang="fr-FR" dirty="0"/>
              <a:t>Modifiez le style du titre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xmlns="" id="{F2CF5EEC-9C6A-4913-8BF2-1CE6D47F53E6}"/>
              </a:ext>
            </a:extLst>
          </p:cNvPr>
          <p:cNvCxnSpPr/>
          <p:nvPr userDrawn="1"/>
        </p:nvCxnSpPr>
        <p:spPr>
          <a:xfrm>
            <a:off x="3924302" y="3590925"/>
            <a:ext cx="447675" cy="0"/>
          </a:xfrm>
          <a:prstGeom prst="line">
            <a:avLst/>
          </a:prstGeom>
          <a:ln w="3175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ous-titre 2">
            <a:extLst>
              <a:ext uri="{FF2B5EF4-FFF2-40B4-BE49-F238E27FC236}">
                <a16:creationId xmlns:a16="http://schemas.microsoft.com/office/drawing/2014/main" xmlns="" id="{92DEA45E-E80D-4F1C-9FC5-CC2D1DD6F6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8577" y="3760240"/>
            <a:ext cx="4467225" cy="1241822"/>
          </a:xfrm>
          <a:prstGeom prst="rect">
            <a:avLst/>
          </a:prstGeom>
        </p:spPr>
        <p:txBody>
          <a:bodyPr lIns="68513" tIns="34289" rIns="68513" bIns="34289"/>
          <a:lstStyle>
            <a:lvl1pPr marL="0" indent="0" algn="l">
              <a:buNone/>
              <a:defRPr sz="3000">
                <a:solidFill>
                  <a:schemeClr val="accent2"/>
                </a:solidFill>
                <a:latin typeface="+mn-lt"/>
              </a:defRPr>
            </a:lvl1pPr>
            <a:lvl2pPr marL="342479" indent="0" algn="ctr">
              <a:buNone/>
              <a:defRPr sz="1500"/>
            </a:lvl2pPr>
            <a:lvl3pPr marL="685001" indent="0" algn="ctr">
              <a:buNone/>
              <a:defRPr sz="1400"/>
            </a:lvl3pPr>
            <a:lvl4pPr marL="1027502" indent="0" algn="ctr">
              <a:buNone/>
              <a:defRPr sz="1200"/>
            </a:lvl4pPr>
            <a:lvl5pPr marL="1370002" indent="0" algn="ctr">
              <a:buNone/>
              <a:defRPr sz="1200"/>
            </a:lvl5pPr>
            <a:lvl6pPr marL="1712525" indent="0" algn="ctr">
              <a:buNone/>
              <a:defRPr sz="1200"/>
            </a:lvl6pPr>
            <a:lvl7pPr marL="2055002" indent="0" algn="ctr">
              <a:buNone/>
              <a:defRPr sz="1200"/>
            </a:lvl7pPr>
            <a:lvl8pPr marL="2397480" indent="0" algn="ctr">
              <a:buNone/>
              <a:defRPr sz="1200"/>
            </a:lvl8pPr>
            <a:lvl9pPr marL="2739959" indent="0" algn="ctr">
              <a:buNone/>
              <a:defRPr sz="1200"/>
            </a:lvl9pPr>
          </a:lstStyle>
          <a:p>
            <a:endParaRPr lang="fr-FR" dirty="0"/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87625" y="3805460"/>
            <a:ext cx="1143562" cy="590328"/>
          </a:xfrm>
          <a:prstGeom prst="rect">
            <a:avLst/>
          </a:prstGeom>
        </p:spPr>
      </p:pic>
      <p:pic>
        <p:nvPicPr>
          <p:cNvPr id="13" name="Graphique 10">
            <a:extLst>
              <a:ext uri="{FF2B5EF4-FFF2-40B4-BE49-F238E27FC236}">
                <a16:creationId xmlns:a16="http://schemas.microsoft.com/office/drawing/2014/main" xmlns="" id="{BBA9584E-0B2E-0B4E-9E62-0C627188889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rcRect/>
          <a:stretch/>
        </p:blipFill>
        <p:spPr>
          <a:xfrm>
            <a:off x="8008319" y="4720287"/>
            <a:ext cx="962982" cy="2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7581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5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orme libre : forme 27">
            <a:extLst>
              <a:ext uri="{FF2B5EF4-FFF2-40B4-BE49-F238E27FC236}">
                <a16:creationId xmlns:a16="http://schemas.microsoft.com/office/drawing/2014/main" xmlns="" id="{E32CBF25-96F6-4760-A6C7-13CB77310327}"/>
              </a:ext>
            </a:extLst>
          </p:cNvPr>
          <p:cNvSpPr/>
          <p:nvPr userDrawn="1"/>
        </p:nvSpPr>
        <p:spPr>
          <a:xfrm rot="5400000">
            <a:off x="9416709" y="425050"/>
            <a:ext cx="6929" cy="6878"/>
          </a:xfrm>
          <a:custGeom>
            <a:avLst/>
            <a:gdLst>
              <a:gd name="connsiteX0" fmla="*/ 0 w 9239"/>
              <a:gd name="connsiteY0" fmla="*/ 0 h 9170"/>
              <a:gd name="connsiteX1" fmla="*/ 4801 w 9239"/>
              <a:gd name="connsiteY1" fmla="*/ 2072 h 9170"/>
              <a:gd name="connsiteX2" fmla="*/ 5793 w 9239"/>
              <a:gd name="connsiteY2" fmla="*/ 6934 h 9170"/>
              <a:gd name="connsiteX3" fmla="*/ 0 w 9239"/>
              <a:gd name="connsiteY3" fmla="*/ 0 h 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239" h="9170">
                <a:moveTo>
                  <a:pt x="0" y="0"/>
                </a:moveTo>
                <a:lnTo>
                  <a:pt x="4801" y="2072"/>
                </a:lnTo>
                <a:cubicBezTo>
                  <a:pt x="9828" y="7496"/>
                  <a:pt x="11151" y="12060"/>
                  <a:pt x="5793" y="6934"/>
                </a:cubicBez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13" tIns="34289" rIns="68513" bIns="34289" rtlCol="0" anchor="ctr"/>
          <a:lstStyle/>
          <a:p>
            <a:pPr algn="ctr" defTabSz="685001"/>
            <a:endParaRPr lang="fr-FR" sz="1400">
              <a:solidFill>
                <a:prstClr val="white"/>
              </a:solidFill>
            </a:endParaRPr>
          </a:p>
        </p:txBody>
      </p:sp>
      <p:sp>
        <p:nvSpPr>
          <p:cNvPr id="26" name="Forme libre : forme 25">
            <a:extLst>
              <a:ext uri="{FF2B5EF4-FFF2-40B4-BE49-F238E27FC236}">
                <a16:creationId xmlns:a16="http://schemas.microsoft.com/office/drawing/2014/main" xmlns="" id="{D9F64D67-1C24-4892-B262-37D1306B466F}"/>
              </a:ext>
            </a:extLst>
          </p:cNvPr>
          <p:cNvSpPr/>
          <p:nvPr userDrawn="1"/>
        </p:nvSpPr>
        <p:spPr>
          <a:xfrm rot="5400000">
            <a:off x="2821820" y="-2821781"/>
            <a:ext cx="3500437" cy="9144000"/>
          </a:xfrm>
          <a:custGeom>
            <a:avLst/>
            <a:gdLst>
              <a:gd name="connsiteX0" fmla="*/ 0 w 4667249"/>
              <a:gd name="connsiteY0" fmla="*/ 12192000 h 12192000"/>
              <a:gd name="connsiteX1" fmla="*/ 0 w 4667249"/>
              <a:gd name="connsiteY1" fmla="*/ 0 h 12192000"/>
              <a:gd name="connsiteX2" fmla="*/ 391250 w 4667249"/>
              <a:gd name="connsiteY2" fmla="*/ 0 h 12192000"/>
              <a:gd name="connsiteX3" fmla="*/ 388057 w 4667249"/>
              <a:gd name="connsiteY3" fmla="*/ 12606 h 12192000"/>
              <a:gd name="connsiteX4" fmla="*/ 392149 w 4667249"/>
              <a:gd name="connsiteY4" fmla="*/ 3175 h 12192000"/>
              <a:gd name="connsiteX5" fmla="*/ 3929056 w 4667249"/>
              <a:gd name="connsiteY5" fmla="*/ 8462211 h 12192000"/>
              <a:gd name="connsiteX6" fmla="*/ 4667249 w 4667249"/>
              <a:gd name="connsiteY6" fmla="*/ 9904638 h 12192000"/>
              <a:gd name="connsiteX7" fmla="*/ 3884123 w 4667249"/>
              <a:gd name="connsiteY7" fmla="*/ 11340655 h 12192000"/>
              <a:gd name="connsiteX8" fmla="*/ 3018395 w 4667249"/>
              <a:gd name="connsiteY8" fmla="*/ 12161107 h 12192000"/>
              <a:gd name="connsiteX9" fmla="*/ 2993334 w 4667249"/>
              <a:gd name="connsiteY9" fmla="*/ 12192000 h 12192000"/>
              <a:gd name="connsiteX10" fmla="*/ 0 w 4667249"/>
              <a:gd name="connsiteY10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667249" h="12192000">
                <a:moveTo>
                  <a:pt x="0" y="12192000"/>
                </a:moveTo>
                <a:lnTo>
                  <a:pt x="0" y="0"/>
                </a:lnTo>
                <a:lnTo>
                  <a:pt x="391250" y="0"/>
                </a:lnTo>
                <a:lnTo>
                  <a:pt x="388057" y="12606"/>
                </a:lnTo>
                <a:lnTo>
                  <a:pt x="392149" y="3175"/>
                </a:lnTo>
                <a:cubicBezTo>
                  <a:pt x="-53976" y="4352895"/>
                  <a:pt x="3267892" y="7638425"/>
                  <a:pt x="3929056" y="8462211"/>
                </a:cubicBezTo>
                <a:cubicBezTo>
                  <a:pt x="4590220" y="9285997"/>
                  <a:pt x="4667249" y="9593715"/>
                  <a:pt x="4667249" y="9904638"/>
                </a:cubicBezTo>
                <a:cubicBezTo>
                  <a:pt x="4667249" y="10212357"/>
                  <a:pt x="4657621" y="10734836"/>
                  <a:pt x="3884123" y="11340655"/>
                </a:cubicBezTo>
                <a:cubicBezTo>
                  <a:pt x="3450836" y="11683232"/>
                  <a:pt x="3175969" y="11973070"/>
                  <a:pt x="3018395" y="12161107"/>
                </a:cubicBezTo>
                <a:lnTo>
                  <a:pt x="2993334" y="12192000"/>
                </a:lnTo>
                <a:lnTo>
                  <a:pt x="0" y="12192000"/>
                </a:lnTo>
                <a:close/>
              </a:path>
            </a:pathLst>
          </a:custGeom>
          <a:gradFill flip="none" rotWithShape="1">
            <a:gsLst>
              <a:gs pos="63000">
                <a:srgbClr val="221B51"/>
              </a:gs>
              <a:gs pos="31000">
                <a:srgbClr val="ED1D24"/>
              </a:gs>
              <a:gs pos="0">
                <a:srgbClr val="FFC819"/>
              </a:gs>
            </a:gsLst>
            <a:lin ang="18000000" scaled="0"/>
            <a:tileRect/>
          </a:gradFill>
          <a:ln>
            <a:noFill/>
          </a:ln>
        </p:spPr>
        <p:txBody>
          <a:bodyPr vert="horz" wrap="square" lIns="68513" tIns="34289" rIns="68513" bIns="34289" numCol="1" anchor="t" anchorCtr="0" compatLnSpc="1">
            <a:prstTxWarp prst="textNoShape">
              <a:avLst/>
            </a:prstTxWarp>
          </a:bodyPr>
          <a:lstStyle/>
          <a:p>
            <a:pPr defTabSz="685001"/>
            <a:endParaRPr lang="fr-FR" sz="1400">
              <a:solidFill>
                <a:prstClr val="black"/>
              </a:solidFill>
            </a:endParaRPr>
          </a:p>
        </p:txBody>
      </p:sp>
      <p:sp>
        <p:nvSpPr>
          <p:cNvPr id="33" name="Titre 1">
            <a:extLst>
              <a:ext uri="{FF2B5EF4-FFF2-40B4-BE49-F238E27FC236}">
                <a16:creationId xmlns:a16="http://schemas.microsoft.com/office/drawing/2014/main" xmlns="" id="{CFF4D913-86CF-4114-9D88-295C3FB403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8577" y="1969538"/>
            <a:ext cx="4467225" cy="1790700"/>
          </a:xfrm>
          <a:prstGeom prst="rect">
            <a:avLst/>
          </a:prstGeom>
        </p:spPr>
        <p:txBody>
          <a:bodyPr lIns="68513" tIns="34289" rIns="68513" bIns="34289" anchor="ctr" anchorCtr="0">
            <a:normAutofit/>
          </a:bodyPr>
          <a:lstStyle>
            <a:lvl1pPr algn="l">
              <a:lnSpc>
                <a:spcPts val="4950"/>
              </a:lnSpc>
              <a:defRPr sz="4100"/>
            </a:lvl1pPr>
          </a:lstStyle>
          <a:p>
            <a:r>
              <a:rPr lang="fr-FR" dirty="0"/>
              <a:t>Modifiez le style du titre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xmlns="" id="{F2CF5EEC-9C6A-4913-8BF2-1CE6D47F53E6}"/>
              </a:ext>
            </a:extLst>
          </p:cNvPr>
          <p:cNvCxnSpPr/>
          <p:nvPr userDrawn="1"/>
        </p:nvCxnSpPr>
        <p:spPr>
          <a:xfrm>
            <a:off x="3924302" y="3590925"/>
            <a:ext cx="447675" cy="0"/>
          </a:xfrm>
          <a:prstGeom prst="line">
            <a:avLst/>
          </a:prstGeom>
          <a:ln w="3175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ous-titre 2">
            <a:extLst>
              <a:ext uri="{FF2B5EF4-FFF2-40B4-BE49-F238E27FC236}">
                <a16:creationId xmlns:a16="http://schemas.microsoft.com/office/drawing/2014/main" xmlns="" id="{92DEA45E-E80D-4F1C-9FC5-CC2D1DD6F6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8577" y="3760240"/>
            <a:ext cx="4467225" cy="1241822"/>
          </a:xfrm>
          <a:prstGeom prst="rect">
            <a:avLst/>
          </a:prstGeom>
        </p:spPr>
        <p:txBody>
          <a:bodyPr lIns="68513" tIns="34289" rIns="68513" bIns="34289"/>
          <a:lstStyle>
            <a:lvl1pPr marL="0" indent="0" algn="l">
              <a:buNone/>
              <a:defRPr sz="3000">
                <a:solidFill>
                  <a:schemeClr val="accent2"/>
                </a:solidFill>
                <a:latin typeface="+mn-lt"/>
              </a:defRPr>
            </a:lvl1pPr>
            <a:lvl2pPr marL="342479" indent="0" algn="ctr">
              <a:buNone/>
              <a:defRPr sz="1500"/>
            </a:lvl2pPr>
            <a:lvl3pPr marL="685001" indent="0" algn="ctr">
              <a:buNone/>
              <a:defRPr sz="1400"/>
            </a:lvl3pPr>
            <a:lvl4pPr marL="1027502" indent="0" algn="ctr">
              <a:buNone/>
              <a:defRPr sz="1200"/>
            </a:lvl4pPr>
            <a:lvl5pPr marL="1370002" indent="0" algn="ctr">
              <a:buNone/>
              <a:defRPr sz="1200"/>
            </a:lvl5pPr>
            <a:lvl6pPr marL="1712525" indent="0" algn="ctr">
              <a:buNone/>
              <a:defRPr sz="1200"/>
            </a:lvl6pPr>
            <a:lvl7pPr marL="2055002" indent="0" algn="ctr">
              <a:buNone/>
              <a:defRPr sz="1200"/>
            </a:lvl7pPr>
            <a:lvl8pPr marL="2397480" indent="0" algn="ctr">
              <a:buNone/>
              <a:defRPr sz="1200"/>
            </a:lvl8pPr>
            <a:lvl9pPr marL="2739959" indent="0" algn="ctr">
              <a:buNone/>
              <a:defRPr sz="1200"/>
            </a:lvl9pPr>
          </a:lstStyle>
          <a:p>
            <a:endParaRPr lang="fr-FR" dirty="0"/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87625" y="3805460"/>
            <a:ext cx="1143562" cy="590328"/>
          </a:xfrm>
          <a:prstGeom prst="rect">
            <a:avLst/>
          </a:prstGeom>
        </p:spPr>
      </p:pic>
      <p:pic>
        <p:nvPicPr>
          <p:cNvPr id="13" name="Graphique 10">
            <a:extLst>
              <a:ext uri="{FF2B5EF4-FFF2-40B4-BE49-F238E27FC236}">
                <a16:creationId xmlns:a16="http://schemas.microsoft.com/office/drawing/2014/main" xmlns="" id="{BBA9584E-0B2E-0B4E-9E62-0C627188889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rcRect/>
          <a:stretch/>
        </p:blipFill>
        <p:spPr>
          <a:xfrm>
            <a:off x="8008319" y="4720287"/>
            <a:ext cx="962982" cy="2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716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rme libre : forme 17">
            <a:extLst>
              <a:ext uri="{FF2B5EF4-FFF2-40B4-BE49-F238E27FC236}">
                <a16:creationId xmlns:a16="http://schemas.microsoft.com/office/drawing/2014/main" xmlns="" id="{36B7D3FF-5AD4-4C91-8348-3447B3B4DE84}"/>
              </a:ext>
            </a:extLst>
          </p:cNvPr>
          <p:cNvSpPr/>
          <p:nvPr userDrawn="1"/>
        </p:nvSpPr>
        <p:spPr>
          <a:xfrm>
            <a:off x="0" y="2458420"/>
            <a:ext cx="9144000" cy="2685080"/>
          </a:xfrm>
          <a:custGeom>
            <a:avLst/>
            <a:gdLst>
              <a:gd name="connsiteX0" fmla="*/ 9892105 w 12192000"/>
              <a:gd name="connsiteY0" fmla="*/ 0 h 3580106"/>
              <a:gd name="connsiteX1" fmla="*/ 12008545 w 12192000"/>
              <a:gd name="connsiteY1" fmla="*/ 330772 h 3580106"/>
              <a:gd name="connsiteX2" fmla="*/ 12058972 w 12192000"/>
              <a:gd name="connsiteY2" fmla="*/ 349746 h 3580106"/>
              <a:gd name="connsiteX3" fmla="*/ 12185383 w 12192000"/>
              <a:gd name="connsiteY3" fmla="*/ 370539 h 3580106"/>
              <a:gd name="connsiteX4" fmla="*/ 12192000 w 12192000"/>
              <a:gd name="connsiteY4" fmla="*/ 371707 h 3580106"/>
              <a:gd name="connsiteX5" fmla="*/ 12192000 w 12192000"/>
              <a:gd name="connsiteY5" fmla="*/ 3580106 h 3580106"/>
              <a:gd name="connsiteX6" fmla="*/ 0 w 12192000"/>
              <a:gd name="connsiteY6" fmla="*/ 3580106 h 3580106"/>
              <a:gd name="connsiteX7" fmla="*/ 0 w 12192000"/>
              <a:gd name="connsiteY7" fmla="*/ 2905379 h 3580106"/>
              <a:gd name="connsiteX8" fmla="*/ 159084 w 12192000"/>
              <a:gd name="connsiteY8" fmla="*/ 2942662 h 3580106"/>
              <a:gd name="connsiteX9" fmla="*/ 5827161 w 12192000"/>
              <a:gd name="connsiteY9" fmla="*/ 1063610 h 3580106"/>
              <a:gd name="connsiteX10" fmla="*/ 9892105 w 12192000"/>
              <a:gd name="connsiteY10" fmla="*/ 0 h 3580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192000" h="3580106">
                <a:moveTo>
                  <a:pt x="9892105" y="0"/>
                </a:moveTo>
                <a:cubicBezTo>
                  <a:pt x="10943633" y="0"/>
                  <a:pt x="11697388" y="220515"/>
                  <a:pt x="12008545" y="330772"/>
                </a:cubicBezTo>
                <a:lnTo>
                  <a:pt x="12058972" y="349746"/>
                </a:lnTo>
                <a:lnTo>
                  <a:pt x="12185383" y="370539"/>
                </a:lnTo>
                <a:lnTo>
                  <a:pt x="12192000" y="371707"/>
                </a:lnTo>
                <a:lnTo>
                  <a:pt x="12192000" y="3580106"/>
                </a:lnTo>
                <a:lnTo>
                  <a:pt x="0" y="3580106"/>
                </a:lnTo>
                <a:lnTo>
                  <a:pt x="0" y="2905379"/>
                </a:lnTo>
                <a:lnTo>
                  <a:pt x="159084" y="2942662"/>
                </a:lnTo>
                <a:cubicBezTo>
                  <a:pt x="2020599" y="3359504"/>
                  <a:pt x="2467445" y="2847004"/>
                  <a:pt x="5827161" y="1063610"/>
                </a:cubicBezTo>
                <a:cubicBezTo>
                  <a:pt x="7396030" y="231360"/>
                  <a:pt x="8804483" y="0"/>
                  <a:pt x="9892105" y="0"/>
                </a:cubicBezTo>
                <a:close/>
              </a:path>
            </a:pathLst>
          </a:custGeom>
          <a:gradFill flip="none" rotWithShape="1">
            <a:gsLst>
              <a:gs pos="79000">
                <a:srgbClr val="221B51"/>
              </a:gs>
              <a:gs pos="38000">
                <a:srgbClr val="ED1D24"/>
              </a:gs>
              <a:gs pos="0">
                <a:srgbClr val="FFC819"/>
              </a:gs>
            </a:gsLst>
            <a:lin ang="0" scaled="0"/>
            <a:tileRect/>
          </a:gradFill>
          <a:ln>
            <a:noFill/>
          </a:ln>
        </p:spPr>
        <p:txBody>
          <a:bodyPr vert="horz" wrap="square" lIns="68513" tIns="34289" rIns="68513" bIns="34289" numCol="1" anchor="t" anchorCtr="0" compatLnSpc="1">
            <a:prstTxWarp prst="textNoShape">
              <a:avLst/>
            </a:prstTxWarp>
          </a:bodyPr>
          <a:lstStyle/>
          <a:p>
            <a:pPr defTabSz="685001"/>
            <a:endParaRPr lang="fr-FR" sz="1400">
              <a:solidFill>
                <a:prstClr val="black"/>
              </a:solidFill>
            </a:endParaRPr>
          </a:p>
        </p:txBody>
      </p:sp>
      <p:pic>
        <p:nvPicPr>
          <p:cNvPr id="6" name="Graphique 5">
            <a:extLst>
              <a:ext uri="{FF2B5EF4-FFF2-40B4-BE49-F238E27FC236}">
                <a16:creationId xmlns:a16="http://schemas.microsoft.com/office/drawing/2014/main" xmlns="" id="{1AE98C6E-4872-8C4B-9EA8-BB712474D29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/>
        </p:blipFill>
        <p:spPr>
          <a:xfrm>
            <a:off x="8001880" y="4718770"/>
            <a:ext cx="962101" cy="28800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42534" y="258763"/>
            <a:ext cx="1143562" cy="590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0281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orme libre : forme 27">
            <a:extLst>
              <a:ext uri="{FF2B5EF4-FFF2-40B4-BE49-F238E27FC236}">
                <a16:creationId xmlns:a16="http://schemas.microsoft.com/office/drawing/2014/main" xmlns="" id="{E32CBF25-96F6-4760-A6C7-13CB77310327}"/>
              </a:ext>
            </a:extLst>
          </p:cNvPr>
          <p:cNvSpPr/>
          <p:nvPr userDrawn="1"/>
        </p:nvSpPr>
        <p:spPr>
          <a:xfrm rot="5400000">
            <a:off x="9416709" y="425050"/>
            <a:ext cx="6929" cy="6878"/>
          </a:xfrm>
          <a:custGeom>
            <a:avLst/>
            <a:gdLst>
              <a:gd name="connsiteX0" fmla="*/ 0 w 9239"/>
              <a:gd name="connsiteY0" fmla="*/ 0 h 9170"/>
              <a:gd name="connsiteX1" fmla="*/ 4801 w 9239"/>
              <a:gd name="connsiteY1" fmla="*/ 2072 h 9170"/>
              <a:gd name="connsiteX2" fmla="*/ 5793 w 9239"/>
              <a:gd name="connsiteY2" fmla="*/ 6934 h 9170"/>
              <a:gd name="connsiteX3" fmla="*/ 0 w 9239"/>
              <a:gd name="connsiteY3" fmla="*/ 0 h 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239" h="9170">
                <a:moveTo>
                  <a:pt x="0" y="0"/>
                </a:moveTo>
                <a:lnTo>
                  <a:pt x="4801" y="2072"/>
                </a:lnTo>
                <a:cubicBezTo>
                  <a:pt x="9828" y="7496"/>
                  <a:pt x="11151" y="12060"/>
                  <a:pt x="5793" y="6934"/>
                </a:cubicBez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13" tIns="34289" rIns="68513" bIns="34289" rtlCol="0" anchor="ctr"/>
          <a:lstStyle/>
          <a:p>
            <a:pPr algn="ctr" defTabSz="685001"/>
            <a:endParaRPr lang="fr-FR" sz="1400">
              <a:solidFill>
                <a:prstClr val="white"/>
              </a:solidFill>
            </a:endParaRPr>
          </a:p>
        </p:txBody>
      </p:sp>
      <p:sp>
        <p:nvSpPr>
          <p:cNvPr id="26" name="Forme libre : forme 25">
            <a:extLst>
              <a:ext uri="{FF2B5EF4-FFF2-40B4-BE49-F238E27FC236}">
                <a16:creationId xmlns:a16="http://schemas.microsoft.com/office/drawing/2014/main" xmlns="" id="{D9F64D67-1C24-4892-B262-37D1306B466F}"/>
              </a:ext>
            </a:extLst>
          </p:cNvPr>
          <p:cNvSpPr/>
          <p:nvPr userDrawn="1"/>
        </p:nvSpPr>
        <p:spPr>
          <a:xfrm rot="5400000">
            <a:off x="2821820" y="-2821781"/>
            <a:ext cx="3500437" cy="9144000"/>
          </a:xfrm>
          <a:custGeom>
            <a:avLst/>
            <a:gdLst>
              <a:gd name="connsiteX0" fmla="*/ 0 w 4667249"/>
              <a:gd name="connsiteY0" fmla="*/ 12192000 h 12192000"/>
              <a:gd name="connsiteX1" fmla="*/ 0 w 4667249"/>
              <a:gd name="connsiteY1" fmla="*/ 0 h 12192000"/>
              <a:gd name="connsiteX2" fmla="*/ 391250 w 4667249"/>
              <a:gd name="connsiteY2" fmla="*/ 0 h 12192000"/>
              <a:gd name="connsiteX3" fmla="*/ 388057 w 4667249"/>
              <a:gd name="connsiteY3" fmla="*/ 12606 h 12192000"/>
              <a:gd name="connsiteX4" fmla="*/ 392149 w 4667249"/>
              <a:gd name="connsiteY4" fmla="*/ 3175 h 12192000"/>
              <a:gd name="connsiteX5" fmla="*/ 3929056 w 4667249"/>
              <a:gd name="connsiteY5" fmla="*/ 8462211 h 12192000"/>
              <a:gd name="connsiteX6" fmla="*/ 4667249 w 4667249"/>
              <a:gd name="connsiteY6" fmla="*/ 9904638 h 12192000"/>
              <a:gd name="connsiteX7" fmla="*/ 3884123 w 4667249"/>
              <a:gd name="connsiteY7" fmla="*/ 11340655 h 12192000"/>
              <a:gd name="connsiteX8" fmla="*/ 3018395 w 4667249"/>
              <a:gd name="connsiteY8" fmla="*/ 12161107 h 12192000"/>
              <a:gd name="connsiteX9" fmla="*/ 2993334 w 4667249"/>
              <a:gd name="connsiteY9" fmla="*/ 12192000 h 12192000"/>
              <a:gd name="connsiteX10" fmla="*/ 0 w 4667249"/>
              <a:gd name="connsiteY10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667249" h="12192000">
                <a:moveTo>
                  <a:pt x="0" y="12192000"/>
                </a:moveTo>
                <a:lnTo>
                  <a:pt x="0" y="0"/>
                </a:lnTo>
                <a:lnTo>
                  <a:pt x="391250" y="0"/>
                </a:lnTo>
                <a:lnTo>
                  <a:pt x="388057" y="12606"/>
                </a:lnTo>
                <a:lnTo>
                  <a:pt x="392149" y="3175"/>
                </a:lnTo>
                <a:cubicBezTo>
                  <a:pt x="-53976" y="4352895"/>
                  <a:pt x="3267892" y="7638425"/>
                  <a:pt x="3929056" y="8462211"/>
                </a:cubicBezTo>
                <a:cubicBezTo>
                  <a:pt x="4590220" y="9285997"/>
                  <a:pt x="4667249" y="9593715"/>
                  <a:pt x="4667249" y="9904638"/>
                </a:cubicBezTo>
                <a:cubicBezTo>
                  <a:pt x="4667249" y="10212357"/>
                  <a:pt x="4657621" y="10734836"/>
                  <a:pt x="3884123" y="11340655"/>
                </a:cubicBezTo>
                <a:cubicBezTo>
                  <a:pt x="3450836" y="11683232"/>
                  <a:pt x="3175969" y="11973070"/>
                  <a:pt x="3018395" y="12161107"/>
                </a:cubicBezTo>
                <a:lnTo>
                  <a:pt x="2993334" y="12192000"/>
                </a:lnTo>
                <a:lnTo>
                  <a:pt x="0" y="12192000"/>
                </a:lnTo>
                <a:close/>
              </a:path>
            </a:pathLst>
          </a:custGeom>
          <a:gradFill flip="none" rotWithShape="1">
            <a:gsLst>
              <a:gs pos="63000">
                <a:srgbClr val="221B51"/>
              </a:gs>
              <a:gs pos="31000">
                <a:srgbClr val="ED1D24"/>
              </a:gs>
              <a:gs pos="0">
                <a:srgbClr val="FFC819"/>
              </a:gs>
            </a:gsLst>
            <a:lin ang="18000000" scaled="0"/>
            <a:tileRect/>
          </a:gradFill>
          <a:ln>
            <a:noFill/>
          </a:ln>
        </p:spPr>
        <p:txBody>
          <a:bodyPr vert="horz" wrap="square" lIns="68513" tIns="34289" rIns="68513" bIns="34289" numCol="1" anchor="t" anchorCtr="0" compatLnSpc="1">
            <a:prstTxWarp prst="textNoShape">
              <a:avLst/>
            </a:prstTxWarp>
          </a:bodyPr>
          <a:lstStyle/>
          <a:p>
            <a:pPr defTabSz="685001"/>
            <a:endParaRPr lang="fr-FR" sz="1400">
              <a:solidFill>
                <a:prstClr val="black"/>
              </a:solidFill>
            </a:endParaRPr>
          </a:p>
        </p:txBody>
      </p:sp>
      <p:sp>
        <p:nvSpPr>
          <p:cNvPr id="33" name="Titre 1">
            <a:extLst>
              <a:ext uri="{FF2B5EF4-FFF2-40B4-BE49-F238E27FC236}">
                <a16:creationId xmlns:a16="http://schemas.microsoft.com/office/drawing/2014/main" xmlns="" id="{CFF4D913-86CF-4114-9D88-295C3FB403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8577" y="2605088"/>
            <a:ext cx="4467225" cy="1790700"/>
          </a:xfrm>
          <a:prstGeom prst="rect">
            <a:avLst/>
          </a:prstGeom>
        </p:spPr>
        <p:txBody>
          <a:bodyPr lIns="68513" tIns="34289" rIns="68513" bIns="34289" anchor="ctr" anchorCtr="0">
            <a:normAutofit/>
          </a:bodyPr>
          <a:lstStyle>
            <a:lvl1pPr algn="l">
              <a:lnSpc>
                <a:spcPts val="4950"/>
              </a:lnSpc>
              <a:defRPr sz="5000"/>
            </a:lvl1pPr>
          </a:lstStyle>
          <a:p>
            <a:r>
              <a:rPr lang="fr-FR" dirty="0"/>
              <a:t>Modifiez le style du titre</a:t>
            </a:r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87625" y="3805460"/>
            <a:ext cx="1143562" cy="590328"/>
          </a:xfrm>
          <a:prstGeom prst="rect">
            <a:avLst/>
          </a:prstGeom>
        </p:spPr>
      </p:pic>
      <p:pic>
        <p:nvPicPr>
          <p:cNvPr id="10" name="Graphique 10">
            <a:extLst>
              <a:ext uri="{FF2B5EF4-FFF2-40B4-BE49-F238E27FC236}">
                <a16:creationId xmlns:a16="http://schemas.microsoft.com/office/drawing/2014/main" xmlns="" id="{BBA9584E-0B2E-0B4E-9E62-0C627188889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rcRect/>
          <a:stretch/>
        </p:blipFill>
        <p:spPr>
          <a:xfrm>
            <a:off x="8008319" y="4720287"/>
            <a:ext cx="962982" cy="2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4485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3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orme libre : forme 27">
            <a:extLst>
              <a:ext uri="{FF2B5EF4-FFF2-40B4-BE49-F238E27FC236}">
                <a16:creationId xmlns:a16="http://schemas.microsoft.com/office/drawing/2014/main" xmlns="" id="{E32CBF25-96F6-4760-A6C7-13CB77310327}"/>
              </a:ext>
            </a:extLst>
          </p:cNvPr>
          <p:cNvSpPr/>
          <p:nvPr userDrawn="1"/>
        </p:nvSpPr>
        <p:spPr>
          <a:xfrm rot="5400000">
            <a:off x="9416709" y="425050"/>
            <a:ext cx="6929" cy="6878"/>
          </a:xfrm>
          <a:custGeom>
            <a:avLst/>
            <a:gdLst>
              <a:gd name="connsiteX0" fmla="*/ 0 w 9239"/>
              <a:gd name="connsiteY0" fmla="*/ 0 h 9170"/>
              <a:gd name="connsiteX1" fmla="*/ 4801 w 9239"/>
              <a:gd name="connsiteY1" fmla="*/ 2072 h 9170"/>
              <a:gd name="connsiteX2" fmla="*/ 5793 w 9239"/>
              <a:gd name="connsiteY2" fmla="*/ 6934 h 9170"/>
              <a:gd name="connsiteX3" fmla="*/ 0 w 9239"/>
              <a:gd name="connsiteY3" fmla="*/ 0 h 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239" h="9170">
                <a:moveTo>
                  <a:pt x="0" y="0"/>
                </a:moveTo>
                <a:lnTo>
                  <a:pt x="4801" y="2072"/>
                </a:lnTo>
                <a:cubicBezTo>
                  <a:pt x="9828" y="7496"/>
                  <a:pt x="11151" y="12060"/>
                  <a:pt x="5793" y="6934"/>
                </a:cubicBez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13" tIns="34289" rIns="68513" bIns="34289" rtlCol="0" anchor="ctr"/>
          <a:lstStyle/>
          <a:p>
            <a:pPr algn="ctr" defTabSz="685001"/>
            <a:endParaRPr lang="fr-FR" sz="1400">
              <a:solidFill>
                <a:prstClr val="white"/>
              </a:solidFill>
            </a:endParaRPr>
          </a:p>
        </p:txBody>
      </p:sp>
      <p:sp>
        <p:nvSpPr>
          <p:cNvPr id="26" name="Forme libre : forme 25">
            <a:extLst>
              <a:ext uri="{FF2B5EF4-FFF2-40B4-BE49-F238E27FC236}">
                <a16:creationId xmlns:a16="http://schemas.microsoft.com/office/drawing/2014/main" xmlns="" id="{D9F64D67-1C24-4892-B262-37D1306B466F}"/>
              </a:ext>
            </a:extLst>
          </p:cNvPr>
          <p:cNvSpPr/>
          <p:nvPr userDrawn="1"/>
        </p:nvSpPr>
        <p:spPr>
          <a:xfrm rot="5400000">
            <a:off x="2821820" y="-2821781"/>
            <a:ext cx="3500437" cy="9144000"/>
          </a:xfrm>
          <a:custGeom>
            <a:avLst/>
            <a:gdLst>
              <a:gd name="connsiteX0" fmla="*/ 0 w 4667249"/>
              <a:gd name="connsiteY0" fmla="*/ 12192000 h 12192000"/>
              <a:gd name="connsiteX1" fmla="*/ 0 w 4667249"/>
              <a:gd name="connsiteY1" fmla="*/ 0 h 12192000"/>
              <a:gd name="connsiteX2" fmla="*/ 391250 w 4667249"/>
              <a:gd name="connsiteY2" fmla="*/ 0 h 12192000"/>
              <a:gd name="connsiteX3" fmla="*/ 388057 w 4667249"/>
              <a:gd name="connsiteY3" fmla="*/ 12606 h 12192000"/>
              <a:gd name="connsiteX4" fmla="*/ 392149 w 4667249"/>
              <a:gd name="connsiteY4" fmla="*/ 3175 h 12192000"/>
              <a:gd name="connsiteX5" fmla="*/ 3929056 w 4667249"/>
              <a:gd name="connsiteY5" fmla="*/ 8462211 h 12192000"/>
              <a:gd name="connsiteX6" fmla="*/ 4667249 w 4667249"/>
              <a:gd name="connsiteY6" fmla="*/ 9904638 h 12192000"/>
              <a:gd name="connsiteX7" fmla="*/ 3884123 w 4667249"/>
              <a:gd name="connsiteY7" fmla="*/ 11340655 h 12192000"/>
              <a:gd name="connsiteX8" fmla="*/ 3018395 w 4667249"/>
              <a:gd name="connsiteY8" fmla="*/ 12161107 h 12192000"/>
              <a:gd name="connsiteX9" fmla="*/ 2993334 w 4667249"/>
              <a:gd name="connsiteY9" fmla="*/ 12192000 h 12192000"/>
              <a:gd name="connsiteX10" fmla="*/ 0 w 4667249"/>
              <a:gd name="connsiteY10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667249" h="12192000">
                <a:moveTo>
                  <a:pt x="0" y="12192000"/>
                </a:moveTo>
                <a:lnTo>
                  <a:pt x="0" y="0"/>
                </a:lnTo>
                <a:lnTo>
                  <a:pt x="391250" y="0"/>
                </a:lnTo>
                <a:lnTo>
                  <a:pt x="388057" y="12606"/>
                </a:lnTo>
                <a:lnTo>
                  <a:pt x="392149" y="3175"/>
                </a:lnTo>
                <a:cubicBezTo>
                  <a:pt x="-53976" y="4352895"/>
                  <a:pt x="3267892" y="7638425"/>
                  <a:pt x="3929056" y="8462211"/>
                </a:cubicBezTo>
                <a:cubicBezTo>
                  <a:pt x="4590220" y="9285997"/>
                  <a:pt x="4667249" y="9593715"/>
                  <a:pt x="4667249" y="9904638"/>
                </a:cubicBezTo>
                <a:cubicBezTo>
                  <a:pt x="4667249" y="10212357"/>
                  <a:pt x="4657621" y="10734836"/>
                  <a:pt x="3884123" y="11340655"/>
                </a:cubicBezTo>
                <a:cubicBezTo>
                  <a:pt x="3450836" y="11683232"/>
                  <a:pt x="3175969" y="11973070"/>
                  <a:pt x="3018395" y="12161107"/>
                </a:cubicBezTo>
                <a:lnTo>
                  <a:pt x="2993334" y="12192000"/>
                </a:lnTo>
                <a:lnTo>
                  <a:pt x="0" y="12192000"/>
                </a:lnTo>
                <a:close/>
              </a:path>
            </a:pathLst>
          </a:custGeom>
          <a:gradFill flip="none" rotWithShape="1">
            <a:gsLst>
              <a:gs pos="63000">
                <a:srgbClr val="221B51"/>
              </a:gs>
              <a:gs pos="31000">
                <a:srgbClr val="ED1D24"/>
              </a:gs>
              <a:gs pos="0">
                <a:srgbClr val="FFC819"/>
              </a:gs>
            </a:gsLst>
            <a:lin ang="18000000" scaled="0"/>
            <a:tileRect/>
          </a:gradFill>
          <a:ln>
            <a:noFill/>
          </a:ln>
        </p:spPr>
        <p:txBody>
          <a:bodyPr vert="horz" wrap="square" lIns="68513" tIns="34289" rIns="68513" bIns="34289" numCol="1" anchor="t" anchorCtr="0" compatLnSpc="1">
            <a:prstTxWarp prst="textNoShape">
              <a:avLst/>
            </a:prstTxWarp>
          </a:bodyPr>
          <a:lstStyle/>
          <a:p>
            <a:pPr defTabSz="685001"/>
            <a:endParaRPr lang="fr-FR" sz="1400">
              <a:solidFill>
                <a:prstClr val="black"/>
              </a:solidFill>
            </a:endParaRPr>
          </a:p>
        </p:txBody>
      </p:sp>
      <p:sp>
        <p:nvSpPr>
          <p:cNvPr id="33" name="Titre 1">
            <a:extLst>
              <a:ext uri="{FF2B5EF4-FFF2-40B4-BE49-F238E27FC236}">
                <a16:creationId xmlns:a16="http://schemas.microsoft.com/office/drawing/2014/main" xmlns="" id="{CFF4D913-86CF-4114-9D88-295C3FB403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8577" y="1969538"/>
            <a:ext cx="4467225" cy="1790700"/>
          </a:xfrm>
          <a:prstGeom prst="rect">
            <a:avLst/>
          </a:prstGeom>
        </p:spPr>
        <p:txBody>
          <a:bodyPr lIns="68513" tIns="34289" rIns="68513" bIns="34289" anchor="ctr" anchorCtr="0">
            <a:normAutofit/>
          </a:bodyPr>
          <a:lstStyle>
            <a:lvl1pPr algn="l">
              <a:lnSpc>
                <a:spcPts val="4950"/>
              </a:lnSpc>
              <a:defRPr sz="4100">
                <a:solidFill>
                  <a:srgbClr val="002060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xmlns="" id="{F2CF5EEC-9C6A-4913-8BF2-1CE6D47F53E6}"/>
              </a:ext>
            </a:extLst>
          </p:cNvPr>
          <p:cNvCxnSpPr/>
          <p:nvPr userDrawn="1"/>
        </p:nvCxnSpPr>
        <p:spPr>
          <a:xfrm>
            <a:off x="3924302" y="3590925"/>
            <a:ext cx="447675" cy="0"/>
          </a:xfrm>
          <a:prstGeom prst="line">
            <a:avLst/>
          </a:prstGeom>
          <a:ln w="31750" cap="rnd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ous-titre 2">
            <a:extLst>
              <a:ext uri="{FF2B5EF4-FFF2-40B4-BE49-F238E27FC236}">
                <a16:creationId xmlns:a16="http://schemas.microsoft.com/office/drawing/2014/main" xmlns="" id="{92DEA45E-E80D-4F1C-9FC5-CC2D1DD6F6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8577" y="3760240"/>
            <a:ext cx="4467225" cy="1241822"/>
          </a:xfrm>
          <a:prstGeom prst="rect">
            <a:avLst/>
          </a:prstGeom>
        </p:spPr>
        <p:txBody>
          <a:bodyPr lIns="68513" tIns="34289" rIns="68513" bIns="34289"/>
          <a:lstStyle>
            <a:lvl1pPr marL="0" indent="0" algn="l">
              <a:buNone/>
              <a:defRPr sz="3000">
                <a:solidFill>
                  <a:schemeClr val="accent2"/>
                </a:solidFill>
                <a:latin typeface="+mn-lt"/>
              </a:defRPr>
            </a:lvl1pPr>
            <a:lvl2pPr marL="342479" indent="0" algn="ctr">
              <a:buNone/>
              <a:defRPr sz="1500"/>
            </a:lvl2pPr>
            <a:lvl3pPr marL="685001" indent="0" algn="ctr">
              <a:buNone/>
              <a:defRPr sz="1400"/>
            </a:lvl3pPr>
            <a:lvl4pPr marL="1027502" indent="0" algn="ctr">
              <a:buNone/>
              <a:defRPr sz="1200"/>
            </a:lvl4pPr>
            <a:lvl5pPr marL="1370002" indent="0" algn="ctr">
              <a:buNone/>
              <a:defRPr sz="1200"/>
            </a:lvl5pPr>
            <a:lvl6pPr marL="1712525" indent="0" algn="ctr">
              <a:buNone/>
              <a:defRPr sz="1200"/>
            </a:lvl6pPr>
            <a:lvl7pPr marL="2055002" indent="0" algn="ctr">
              <a:buNone/>
              <a:defRPr sz="1200"/>
            </a:lvl7pPr>
            <a:lvl8pPr marL="2397480" indent="0" algn="ctr">
              <a:buNone/>
              <a:defRPr sz="1200"/>
            </a:lvl8pPr>
            <a:lvl9pPr marL="2739959" indent="0" algn="ctr">
              <a:buNone/>
              <a:defRPr sz="1200"/>
            </a:lvl9pPr>
          </a:lstStyle>
          <a:p>
            <a:endParaRPr lang="fr-FR" dirty="0"/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87625" y="3805460"/>
            <a:ext cx="1143562" cy="590328"/>
          </a:xfrm>
          <a:prstGeom prst="rect">
            <a:avLst/>
          </a:prstGeom>
        </p:spPr>
      </p:pic>
      <p:pic>
        <p:nvPicPr>
          <p:cNvPr id="13" name="Graphique 10">
            <a:extLst>
              <a:ext uri="{FF2B5EF4-FFF2-40B4-BE49-F238E27FC236}">
                <a16:creationId xmlns:a16="http://schemas.microsoft.com/office/drawing/2014/main" xmlns="" id="{BBA9584E-0B2E-0B4E-9E62-0C627188889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rcRect/>
          <a:stretch/>
        </p:blipFill>
        <p:spPr>
          <a:xfrm>
            <a:off x="8008319" y="4720287"/>
            <a:ext cx="962982" cy="2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7146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phique 10">
            <a:extLst>
              <a:ext uri="{FF2B5EF4-FFF2-40B4-BE49-F238E27FC236}">
                <a16:creationId xmlns:a16="http://schemas.microsoft.com/office/drawing/2014/main" xmlns="" id="{BBA9584E-0B2E-0B4E-9E62-0C627188889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/>
        </p:blipFill>
        <p:spPr>
          <a:xfrm>
            <a:off x="7757282" y="4675149"/>
            <a:ext cx="1203728" cy="36000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xmlns="" id="{1A1F55B0-C870-43D4-8A14-E7D42AEAAB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180886"/>
            <a:ext cx="7265911" cy="390859"/>
          </a:xfrm>
          <a:prstGeom prst="roundRect">
            <a:avLst>
              <a:gd name="adj" fmla="val 0"/>
            </a:avLst>
          </a:prstGeom>
          <a:noFill/>
          <a:effectLst/>
        </p:spPr>
        <p:txBody>
          <a:bodyPr vert="horz" lIns="0" tIns="34289" rIns="68513" bIns="34289" rtlCol="0">
            <a:noAutofit/>
          </a:bodyPr>
          <a:lstStyle>
            <a:lvl1pPr algn="l">
              <a:defRPr lang="fr-FR" sz="2400" dirty="0">
                <a:solidFill>
                  <a:schemeClr val="accent2"/>
                </a:solidFill>
              </a:defRPr>
            </a:lvl1pPr>
          </a:lstStyle>
          <a:p>
            <a:pPr marL="0" lvl="0" indent="0" algn="l">
              <a:buSzPct val="25000"/>
              <a:buFont typeface="Arial" panose="020B0604020202020204" pitchFamily="34" charset="0"/>
            </a:pPr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793F86D9-6C73-4DD5-AE4B-4DEDC0B086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956889"/>
            <a:ext cx="7776864" cy="3718260"/>
          </a:xfrm>
          <a:prstGeom prst="rect">
            <a:avLst/>
          </a:prstGeom>
        </p:spPr>
        <p:txBody>
          <a:bodyPr lIns="68513" tIns="34289" rIns="68513" bIns="34289"/>
          <a:lstStyle>
            <a:lvl1pPr marL="256892" indent="-256892"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/>
            </a:lvl1pPr>
            <a:lvl2pPr marL="266417" indent="0">
              <a:buFont typeface="Wingdings" panose="05000000000000000000" pitchFamily="2" charset="2"/>
              <a:buNone/>
              <a:defRPr>
                <a:solidFill>
                  <a:schemeClr val="accent2"/>
                </a:solidFill>
              </a:defRPr>
            </a:lvl2pPr>
            <a:lvl3pPr marL="266417" indent="0">
              <a:buFont typeface="Wingdings" panose="05000000000000000000" pitchFamily="2" charset="2"/>
              <a:buNone/>
              <a:defRPr>
                <a:solidFill>
                  <a:schemeClr val="tx2"/>
                </a:solidFill>
              </a:defRPr>
            </a:lvl3pPr>
            <a:lvl4pPr marL="266417" indent="0">
              <a:buFont typeface="Wingdings" panose="05000000000000000000" pitchFamily="2" charset="2"/>
              <a:buNone/>
              <a:defRPr/>
            </a:lvl4pPr>
            <a:lvl5pPr marL="266417" indent="0">
              <a:buFont typeface="Wingdings" panose="05000000000000000000" pitchFamily="2" charset="2"/>
              <a:buNone/>
              <a:defRPr/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xmlns="" id="{29AB3CF0-BAC3-4BF9-9408-4F1C7C0832EA}"/>
              </a:ext>
            </a:extLst>
          </p:cNvPr>
          <p:cNvCxnSpPr>
            <a:cxnSpLocks/>
          </p:cNvCxnSpPr>
          <p:nvPr userDrawn="1"/>
        </p:nvCxnSpPr>
        <p:spPr>
          <a:xfrm>
            <a:off x="395536" y="4931156"/>
            <a:ext cx="7337550" cy="0"/>
          </a:xfrm>
          <a:prstGeom prst="line">
            <a:avLst/>
          </a:prstGeom>
          <a:ln w="12700">
            <a:gradFill>
              <a:gsLst>
                <a:gs pos="0">
                  <a:schemeClr val="accent1"/>
                </a:gs>
                <a:gs pos="52000">
                  <a:schemeClr val="accent2"/>
                </a:gs>
                <a:gs pos="100000">
                  <a:schemeClr val="accent4"/>
                </a:gs>
              </a:gsLst>
              <a:lin ang="0" scaled="0"/>
            </a:gra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61447" y="180886"/>
            <a:ext cx="1255279" cy="648000"/>
          </a:xfrm>
          <a:prstGeom prst="rect">
            <a:avLst/>
          </a:prstGeom>
        </p:spPr>
      </p:pic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4259649" y="4917182"/>
            <a:ext cx="624703" cy="26749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r" defTabSz="914355" rtl="0" eaLnBrk="1" latinLnBrk="0" hangingPunct="1">
              <a:defRPr sz="1050" kern="1200">
                <a:solidFill>
                  <a:schemeClr val="accent4"/>
                </a:solidFill>
                <a:latin typeface="Gotham Rounded Book" pitchFamily="50" charset="0"/>
                <a:ea typeface="+mn-ea"/>
                <a:cs typeface="+mn-cs"/>
              </a:defRPr>
            </a:lvl1pPr>
            <a:lvl2pPr marL="457178" algn="l" defTabSz="91435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55" algn="l" defTabSz="91435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32" algn="l" defTabSz="91435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09" algn="l" defTabSz="91435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86" algn="l" defTabSz="91435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64" algn="l" defTabSz="91435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40" algn="l" defTabSz="91435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18" algn="l" defTabSz="91435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20DE93A-6C71-914E-B887-96385185B528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19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 xmlns="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504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793F86D9-6C73-4DD5-AE4B-4DEDC0B086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959" y="1333504"/>
            <a:ext cx="4117913" cy="3137292"/>
          </a:xfrm>
          <a:prstGeom prst="rect">
            <a:avLst/>
          </a:prstGeom>
        </p:spPr>
        <p:txBody>
          <a:bodyPr lIns="68513" tIns="34289" rIns="68513" bIns="34289"/>
          <a:lstStyle>
            <a:lvl1pPr marL="256892" indent="-256892"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/>
            </a:lvl1pPr>
            <a:lvl2pPr marL="266417" indent="0">
              <a:buFont typeface="Wingdings" panose="05000000000000000000" pitchFamily="2" charset="2"/>
              <a:buNone/>
              <a:defRPr>
                <a:solidFill>
                  <a:schemeClr val="accent2"/>
                </a:solidFill>
              </a:defRPr>
            </a:lvl2pPr>
            <a:lvl3pPr marL="266417" indent="0">
              <a:buFont typeface="Wingdings" panose="05000000000000000000" pitchFamily="2" charset="2"/>
              <a:buNone/>
              <a:defRPr>
                <a:solidFill>
                  <a:schemeClr val="tx2"/>
                </a:solidFill>
              </a:defRPr>
            </a:lvl3pPr>
            <a:lvl4pPr marL="266417" indent="0">
              <a:buFont typeface="Wingdings" panose="05000000000000000000" pitchFamily="2" charset="2"/>
              <a:buNone/>
              <a:defRPr/>
            </a:lvl4pPr>
            <a:lvl5pPr marL="266417" indent="0">
              <a:buFont typeface="Wingdings" panose="05000000000000000000" pitchFamily="2" charset="2"/>
              <a:buNone/>
              <a:defRPr/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xmlns="" id="{87843F21-3631-40B4-BEAB-E0A201ABECA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76751" y="1333539"/>
            <a:ext cx="4470338" cy="31372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68513" tIns="34289" rIns="68513" bIns="34289"/>
          <a:lstStyle>
            <a:lvl1pPr marL="256892" indent="-256892">
              <a:buSzPct val="100000"/>
              <a:buFont typeface="Arial" panose="020B0604020202020204" pitchFamily="34" charset="0"/>
              <a:buChar char="•"/>
              <a:defRPr>
                <a:solidFill>
                  <a:schemeClr val="accent4"/>
                </a:solidFill>
              </a:defRPr>
            </a:lvl1pPr>
            <a:lvl2pPr marL="266417" indent="-266417">
              <a:buSzPct val="100000"/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2pPr>
            <a:lvl3pPr marL="266417" indent="-266417">
              <a:buSzPct val="100000"/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3pPr>
            <a:lvl4pPr marL="266417" indent="-266417">
              <a:buSzPct val="100000"/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4pPr>
            <a:lvl5pPr marL="266417" indent="-266417">
              <a:buSzPct val="100000"/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14" name="Titre 13">
            <a:extLst>
              <a:ext uri="{FF2B5EF4-FFF2-40B4-BE49-F238E27FC236}">
                <a16:creationId xmlns:a16="http://schemas.microsoft.com/office/drawing/2014/main" xmlns="" id="{2C70AC52-1536-4084-BC2A-1B74AEC7A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960" y="209550"/>
            <a:ext cx="3848101" cy="391500"/>
          </a:xfrm>
          <a:prstGeom prst="rect">
            <a:avLst/>
          </a:prstGeom>
          <a:noFill/>
          <a:effectLst/>
        </p:spPr>
        <p:txBody>
          <a:bodyPr vert="horz" lIns="0" tIns="34289" rIns="68513" bIns="34289" rtlCol="0">
            <a:noAutofit/>
          </a:bodyPr>
          <a:lstStyle>
            <a:lvl1pPr>
              <a:defRPr lang="fr-FR" sz="2400" dirty="0">
                <a:solidFill>
                  <a:schemeClr val="accent2"/>
                </a:solidFill>
              </a:defRPr>
            </a:lvl1pPr>
          </a:lstStyle>
          <a:p>
            <a:pPr marL="0" lvl="0" indent="0" algn="l">
              <a:buSzPct val="25000"/>
              <a:buFont typeface="Arial" panose="020B0604020202020204" pitchFamily="34" charset="0"/>
            </a:pPr>
            <a:r>
              <a:rPr lang="fr-FR" dirty="0"/>
              <a:t>Modifiez le style du titre</a:t>
            </a:r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xmlns="" id="{A4B1FCF6-1787-4CD8-BC3F-6D746C79F7FF}"/>
              </a:ext>
            </a:extLst>
          </p:cNvPr>
          <p:cNvCxnSpPr/>
          <p:nvPr userDrawn="1"/>
        </p:nvCxnSpPr>
        <p:spPr>
          <a:xfrm>
            <a:off x="520575" y="4931156"/>
            <a:ext cx="7337550" cy="0"/>
          </a:xfrm>
          <a:prstGeom prst="line">
            <a:avLst/>
          </a:prstGeom>
          <a:ln w="12700">
            <a:gradFill>
              <a:gsLst>
                <a:gs pos="0">
                  <a:schemeClr val="accent1"/>
                </a:gs>
                <a:gs pos="52000">
                  <a:schemeClr val="accent2"/>
                </a:gs>
                <a:gs pos="100000">
                  <a:schemeClr val="accent4"/>
                </a:gs>
              </a:gsLst>
              <a:lin ang="0" scaled="0"/>
            </a:gra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Graphique 10">
            <a:extLst>
              <a:ext uri="{FF2B5EF4-FFF2-40B4-BE49-F238E27FC236}">
                <a16:creationId xmlns:a16="http://schemas.microsoft.com/office/drawing/2014/main" xmlns="" id="{BBA9584E-0B2E-0B4E-9E62-0C627188889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/>
        </p:blipFill>
        <p:spPr>
          <a:xfrm>
            <a:off x="8008319" y="4720287"/>
            <a:ext cx="962982" cy="28800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82963" y="219145"/>
            <a:ext cx="813694" cy="420044"/>
          </a:xfrm>
          <a:prstGeom prst="rect">
            <a:avLst/>
          </a:prstGeom>
        </p:spPr>
      </p:pic>
      <p:sp>
        <p:nvSpPr>
          <p:cNvPr id="8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4259649" y="4917182"/>
            <a:ext cx="624703" cy="267494"/>
          </a:xfrm>
          <a:prstGeom prst="rect">
            <a:avLst/>
          </a:prstGeom>
        </p:spPr>
        <p:txBody>
          <a:bodyPr/>
          <a:lstStyle>
            <a:lvl1pPr algn="r">
              <a:defRPr sz="1050">
                <a:solidFill>
                  <a:schemeClr val="accent4"/>
                </a:solidFill>
                <a:latin typeface="Gotham Rounded Book" pitchFamily="50" charset="0"/>
              </a:defRPr>
            </a:lvl1pPr>
          </a:lstStyle>
          <a:p>
            <a:fld id="{B20DE93A-6C71-914E-B887-96385185B528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499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 xmlns="">
        <p15:guide id="1" orient="horz" pos="2160" userDrawn="1">
          <p15:clr>
            <a:srgbClr val="FBAE40"/>
          </p15:clr>
        </p15:guide>
        <p15:guide id="2" orient="horz" pos="504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orme libre : forme 27">
            <a:extLst>
              <a:ext uri="{FF2B5EF4-FFF2-40B4-BE49-F238E27FC236}">
                <a16:creationId xmlns:a16="http://schemas.microsoft.com/office/drawing/2014/main" xmlns="" id="{E32CBF25-96F6-4760-A6C7-13CB77310327}"/>
              </a:ext>
            </a:extLst>
          </p:cNvPr>
          <p:cNvSpPr/>
          <p:nvPr userDrawn="1"/>
        </p:nvSpPr>
        <p:spPr>
          <a:xfrm rot="5400000">
            <a:off x="9416709" y="425050"/>
            <a:ext cx="6929" cy="6878"/>
          </a:xfrm>
          <a:custGeom>
            <a:avLst/>
            <a:gdLst>
              <a:gd name="connsiteX0" fmla="*/ 0 w 9239"/>
              <a:gd name="connsiteY0" fmla="*/ 0 h 9170"/>
              <a:gd name="connsiteX1" fmla="*/ 4801 w 9239"/>
              <a:gd name="connsiteY1" fmla="*/ 2072 h 9170"/>
              <a:gd name="connsiteX2" fmla="*/ 5793 w 9239"/>
              <a:gd name="connsiteY2" fmla="*/ 6934 h 9170"/>
              <a:gd name="connsiteX3" fmla="*/ 0 w 9239"/>
              <a:gd name="connsiteY3" fmla="*/ 0 h 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239" h="9170">
                <a:moveTo>
                  <a:pt x="0" y="0"/>
                </a:moveTo>
                <a:lnTo>
                  <a:pt x="4801" y="2072"/>
                </a:lnTo>
                <a:cubicBezTo>
                  <a:pt x="9828" y="7496"/>
                  <a:pt x="11151" y="12060"/>
                  <a:pt x="5793" y="6934"/>
                </a:cubicBez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13" tIns="34289" rIns="68513" bIns="34289" rtlCol="0" anchor="ctr"/>
          <a:lstStyle/>
          <a:p>
            <a:pPr algn="ctr" defTabSz="685001"/>
            <a:endParaRPr lang="fr-FR" sz="1400">
              <a:solidFill>
                <a:prstClr val="white"/>
              </a:solidFill>
            </a:endParaRPr>
          </a:p>
        </p:txBody>
      </p:sp>
      <p:sp>
        <p:nvSpPr>
          <p:cNvPr id="26" name="Forme libre : forme 25">
            <a:extLst>
              <a:ext uri="{FF2B5EF4-FFF2-40B4-BE49-F238E27FC236}">
                <a16:creationId xmlns:a16="http://schemas.microsoft.com/office/drawing/2014/main" xmlns="" id="{D9F64D67-1C24-4892-B262-37D1306B466F}"/>
              </a:ext>
            </a:extLst>
          </p:cNvPr>
          <p:cNvSpPr/>
          <p:nvPr userDrawn="1"/>
        </p:nvSpPr>
        <p:spPr>
          <a:xfrm rot="5400000">
            <a:off x="2821820" y="-2821781"/>
            <a:ext cx="3500437" cy="9144000"/>
          </a:xfrm>
          <a:custGeom>
            <a:avLst/>
            <a:gdLst>
              <a:gd name="connsiteX0" fmla="*/ 0 w 4667249"/>
              <a:gd name="connsiteY0" fmla="*/ 12192000 h 12192000"/>
              <a:gd name="connsiteX1" fmla="*/ 0 w 4667249"/>
              <a:gd name="connsiteY1" fmla="*/ 0 h 12192000"/>
              <a:gd name="connsiteX2" fmla="*/ 391250 w 4667249"/>
              <a:gd name="connsiteY2" fmla="*/ 0 h 12192000"/>
              <a:gd name="connsiteX3" fmla="*/ 388057 w 4667249"/>
              <a:gd name="connsiteY3" fmla="*/ 12606 h 12192000"/>
              <a:gd name="connsiteX4" fmla="*/ 392149 w 4667249"/>
              <a:gd name="connsiteY4" fmla="*/ 3175 h 12192000"/>
              <a:gd name="connsiteX5" fmla="*/ 3929056 w 4667249"/>
              <a:gd name="connsiteY5" fmla="*/ 8462211 h 12192000"/>
              <a:gd name="connsiteX6" fmla="*/ 4667249 w 4667249"/>
              <a:gd name="connsiteY6" fmla="*/ 9904638 h 12192000"/>
              <a:gd name="connsiteX7" fmla="*/ 3884123 w 4667249"/>
              <a:gd name="connsiteY7" fmla="*/ 11340655 h 12192000"/>
              <a:gd name="connsiteX8" fmla="*/ 3018395 w 4667249"/>
              <a:gd name="connsiteY8" fmla="*/ 12161107 h 12192000"/>
              <a:gd name="connsiteX9" fmla="*/ 2993334 w 4667249"/>
              <a:gd name="connsiteY9" fmla="*/ 12192000 h 12192000"/>
              <a:gd name="connsiteX10" fmla="*/ 0 w 4667249"/>
              <a:gd name="connsiteY10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667249" h="12192000">
                <a:moveTo>
                  <a:pt x="0" y="12192000"/>
                </a:moveTo>
                <a:lnTo>
                  <a:pt x="0" y="0"/>
                </a:lnTo>
                <a:lnTo>
                  <a:pt x="391250" y="0"/>
                </a:lnTo>
                <a:lnTo>
                  <a:pt x="388057" y="12606"/>
                </a:lnTo>
                <a:lnTo>
                  <a:pt x="392149" y="3175"/>
                </a:lnTo>
                <a:cubicBezTo>
                  <a:pt x="-53976" y="4352895"/>
                  <a:pt x="3267892" y="7638425"/>
                  <a:pt x="3929056" y="8462211"/>
                </a:cubicBezTo>
                <a:cubicBezTo>
                  <a:pt x="4590220" y="9285997"/>
                  <a:pt x="4667249" y="9593715"/>
                  <a:pt x="4667249" y="9904638"/>
                </a:cubicBezTo>
                <a:cubicBezTo>
                  <a:pt x="4667249" y="10212357"/>
                  <a:pt x="4657621" y="10734836"/>
                  <a:pt x="3884123" y="11340655"/>
                </a:cubicBezTo>
                <a:cubicBezTo>
                  <a:pt x="3450836" y="11683232"/>
                  <a:pt x="3175969" y="11973070"/>
                  <a:pt x="3018395" y="12161107"/>
                </a:cubicBezTo>
                <a:lnTo>
                  <a:pt x="2993334" y="12192000"/>
                </a:lnTo>
                <a:lnTo>
                  <a:pt x="0" y="12192000"/>
                </a:lnTo>
                <a:close/>
              </a:path>
            </a:pathLst>
          </a:custGeom>
          <a:solidFill>
            <a:srgbClr val="221B51"/>
          </a:solidFill>
          <a:ln>
            <a:noFill/>
          </a:ln>
        </p:spPr>
        <p:txBody>
          <a:bodyPr rot="0" spcFirstLastPara="0" vertOverflow="overflow" horzOverflow="overflow" vert="horz" wrap="square" lIns="68513" tIns="34289" rIns="68513" bIns="34289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685001"/>
            <a:endParaRPr lang="fr-FR" sz="1400">
              <a:solidFill>
                <a:prstClr val="black"/>
              </a:solidFill>
            </a:endParaRPr>
          </a:p>
        </p:txBody>
      </p:sp>
      <p:sp>
        <p:nvSpPr>
          <p:cNvPr id="33" name="Titre 1">
            <a:extLst>
              <a:ext uri="{FF2B5EF4-FFF2-40B4-BE49-F238E27FC236}">
                <a16:creationId xmlns:a16="http://schemas.microsoft.com/office/drawing/2014/main" xmlns="" id="{CFF4D913-86CF-4114-9D88-295C3FB403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8577" y="2605088"/>
            <a:ext cx="4467225" cy="1790700"/>
          </a:xfrm>
          <a:prstGeom prst="rect">
            <a:avLst/>
          </a:prstGeom>
        </p:spPr>
        <p:txBody>
          <a:bodyPr lIns="68513" tIns="34289" rIns="68513" bIns="34289" anchor="ctr" anchorCtr="0">
            <a:normAutofit/>
          </a:bodyPr>
          <a:lstStyle>
            <a:lvl1pPr algn="l">
              <a:lnSpc>
                <a:spcPts val="4950"/>
              </a:lnSpc>
              <a:defRPr sz="5000"/>
            </a:lvl1pPr>
          </a:lstStyle>
          <a:p>
            <a:r>
              <a:rPr lang="fr-FR" dirty="0"/>
              <a:t>Modifiez le style du titre</a:t>
            </a:r>
          </a:p>
        </p:txBody>
      </p:sp>
      <p:pic>
        <p:nvPicPr>
          <p:cNvPr id="7" name="Graphique 6">
            <a:extLst>
              <a:ext uri="{FF2B5EF4-FFF2-40B4-BE49-F238E27FC236}">
                <a16:creationId xmlns:a16="http://schemas.microsoft.com/office/drawing/2014/main" xmlns="" id="{AA22FE3E-3312-D749-B253-80105CF8F58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808784" y="3786620"/>
            <a:ext cx="1716390" cy="707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4858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orme libre : forme 27">
            <a:extLst>
              <a:ext uri="{FF2B5EF4-FFF2-40B4-BE49-F238E27FC236}">
                <a16:creationId xmlns:a16="http://schemas.microsoft.com/office/drawing/2014/main" xmlns="" id="{E32CBF25-96F6-4760-A6C7-13CB77310327}"/>
              </a:ext>
            </a:extLst>
          </p:cNvPr>
          <p:cNvSpPr/>
          <p:nvPr userDrawn="1"/>
        </p:nvSpPr>
        <p:spPr>
          <a:xfrm rot="5400000">
            <a:off x="9416709" y="425050"/>
            <a:ext cx="6929" cy="6878"/>
          </a:xfrm>
          <a:custGeom>
            <a:avLst/>
            <a:gdLst>
              <a:gd name="connsiteX0" fmla="*/ 0 w 9239"/>
              <a:gd name="connsiteY0" fmla="*/ 0 h 9170"/>
              <a:gd name="connsiteX1" fmla="*/ 4801 w 9239"/>
              <a:gd name="connsiteY1" fmla="*/ 2072 h 9170"/>
              <a:gd name="connsiteX2" fmla="*/ 5793 w 9239"/>
              <a:gd name="connsiteY2" fmla="*/ 6934 h 9170"/>
              <a:gd name="connsiteX3" fmla="*/ 0 w 9239"/>
              <a:gd name="connsiteY3" fmla="*/ 0 h 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239" h="9170">
                <a:moveTo>
                  <a:pt x="0" y="0"/>
                </a:moveTo>
                <a:lnTo>
                  <a:pt x="4801" y="2072"/>
                </a:lnTo>
                <a:cubicBezTo>
                  <a:pt x="9828" y="7496"/>
                  <a:pt x="11151" y="12060"/>
                  <a:pt x="5793" y="6934"/>
                </a:cubicBez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13" tIns="34289" rIns="68513" bIns="34289" rtlCol="0" anchor="ctr"/>
          <a:lstStyle/>
          <a:p>
            <a:pPr algn="ctr" defTabSz="685001"/>
            <a:endParaRPr lang="fr-FR" sz="1400">
              <a:solidFill>
                <a:prstClr val="white"/>
              </a:solidFill>
            </a:endParaRPr>
          </a:p>
        </p:txBody>
      </p:sp>
      <p:sp>
        <p:nvSpPr>
          <p:cNvPr id="26" name="Forme libre : forme 25">
            <a:extLst>
              <a:ext uri="{FF2B5EF4-FFF2-40B4-BE49-F238E27FC236}">
                <a16:creationId xmlns:a16="http://schemas.microsoft.com/office/drawing/2014/main" xmlns="" id="{D9F64D67-1C24-4892-B262-37D1306B466F}"/>
              </a:ext>
            </a:extLst>
          </p:cNvPr>
          <p:cNvSpPr/>
          <p:nvPr userDrawn="1"/>
        </p:nvSpPr>
        <p:spPr>
          <a:xfrm rot="5400000">
            <a:off x="2821820" y="-2821781"/>
            <a:ext cx="3500437" cy="9144000"/>
          </a:xfrm>
          <a:custGeom>
            <a:avLst/>
            <a:gdLst>
              <a:gd name="connsiteX0" fmla="*/ 0 w 4667249"/>
              <a:gd name="connsiteY0" fmla="*/ 12192000 h 12192000"/>
              <a:gd name="connsiteX1" fmla="*/ 0 w 4667249"/>
              <a:gd name="connsiteY1" fmla="*/ 0 h 12192000"/>
              <a:gd name="connsiteX2" fmla="*/ 391250 w 4667249"/>
              <a:gd name="connsiteY2" fmla="*/ 0 h 12192000"/>
              <a:gd name="connsiteX3" fmla="*/ 388057 w 4667249"/>
              <a:gd name="connsiteY3" fmla="*/ 12606 h 12192000"/>
              <a:gd name="connsiteX4" fmla="*/ 392149 w 4667249"/>
              <a:gd name="connsiteY4" fmla="*/ 3175 h 12192000"/>
              <a:gd name="connsiteX5" fmla="*/ 3929056 w 4667249"/>
              <a:gd name="connsiteY5" fmla="*/ 8462211 h 12192000"/>
              <a:gd name="connsiteX6" fmla="*/ 4667249 w 4667249"/>
              <a:gd name="connsiteY6" fmla="*/ 9904638 h 12192000"/>
              <a:gd name="connsiteX7" fmla="*/ 3884123 w 4667249"/>
              <a:gd name="connsiteY7" fmla="*/ 11340655 h 12192000"/>
              <a:gd name="connsiteX8" fmla="*/ 3018395 w 4667249"/>
              <a:gd name="connsiteY8" fmla="*/ 12161107 h 12192000"/>
              <a:gd name="connsiteX9" fmla="*/ 2993334 w 4667249"/>
              <a:gd name="connsiteY9" fmla="*/ 12192000 h 12192000"/>
              <a:gd name="connsiteX10" fmla="*/ 0 w 4667249"/>
              <a:gd name="connsiteY10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667249" h="12192000">
                <a:moveTo>
                  <a:pt x="0" y="12192000"/>
                </a:moveTo>
                <a:lnTo>
                  <a:pt x="0" y="0"/>
                </a:lnTo>
                <a:lnTo>
                  <a:pt x="391250" y="0"/>
                </a:lnTo>
                <a:lnTo>
                  <a:pt x="388057" y="12606"/>
                </a:lnTo>
                <a:lnTo>
                  <a:pt x="392149" y="3175"/>
                </a:lnTo>
                <a:cubicBezTo>
                  <a:pt x="-53976" y="4352895"/>
                  <a:pt x="3267892" y="7638425"/>
                  <a:pt x="3929056" y="8462211"/>
                </a:cubicBezTo>
                <a:cubicBezTo>
                  <a:pt x="4590220" y="9285997"/>
                  <a:pt x="4667249" y="9593715"/>
                  <a:pt x="4667249" y="9904638"/>
                </a:cubicBezTo>
                <a:cubicBezTo>
                  <a:pt x="4667249" y="10212357"/>
                  <a:pt x="4657621" y="10734836"/>
                  <a:pt x="3884123" y="11340655"/>
                </a:cubicBezTo>
                <a:cubicBezTo>
                  <a:pt x="3450836" y="11683232"/>
                  <a:pt x="3175969" y="11973070"/>
                  <a:pt x="3018395" y="12161107"/>
                </a:cubicBezTo>
                <a:lnTo>
                  <a:pt x="2993334" y="1219200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rot="0" spcFirstLastPara="0" vertOverflow="overflow" horzOverflow="overflow" vert="horz" wrap="square" lIns="68513" tIns="34289" rIns="68513" bIns="34289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685001"/>
            <a:endParaRPr lang="fr-FR" sz="1400">
              <a:solidFill>
                <a:prstClr val="black"/>
              </a:solidFill>
            </a:endParaRPr>
          </a:p>
        </p:txBody>
      </p:sp>
      <p:sp>
        <p:nvSpPr>
          <p:cNvPr id="33" name="Titre 1">
            <a:extLst>
              <a:ext uri="{FF2B5EF4-FFF2-40B4-BE49-F238E27FC236}">
                <a16:creationId xmlns:a16="http://schemas.microsoft.com/office/drawing/2014/main" xmlns="" id="{CFF4D913-86CF-4114-9D88-295C3FB403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8577" y="1969538"/>
            <a:ext cx="4467225" cy="1790700"/>
          </a:xfrm>
          <a:prstGeom prst="rect">
            <a:avLst/>
          </a:prstGeom>
        </p:spPr>
        <p:txBody>
          <a:bodyPr lIns="68513" tIns="34289" rIns="68513" bIns="34289" anchor="ctr" anchorCtr="0">
            <a:normAutofit/>
          </a:bodyPr>
          <a:lstStyle>
            <a:lvl1pPr algn="l">
              <a:lnSpc>
                <a:spcPts val="4950"/>
              </a:lnSpc>
              <a:defRPr sz="4100"/>
            </a:lvl1pPr>
          </a:lstStyle>
          <a:p>
            <a:r>
              <a:rPr lang="fr-FR" dirty="0"/>
              <a:t>Modifiez le style du titre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xmlns="" id="{F2CF5EEC-9C6A-4913-8BF2-1CE6D47F53E6}"/>
              </a:ext>
            </a:extLst>
          </p:cNvPr>
          <p:cNvCxnSpPr/>
          <p:nvPr userDrawn="1"/>
        </p:nvCxnSpPr>
        <p:spPr>
          <a:xfrm>
            <a:off x="3924302" y="3590925"/>
            <a:ext cx="447675" cy="0"/>
          </a:xfrm>
          <a:prstGeom prst="line">
            <a:avLst/>
          </a:prstGeom>
          <a:ln w="3175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ous-titre 2">
            <a:extLst>
              <a:ext uri="{FF2B5EF4-FFF2-40B4-BE49-F238E27FC236}">
                <a16:creationId xmlns:a16="http://schemas.microsoft.com/office/drawing/2014/main" xmlns="" id="{92DEA45E-E80D-4F1C-9FC5-CC2D1DD6F6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8577" y="3760240"/>
            <a:ext cx="4467225" cy="1241822"/>
          </a:xfrm>
          <a:prstGeom prst="rect">
            <a:avLst/>
          </a:prstGeom>
        </p:spPr>
        <p:txBody>
          <a:bodyPr lIns="68513" tIns="34289" rIns="68513" bIns="34289"/>
          <a:lstStyle>
            <a:lvl1pPr marL="0" indent="0" algn="l">
              <a:buNone/>
              <a:defRPr sz="3000">
                <a:solidFill>
                  <a:schemeClr val="accent4"/>
                </a:solidFill>
                <a:latin typeface="+mn-lt"/>
              </a:defRPr>
            </a:lvl1pPr>
            <a:lvl2pPr marL="342479" indent="0" algn="ctr">
              <a:buNone/>
              <a:defRPr sz="1500"/>
            </a:lvl2pPr>
            <a:lvl3pPr marL="685001" indent="0" algn="ctr">
              <a:buNone/>
              <a:defRPr sz="1400"/>
            </a:lvl3pPr>
            <a:lvl4pPr marL="1027502" indent="0" algn="ctr">
              <a:buNone/>
              <a:defRPr sz="1200"/>
            </a:lvl4pPr>
            <a:lvl5pPr marL="1370002" indent="0" algn="ctr">
              <a:buNone/>
              <a:defRPr sz="1200"/>
            </a:lvl5pPr>
            <a:lvl6pPr marL="1712525" indent="0" algn="ctr">
              <a:buNone/>
              <a:defRPr sz="1200"/>
            </a:lvl6pPr>
            <a:lvl7pPr marL="2055002" indent="0" algn="ctr">
              <a:buNone/>
              <a:defRPr sz="1200"/>
            </a:lvl7pPr>
            <a:lvl8pPr marL="2397480" indent="0" algn="ctr">
              <a:buNone/>
              <a:defRPr sz="1200"/>
            </a:lvl8pPr>
            <a:lvl9pPr marL="2739959" indent="0" algn="ctr">
              <a:buNone/>
              <a:defRPr sz="1200"/>
            </a:lvl9pPr>
          </a:lstStyle>
          <a:p>
            <a:endParaRPr lang="fr-FR" dirty="0"/>
          </a:p>
        </p:txBody>
      </p:sp>
      <p:pic>
        <p:nvPicPr>
          <p:cNvPr id="10" name="Graphique 9">
            <a:extLst>
              <a:ext uri="{FF2B5EF4-FFF2-40B4-BE49-F238E27FC236}">
                <a16:creationId xmlns:a16="http://schemas.microsoft.com/office/drawing/2014/main" xmlns="" id="{41D7B481-2B8F-8540-9163-7E9BED1CD0E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808784" y="3786620"/>
            <a:ext cx="1716390" cy="707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6547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4259649" y="4917182"/>
            <a:ext cx="624703" cy="267494"/>
          </a:xfrm>
          <a:prstGeom prst="rect">
            <a:avLst/>
          </a:prstGeom>
        </p:spPr>
        <p:txBody>
          <a:bodyPr/>
          <a:lstStyle>
            <a:lvl1pPr algn="r">
              <a:defRPr sz="1050">
                <a:solidFill>
                  <a:schemeClr val="accent4"/>
                </a:solidFill>
                <a:latin typeface="Gotham Rounded Book" pitchFamily="50" charset="0"/>
              </a:defRPr>
            </a:lvl1pPr>
          </a:lstStyle>
          <a:p>
            <a:fld id="{B20DE93A-6C71-914E-B887-96385185B528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966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42534" y="258763"/>
            <a:ext cx="1143562" cy="590328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550119" y="4917182"/>
            <a:ext cx="624703" cy="267494"/>
          </a:xfrm>
          <a:prstGeom prst="rect">
            <a:avLst/>
          </a:prstGeom>
        </p:spPr>
        <p:txBody>
          <a:bodyPr/>
          <a:lstStyle>
            <a:lvl1pPr algn="r">
              <a:defRPr sz="1050">
                <a:solidFill>
                  <a:schemeClr val="accent4"/>
                </a:solidFill>
                <a:latin typeface="Gotham Rounded Book" pitchFamily="50" charset="0"/>
              </a:defRPr>
            </a:lvl1pPr>
          </a:lstStyle>
          <a:p>
            <a:fld id="{B20DE93A-6C71-914E-B887-96385185B528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002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71" r:id="rId9"/>
    <p:sldLayoutId id="2147483684" r:id="rId10"/>
    <p:sldLayoutId id="2147483698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ctr" defTabSz="685001" rtl="0" eaLnBrk="1" latinLnBrk="0" hangingPunct="1">
        <a:lnSpc>
          <a:spcPts val="2550"/>
        </a:lnSpc>
        <a:spcBef>
          <a:spcPct val="0"/>
        </a:spcBef>
        <a:buNone/>
        <a:defRPr sz="2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5001" rtl="0" eaLnBrk="1" latinLnBrk="0" hangingPunct="1">
        <a:lnSpc>
          <a:spcPct val="90000"/>
        </a:lnSpc>
        <a:spcBef>
          <a:spcPts val="750"/>
        </a:spcBef>
        <a:buSzPct val="25000"/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68500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500" kern="1200">
          <a:solidFill>
            <a:schemeClr val="accent4"/>
          </a:solidFill>
          <a:latin typeface="+mn-lt"/>
          <a:ea typeface="+mn-ea"/>
          <a:cs typeface="+mn-cs"/>
        </a:defRPr>
      </a:lvl2pPr>
      <a:lvl3pPr marL="0" indent="0" algn="l" defTabSz="68500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400" i="1" kern="1200">
          <a:solidFill>
            <a:schemeClr val="accent4"/>
          </a:solidFill>
          <a:latin typeface="+mn-lt"/>
          <a:ea typeface="+mn-ea"/>
          <a:cs typeface="+mn-cs"/>
        </a:defRPr>
      </a:lvl3pPr>
      <a:lvl4pPr marL="0" indent="0" algn="l" defTabSz="68500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200" i="1" kern="1200">
          <a:solidFill>
            <a:schemeClr val="accent4"/>
          </a:solidFill>
          <a:latin typeface="+mn-lt"/>
          <a:ea typeface="+mn-ea"/>
          <a:cs typeface="+mn-cs"/>
        </a:defRPr>
      </a:lvl4pPr>
      <a:lvl5pPr marL="0" indent="0" algn="l" defTabSz="68500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200" i="1" kern="1200">
          <a:solidFill>
            <a:schemeClr val="accent4"/>
          </a:solidFill>
          <a:latin typeface="+mn-lt"/>
          <a:ea typeface="+mn-ea"/>
          <a:cs typeface="+mn-cs"/>
        </a:defRPr>
      </a:lvl5pPr>
      <a:lvl6pPr marL="1883741" indent="-171262" algn="l" defTabSz="68500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6242" indent="-171262" algn="l" defTabSz="68500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68742" indent="-171262" algn="l" defTabSz="68500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1265" indent="-171262" algn="l" defTabSz="68500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00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479" algn="l" defTabSz="68500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001" algn="l" defTabSz="68500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7502" algn="l" defTabSz="68500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0002" algn="l" defTabSz="68500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2525" algn="l" defTabSz="68500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5002" algn="l" defTabSz="68500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397480" algn="l" defTabSz="68500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39959" algn="l" defTabSz="68500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emf"/><Relationship Id="rId5" Type="http://schemas.openxmlformats.org/officeDocument/2006/relationships/oleObject" Target="../embeddings/oleObject1.bin"/><Relationship Id="rId4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13" Type="http://schemas.openxmlformats.org/officeDocument/2006/relationships/tags" Target="../tags/tag58.xml"/><Relationship Id="rId18" Type="http://schemas.openxmlformats.org/officeDocument/2006/relationships/tags" Target="../tags/tag6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12" Type="http://schemas.openxmlformats.org/officeDocument/2006/relationships/tags" Target="../tags/tag57.xml"/><Relationship Id="rId17" Type="http://schemas.openxmlformats.org/officeDocument/2006/relationships/tags" Target="../tags/tag62.xml"/><Relationship Id="rId2" Type="http://schemas.openxmlformats.org/officeDocument/2006/relationships/tags" Target="../tags/tag47.xml"/><Relationship Id="rId16" Type="http://schemas.openxmlformats.org/officeDocument/2006/relationships/tags" Target="../tags/tag61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11" Type="http://schemas.openxmlformats.org/officeDocument/2006/relationships/tags" Target="../tags/tag56.xml"/><Relationship Id="rId5" Type="http://schemas.openxmlformats.org/officeDocument/2006/relationships/tags" Target="../tags/tag50.xml"/><Relationship Id="rId15" Type="http://schemas.openxmlformats.org/officeDocument/2006/relationships/tags" Target="../tags/tag60.xml"/><Relationship Id="rId10" Type="http://schemas.openxmlformats.org/officeDocument/2006/relationships/tags" Target="../tags/tag55.xml"/><Relationship Id="rId19" Type="http://schemas.openxmlformats.org/officeDocument/2006/relationships/slideLayout" Target="../slideLayouts/slideLayout5.xml"/><Relationship Id="rId4" Type="http://schemas.openxmlformats.org/officeDocument/2006/relationships/tags" Target="../tags/tag49.xml"/><Relationship Id="rId9" Type="http://schemas.openxmlformats.org/officeDocument/2006/relationships/tags" Target="../tags/tag54.xml"/><Relationship Id="rId14" Type="http://schemas.openxmlformats.org/officeDocument/2006/relationships/tags" Target="../tags/tag5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hyperlink" Target="mailto:quality@eramet-aubertduval.com" TargetMode="Externa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11.jpeg"/><Relationship Id="rId7" Type="http://schemas.openxmlformats.org/officeDocument/2006/relationships/image" Target="../media/image1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4.jp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9.png"/><Relationship Id="rId4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1.png"/><Relationship Id="rId5" Type="http://schemas.openxmlformats.org/officeDocument/2006/relationships/image" Target="../media/image20.wmf"/><Relationship Id="rId4" Type="http://schemas.openxmlformats.org/officeDocument/2006/relationships/package" Target="../embeddings/Microsoft_Excel_Worksheet1.xlsx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11.xml"/><Relationship Id="rId13" Type="http://schemas.openxmlformats.org/officeDocument/2006/relationships/tags" Target="../tags/tag16.xml"/><Relationship Id="rId18" Type="http://schemas.openxmlformats.org/officeDocument/2006/relationships/tags" Target="../tags/tag21.xml"/><Relationship Id="rId26" Type="http://schemas.openxmlformats.org/officeDocument/2006/relationships/tags" Target="../tags/tag29.xml"/><Relationship Id="rId39" Type="http://schemas.openxmlformats.org/officeDocument/2006/relationships/tags" Target="../tags/tag42.xml"/><Relationship Id="rId3" Type="http://schemas.openxmlformats.org/officeDocument/2006/relationships/tags" Target="../tags/tag6.xml"/><Relationship Id="rId21" Type="http://schemas.openxmlformats.org/officeDocument/2006/relationships/tags" Target="../tags/tag24.xml"/><Relationship Id="rId34" Type="http://schemas.openxmlformats.org/officeDocument/2006/relationships/tags" Target="../tags/tag37.xml"/><Relationship Id="rId42" Type="http://schemas.openxmlformats.org/officeDocument/2006/relationships/tags" Target="../tags/tag45.xml"/><Relationship Id="rId7" Type="http://schemas.openxmlformats.org/officeDocument/2006/relationships/tags" Target="../tags/tag10.xml"/><Relationship Id="rId12" Type="http://schemas.openxmlformats.org/officeDocument/2006/relationships/tags" Target="../tags/tag15.xml"/><Relationship Id="rId17" Type="http://schemas.openxmlformats.org/officeDocument/2006/relationships/tags" Target="../tags/tag20.xml"/><Relationship Id="rId25" Type="http://schemas.openxmlformats.org/officeDocument/2006/relationships/tags" Target="../tags/tag28.xml"/><Relationship Id="rId33" Type="http://schemas.openxmlformats.org/officeDocument/2006/relationships/tags" Target="../tags/tag36.xml"/><Relationship Id="rId38" Type="http://schemas.openxmlformats.org/officeDocument/2006/relationships/tags" Target="../tags/tag41.xml"/><Relationship Id="rId2" Type="http://schemas.openxmlformats.org/officeDocument/2006/relationships/tags" Target="../tags/tag5.xml"/><Relationship Id="rId16" Type="http://schemas.openxmlformats.org/officeDocument/2006/relationships/tags" Target="../tags/tag19.xml"/><Relationship Id="rId20" Type="http://schemas.openxmlformats.org/officeDocument/2006/relationships/tags" Target="../tags/tag23.xml"/><Relationship Id="rId29" Type="http://schemas.openxmlformats.org/officeDocument/2006/relationships/tags" Target="../tags/tag32.xml"/><Relationship Id="rId41" Type="http://schemas.openxmlformats.org/officeDocument/2006/relationships/tags" Target="../tags/tag44.xml"/><Relationship Id="rId1" Type="http://schemas.openxmlformats.org/officeDocument/2006/relationships/tags" Target="../tags/tag4.xml"/><Relationship Id="rId6" Type="http://schemas.openxmlformats.org/officeDocument/2006/relationships/tags" Target="../tags/tag9.xml"/><Relationship Id="rId11" Type="http://schemas.openxmlformats.org/officeDocument/2006/relationships/tags" Target="../tags/tag14.xml"/><Relationship Id="rId24" Type="http://schemas.openxmlformats.org/officeDocument/2006/relationships/tags" Target="../tags/tag27.xml"/><Relationship Id="rId32" Type="http://schemas.openxmlformats.org/officeDocument/2006/relationships/tags" Target="../tags/tag35.xml"/><Relationship Id="rId37" Type="http://schemas.openxmlformats.org/officeDocument/2006/relationships/tags" Target="../tags/tag40.xml"/><Relationship Id="rId40" Type="http://schemas.openxmlformats.org/officeDocument/2006/relationships/tags" Target="../tags/tag43.xml"/><Relationship Id="rId5" Type="http://schemas.openxmlformats.org/officeDocument/2006/relationships/tags" Target="../tags/tag8.xml"/><Relationship Id="rId15" Type="http://schemas.openxmlformats.org/officeDocument/2006/relationships/tags" Target="../tags/tag18.xml"/><Relationship Id="rId23" Type="http://schemas.openxmlformats.org/officeDocument/2006/relationships/tags" Target="../tags/tag26.xml"/><Relationship Id="rId28" Type="http://schemas.openxmlformats.org/officeDocument/2006/relationships/tags" Target="../tags/tag31.xml"/><Relationship Id="rId36" Type="http://schemas.openxmlformats.org/officeDocument/2006/relationships/tags" Target="../tags/tag39.xml"/><Relationship Id="rId10" Type="http://schemas.openxmlformats.org/officeDocument/2006/relationships/tags" Target="../tags/tag13.xml"/><Relationship Id="rId19" Type="http://schemas.openxmlformats.org/officeDocument/2006/relationships/tags" Target="../tags/tag22.xml"/><Relationship Id="rId31" Type="http://schemas.openxmlformats.org/officeDocument/2006/relationships/tags" Target="../tags/tag34.xml"/><Relationship Id="rId4" Type="http://schemas.openxmlformats.org/officeDocument/2006/relationships/tags" Target="../tags/tag7.xml"/><Relationship Id="rId9" Type="http://schemas.openxmlformats.org/officeDocument/2006/relationships/tags" Target="../tags/tag12.xml"/><Relationship Id="rId14" Type="http://schemas.openxmlformats.org/officeDocument/2006/relationships/tags" Target="../tags/tag17.xml"/><Relationship Id="rId22" Type="http://schemas.openxmlformats.org/officeDocument/2006/relationships/tags" Target="../tags/tag25.xml"/><Relationship Id="rId27" Type="http://schemas.openxmlformats.org/officeDocument/2006/relationships/tags" Target="../tags/tag30.xml"/><Relationship Id="rId30" Type="http://schemas.openxmlformats.org/officeDocument/2006/relationships/tags" Target="../tags/tag33.xml"/><Relationship Id="rId35" Type="http://schemas.openxmlformats.org/officeDocument/2006/relationships/tags" Target="../tags/tag38.xml"/><Relationship Id="rId43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t 5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43093816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0" name="Diapositive think-cell" r:id="rId5" imgW="216" imgH="216" progId="TCLayout.ActiveDocument.1">
                  <p:embed/>
                </p:oleObj>
              </mc:Choice>
              <mc:Fallback>
                <p:oleObj name="Diapositive think-cell" r:id="rId5" imgW="216" imgH="21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>
              <a:lnSpc>
                <a:spcPts val="4950"/>
              </a:lnSpc>
              <a:spcBef>
                <a:spcPct val="0"/>
              </a:spcBef>
              <a:spcAft>
                <a:spcPct val="0"/>
              </a:spcAft>
            </a:pPr>
            <a:endParaRPr lang="fr-FR" sz="4100" dirty="0">
              <a:latin typeface="Gotham Rounded Book"/>
              <a:sym typeface="Gotham Rounded Book"/>
            </a:endParaRPr>
          </a:p>
        </p:txBody>
      </p:sp>
      <p:sp>
        <p:nvSpPr>
          <p:cNvPr id="5" name="Titre 4"/>
          <p:cNvSpPr>
            <a:spLocks noGrp="1"/>
          </p:cNvSpPr>
          <p:nvPr>
            <p:ph type="ctrTitle"/>
          </p:nvPr>
        </p:nvSpPr>
        <p:spPr>
          <a:xfrm>
            <a:off x="3851920" y="1995686"/>
            <a:ext cx="4896544" cy="1790700"/>
          </a:xfrm>
        </p:spPr>
        <p:txBody>
          <a:bodyPr>
            <a:normAutofit/>
          </a:bodyPr>
          <a:lstStyle/>
          <a:p>
            <a:r>
              <a:rPr lang="fr-FR" dirty="0" smtClean="0">
                <a:solidFill>
                  <a:schemeClr val="accent4"/>
                </a:solidFill>
              </a:rPr>
              <a:t>Progress Point</a:t>
            </a:r>
            <a:br>
              <a:rPr lang="fr-FR" dirty="0" smtClean="0">
                <a:solidFill>
                  <a:schemeClr val="accent4"/>
                </a:solidFill>
              </a:rPr>
            </a:br>
            <a:r>
              <a:rPr lang="fr-FR" dirty="0" smtClean="0">
                <a:solidFill>
                  <a:schemeClr val="accent4"/>
                </a:solidFill>
              </a:rPr>
              <a:t>SBU AED</a:t>
            </a:r>
            <a:endParaRPr lang="fr-FR" dirty="0">
              <a:solidFill>
                <a:schemeClr val="accent4"/>
              </a:solidFill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6012160" y="4011910"/>
            <a:ext cx="2108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18 décembre 2018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107504" y="4803998"/>
            <a:ext cx="40324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err="1">
                <a:solidFill>
                  <a:srgbClr val="FF0000"/>
                </a:solidFill>
              </a:rPr>
              <a:t>Confidential</a:t>
            </a:r>
            <a:r>
              <a:rPr lang="fr-FR" sz="1200" b="1" dirty="0">
                <a:solidFill>
                  <a:srgbClr val="FF0000"/>
                </a:solidFill>
              </a:rPr>
              <a:t> - </a:t>
            </a:r>
            <a:r>
              <a:rPr lang="fr-FR" sz="1200" b="1" dirty="0" err="1">
                <a:solidFill>
                  <a:srgbClr val="FF0000"/>
                </a:solidFill>
              </a:rPr>
              <a:t>Restricted</a:t>
            </a:r>
            <a:r>
              <a:rPr lang="fr-FR" sz="1200" b="1" dirty="0">
                <a:solidFill>
                  <a:srgbClr val="FF0000"/>
                </a:solidFill>
              </a:rPr>
              <a:t> </a:t>
            </a:r>
            <a:r>
              <a:rPr lang="fr-FR" sz="1200" b="1" dirty="0" err="1">
                <a:solidFill>
                  <a:srgbClr val="FF0000"/>
                </a:solidFill>
              </a:rPr>
              <a:t>internal</a:t>
            </a:r>
            <a:r>
              <a:rPr lang="fr-FR" sz="1200" b="1" dirty="0">
                <a:solidFill>
                  <a:srgbClr val="FF0000"/>
                </a:solidFill>
              </a:rPr>
              <a:t> use</a:t>
            </a:r>
            <a:endParaRPr lang="en-US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1635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TLSHAPE_TB_00000000000000000000000000000000_ScaleContainer"/>
          <p:cNvSpPr/>
          <p:nvPr>
            <p:custDataLst>
              <p:tags r:id="rId1"/>
            </p:custDataLst>
          </p:nvPr>
        </p:nvSpPr>
        <p:spPr>
          <a:xfrm rot="5400000">
            <a:off x="-1776840" y="2201929"/>
            <a:ext cx="4608514" cy="595629"/>
          </a:xfrm>
          <a:prstGeom prst="roundRect">
            <a:avLst>
              <a:gd name="adj" fmla="val 100000"/>
            </a:avLst>
          </a:prstGeom>
          <a:gradFill flip="none" rotWithShape="1">
            <a:gsLst>
              <a:gs pos="0">
                <a:srgbClr val="44546A"/>
              </a:gs>
              <a:gs pos="0">
                <a:srgbClr val="44546A"/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sx="102000" sy="102000" algn="l" rotWithShape="0">
              <a:prstClr val="black">
                <a:alpha val="62000"/>
              </a:prstClr>
            </a:outerShdw>
            <a:reflection blurRad="6350" stA="50000" endA="300" endPos="0" dist="114300" dir="5400000" sy="-100000" algn="bl" rotWithShape="0"/>
          </a:effectLst>
          <a:scene3d>
            <a:camera prst="orthographicFront"/>
            <a:lightRig rig="threePt" dir="t">
              <a:rot lat="0" lon="0" rev="8700000"/>
            </a:lightRig>
          </a:scene3d>
          <a:sp3d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oneTexte 2"/>
          <p:cNvSpPr txBox="1"/>
          <p:nvPr/>
        </p:nvSpPr>
        <p:spPr>
          <a:xfrm>
            <a:off x="2915816" y="-20538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 err="1" smtClean="0"/>
              <a:t>Week</a:t>
            </a:r>
            <a:r>
              <a:rPr lang="fr-FR" u="sng" dirty="0" smtClean="0"/>
              <a:t> 51</a:t>
            </a:r>
            <a:endParaRPr lang="en-US" u="sng" dirty="0"/>
          </a:p>
        </p:txBody>
      </p:sp>
      <p:cxnSp>
        <p:nvCxnSpPr>
          <p:cNvPr id="21" name="OTLSHAPE_TB_00000000000000000000000000000000_Separator2"/>
          <p:cNvCxnSpPr/>
          <p:nvPr>
            <p:custDataLst>
              <p:tags r:id="rId2"/>
            </p:custDataLst>
          </p:nvPr>
        </p:nvCxnSpPr>
        <p:spPr>
          <a:xfrm flipV="1">
            <a:off x="248056" y="1059583"/>
            <a:ext cx="554035" cy="1"/>
          </a:xfrm>
          <a:prstGeom prst="line">
            <a:avLst/>
          </a:prstGeom>
          <a:ln w="25400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OTLSHAPE_TB_00000000000000000000000000000000_Separator2"/>
          <p:cNvCxnSpPr/>
          <p:nvPr>
            <p:custDataLst>
              <p:tags r:id="rId3"/>
            </p:custDataLst>
          </p:nvPr>
        </p:nvCxnSpPr>
        <p:spPr>
          <a:xfrm flipV="1">
            <a:off x="253872" y="1563638"/>
            <a:ext cx="554035" cy="1"/>
          </a:xfrm>
          <a:prstGeom prst="line">
            <a:avLst/>
          </a:prstGeom>
          <a:ln w="25400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OTLSHAPE_TB_00000000000000000000000000000000_Separator2"/>
          <p:cNvCxnSpPr/>
          <p:nvPr>
            <p:custDataLst>
              <p:tags r:id="rId4"/>
            </p:custDataLst>
          </p:nvPr>
        </p:nvCxnSpPr>
        <p:spPr>
          <a:xfrm flipV="1">
            <a:off x="253872" y="3295498"/>
            <a:ext cx="554035" cy="1"/>
          </a:xfrm>
          <a:prstGeom prst="line">
            <a:avLst/>
          </a:prstGeom>
          <a:ln w="25400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oneTexte 8"/>
          <p:cNvSpPr txBox="1"/>
          <p:nvPr/>
        </p:nvSpPr>
        <p:spPr>
          <a:xfrm>
            <a:off x="194053" y="619613"/>
            <a:ext cx="5737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17/12</a:t>
            </a:r>
            <a:endParaRPr lang="en-US" sz="12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45" name="ZoneTexte 44"/>
          <p:cNvSpPr txBox="1"/>
          <p:nvPr/>
        </p:nvSpPr>
        <p:spPr>
          <a:xfrm>
            <a:off x="194053" y="1131590"/>
            <a:ext cx="7296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18/12</a:t>
            </a:r>
            <a:endParaRPr lang="en-US" sz="12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46" name="ZoneTexte 45"/>
          <p:cNvSpPr txBox="1"/>
          <p:nvPr/>
        </p:nvSpPr>
        <p:spPr>
          <a:xfrm>
            <a:off x="194053" y="2715766"/>
            <a:ext cx="7925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19/12</a:t>
            </a:r>
            <a:endParaRPr lang="en-US" sz="12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47" name="ZoneTexte 46"/>
          <p:cNvSpPr txBox="1"/>
          <p:nvPr/>
        </p:nvSpPr>
        <p:spPr>
          <a:xfrm>
            <a:off x="194053" y="3511522"/>
            <a:ext cx="5737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20/12</a:t>
            </a:r>
            <a:endParaRPr lang="en-US" sz="12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64" name="OTLSHAPE_T_750792dda2854df1b95af5f5f1d43f8d_Shape"/>
          <p:cNvSpPr/>
          <p:nvPr>
            <p:custDataLst>
              <p:tags r:id="rId5"/>
            </p:custDataLst>
          </p:nvPr>
        </p:nvSpPr>
        <p:spPr>
          <a:xfrm>
            <a:off x="1006886" y="627534"/>
            <a:ext cx="2917042" cy="207842"/>
          </a:xfrm>
          <a:prstGeom prst="roundRect">
            <a:avLst>
              <a:gd name="adj" fmla="val 100000"/>
            </a:avLst>
          </a:prstGeom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 smtClean="0"/>
              <a:t>GE Power &gt; Christophe P. </a:t>
            </a:r>
            <a:r>
              <a:rPr lang="fr-FR" sz="1050" b="1" dirty="0"/>
              <a:t>&amp;</a:t>
            </a:r>
            <a:r>
              <a:rPr lang="fr-FR" sz="1050" b="1" dirty="0" smtClean="0"/>
              <a:t> MB in Baden</a:t>
            </a:r>
            <a:endParaRPr lang="en-US" sz="1050" b="1" dirty="0"/>
          </a:p>
        </p:txBody>
      </p:sp>
      <p:sp>
        <p:nvSpPr>
          <p:cNvPr id="88" name="OTLSHAPE_T_750792dda2854df1b95af5f5f1d43f8d_Shape"/>
          <p:cNvSpPr/>
          <p:nvPr>
            <p:custDataLst>
              <p:tags r:id="rId6"/>
            </p:custDataLst>
          </p:nvPr>
        </p:nvSpPr>
        <p:spPr>
          <a:xfrm>
            <a:off x="1006886" y="1203598"/>
            <a:ext cx="3313086" cy="212357"/>
          </a:xfrm>
          <a:prstGeom prst="roundRect">
            <a:avLst>
              <a:gd name="adj" fmla="val 100000"/>
            </a:avLst>
          </a:prstGeom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/>
              <a:t>Framatome &gt; meeting </a:t>
            </a:r>
            <a:r>
              <a:rPr lang="fr-FR" sz="1200" b="1" dirty="0" err="1" smtClean="0"/>
              <a:t>with</a:t>
            </a:r>
            <a:r>
              <a:rPr lang="fr-FR" sz="1200" b="1" dirty="0" smtClean="0"/>
              <a:t> Sandrine A.</a:t>
            </a:r>
            <a:endParaRPr lang="en-US" sz="1200" b="1" dirty="0"/>
          </a:p>
        </p:txBody>
      </p:sp>
      <p:sp>
        <p:nvSpPr>
          <p:cNvPr id="41" name="OTLSHAPE_T_750792dda2854df1b95af5f5f1d43f8d_Shape"/>
          <p:cNvSpPr/>
          <p:nvPr>
            <p:custDataLst>
              <p:tags r:id="rId7"/>
            </p:custDataLst>
          </p:nvPr>
        </p:nvSpPr>
        <p:spPr>
          <a:xfrm>
            <a:off x="3995936" y="627534"/>
            <a:ext cx="1743417" cy="215926"/>
          </a:xfrm>
          <a:prstGeom prst="roundRect">
            <a:avLst>
              <a:gd name="adj" fmla="val 100000"/>
            </a:avLst>
          </a:prstGeom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 err="1" smtClean="0"/>
              <a:t>Technicatome</a:t>
            </a:r>
            <a:r>
              <a:rPr lang="fr-FR" sz="1000" b="1" dirty="0" smtClean="0"/>
              <a:t> &gt; Call</a:t>
            </a:r>
            <a:endParaRPr lang="en-US" sz="1000" b="1" dirty="0"/>
          </a:p>
        </p:txBody>
      </p:sp>
      <p:sp>
        <p:nvSpPr>
          <p:cNvPr id="52" name="OTLSHAPE_T_750792dda2854df1b95af5f5f1d43f8d_Shape"/>
          <p:cNvSpPr/>
          <p:nvPr>
            <p:custDataLst>
              <p:tags r:id="rId8"/>
            </p:custDataLst>
          </p:nvPr>
        </p:nvSpPr>
        <p:spPr>
          <a:xfrm>
            <a:off x="1011974" y="1923678"/>
            <a:ext cx="3560026" cy="212357"/>
          </a:xfrm>
          <a:prstGeom prst="roundRect">
            <a:avLst>
              <a:gd name="adj" fmla="val 100000"/>
            </a:avLst>
          </a:prstGeom>
          <a:solidFill>
            <a:srgbClr val="FF000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SHE </a:t>
            </a:r>
            <a:r>
              <a:rPr lang="en-US" sz="1200" b="1" dirty="0" smtClean="0"/>
              <a:t>will go to Ancizes </a:t>
            </a:r>
            <a:r>
              <a:rPr lang="en-US" sz="1200" b="1" dirty="0"/>
              <a:t>for the FAI subject</a:t>
            </a:r>
          </a:p>
        </p:txBody>
      </p:sp>
      <p:sp>
        <p:nvSpPr>
          <p:cNvPr id="54" name="OTLSHAPE_T_750792dda2854df1b95af5f5f1d43f8d_Shape"/>
          <p:cNvSpPr/>
          <p:nvPr>
            <p:custDataLst>
              <p:tags r:id="rId9"/>
            </p:custDataLst>
          </p:nvPr>
        </p:nvSpPr>
        <p:spPr>
          <a:xfrm>
            <a:off x="986609" y="3583530"/>
            <a:ext cx="2505271" cy="204992"/>
          </a:xfrm>
          <a:prstGeom prst="roundRect">
            <a:avLst>
              <a:gd name="adj" fmla="val 100000"/>
            </a:avLst>
          </a:prstGeom>
          <a:solidFill>
            <a:srgbClr val="FF000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/>
              <a:t>Framatome </a:t>
            </a:r>
            <a:r>
              <a:rPr lang="fr-FR" sz="1200" b="1" dirty="0" err="1" smtClean="0"/>
              <a:t>wil</a:t>
            </a:r>
            <a:r>
              <a:rPr lang="fr-FR" sz="1200" b="1" dirty="0" smtClean="0"/>
              <a:t> </a:t>
            </a:r>
            <a:r>
              <a:rPr lang="fr-FR" sz="1200" b="1" dirty="0" err="1" smtClean="0"/>
              <a:t>lgo</a:t>
            </a:r>
            <a:r>
              <a:rPr lang="fr-FR" sz="1200" b="1" dirty="0" smtClean="0"/>
              <a:t> to Ancizes</a:t>
            </a:r>
            <a:endParaRPr lang="en-US" sz="1200" b="1" dirty="0"/>
          </a:p>
        </p:txBody>
      </p:sp>
      <p:sp>
        <p:nvSpPr>
          <p:cNvPr id="19" name="ZoneTexte 18"/>
          <p:cNvSpPr txBox="1"/>
          <p:nvPr/>
        </p:nvSpPr>
        <p:spPr>
          <a:xfrm>
            <a:off x="107504" y="4887039"/>
            <a:ext cx="40324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err="1">
                <a:solidFill>
                  <a:srgbClr val="FF0000"/>
                </a:solidFill>
              </a:rPr>
              <a:t>Confidential</a:t>
            </a:r>
            <a:r>
              <a:rPr lang="fr-FR" sz="1200" b="1" dirty="0">
                <a:solidFill>
                  <a:srgbClr val="FF0000"/>
                </a:solidFill>
              </a:rPr>
              <a:t> - </a:t>
            </a:r>
            <a:r>
              <a:rPr lang="fr-FR" sz="1200" b="1" dirty="0" err="1">
                <a:solidFill>
                  <a:srgbClr val="FF0000"/>
                </a:solidFill>
              </a:rPr>
              <a:t>Restricted</a:t>
            </a:r>
            <a:r>
              <a:rPr lang="fr-FR" sz="1200" b="1" dirty="0">
                <a:solidFill>
                  <a:srgbClr val="FF0000"/>
                </a:solidFill>
              </a:rPr>
              <a:t> </a:t>
            </a:r>
            <a:r>
              <a:rPr lang="fr-FR" sz="1200" b="1" dirty="0" err="1">
                <a:solidFill>
                  <a:srgbClr val="FF0000"/>
                </a:solidFill>
              </a:rPr>
              <a:t>internal</a:t>
            </a:r>
            <a:r>
              <a:rPr lang="fr-FR" sz="1200" b="1" dirty="0">
                <a:solidFill>
                  <a:srgbClr val="FF0000"/>
                </a:solidFill>
              </a:rPr>
              <a:t> use</a:t>
            </a:r>
            <a:endParaRPr lang="en-US" sz="1200" b="1" dirty="0">
              <a:solidFill>
                <a:srgbClr val="FF0000"/>
              </a:solidFill>
            </a:endParaRPr>
          </a:p>
        </p:txBody>
      </p:sp>
      <p:sp>
        <p:nvSpPr>
          <p:cNvPr id="23" name="OTLSHAPE_T_750792dda2854df1b95af5f5f1d43f8d_Shape"/>
          <p:cNvSpPr/>
          <p:nvPr>
            <p:custDataLst>
              <p:tags r:id="rId10"/>
            </p:custDataLst>
          </p:nvPr>
        </p:nvSpPr>
        <p:spPr>
          <a:xfrm>
            <a:off x="5868144" y="635618"/>
            <a:ext cx="2214059" cy="207842"/>
          </a:xfrm>
          <a:prstGeom prst="roundRect">
            <a:avLst>
              <a:gd name="adj" fmla="val 100000"/>
            </a:avLst>
          </a:prstGeom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 smtClean="0"/>
              <a:t>R-R Nucléaire &gt; </a:t>
            </a:r>
            <a:r>
              <a:rPr lang="fr-FR" sz="1000" b="1" dirty="0" err="1" smtClean="0"/>
              <a:t>letter</a:t>
            </a:r>
            <a:r>
              <a:rPr lang="fr-FR" sz="1000" b="1" dirty="0" smtClean="0"/>
              <a:t> sent</a:t>
            </a:r>
            <a:endParaRPr lang="en-US" sz="1000" b="1" dirty="0"/>
          </a:p>
        </p:txBody>
      </p:sp>
      <p:sp>
        <p:nvSpPr>
          <p:cNvPr id="24" name="OTLSHAPE_T_750792dda2854df1b95af5f5f1d43f8d_Shape"/>
          <p:cNvSpPr/>
          <p:nvPr>
            <p:custDataLst>
              <p:tags r:id="rId11"/>
            </p:custDataLst>
          </p:nvPr>
        </p:nvSpPr>
        <p:spPr>
          <a:xfrm>
            <a:off x="996338" y="4231601"/>
            <a:ext cx="3575662" cy="212357"/>
          </a:xfrm>
          <a:prstGeom prst="roundRect">
            <a:avLst>
              <a:gd name="adj" fmla="val 100000"/>
            </a:avLst>
          </a:prstGeom>
          <a:solidFill>
            <a:srgbClr val="FF000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Instruction nuclear file France for EDF &gt; ASN</a:t>
            </a:r>
          </a:p>
        </p:txBody>
      </p:sp>
      <p:cxnSp>
        <p:nvCxnSpPr>
          <p:cNvPr id="25" name="OTLSHAPE_TB_00000000000000000000000000000000_Separator2"/>
          <p:cNvCxnSpPr/>
          <p:nvPr>
            <p:custDataLst>
              <p:tags r:id="rId12"/>
            </p:custDataLst>
          </p:nvPr>
        </p:nvCxnSpPr>
        <p:spPr>
          <a:xfrm flipV="1">
            <a:off x="271197" y="3939902"/>
            <a:ext cx="554035" cy="1"/>
          </a:xfrm>
          <a:prstGeom prst="line">
            <a:avLst/>
          </a:prstGeom>
          <a:ln w="25400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ZoneTexte 25"/>
          <p:cNvSpPr txBox="1"/>
          <p:nvPr/>
        </p:nvSpPr>
        <p:spPr>
          <a:xfrm>
            <a:off x="179512" y="4238967"/>
            <a:ext cx="5737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21/12</a:t>
            </a:r>
            <a:endParaRPr lang="en-US" sz="12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22" name="OTLSHAPE_T_750792dda2854df1b95af5f5f1d43f8d_Shape"/>
          <p:cNvSpPr/>
          <p:nvPr>
            <p:custDataLst>
              <p:tags r:id="rId13"/>
            </p:custDataLst>
          </p:nvPr>
        </p:nvSpPr>
        <p:spPr>
          <a:xfrm>
            <a:off x="6779368" y="3397385"/>
            <a:ext cx="2339886" cy="220934"/>
          </a:xfrm>
          <a:prstGeom prst="roundRect">
            <a:avLst>
              <a:gd name="adj" fmla="val 100000"/>
            </a:avLst>
          </a:prstGeom>
          <a:solidFill>
            <a:srgbClr val="0070C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/>
              <a:t>Information to </a:t>
            </a:r>
            <a:r>
              <a:rPr lang="fr-FR" sz="1200" b="1" dirty="0" err="1" smtClean="0"/>
              <a:t>customer</a:t>
            </a:r>
            <a:endParaRPr lang="en-US" sz="1200" b="1" dirty="0"/>
          </a:p>
        </p:txBody>
      </p:sp>
      <p:sp>
        <p:nvSpPr>
          <p:cNvPr id="27" name="OTLSHAPE_T_750792dda2854df1b95af5f5f1d43f8d_Shape"/>
          <p:cNvSpPr/>
          <p:nvPr>
            <p:custDataLst>
              <p:tags r:id="rId14"/>
            </p:custDataLst>
          </p:nvPr>
        </p:nvSpPr>
        <p:spPr>
          <a:xfrm>
            <a:off x="6774703" y="3761712"/>
            <a:ext cx="2344551" cy="212357"/>
          </a:xfrm>
          <a:prstGeom prst="roundRect">
            <a:avLst>
              <a:gd name="adj" fmla="val 100000"/>
            </a:avLst>
          </a:prstGeom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/>
              <a:t>Daily </a:t>
            </a:r>
            <a:r>
              <a:rPr lang="fr-FR" sz="1200" b="1" dirty="0" err="1" smtClean="0"/>
              <a:t>Scrum</a:t>
            </a:r>
            <a:r>
              <a:rPr lang="fr-FR" sz="1200" b="1" dirty="0" smtClean="0"/>
              <a:t> / </a:t>
            </a:r>
            <a:r>
              <a:rPr lang="fr-FR" sz="1200" b="1" dirty="0" err="1" smtClean="0"/>
              <a:t>Tehcnical</a:t>
            </a:r>
            <a:r>
              <a:rPr lang="fr-FR" sz="1200" b="1" dirty="0" smtClean="0"/>
              <a:t> call</a:t>
            </a:r>
            <a:endParaRPr lang="en-US" sz="1200" b="1" dirty="0"/>
          </a:p>
        </p:txBody>
      </p:sp>
      <p:sp>
        <p:nvSpPr>
          <p:cNvPr id="28" name="OTLSHAPE_T_750792dda2854df1b95af5f5f1d43f8d_Shape"/>
          <p:cNvSpPr/>
          <p:nvPr>
            <p:custDataLst>
              <p:tags r:id="rId15"/>
            </p:custDataLst>
          </p:nvPr>
        </p:nvSpPr>
        <p:spPr>
          <a:xfrm>
            <a:off x="6774703" y="4121696"/>
            <a:ext cx="2344551" cy="178246"/>
          </a:xfrm>
          <a:prstGeom prst="roundRect">
            <a:avLst>
              <a:gd name="adj" fmla="val 100000"/>
            </a:avLst>
          </a:prstGeom>
          <a:solidFill>
            <a:srgbClr val="FF000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/>
              <a:t>Audit / Customer visit on site</a:t>
            </a:r>
          </a:p>
        </p:txBody>
      </p:sp>
      <p:sp>
        <p:nvSpPr>
          <p:cNvPr id="31" name="OTLSHAPE_T_750792dda2854df1b95af5f5f1d43f8d_Shape"/>
          <p:cNvSpPr/>
          <p:nvPr>
            <p:custDataLst>
              <p:tags r:id="rId16"/>
            </p:custDataLst>
          </p:nvPr>
        </p:nvSpPr>
        <p:spPr>
          <a:xfrm>
            <a:off x="4427983" y="1203598"/>
            <a:ext cx="4392489" cy="212357"/>
          </a:xfrm>
          <a:prstGeom prst="roundRect">
            <a:avLst>
              <a:gd name="adj" fmla="val 100000"/>
            </a:avLst>
          </a:prstGeom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 smtClean="0"/>
              <a:t>Airbus &gt; Exchange </a:t>
            </a:r>
            <a:r>
              <a:rPr lang="fr-FR" sz="1050" b="1" dirty="0" err="1" smtClean="0"/>
              <a:t>between</a:t>
            </a:r>
            <a:r>
              <a:rPr lang="fr-FR" sz="1050" b="1" dirty="0"/>
              <a:t> </a:t>
            </a:r>
            <a:r>
              <a:rPr lang="fr-FR" sz="1050" b="1" dirty="0" err="1" smtClean="0"/>
              <a:t>metallurgists</a:t>
            </a:r>
            <a:r>
              <a:rPr lang="fr-FR" sz="1050" b="1" dirty="0"/>
              <a:t> </a:t>
            </a:r>
            <a:r>
              <a:rPr lang="fr-FR" sz="1050" b="1" dirty="0" smtClean="0"/>
              <a:t>and A&amp;D (Ancizes)</a:t>
            </a:r>
            <a:endParaRPr lang="en-US" sz="1050" b="1" dirty="0"/>
          </a:p>
        </p:txBody>
      </p:sp>
      <p:cxnSp>
        <p:nvCxnSpPr>
          <p:cNvPr id="32" name="OTLSHAPE_TB_00000000000000000000000000000000_Separator2"/>
          <p:cNvCxnSpPr/>
          <p:nvPr>
            <p:custDataLst>
              <p:tags r:id="rId17"/>
            </p:custDataLst>
          </p:nvPr>
        </p:nvCxnSpPr>
        <p:spPr>
          <a:xfrm flipV="1">
            <a:off x="253872" y="2460804"/>
            <a:ext cx="554035" cy="1"/>
          </a:xfrm>
          <a:prstGeom prst="line">
            <a:avLst/>
          </a:prstGeom>
          <a:ln w="25400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ZoneTexte 36"/>
          <p:cNvSpPr txBox="1"/>
          <p:nvPr/>
        </p:nvSpPr>
        <p:spPr>
          <a:xfrm>
            <a:off x="179511" y="1707654"/>
            <a:ext cx="7296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18/12 and</a:t>
            </a:r>
          </a:p>
          <a:p>
            <a:r>
              <a:rPr lang="fr-FR" sz="1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19/12</a:t>
            </a:r>
            <a:endParaRPr lang="en-US" sz="12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8" name="OTLSHAPE_T_750792dda2854df1b95af5f5f1d43f8d_Shape"/>
          <p:cNvSpPr/>
          <p:nvPr>
            <p:custDataLst>
              <p:tags r:id="rId18"/>
            </p:custDataLst>
          </p:nvPr>
        </p:nvSpPr>
        <p:spPr>
          <a:xfrm>
            <a:off x="989406" y="2796290"/>
            <a:ext cx="3560026" cy="212357"/>
          </a:xfrm>
          <a:prstGeom prst="roundRect">
            <a:avLst>
              <a:gd name="adj" fmla="val 100000"/>
            </a:avLst>
          </a:prstGeom>
          <a:solidFill>
            <a:srgbClr val="FF000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Contact between SAE and A&amp;D to Ancizes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1415713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69753"/>
            <a:ext cx="7265911" cy="390859"/>
          </a:xfrm>
        </p:spPr>
        <p:txBody>
          <a:bodyPr/>
          <a:lstStyle/>
          <a:p>
            <a:pPr algn="ctr"/>
            <a:r>
              <a:rPr lang="en-GB" sz="2800" b="1" dirty="0" smtClean="0">
                <a:latin typeface="Calibri" panose="020F0502020204030204" pitchFamily="34" charset="0"/>
              </a:rPr>
              <a:t>Context</a:t>
            </a:r>
            <a:endParaRPr lang="en-GB" sz="2800" b="1" dirty="0">
              <a:latin typeface="Calibri" panose="020F050202020403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504" y="1131590"/>
            <a:ext cx="8784976" cy="3528392"/>
          </a:xfrm>
        </p:spPr>
        <p:txBody>
          <a:bodyPr/>
          <a:lstStyle/>
          <a:p>
            <a:pPr marL="0" indent="0" algn="just">
              <a:buNone/>
            </a:pPr>
            <a:r>
              <a:rPr lang="fr-FR" dirty="0" smtClean="0"/>
              <a:t>A central </a:t>
            </a:r>
            <a:r>
              <a:rPr lang="fr-FR" dirty="0" err="1" smtClean="0"/>
              <a:t>quality</a:t>
            </a:r>
            <a:r>
              <a:rPr lang="fr-FR" dirty="0" smtClean="0"/>
              <a:t> </a:t>
            </a:r>
            <a:r>
              <a:rPr lang="fr-FR" dirty="0" err="1"/>
              <a:t>crisis</a:t>
            </a:r>
            <a:r>
              <a:rPr lang="fr-FR" dirty="0"/>
              <a:t> management </a:t>
            </a:r>
            <a:r>
              <a:rPr lang="fr-FR" dirty="0" err="1" smtClean="0"/>
              <a:t>cell</a:t>
            </a:r>
            <a:r>
              <a:rPr lang="fr-FR" dirty="0" smtClean="0"/>
              <a:t> for :</a:t>
            </a:r>
            <a:endParaRPr lang="fr-FR" sz="100" dirty="0" smtClean="0"/>
          </a:p>
          <a:p>
            <a:pPr algn="just">
              <a:buFontTx/>
              <a:buChar char="-"/>
            </a:pPr>
            <a:r>
              <a:rPr lang="en-US" dirty="0" smtClean="0"/>
              <a:t>Reply </a:t>
            </a:r>
            <a:r>
              <a:rPr lang="en-US" dirty="0"/>
              <a:t>to customer </a:t>
            </a:r>
            <a:r>
              <a:rPr lang="en-US" dirty="0" smtClean="0"/>
              <a:t>requests</a:t>
            </a:r>
            <a:endParaRPr lang="en-US" dirty="0"/>
          </a:p>
          <a:p>
            <a:pPr algn="just">
              <a:buFontTx/>
              <a:buChar char="-"/>
            </a:pPr>
            <a:r>
              <a:rPr lang="en-US" dirty="0" smtClean="0"/>
              <a:t>Canalize and </a:t>
            </a:r>
            <a:r>
              <a:rPr lang="en-US" dirty="0"/>
              <a:t>centralize official communication between customers </a:t>
            </a:r>
            <a:r>
              <a:rPr lang="en-US" dirty="0" smtClean="0"/>
              <a:t>and sites</a:t>
            </a:r>
          </a:p>
          <a:p>
            <a:pPr marL="0" indent="0" algn="just">
              <a:buNone/>
            </a:pPr>
            <a:r>
              <a:rPr lang="en-US" dirty="0"/>
              <a:t> </a:t>
            </a:r>
            <a:r>
              <a:rPr lang="en-US" dirty="0" smtClean="0"/>
              <a:t>   Copy </a:t>
            </a:r>
            <a:r>
              <a:rPr lang="en-US" dirty="0"/>
              <a:t>the unit for any official communication/written request: </a:t>
            </a:r>
            <a:endParaRPr lang="en-US" dirty="0" smtClean="0"/>
          </a:p>
          <a:p>
            <a:pPr marL="0" indent="0" algn="just">
              <a:buNone/>
            </a:pPr>
            <a:endParaRPr lang="fr-FR" sz="300" dirty="0" smtClean="0"/>
          </a:p>
          <a:p>
            <a:pPr marL="0" lvl="0" indent="0" algn="ctr" defTabSz="914355">
              <a:lnSpc>
                <a:spcPct val="100000"/>
              </a:lnSpc>
              <a:spcBef>
                <a:spcPts val="0"/>
              </a:spcBef>
              <a:buClrTx/>
              <a:buSzTx/>
              <a:buNone/>
            </a:pPr>
            <a:r>
              <a:rPr lang="fr-FR" sz="1600" b="1" u="sng" dirty="0" smtClean="0">
                <a:solidFill>
                  <a:srgbClr val="0070C0"/>
                </a:solidFill>
                <a:hlinkClick r:id="rId2"/>
              </a:rPr>
              <a:t>quality@eramet-aubertduval.com</a:t>
            </a:r>
            <a:endParaRPr lang="fr-FR" dirty="0" smtClean="0"/>
          </a:p>
          <a:p>
            <a:pPr marL="0" indent="0" algn="just">
              <a:buNone/>
            </a:pPr>
            <a:endParaRPr lang="fr-FR" sz="1000" dirty="0" smtClean="0"/>
          </a:p>
          <a:p>
            <a:pPr marL="0" indent="0" algn="just">
              <a:buNone/>
            </a:pPr>
            <a:r>
              <a:rPr lang="en-US" dirty="0"/>
              <a:t>Following the various audits carried out, the 3 current crisis topics </a:t>
            </a:r>
            <a:r>
              <a:rPr lang="en-US" dirty="0" smtClean="0"/>
              <a:t>concern :</a:t>
            </a:r>
            <a:endParaRPr lang="fr-FR" dirty="0" smtClean="0"/>
          </a:p>
          <a:p>
            <a:pPr marL="542642" indent="-285750" algn="just">
              <a:buFont typeface="Wingdings" panose="05000000000000000000" pitchFamily="2" charset="2"/>
              <a:buChar char="Ø"/>
            </a:pPr>
            <a:r>
              <a:rPr lang="fr-FR" b="1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Tests not </a:t>
            </a:r>
            <a:r>
              <a:rPr lang="fr-FR" b="1" dirty="0" err="1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carried</a:t>
            </a:r>
            <a:r>
              <a:rPr lang="fr-FR" b="1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 out	</a:t>
            </a:r>
            <a:r>
              <a:rPr lang="fr-FR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: 121,000</a:t>
            </a:r>
            <a:endParaRPr lang="fr-FR" sz="1600" dirty="0" smtClean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</a:endParaRPr>
          </a:p>
          <a:p>
            <a:pPr marL="542642" indent="-285750" algn="just">
              <a:buFont typeface="Wingdings" panose="05000000000000000000" pitchFamily="2" charset="2"/>
              <a:buChar char="Ø"/>
            </a:pPr>
            <a:r>
              <a:rPr lang="fr-FR" b="1" dirty="0" err="1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Modified</a:t>
            </a:r>
            <a:r>
              <a:rPr lang="fr-FR" b="1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 tests	</a:t>
            </a:r>
            <a:r>
              <a:rPr lang="fr-FR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	</a:t>
            </a:r>
            <a:r>
              <a:rPr lang="fr-FR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: </a:t>
            </a:r>
            <a:r>
              <a:rPr lang="fr-FR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37,000</a:t>
            </a:r>
            <a:endParaRPr lang="fr-FR" sz="1600" dirty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</a:endParaRPr>
          </a:p>
          <a:p>
            <a:pPr marL="542642" indent="-285750" algn="just">
              <a:buFont typeface="Wingdings" panose="05000000000000000000" pitchFamily="2" charset="2"/>
              <a:buChar char="Ø"/>
            </a:pPr>
            <a:r>
              <a:rPr lang="fr-FR" b="1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Open </a:t>
            </a:r>
            <a:r>
              <a:rPr lang="fr-FR" b="1" dirty="0" err="1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internal</a:t>
            </a:r>
            <a:r>
              <a:rPr lang="fr-FR" b="1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fr-FR" b="1" dirty="0" err="1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events</a:t>
            </a:r>
            <a:r>
              <a:rPr lang="fr-FR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	</a:t>
            </a:r>
            <a:r>
              <a:rPr lang="fr-FR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: 10,147 </a:t>
            </a:r>
            <a:r>
              <a:rPr lang="fr-FR" dirty="0" err="1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red</a:t>
            </a:r>
            <a:r>
              <a:rPr lang="fr-FR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fr-FR" dirty="0" err="1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including</a:t>
            </a:r>
            <a:r>
              <a:rPr lang="fr-FR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  8,260 for « Top 7 » </a:t>
            </a:r>
            <a:r>
              <a:rPr lang="fr-FR" dirty="0" err="1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customers</a:t>
            </a:r>
            <a:endParaRPr lang="fr-FR" dirty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107504" y="4876006"/>
            <a:ext cx="40324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err="1">
                <a:solidFill>
                  <a:srgbClr val="FF0000"/>
                </a:solidFill>
              </a:rPr>
              <a:t>Confidential</a:t>
            </a:r>
            <a:r>
              <a:rPr lang="fr-FR" sz="1200" b="1" dirty="0">
                <a:solidFill>
                  <a:srgbClr val="FF0000"/>
                </a:solidFill>
              </a:rPr>
              <a:t> - </a:t>
            </a:r>
            <a:r>
              <a:rPr lang="fr-FR" sz="1200" b="1" dirty="0" err="1">
                <a:solidFill>
                  <a:srgbClr val="FF0000"/>
                </a:solidFill>
              </a:rPr>
              <a:t>Restricted</a:t>
            </a:r>
            <a:r>
              <a:rPr lang="fr-FR" sz="1200" b="1" dirty="0">
                <a:solidFill>
                  <a:srgbClr val="FF0000"/>
                </a:solidFill>
              </a:rPr>
              <a:t> </a:t>
            </a:r>
            <a:r>
              <a:rPr lang="fr-FR" sz="1200" b="1" dirty="0" err="1">
                <a:solidFill>
                  <a:srgbClr val="FF0000"/>
                </a:solidFill>
              </a:rPr>
              <a:t>internal</a:t>
            </a:r>
            <a:r>
              <a:rPr lang="fr-FR" sz="1200" b="1" dirty="0">
                <a:solidFill>
                  <a:srgbClr val="FF0000"/>
                </a:solidFill>
              </a:rPr>
              <a:t> use</a:t>
            </a:r>
            <a:endParaRPr lang="en-US" sz="1200" b="1" dirty="0">
              <a:solidFill>
                <a:srgbClr val="FF0000"/>
              </a:solidFill>
            </a:endParaRPr>
          </a:p>
        </p:txBody>
      </p:sp>
      <p:sp>
        <p:nvSpPr>
          <p:cNvPr id="6" name="Flèche courbée vers le haut 5">
            <a:hlinkClick r:id="rId3" action="ppaction://hlinksldjump"/>
          </p:cNvPr>
          <p:cNvSpPr/>
          <p:nvPr/>
        </p:nvSpPr>
        <p:spPr>
          <a:xfrm>
            <a:off x="35496" y="72012"/>
            <a:ext cx="576064" cy="195482"/>
          </a:xfrm>
          <a:prstGeom prst="curvedUpArrow">
            <a:avLst/>
          </a:prstGeom>
          <a:gradFill>
            <a:gsLst>
              <a:gs pos="100000">
                <a:srgbClr val="FF0000"/>
              </a:gs>
              <a:gs pos="56000">
                <a:srgbClr val="FF6629"/>
              </a:gs>
              <a:gs pos="100000">
                <a:srgbClr val="FFF4D3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2700" cap="sq" cmpd="sng">
            <a:gradFill>
              <a:gsLst>
                <a:gs pos="90850">
                  <a:srgbClr val="FFF4D3"/>
                </a:gs>
                <a:gs pos="0">
                  <a:srgbClr val="FF9469"/>
                </a:gs>
                <a:gs pos="50000">
                  <a:schemeClr val="accent1">
                    <a:tint val="44500"/>
                    <a:satMod val="160000"/>
                  </a:schemeClr>
                </a:gs>
                <a:gs pos="94870">
                  <a:srgbClr val="FF6629"/>
                </a:gs>
                <a:gs pos="94740">
                  <a:srgbClr val="FFF5DA"/>
                </a:gs>
                <a:gs pos="94481">
                  <a:srgbClr val="FFF5DA"/>
                </a:gs>
                <a:gs pos="93962">
                  <a:srgbClr val="FFF5D9"/>
                </a:gs>
                <a:gs pos="92925">
                  <a:srgbClr val="FFF5D7"/>
                </a:gs>
                <a:gs pos="95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7" name="Connecteur droit 6"/>
          <p:cNvCxnSpPr/>
          <p:nvPr/>
        </p:nvCxnSpPr>
        <p:spPr>
          <a:xfrm>
            <a:off x="35496" y="1046033"/>
            <a:ext cx="0" cy="3541941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5522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51470"/>
            <a:ext cx="7265911" cy="390859"/>
          </a:xfrm>
        </p:spPr>
        <p:txBody>
          <a:bodyPr/>
          <a:lstStyle/>
          <a:p>
            <a:pPr algn="ctr"/>
            <a:r>
              <a:rPr lang="en-GB" sz="2800" b="1" dirty="0" smtClean="0">
                <a:latin typeface="Calibri" panose="020F0502020204030204" pitchFamily="34" charset="0"/>
              </a:rPr>
              <a:t>Main directions</a:t>
            </a:r>
            <a:endParaRPr lang="en-GB" sz="2800" b="1" dirty="0">
              <a:latin typeface="Calibri" panose="020F050202020403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504" y="483518"/>
            <a:ext cx="8928992" cy="4392488"/>
          </a:xfrm>
        </p:spPr>
        <p:txBody>
          <a:bodyPr/>
          <a:lstStyle/>
          <a:p>
            <a:r>
              <a:rPr lang="fr-FR" sz="1500" b="1" dirty="0"/>
              <a:t>Customer Contact</a:t>
            </a:r>
          </a:p>
          <a:p>
            <a:pPr lvl="1"/>
            <a:r>
              <a:rPr lang="fr-FR" b="1" u="sng" dirty="0" err="1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Who</a:t>
            </a:r>
            <a:r>
              <a:rPr lang="fr-FR" b="1" u="sng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 ?</a:t>
            </a:r>
            <a:r>
              <a:rPr lang="fr-FR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fr-FR" dirty="0" err="1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Provided</a:t>
            </a:r>
            <a:r>
              <a:rPr lang="fr-FR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  by a focal point (pair)</a:t>
            </a:r>
            <a:endParaRPr lang="fr-FR" dirty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</a:endParaRPr>
          </a:p>
          <a:p>
            <a:pPr lvl="1"/>
            <a:r>
              <a:rPr lang="fr-FR" b="1" u="sng" dirty="0" err="1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What</a:t>
            </a:r>
            <a:r>
              <a:rPr lang="fr-FR" b="1" u="sng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 ?</a:t>
            </a:r>
            <a:r>
              <a:rPr lang="fr-FR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fr-FR" dirty="0" err="1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Analyze</a:t>
            </a:r>
            <a:r>
              <a:rPr lang="fr-FR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fr-FR" dirty="0" err="1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customer</a:t>
            </a:r>
            <a:r>
              <a:rPr lang="fr-FR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 data and </a:t>
            </a:r>
            <a:r>
              <a:rPr lang="fr-FR" dirty="0" err="1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present</a:t>
            </a:r>
            <a:r>
              <a:rPr lang="fr-FR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fr-FR" dirty="0" err="1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it</a:t>
            </a:r>
            <a:r>
              <a:rPr lang="fr-FR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 to </a:t>
            </a:r>
            <a:r>
              <a:rPr lang="fr-FR" dirty="0" err="1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them</a:t>
            </a:r>
            <a:endParaRPr lang="fr-FR" dirty="0" smtClean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</a:endParaRPr>
          </a:p>
          <a:p>
            <a:pPr lvl="1"/>
            <a:r>
              <a:rPr lang="fr-FR" b="1" u="sng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How ?</a:t>
            </a:r>
            <a:r>
              <a:rPr lang="fr-FR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fr-FR" dirty="0" err="1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Take</a:t>
            </a:r>
            <a:r>
              <a:rPr lang="fr-FR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fr-FR" dirty="0" err="1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technical</a:t>
            </a:r>
            <a:r>
              <a:rPr lang="fr-FR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 questions, </a:t>
            </a:r>
            <a:r>
              <a:rPr lang="fr-FR" dirty="0" err="1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laboratory</a:t>
            </a:r>
            <a:r>
              <a:rPr lang="fr-FR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, </a:t>
            </a:r>
            <a:r>
              <a:rPr lang="fr-FR" dirty="0" err="1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metallurgy</a:t>
            </a:r>
            <a:r>
              <a:rPr lang="fr-FR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, SI and transmit </a:t>
            </a:r>
            <a:r>
              <a:rPr lang="fr-FR" dirty="0" err="1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them</a:t>
            </a:r>
            <a:r>
              <a:rPr lang="fr-FR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 to central </a:t>
            </a:r>
            <a:r>
              <a:rPr lang="fr-FR" dirty="0" err="1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cell</a:t>
            </a:r>
            <a:endParaRPr lang="fr-FR" sz="100" dirty="0" smtClean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</a:endParaRPr>
          </a:p>
          <a:p>
            <a:r>
              <a:rPr lang="fr-FR" sz="1500" b="1" dirty="0" err="1" smtClean="0"/>
              <a:t>Factory</a:t>
            </a:r>
            <a:r>
              <a:rPr lang="fr-FR" sz="1500" b="1" dirty="0" smtClean="0"/>
              <a:t> Pole</a:t>
            </a:r>
          </a:p>
          <a:p>
            <a:pPr lvl="1"/>
            <a:r>
              <a:rPr lang="fr-FR" b="1" u="sng" dirty="0" err="1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Who</a:t>
            </a:r>
            <a:r>
              <a:rPr lang="fr-FR" b="1" u="sng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 ?</a:t>
            </a:r>
            <a:r>
              <a:rPr lang="fr-FR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Coherent group of teams grouped by business / specialty 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around process, quality, metallurgy, customer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service</a:t>
            </a:r>
          </a:p>
          <a:p>
            <a:pPr lvl="1"/>
            <a:r>
              <a:rPr lang="fr-FR" b="1" u="sng" dirty="0" err="1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What</a:t>
            </a:r>
            <a:r>
              <a:rPr lang="fr-FR" b="1" u="sng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 ?</a:t>
            </a:r>
            <a:r>
              <a:rPr lang="fr-FR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fr-FR" dirty="0" err="1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Answer</a:t>
            </a:r>
            <a:r>
              <a:rPr lang="fr-FR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 questions </a:t>
            </a:r>
            <a:r>
              <a:rPr lang="fr-FR" dirty="0" err="1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raised</a:t>
            </a:r>
            <a:r>
              <a:rPr lang="fr-FR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 by </a:t>
            </a:r>
            <a:r>
              <a:rPr lang="fr-FR" dirty="0" err="1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customers</a:t>
            </a:r>
            <a:r>
              <a:rPr lang="fr-FR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, </a:t>
            </a:r>
            <a:r>
              <a:rPr lang="fr-FR" dirty="0" err="1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explanations</a:t>
            </a:r>
            <a:r>
              <a:rPr lang="fr-FR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, investigations</a:t>
            </a:r>
            <a:endParaRPr lang="fr-FR" dirty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</a:endParaRPr>
          </a:p>
          <a:p>
            <a:pPr lvl="1"/>
            <a:r>
              <a:rPr lang="fr-FR" b="1" u="sng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How ?</a:t>
            </a:r>
            <a:r>
              <a:rPr lang="fr-FR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fr-FR" dirty="0" err="1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Enrich</a:t>
            </a:r>
            <a:r>
              <a:rPr lang="fr-FR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 the </a:t>
            </a:r>
            <a:r>
              <a:rPr lang="fr-FR" dirty="0" err="1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database</a:t>
            </a:r>
            <a:r>
              <a:rPr lang="fr-FR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fr-FR" dirty="0" err="1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with</a:t>
            </a:r>
            <a:r>
              <a:rPr lang="fr-FR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fr-FR" dirty="0" err="1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explanations</a:t>
            </a:r>
            <a:r>
              <a:rPr lang="fr-FR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fr-FR" dirty="0" err="1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that</a:t>
            </a:r>
            <a:r>
              <a:rPr lang="fr-FR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fr-FR" dirty="0" err="1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can</a:t>
            </a:r>
            <a:r>
              <a:rPr lang="fr-FR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 serve as a benchmark</a:t>
            </a:r>
          </a:p>
          <a:p>
            <a:pPr lvl="1"/>
            <a:endParaRPr lang="fr-FR" sz="100" dirty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</a:endParaRPr>
          </a:p>
          <a:p>
            <a:r>
              <a:rPr lang="fr-FR" sz="1500" b="1" dirty="0" smtClean="0"/>
              <a:t>Central </a:t>
            </a:r>
            <a:r>
              <a:rPr lang="fr-FR" sz="1500" b="1" dirty="0" err="1" smtClean="0"/>
              <a:t>Cell</a:t>
            </a:r>
            <a:endParaRPr lang="fr-FR" sz="1500" b="1" dirty="0"/>
          </a:p>
          <a:p>
            <a:pPr lvl="1"/>
            <a:r>
              <a:rPr lang="fr-FR" b="1" u="sng" dirty="0" err="1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Who</a:t>
            </a:r>
            <a:r>
              <a:rPr lang="fr-FR" b="1" u="sng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 ?</a:t>
            </a:r>
            <a:r>
              <a:rPr lang="fr-FR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fr-FR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quality@eramet-aubertduval.com</a:t>
            </a:r>
            <a:r>
              <a:rPr lang="fr-FR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 (Christophe P., Olivier D., Amandine C., Mohamed M.)</a:t>
            </a:r>
          </a:p>
          <a:p>
            <a:pPr lvl="1"/>
            <a:r>
              <a:rPr lang="fr-FR" b="1" u="sng" dirty="0" err="1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What</a:t>
            </a:r>
            <a:r>
              <a:rPr lang="fr-FR" b="1" u="sng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 ?</a:t>
            </a:r>
            <a:r>
              <a:rPr lang="fr-FR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Interface role between customer focal points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&lt;-&gt; factories </a:t>
            </a:r>
            <a:r>
              <a:rPr lang="fr-FR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; flow/</a:t>
            </a:r>
            <a:r>
              <a:rPr lang="fr-FR" dirty="0" err="1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priorities</a:t>
            </a:r>
            <a:r>
              <a:rPr lang="fr-FR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 management</a:t>
            </a:r>
          </a:p>
          <a:p>
            <a:pPr lvl="1"/>
            <a:r>
              <a:rPr lang="fr-FR" b="1" u="sng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How ?</a:t>
            </a:r>
            <a:r>
              <a:rPr lang="fr-FR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fr-FR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Securing 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and sharing information, building a FAQ,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dashboards</a:t>
            </a:r>
            <a:endParaRPr lang="en-US" dirty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</a:endParaRPr>
          </a:p>
          <a:p>
            <a:pPr lvl="1"/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	  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 Make 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the link with the central IT department - structure the process over time</a:t>
            </a:r>
          </a:p>
          <a:p>
            <a:pPr lvl="1"/>
            <a:endParaRPr lang="fr-FR" sz="100" dirty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</a:endParaRPr>
          </a:p>
          <a:p>
            <a:r>
              <a:rPr lang="fr-FR" sz="1500" b="1" dirty="0" smtClean="0"/>
              <a:t>IT Support</a:t>
            </a:r>
            <a:endParaRPr lang="fr-FR" sz="1500" b="1" dirty="0"/>
          </a:p>
          <a:p>
            <a:pPr lvl="1"/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Build and enrich databases that best meet the expectations of internal and external customers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107504" y="4876006"/>
            <a:ext cx="40324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err="1">
                <a:solidFill>
                  <a:srgbClr val="FF0000"/>
                </a:solidFill>
              </a:rPr>
              <a:t>Confidential</a:t>
            </a:r>
            <a:r>
              <a:rPr lang="fr-FR" sz="1200" b="1" dirty="0">
                <a:solidFill>
                  <a:srgbClr val="FF0000"/>
                </a:solidFill>
              </a:rPr>
              <a:t> - </a:t>
            </a:r>
            <a:r>
              <a:rPr lang="fr-FR" sz="1200" b="1" dirty="0" err="1">
                <a:solidFill>
                  <a:srgbClr val="FF0000"/>
                </a:solidFill>
              </a:rPr>
              <a:t>Restricted</a:t>
            </a:r>
            <a:r>
              <a:rPr lang="fr-FR" sz="1200" b="1" dirty="0">
                <a:solidFill>
                  <a:srgbClr val="FF0000"/>
                </a:solidFill>
              </a:rPr>
              <a:t> </a:t>
            </a:r>
            <a:r>
              <a:rPr lang="fr-FR" sz="1200" b="1" dirty="0" err="1">
                <a:solidFill>
                  <a:srgbClr val="FF0000"/>
                </a:solidFill>
              </a:rPr>
              <a:t>internal</a:t>
            </a:r>
            <a:r>
              <a:rPr lang="fr-FR" sz="1200" b="1" dirty="0">
                <a:solidFill>
                  <a:srgbClr val="FF0000"/>
                </a:solidFill>
              </a:rPr>
              <a:t> use</a:t>
            </a:r>
            <a:endParaRPr lang="en-US" sz="1200" b="1" dirty="0">
              <a:solidFill>
                <a:srgbClr val="FF0000"/>
              </a:solidFill>
            </a:endParaRPr>
          </a:p>
        </p:txBody>
      </p:sp>
      <p:sp>
        <p:nvSpPr>
          <p:cNvPr id="6" name="Flèche courbée vers le haut 5">
            <a:hlinkClick r:id="rId2" action="ppaction://hlinksldjump"/>
          </p:cNvPr>
          <p:cNvSpPr/>
          <p:nvPr/>
        </p:nvSpPr>
        <p:spPr>
          <a:xfrm>
            <a:off x="35496" y="72012"/>
            <a:ext cx="576064" cy="195482"/>
          </a:xfrm>
          <a:prstGeom prst="curvedUpArrow">
            <a:avLst/>
          </a:prstGeom>
          <a:gradFill>
            <a:gsLst>
              <a:gs pos="100000">
                <a:srgbClr val="FF0000"/>
              </a:gs>
              <a:gs pos="56000">
                <a:srgbClr val="FF6629"/>
              </a:gs>
              <a:gs pos="100000">
                <a:srgbClr val="FFF4D3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2700" cap="sq" cmpd="sng">
            <a:gradFill>
              <a:gsLst>
                <a:gs pos="90850">
                  <a:srgbClr val="FFF4D3"/>
                </a:gs>
                <a:gs pos="0">
                  <a:srgbClr val="FF9469"/>
                </a:gs>
                <a:gs pos="50000">
                  <a:schemeClr val="accent1">
                    <a:tint val="44500"/>
                    <a:satMod val="160000"/>
                  </a:schemeClr>
                </a:gs>
                <a:gs pos="94870">
                  <a:srgbClr val="FF6629"/>
                </a:gs>
                <a:gs pos="94740">
                  <a:srgbClr val="FFF5DA"/>
                </a:gs>
                <a:gs pos="94481">
                  <a:srgbClr val="FFF5DA"/>
                </a:gs>
                <a:gs pos="93962">
                  <a:srgbClr val="FFF5D9"/>
                </a:gs>
                <a:gs pos="92925">
                  <a:srgbClr val="FFF5D7"/>
                </a:gs>
                <a:gs pos="95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7" name="Connecteur droit 6"/>
          <p:cNvCxnSpPr/>
          <p:nvPr/>
        </p:nvCxnSpPr>
        <p:spPr>
          <a:xfrm>
            <a:off x="35496" y="555526"/>
            <a:ext cx="0" cy="4176464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4923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5776" y="51470"/>
            <a:ext cx="3887200" cy="504056"/>
          </a:xfrm>
        </p:spPr>
        <p:txBody>
          <a:bodyPr/>
          <a:lstStyle/>
          <a:p>
            <a:pPr algn="ctr"/>
            <a:r>
              <a:rPr lang="en-GB" sz="2800" b="1" dirty="0" smtClean="0">
                <a:latin typeface="Calibri" panose="020F0502020204030204" pitchFamily="34" charset="0"/>
              </a:rPr>
              <a:t>Communication flows</a:t>
            </a:r>
            <a:endParaRPr lang="en-GB" sz="2800" b="1" dirty="0">
              <a:latin typeface="Calibri" panose="020F0502020204030204" pitchFamily="34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07504" y="4876006"/>
            <a:ext cx="40324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err="1">
                <a:solidFill>
                  <a:srgbClr val="FF0000"/>
                </a:solidFill>
              </a:rPr>
              <a:t>Confidential</a:t>
            </a:r>
            <a:r>
              <a:rPr lang="fr-FR" sz="1200" b="1" dirty="0">
                <a:solidFill>
                  <a:srgbClr val="FF0000"/>
                </a:solidFill>
              </a:rPr>
              <a:t> - </a:t>
            </a:r>
            <a:r>
              <a:rPr lang="fr-FR" sz="1200" b="1" dirty="0" err="1">
                <a:solidFill>
                  <a:srgbClr val="FF0000"/>
                </a:solidFill>
              </a:rPr>
              <a:t>Restricted</a:t>
            </a:r>
            <a:r>
              <a:rPr lang="fr-FR" sz="1200" b="1" dirty="0">
                <a:solidFill>
                  <a:srgbClr val="FF0000"/>
                </a:solidFill>
              </a:rPr>
              <a:t> </a:t>
            </a:r>
            <a:r>
              <a:rPr lang="fr-FR" sz="1200" b="1" dirty="0" err="1">
                <a:solidFill>
                  <a:srgbClr val="FF0000"/>
                </a:solidFill>
              </a:rPr>
              <a:t>internal</a:t>
            </a:r>
            <a:r>
              <a:rPr lang="fr-FR" sz="1200" b="1" dirty="0">
                <a:solidFill>
                  <a:srgbClr val="FF0000"/>
                </a:solidFill>
              </a:rPr>
              <a:t> use</a:t>
            </a:r>
            <a:endParaRPr lang="en-US" sz="1200" b="1" dirty="0">
              <a:solidFill>
                <a:srgbClr val="FF0000"/>
              </a:solidFill>
            </a:endParaRPr>
          </a:p>
        </p:txBody>
      </p:sp>
      <p:sp>
        <p:nvSpPr>
          <p:cNvPr id="23" name="Organigramme : Connecteur 22"/>
          <p:cNvSpPr/>
          <p:nvPr/>
        </p:nvSpPr>
        <p:spPr>
          <a:xfrm>
            <a:off x="2705932" y="1425932"/>
            <a:ext cx="508344" cy="45968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 dirty="0">
              <a:solidFill>
                <a:schemeClr val="tx1"/>
              </a:solidFill>
            </a:endParaRPr>
          </a:p>
        </p:txBody>
      </p:sp>
      <p:sp>
        <p:nvSpPr>
          <p:cNvPr id="5" name="Bouée 4"/>
          <p:cNvSpPr/>
          <p:nvPr/>
        </p:nvSpPr>
        <p:spPr>
          <a:xfrm>
            <a:off x="3729770" y="2040712"/>
            <a:ext cx="1368186" cy="1234553"/>
          </a:xfrm>
          <a:prstGeom prst="donut">
            <a:avLst>
              <a:gd name="adj" fmla="val 119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chemeClr val="tx1"/>
                </a:solidFill>
              </a:rPr>
              <a:t>Central </a:t>
            </a:r>
            <a:r>
              <a:rPr lang="fr-FR" sz="1200" b="1" dirty="0" err="1" smtClean="0">
                <a:solidFill>
                  <a:schemeClr val="tx1"/>
                </a:solidFill>
              </a:rPr>
              <a:t>Cell</a:t>
            </a:r>
            <a:endParaRPr lang="fr-FR" sz="1200" b="1" dirty="0" smtClean="0">
              <a:solidFill>
                <a:schemeClr val="tx1"/>
              </a:solidFill>
            </a:endParaRPr>
          </a:p>
          <a:p>
            <a:pPr algn="ctr"/>
            <a:endParaRPr lang="fr-FR" sz="1200" b="1" dirty="0" smtClean="0">
              <a:solidFill>
                <a:schemeClr val="tx1"/>
              </a:solidFill>
            </a:endParaRPr>
          </a:p>
          <a:p>
            <a:pPr algn="ctr"/>
            <a:r>
              <a:rPr lang="fr-FR" sz="1200" b="1" dirty="0" smtClean="0">
                <a:solidFill>
                  <a:schemeClr val="tx1"/>
                </a:solidFill>
              </a:rPr>
              <a:t>5 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" name="Flèche vers le haut 7"/>
          <p:cNvSpPr/>
          <p:nvPr/>
        </p:nvSpPr>
        <p:spPr>
          <a:xfrm>
            <a:off x="4211960" y="1190543"/>
            <a:ext cx="324036" cy="76657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lèche vers le haut 30"/>
          <p:cNvSpPr/>
          <p:nvPr/>
        </p:nvSpPr>
        <p:spPr>
          <a:xfrm rot="10800000">
            <a:off x="4211961" y="3363835"/>
            <a:ext cx="324036" cy="100811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ndir un rectangle avec un coin du même côté 8"/>
          <p:cNvSpPr/>
          <p:nvPr/>
        </p:nvSpPr>
        <p:spPr>
          <a:xfrm>
            <a:off x="3930138" y="776203"/>
            <a:ext cx="936104" cy="309766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FAQ</a:t>
            </a:r>
            <a:endParaRPr lang="en-US" dirty="0"/>
          </a:p>
        </p:txBody>
      </p:sp>
      <p:pic>
        <p:nvPicPr>
          <p:cNvPr id="32" name="Image 3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0635" y="2797495"/>
            <a:ext cx="128455" cy="213348"/>
          </a:xfrm>
          <a:prstGeom prst="rect">
            <a:avLst/>
          </a:prstGeom>
        </p:spPr>
      </p:pic>
      <p:sp>
        <p:nvSpPr>
          <p:cNvPr id="54" name="ZoneTexte 53"/>
          <p:cNvSpPr txBox="1"/>
          <p:nvPr/>
        </p:nvSpPr>
        <p:spPr>
          <a:xfrm>
            <a:off x="3667533" y="4371950"/>
            <a:ext cx="144015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b="1" dirty="0" smtClean="0"/>
              <a:t>Dashboard communications </a:t>
            </a:r>
            <a:r>
              <a:rPr lang="fr-FR" sz="1100" b="1" dirty="0" err="1" smtClean="0"/>
              <a:t>follow</a:t>
            </a:r>
            <a:r>
              <a:rPr lang="fr-FR" sz="1100" b="1" dirty="0" smtClean="0"/>
              <a:t>-up </a:t>
            </a:r>
            <a:endParaRPr lang="en-US" sz="1100" b="1" dirty="0"/>
          </a:p>
        </p:txBody>
      </p:sp>
      <p:sp>
        <p:nvSpPr>
          <p:cNvPr id="55" name="Flèche courbée vers le haut 54"/>
          <p:cNvSpPr/>
          <p:nvPr/>
        </p:nvSpPr>
        <p:spPr>
          <a:xfrm rot="20337346">
            <a:off x="5991666" y="3749448"/>
            <a:ext cx="3057286" cy="580481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6" name="Flèche courbée vers le haut 55"/>
          <p:cNvSpPr/>
          <p:nvPr/>
        </p:nvSpPr>
        <p:spPr>
          <a:xfrm rot="11613777" flipH="1">
            <a:off x="5896515" y="711788"/>
            <a:ext cx="3160378" cy="66165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7" name="Double flèche horizontale 56"/>
          <p:cNvSpPr/>
          <p:nvPr/>
        </p:nvSpPr>
        <p:spPr>
          <a:xfrm>
            <a:off x="6300192" y="2500964"/>
            <a:ext cx="1512168" cy="41805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rganigramme : Multidocument 57"/>
          <p:cNvSpPr/>
          <p:nvPr/>
        </p:nvSpPr>
        <p:spPr>
          <a:xfrm>
            <a:off x="8028384" y="2311169"/>
            <a:ext cx="936104" cy="709565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/>
              <a:t>Share Point</a:t>
            </a:r>
            <a:endParaRPr lang="en-US" sz="1400" b="1" dirty="0"/>
          </a:p>
        </p:txBody>
      </p:sp>
      <p:cxnSp>
        <p:nvCxnSpPr>
          <p:cNvPr id="60" name="Connecteur droit avec flèche 59"/>
          <p:cNvCxnSpPr>
            <a:stCxn id="94" idx="1"/>
          </p:cNvCxnSpPr>
          <p:nvPr/>
        </p:nvCxnSpPr>
        <p:spPr>
          <a:xfrm flipH="1">
            <a:off x="1858227" y="1655773"/>
            <a:ext cx="803748" cy="602692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necteur droit avec flèche 61"/>
          <p:cNvCxnSpPr>
            <a:stCxn id="96" idx="1"/>
          </p:cNvCxnSpPr>
          <p:nvPr/>
        </p:nvCxnSpPr>
        <p:spPr>
          <a:xfrm flipH="1">
            <a:off x="1865044" y="2212763"/>
            <a:ext cx="796931" cy="309848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cteur droit avec flèche 62"/>
          <p:cNvCxnSpPr/>
          <p:nvPr/>
        </p:nvCxnSpPr>
        <p:spPr>
          <a:xfrm flipH="1">
            <a:off x="1835696" y="2743684"/>
            <a:ext cx="829820" cy="0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necteur droit avec flèche 63"/>
          <p:cNvCxnSpPr>
            <a:stCxn id="98" idx="1"/>
          </p:cNvCxnSpPr>
          <p:nvPr/>
        </p:nvCxnSpPr>
        <p:spPr>
          <a:xfrm flipH="1" flipV="1">
            <a:off x="1835699" y="2915004"/>
            <a:ext cx="826276" cy="367114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cteur droit avec flèche 64"/>
          <p:cNvCxnSpPr>
            <a:stCxn id="99" idx="1"/>
          </p:cNvCxnSpPr>
          <p:nvPr/>
        </p:nvCxnSpPr>
        <p:spPr>
          <a:xfrm flipH="1" flipV="1">
            <a:off x="1730831" y="3129719"/>
            <a:ext cx="931144" cy="689520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Bouée 68"/>
          <p:cNvSpPr/>
          <p:nvPr/>
        </p:nvSpPr>
        <p:spPr>
          <a:xfrm>
            <a:off x="35497" y="1746157"/>
            <a:ext cx="1800200" cy="1689690"/>
          </a:xfrm>
          <a:prstGeom prst="donut">
            <a:avLst>
              <a:gd name="adj" fmla="val 74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err="1" smtClean="0">
                <a:solidFill>
                  <a:schemeClr val="tx1"/>
                </a:solidFill>
              </a:rPr>
              <a:t>Customers</a:t>
            </a:r>
            <a:endParaRPr lang="fr-FR" sz="1600" b="1" dirty="0" smtClean="0">
              <a:solidFill>
                <a:schemeClr val="tx1"/>
              </a:solidFill>
            </a:endParaRPr>
          </a:p>
          <a:p>
            <a:pPr algn="ctr"/>
            <a:endParaRPr lang="fr-FR" sz="1600" b="1" dirty="0" smtClean="0">
              <a:solidFill>
                <a:schemeClr val="tx1"/>
              </a:solidFill>
            </a:endParaRPr>
          </a:p>
          <a:p>
            <a:pPr algn="ctr"/>
            <a:r>
              <a:rPr lang="fr-FR" sz="1600" b="1" dirty="0" smtClean="0">
                <a:solidFill>
                  <a:schemeClr val="tx1"/>
                </a:solidFill>
              </a:rPr>
              <a:t>50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70" name="Virage 69"/>
          <p:cNvSpPr/>
          <p:nvPr/>
        </p:nvSpPr>
        <p:spPr>
          <a:xfrm rot="5400000" flipV="1">
            <a:off x="3258323" y="501650"/>
            <a:ext cx="242377" cy="1101249"/>
          </a:xfrm>
          <a:prstGeom prst="bentArrow">
            <a:avLst>
              <a:gd name="adj1" fmla="val 14702"/>
              <a:gd name="adj2" fmla="val 18590"/>
              <a:gd name="adj3" fmla="val 25000"/>
              <a:gd name="adj4" fmla="val 5049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76" name="Image 7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39" t="15044" r="19934" b="17129"/>
          <a:stretch/>
        </p:blipFill>
        <p:spPr>
          <a:xfrm>
            <a:off x="1187624" y="2606476"/>
            <a:ext cx="288032" cy="329300"/>
          </a:xfrm>
          <a:prstGeom prst="rect">
            <a:avLst/>
          </a:prstGeom>
        </p:spPr>
      </p:pic>
      <p:sp>
        <p:nvSpPr>
          <p:cNvPr id="77" name="Organigramme : Connecteur 76"/>
          <p:cNvSpPr/>
          <p:nvPr/>
        </p:nvSpPr>
        <p:spPr>
          <a:xfrm>
            <a:off x="2705932" y="1992500"/>
            <a:ext cx="508344" cy="45968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rganigramme : Connecteur 77"/>
          <p:cNvSpPr/>
          <p:nvPr/>
        </p:nvSpPr>
        <p:spPr>
          <a:xfrm>
            <a:off x="2705932" y="2513843"/>
            <a:ext cx="508344" cy="45968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rganigramme : Connecteur 78"/>
          <p:cNvSpPr/>
          <p:nvPr/>
        </p:nvSpPr>
        <p:spPr>
          <a:xfrm>
            <a:off x="2705932" y="3052276"/>
            <a:ext cx="508344" cy="45968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rganigramme : Connecteur 79"/>
          <p:cNvSpPr/>
          <p:nvPr/>
        </p:nvSpPr>
        <p:spPr>
          <a:xfrm>
            <a:off x="2686905" y="3589398"/>
            <a:ext cx="508344" cy="45968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ZoneTexte 93"/>
          <p:cNvSpPr txBox="1"/>
          <p:nvPr/>
        </p:nvSpPr>
        <p:spPr>
          <a:xfrm>
            <a:off x="2661975" y="1471107"/>
            <a:ext cx="5889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b="1" dirty="0" smtClean="0"/>
              <a:t>BU Motors</a:t>
            </a:r>
            <a:endParaRPr lang="en-US" sz="900" b="1" dirty="0"/>
          </a:p>
        </p:txBody>
      </p:sp>
      <p:sp>
        <p:nvSpPr>
          <p:cNvPr id="96" name="ZoneTexte 95"/>
          <p:cNvSpPr txBox="1"/>
          <p:nvPr/>
        </p:nvSpPr>
        <p:spPr>
          <a:xfrm>
            <a:off x="2661975" y="2031944"/>
            <a:ext cx="588951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b="1" dirty="0" smtClean="0"/>
              <a:t>BU </a:t>
            </a:r>
            <a:r>
              <a:rPr lang="fr-FR" sz="850" b="1" dirty="0" smtClean="0"/>
              <a:t>Turbine</a:t>
            </a:r>
            <a:endParaRPr lang="en-US" sz="850" b="1" dirty="0"/>
          </a:p>
        </p:txBody>
      </p:sp>
      <p:sp>
        <p:nvSpPr>
          <p:cNvPr id="97" name="ZoneTexte 96"/>
          <p:cNvSpPr txBox="1"/>
          <p:nvPr/>
        </p:nvSpPr>
        <p:spPr>
          <a:xfrm>
            <a:off x="2661975" y="2547481"/>
            <a:ext cx="5889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b="1" dirty="0" smtClean="0"/>
              <a:t>BU PND</a:t>
            </a:r>
            <a:endParaRPr lang="en-US" sz="900" b="1" dirty="0"/>
          </a:p>
        </p:txBody>
      </p:sp>
      <p:sp>
        <p:nvSpPr>
          <p:cNvPr id="98" name="ZoneTexte 97"/>
          <p:cNvSpPr txBox="1"/>
          <p:nvPr/>
        </p:nvSpPr>
        <p:spPr>
          <a:xfrm>
            <a:off x="2661975" y="3097452"/>
            <a:ext cx="5889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b="1" dirty="0" smtClean="0"/>
              <a:t>BU TEA</a:t>
            </a:r>
            <a:endParaRPr lang="en-US" sz="900" b="1" dirty="0"/>
          </a:p>
        </p:txBody>
      </p:sp>
      <p:sp>
        <p:nvSpPr>
          <p:cNvPr id="99" name="ZoneTexte 98"/>
          <p:cNvSpPr txBox="1"/>
          <p:nvPr/>
        </p:nvSpPr>
        <p:spPr>
          <a:xfrm>
            <a:off x="2661975" y="3634573"/>
            <a:ext cx="5889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b="1" dirty="0" smtClean="0"/>
              <a:t>BU</a:t>
            </a:r>
          </a:p>
          <a:p>
            <a:pPr algn="ctr"/>
            <a:r>
              <a:rPr lang="fr-FR" sz="900" b="1" dirty="0" smtClean="0"/>
              <a:t>LP</a:t>
            </a:r>
            <a:endParaRPr lang="en-US" sz="900" b="1" dirty="0"/>
          </a:p>
        </p:txBody>
      </p:sp>
      <p:cxnSp>
        <p:nvCxnSpPr>
          <p:cNvPr id="100" name="Connecteur droit avec flèche 99"/>
          <p:cNvCxnSpPr>
            <a:stCxn id="5" idx="1"/>
            <a:endCxn id="94" idx="3"/>
          </p:cNvCxnSpPr>
          <p:nvPr/>
        </p:nvCxnSpPr>
        <p:spPr>
          <a:xfrm flipH="1" flipV="1">
            <a:off x="3250926" y="1655773"/>
            <a:ext cx="679210" cy="565735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Connecteur droit avec flèche 101"/>
          <p:cNvCxnSpPr>
            <a:endCxn id="96" idx="3"/>
          </p:cNvCxnSpPr>
          <p:nvPr/>
        </p:nvCxnSpPr>
        <p:spPr>
          <a:xfrm flipH="1" flipV="1">
            <a:off x="3250926" y="2212763"/>
            <a:ext cx="459443" cy="288202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Connecteur droit avec flèche 103"/>
          <p:cNvCxnSpPr/>
          <p:nvPr/>
        </p:nvCxnSpPr>
        <p:spPr>
          <a:xfrm flipH="1">
            <a:off x="3206705" y="2699017"/>
            <a:ext cx="503663" cy="0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Connecteur droit avec flèche 106"/>
          <p:cNvCxnSpPr>
            <a:endCxn id="98" idx="3"/>
          </p:cNvCxnSpPr>
          <p:nvPr/>
        </p:nvCxnSpPr>
        <p:spPr>
          <a:xfrm flipH="1">
            <a:off x="3250926" y="3001122"/>
            <a:ext cx="528988" cy="280996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Connecteur droit avec flèche 108"/>
          <p:cNvCxnSpPr>
            <a:endCxn id="99" idx="3"/>
          </p:cNvCxnSpPr>
          <p:nvPr/>
        </p:nvCxnSpPr>
        <p:spPr>
          <a:xfrm flipH="1">
            <a:off x="3250926" y="3138193"/>
            <a:ext cx="679212" cy="681046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Organigramme : Connecteur 128"/>
          <p:cNvSpPr/>
          <p:nvPr/>
        </p:nvSpPr>
        <p:spPr>
          <a:xfrm>
            <a:off x="5639445" y="1419622"/>
            <a:ext cx="508344" cy="45968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 dirty="0">
              <a:solidFill>
                <a:schemeClr val="tx1"/>
              </a:solidFill>
            </a:endParaRPr>
          </a:p>
        </p:txBody>
      </p:sp>
      <p:sp>
        <p:nvSpPr>
          <p:cNvPr id="130" name="Organigramme : Connecteur 129"/>
          <p:cNvSpPr/>
          <p:nvPr/>
        </p:nvSpPr>
        <p:spPr>
          <a:xfrm>
            <a:off x="5639445" y="1986190"/>
            <a:ext cx="508344" cy="45968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Organigramme : Connecteur 130"/>
          <p:cNvSpPr/>
          <p:nvPr/>
        </p:nvSpPr>
        <p:spPr>
          <a:xfrm>
            <a:off x="5639445" y="2507533"/>
            <a:ext cx="508344" cy="45968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rganigramme : Connecteur 131"/>
          <p:cNvSpPr/>
          <p:nvPr/>
        </p:nvSpPr>
        <p:spPr>
          <a:xfrm>
            <a:off x="5639445" y="3045966"/>
            <a:ext cx="508344" cy="45968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Organigramme : Connecteur 132"/>
          <p:cNvSpPr/>
          <p:nvPr/>
        </p:nvSpPr>
        <p:spPr>
          <a:xfrm>
            <a:off x="5620418" y="3583088"/>
            <a:ext cx="508344" cy="45968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ZoneTexte 133"/>
          <p:cNvSpPr txBox="1"/>
          <p:nvPr/>
        </p:nvSpPr>
        <p:spPr>
          <a:xfrm>
            <a:off x="5589627" y="1541741"/>
            <a:ext cx="58895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b="1" dirty="0" smtClean="0"/>
              <a:t>Ancizes</a:t>
            </a:r>
            <a:endParaRPr lang="en-US" sz="800" b="1" dirty="0"/>
          </a:p>
        </p:txBody>
      </p:sp>
      <p:sp>
        <p:nvSpPr>
          <p:cNvPr id="135" name="ZoneTexte 134"/>
          <p:cNvSpPr txBox="1"/>
          <p:nvPr/>
        </p:nvSpPr>
        <p:spPr>
          <a:xfrm>
            <a:off x="5599141" y="2105040"/>
            <a:ext cx="58895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b="1" dirty="0" smtClean="0"/>
              <a:t>Pamiers</a:t>
            </a:r>
            <a:endParaRPr lang="en-US" sz="800" b="1" dirty="0"/>
          </a:p>
        </p:txBody>
      </p:sp>
      <p:sp>
        <p:nvSpPr>
          <p:cNvPr id="136" name="ZoneTexte 135"/>
          <p:cNvSpPr txBox="1"/>
          <p:nvPr/>
        </p:nvSpPr>
        <p:spPr>
          <a:xfrm>
            <a:off x="5602509" y="2606476"/>
            <a:ext cx="58895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b="1" dirty="0" smtClean="0"/>
              <a:t>Imphy</a:t>
            </a:r>
            <a:endParaRPr lang="en-US" sz="900" b="1" dirty="0"/>
          </a:p>
        </p:txBody>
      </p:sp>
      <p:sp>
        <p:nvSpPr>
          <p:cNvPr id="137" name="ZoneTexte 136"/>
          <p:cNvSpPr txBox="1"/>
          <p:nvPr/>
        </p:nvSpPr>
        <p:spPr>
          <a:xfrm>
            <a:off x="5589627" y="3166702"/>
            <a:ext cx="58895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b="1" dirty="0" smtClean="0"/>
              <a:t>Issoire</a:t>
            </a:r>
            <a:endParaRPr lang="en-US" sz="900" b="1" dirty="0"/>
          </a:p>
        </p:txBody>
      </p:sp>
      <p:sp>
        <p:nvSpPr>
          <p:cNvPr id="138" name="ZoneTexte 137"/>
          <p:cNvSpPr txBox="1"/>
          <p:nvPr/>
        </p:nvSpPr>
        <p:spPr>
          <a:xfrm>
            <a:off x="5589627" y="3697513"/>
            <a:ext cx="58895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b="1" dirty="0" smtClean="0"/>
              <a:t>Pardieu</a:t>
            </a:r>
            <a:endParaRPr lang="en-US" sz="800" b="1" dirty="0"/>
          </a:p>
        </p:txBody>
      </p:sp>
      <p:cxnSp>
        <p:nvCxnSpPr>
          <p:cNvPr id="139" name="Connecteur droit avec flèche 138"/>
          <p:cNvCxnSpPr>
            <a:stCxn id="5" idx="7"/>
            <a:endCxn id="134" idx="1"/>
          </p:cNvCxnSpPr>
          <p:nvPr/>
        </p:nvCxnSpPr>
        <p:spPr>
          <a:xfrm flipV="1">
            <a:off x="4897590" y="1649463"/>
            <a:ext cx="692037" cy="572045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Connecteur droit avec flèche 141"/>
          <p:cNvCxnSpPr>
            <a:endCxn id="135" idx="1"/>
          </p:cNvCxnSpPr>
          <p:nvPr/>
        </p:nvCxnSpPr>
        <p:spPr>
          <a:xfrm flipV="1">
            <a:off x="5124640" y="2212762"/>
            <a:ext cx="474501" cy="279328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Connecteur droit avec flèche 145"/>
          <p:cNvCxnSpPr/>
          <p:nvPr/>
        </p:nvCxnSpPr>
        <p:spPr>
          <a:xfrm flipH="1">
            <a:off x="5116755" y="2709991"/>
            <a:ext cx="503663" cy="0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Connecteur droit avec flèche 147"/>
          <p:cNvCxnSpPr>
            <a:stCxn id="137" idx="1"/>
          </p:cNvCxnSpPr>
          <p:nvPr/>
        </p:nvCxnSpPr>
        <p:spPr>
          <a:xfrm flipH="1" flipV="1">
            <a:off x="5053891" y="3001122"/>
            <a:ext cx="535736" cy="280996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Connecteur droit avec flèche 149"/>
          <p:cNvCxnSpPr>
            <a:endCxn id="138" idx="1"/>
          </p:cNvCxnSpPr>
          <p:nvPr/>
        </p:nvCxnSpPr>
        <p:spPr>
          <a:xfrm>
            <a:off x="4828850" y="3171436"/>
            <a:ext cx="760777" cy="633799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Rectangle à coins arrondis 151"/>
          <p:cNvSpPr/>
          <p:nvPr/>
        </p:nvSpPr>
        <p:spPr>
          <a:xfrm>
            <a:off x="3779914" y="3589398"/>
            <a:ext cx="1188130" cy="41450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IT Support </a:t>
            </a:r>
          </a:p>
        </p:txBody>
      </p:sp>
      <p:sp>
        <p:nvSpPr>
          <p:cNvPr id="59" name="ZoneTexte 58"/>
          <p:cNvSpPr txBox="1"/>
          <p:nvPr/>
        </p:nvSpPr>
        <p:spPr>
          <a:xfrm>
            <a:off x="1901496" y="1141803"/>
            <a:ext cx="21664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/>
              <a:t>76    Focal Points BU</a:t>
            </a:r>
            <a:endParaRPr lang="en-US" sz="1200" b="1" dirty="0"/>
          </a:p>
        </p:txBody>
      </p:sp>
      <p:sp>
        <p:nvSpPr>
          <p:cNvPr id="61" name="ZoneTexte 60"/>
          <p:cNvSpPr txBox="1"/>
          <p:nvPr/>
        </p:nvSpPr>
        <p:spPr>
          <a:xfrm>
            <a:off x="4919352" y="1059582"/>
            <a:ext cx="21664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/>
              <a:t>30    </a:t>
            </a:r>
            <a:r>
              <a:rPr lang="fr-FR" sz="1200" b="1" dirty="0" err="1" smtClean="0"/>
              <a:t>Foacl</a:t>
            </a:r>
            <a:r>
              <a:rPr lang="fr-FR" sz="1200" b="1" dirty="0" smtClean="0"/>
              <a:t> Points </a:t>
            </a:r>
            <a:r>
              <a:rPr lang="fr-FR" sz="1200" b="1" dirty="0" err="1" smtClean="0"/>
              <a:t>Factories</a:t>
            </a:r>
            <a:endParaRPr lang="en-US" sz="1200" b="1" dirty="0"/>
          </a:p>
        </p:txBody>
      </p:sp>
      <p:pic>
        <p:nvPicPr>
          <p:cNvPr id="66" name="Image 6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9238" y="1066955"/>
            <a:ext cx="128455" cy="213348"/>
          </a:xfrm>
          <a:prstGeom prst="rect">
            <a:avLst/>
          </a:prstGeom>
        </p:spPr>
      </p:pic>
      <p:pic>
        <p:nvPicPr>
          <p:cNvPr id="67" name="Image 6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6403" y="1141803"/>
            <a:ext cx="128455" cy="213348"/>
          </a:xfrm>
          <a:prstGeom prst="rect">
            <a:avLst/>
          </a:prstGeom>
        </p:spPr>
      </p:pic>
      <p:pic>
        <p:nvPicPr>
          <p:cNvPr id="68" name="Image 6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9078" y="3967089"/>
            <a:ext cx="128455" cy="213348"/>
          </a:xfrm>
          <a:prstGeom prst="rect">
            <a:avLst/>
          </a:prstGeom>
        </p:spPr>
      </p:pic>
      <p:sp>
        <p:nvSpPr>
          <p:cNvPr id="71" name="ZoneTexte 70"/>
          <p:cNvSpPr txBox="1"/>
          <p:nvPr/>
        </p:nvSpPr>
        <p:spPr>
          <a:xfrm>
            <a:off x="3379512" y="4003906"/>
            <a:ext cx="1989074" cy="2542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 smtClean="0"/>
              <a:t>5    </a:t>
            </a:r>
            <a:r>
              <a:rPr lang="fr-FR" sz="1000" b="1" dirty="0" err="1" smtClean="0"/>
              <a:t>Database</a:t>
            </a:r>
            <a:r>
              <a:rPr lang="fr-FR" sz="1000" b="1" dirty="0" smtClean="0"/>
              <a:t>        managers</a:t>
            </a:r>
            <a:endParaRPr lang="en-US" sz="1000" b="1" dirty="0"/>
          </a:p>
        </p:txBody>
      </p:sp>
      <p:sp>
        <p:nvSpPr>
          <p:cNvPr id="83" name="Rectangle à coins arrondis 82"/>
          <p:cNvSpPr/>
          <p:nvPr/>
        </p:nvSpPr>
        <p:spPr>
          <a:xfrm>
            <a:off x="6624228" y="2237219"/>
            <a:ext cx="756084" cy="1461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 err="1" smtClean="0">
                <a:solidFill>
                  <a:schemeClr val="tx1"/>
                </a:solidFill>
              </a:rPr>
              <a:t>Laminate</a:t>
            </a:r>
            <a:endParaRPr lang="fr-FR" sz="1000" dirty="0">
              <a:solidFill>
                <a:schemeClr val="tx1"/>
              </a:solidFill>
            </a:endParaRPr>
          </a:p>
        </p:txBody>
      </p:sp>
      <p:sp>
        <p:nvSpPr>
          <p:cNvPr id="84" name="Rectangle à coins arrondis 83"/>
          <p:cNvSpPr/>
          <p:nvPr/>
        </p:nvSpPr>
        <p:spPr>
          <a:xfrm>
            <a:off x="6624228" y="2425590"/>
            <a:ext cx="756084" cy="1461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 err="1" smtClean="0">
                <a:solidFill>
                  <a:schemeClr val="tx1"/>
                </a:solidFill>
              </a:rPr>
              <a:t>Forged</a:t>
            </a:r>
            <a:endParaRPr lang="fr-FR" sz="1000" dirty="0">
              <a:solidFill>
                <a:schemeClr val="tx1"/>
              </a:solidFill>
            </a:endParaRPr>
          </a:p>
        </p:txBody>
      </p:sp>
      <p:sp>
        <p:nvSpPr>
          <p:cNvPr id="85" name="Rectangle à coins arrondis 84"/>
          <p:cNvSpPr/>
          <p:nvPr/>
        </p:nvSpPr>
        <p:spPr>
          <a:xfrm>
            <a:off x="6624228" y="2857638"/>
            <a:ext cx="756084" cy="1461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 smtClean="0">
                <a:solidFill>
                  <a:schemeClr val="tx1"/>
                </a:solidFill>
              </a:rPr>
              <a:t>PND</a:t>
            </a:r>
            <a:endParaRPr lang="fr-FR" sz="1000" dirty="0">
              <a:solidFill>
                <a:schemeClr val="tx1"/>
              </a:solidFill>
            </a:endParaRPr>
          </a:p>
        </p:txBody>
      </p:sp>
      <p:sp>
        <p:nvSpPr>
          <p:cNvPr id="86" name="Rectangle à coins arrondis 85"/>
          <p:cNvSpPr/>
          <p:nvPr/>
        </p:nvSpPr>
        <p:spPr>
          <a:xfrm>
            <a:off x="6624228" y="1859324"/>
            <a:ext cx="756084" cy="323544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 smtClean="0">
                <a:solidFill>
                  <a:schemeClr val="tx1"/>
                </a:solidFill>
              </a:rPr>
              <a:t>Labo</a:t>
            </a:r>
          </a:p>
          <a:p>
            <a:pPr algn="ctr"/>
            <a:r>
              <a:rPr lang="fr-FR" sz="1000" dirty="0" err="1" smtClean="0">
                <a:solidFill>
                  <a:schemeClr val="tx1"/>
                </a:solidFill>
              </a:rPr>
              <a:t>Metall</a:t>
            </a:r>
            <a:r>
              <a:rPr lang="fr-FR" sz="1000" dirty="0" smtClean="0">
                <a:solidFill>
                  <a:schemeClr val="tx1"/>
                </a:solidFill>
              </a:rPr>
              <a:t>.</a:t>
            </a:r>
            <a:endParaRPr lang="fr-FR" sz="1000" dirty="0">
              <a:solidFill>
                <a:schemeClr val="tx1"/>
              </a:solidFill>
            </a:endParaRPr>
          </a:p>
        </p:txBody>
      </p:sp>
      <p:sp>
        <p:nvSpPr>
          <p:cNvPr id="87" name="Rectangle à coins arrondis 86"/>
          <p:cNvSpPr/>
          <p:nvPr/>
        </p:nvSpPr>
        <p:spPr>
          <a:xfrm>
            <a:off x="6624228" y="3075806"/>
            <a:ext cx="756084" cy="1461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 smtClean="0">
                <a:solidFill>
                  <a:schemeClr val="tx1"/>
                </a:solidFill>
              </a:rPr>
              <a:t>Motors</a:t>
            </a:r>
            <a:endParaRPr lang="fr-FR" sz="1000" dirty="0">
              <a:solidFill>
                <a:schemeClr val="tx1"/>
              </a:solidFill>
            </a:endParaRPr>
          </a:p>
        </p:txBody>
      </p:sp>
      <p:sp>
        <p:nvSpPr>
          <p:cNvPr id="88" name="Rectangle à coins arrondis 87"/>
          <p:cNvSpPr/>
          <p:nvPr/>
        </p:nvSpPr>
        <p:spPr>
          <a:xfrm>
            <a:off x="6624228" y="3264177"/>
            <a:ext cx="756084" cy="1461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 smtClean="0">
                <a:solidFill>
                  <a:schemeClr val="tx1"/>
                </a:solidFill>
              </a:rPr>
              <a:t>Structure</a:t>
            </a:r>
            <a:endParaRPr lang="fr-FR"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2145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5775" y="51470"/>
            <a:ext cx="3903627" cy="720080"/>
          </a:xfrm>
        </p:spPr>
        <p:txBody>
          <a:bodyPr/>
          <a:lstStyle/>
          <a:p>
            <a:pPr algn="ctr"/>
            <a:r>
              <a:rPr lang="en-GB" sz="2800" b="1" dirty="0" smtClean="0">
                <a:latin typeface="Calibri" panose="020F0502020204030204" pitchFamily="34" charset="0"/>
              </a:rPr>
              <a:t>Staff Deployed </a:t>
            </a:r>
            <a:r>
              <a:rPr lang="en-GB" sz="2800" b="1" dirty="0">
                <a:latin typeface="Calibri" panose="020F0502020204030204" pitchFamily="34" charset="0"/>
              </a:rPr>
              <a:t>on sites</a:t>
            </a:r>
            <a:endParaRPr lang="en-GB" sz="2800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107504" y="4876006"/>
            <a:ext cx="40324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err="1">
                <a:solidFill>
                  <a:srgbClr val="FF0000"/>
                </a:solidFill>
              </a:rPr>
              <a:t>Confidential</a:t>
            </a:r>
            <a:r>
              <a:rPr lang="fr-FR" sz="1200" b="1" dirty="0">
                <a:solidFill>
                  <a:srgbClr val="FF0000"/>
                </a:solidFill>
              </a:rPr>
              <a:t> - </a:t>
            </a:r>
            <a:r>
              <a:rPr lang="fr-FR" sz="1200" b="1" dirty="0" err="1">
                <a:solidFill>
                  <a:srgbClr val="FF0000"/>
                </a:solidFill>
              </a:rPr>
              <a:t>Restricted</a:t>
            </a:r>
            <a:r>
              <a:rPr lang="fr-FR" sz="1200" b="1" dirty="0">
                <a:solidFill>
                  <a:srgbClr val="FF0000"/>
                </a:solidFill>
              </a:rPr>
              <a:t> </a:t>
            </a:r>
            <a:r>
              <a:rPr lang="fr-FR" sz="1200" b="1" dirty="0" err="1">
                <a:solidFill>
                  <a:srgbClr val="FF0000"/>
                </a:solidFill>
              </a:rPr>
              <a:t>internal</a:t>
            </a:r>
            <a:r>
              <a:rPr lang="fr-FR" sz="1200" b="1" dirty="0">
                <a:solidFill>
                  <a:srgbClr val="FF0000"/>
                </a:solidFill>
              </a:rPr>
              <a:t> use</a:t>
            </a:r>
            <a:endParaRPr lang="en-US" sz="1200" b="1" dirty="0">
              <a:solidFill>
                <a:srgbClr val="FF0000"/>
              </a:solidFill>
            </a:endParaRPr>
          </a:p>
        </p:txBody>
      </p:sp>
      <p:cxnSp>
        <p:nvCxnSpPr>
          <p:cNvPr id="59" name="Connecteur droit avec flèche 58"/>
          <p:cNvCxnSpPr/>
          <p:nvPr/>
        </p:nvCxnSpPr>
        <p:spPr>
          <a:xfrm flipH="1">
            <a:off x="1867537" y="3936622"/>
            <a:ext cx="1" cy="438607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avec flèche 60"/>
          <p:cNvCxnSpPr>
            <a:stCxn id="5" idx="1"/>
            <a:endCxn id="71" idx="0"/>
          </p:cNvCxnSpPr>
          <p:nvPr/>
        </p:nvCxnSpPr>
        <p:spPr>
          <a:xfrm flipH="1">
            <a:off x="849810" y="1423978"/>
            <a:ext cx="518451" cy="604179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cteur droit avec flèche 65"/>
          <p:cNvCxnSpPr>
            <a:stCxn id="72" idx="0"/>
            <a:endCxn id="67" idx="6"/>
          </p:cNvCxnSpPr>
          <p:nvPr/>
        </p:nvCxnSpPr>
        <p:spPr>
          <a:xfrm flipH="1" flipV="1">
            <a:off x="2398260" y="1462729"/>
            <a:ext cx="480136" cy="571499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Organigramme : Connecteur 66"/>
          <p:cNvSpPr/>
          <p:nvPr/>
        </p:nvSpPr>
        <p:spPr>
          <a:xfrm>
            <a:off x="1368261" y="950040"/>
            <a:ext cx="1029999" cy="102537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b="1" dirty="0"/>
          </a:p>
        </p:txBody>
      </p:sp>
      <p:sp>
        <p:nvSpPr>
          <p:cNvPr id="71" name="Rectangle à coins arrondis 70"/>
          <p:cNvSpPr/>
          <p:nvPr/>
        </p:nvSpPr>
        <p:spPr>
          <a:xfrm>
            <a:off x="148596" y="2028157"/>
            <a:ext cx="1402428" cy="288032"/>
          </a:xfrm>
          <a:prstGeom prst="roundRect">
            <a:avLst/>
          </a:prstGeom>
          <a:solidFill>
            <a:srgbClr val="FF662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/>
              <a:t>Supply Chain</a:t>
            </a:r>
            <a:endParaRPr lang="en-US" sz="1400" b="1" dirty="0"/>
          </a:p>
        </p:txBody>
      </p:sp>
      <p:sp>
        <p:nvSpPr>
          <p:cNvPr id="72" name="Rectangle à coins arrondis 71"/>
          <p:cNvSpPr/>
          <p:nvPr/>
        </p:nvSpPr>
        <p:spPr>
          <a:xfrm>
            <a:off x="2177182" y="2034228"/>
            <a:ext cx="1402428" cy="288032"/>
          </a:xfrm>
          <a:prstGeom prst="roundRect">
            <a:avLst/>
          </a:prstGeom>
          <a:solidFill>
            <a:srgbClr val="FF662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/>
              <a:t>Quality</a:t>
            </a:r>
            <a:endParaRPr lang="en-US" sz="1600" b="1" dirty="0"/>
          </a:p>
        </p:txBody>
      </p:sp>
      <p:sp>
        <p:nvSpPr>
          <p:cNvPr id="73" name="Rectangle à coins arrondis 72"/>
          <p:cNvSpPr/>
          <p:nvPr/>
        </p:nvSpPr>
        <p:spPr>
          <a:xfrm>
            <a:off x="145236" y="2427734"/>
            <a:ext cx="1402428" cy="288032"/>
          </a:xfrm>
          <a:prstGeom prst="roundRect">
            <a:avLst/>
          </a:prstGeom>
          <a:solidFill>
            <a:srgbClr val="FF662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 smtClean="0"/>
              <a:t>Customer Service</a:t>
            </a:r>
            <a:endParaRPr lang="en-US" sz="11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1368261" y="1131590"/>
            <a:ext cx="1029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chemeClr val="bg1"/>
                </a:solidFill>
              </a:rPr>
              <a:t>Les </a:t>
            </a:r>
            <a:r>
              <a:rPr lang="fr-FR" sz="1600" b="1" dirty="0" smtClean="0">
                <a:solidFill>
                  <a:schemeClr val="bg1"/>
                </a:solidFill>
              </a:rPr>
              <a:t>Ancizes</a:t>
            </a:r>
            <a:endParaRPr lang="en-US" sz="1600" b="1" dirty="0">
              <a:solidFill>
                <a:schemeClr val="bg1"/>
              </a:solidFill>
            </a:endParaRPr>
          </a:p>
        </p:txBody>
      </p:sp>
      <p:cxnSp>
        <p:nvCxnSpPr>
          <p:cNvPr id="40" name="Connecteur droit avec flèche 39"/>
          <p:cNvCxnSpPr>
            <a:stCxn id="45" idx="1"/>
            <a:endCxn id="47" idx="0"/>
          </p:cNvCxnSpPr>
          <p:nvPr/>
        </p:nvCxnSpPr>
        <p:spPr>
          <a:xfrm flipH="1">
            <a:off x="862013" y="3389099"/>
            <a:ext cx="490526" cy="622811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avec flèche 40"/>
          <p:cNvCxnSpPr>
            <a:stCxn id="43" idx="0"/>
            <a:endCxn id="42" idx="6"/>
          </p:cNvCxnSpPr>
          <p:nvPr/>
        </p:nvCxnSpPr>
        <p:spPr>
          <a:xfrm flipH="1" flipV="1">
            <a:off x="2382538" y="3406945"/>
            <a:ext cx="480136" cy="604965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rganigramme : Connecteur 41"/>
          <p:cNvSpPr/>
          <p:nvPr/>
        </p:nvSpPr>
        <p:spPr>
          <a:xfrm>
            <a:off x="1352539" y="2894256"/>
            <a:ext cx="1029999" cy="102537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b="1" dirty="0"/>
          </a:p>
        </p:txBody>
      </p:sp>
      <p:sp>
        <p:nvSpPr>
          <p:cNvPr id="43" name="Rectangle à coins arrondis 42"/>
          <p:cNvSpPr/>
          <p:nvPr/>
        </p:nvSpPr>
        <p:spPr>
          <a:xfrm>
            <a:off x="2161460" y="4011910"/>
            <a:ext cx="1402428" cy="288032"/>
          </a:xfrm>
          <a:prstGeom prst="roundRect">
            <a:avLst/>
          </a:prstGeom>
          <a:solidFill>
            <a:srgbClr val="FF662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/>
              <a:t>Quality</a:t>
            </a:r>
            <a:endParaRPr lang="en-US" sz="1600" b="1" dirty="0"/>
          </a:p>
        </p:txBody>
      </p:sp>
      <p:sp>
        <p:nvSpPr>
          <p:cNvPr id="44" name="Rectangle à coins arrondis 43"/>
          <p:cNvSpPr/>
          <p:nvPr/>
        </p:nvSpPr>
        <p:spPr>
          <a:xfrm>
            <a:off x="1099894" y="4371950"/>
            <a:ext cx="1402428" cy="288032"/>
          </a:xfrm>
          <a:prstGeom prst="roundRect">
            <a:avLst/>
          </a:prstGeom>
          <a:solidFill>
            <a:srgbClr val="FF662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 smtClean="0"/>
              <a:t>Customer Service</a:t>
            </a:r>
            <a:endParaRPr lang="en-US" sz="1100" b="1" dirty="0"/>
          </a:p>
        </p:txBody>
      </p:sp>
      <p:sp>
        <p:nvSpPr>
          <p:cNvPr id="45" name="ZoneTexte 44"/>
          <p:cNvSpPr txBox="1"/>
          <p:nvPr/>
        </p:nvSpPr>
        <p:spPr>
          <a:xfrm>
            <a:off x="1352539" y="3219822"/>
            <a:ext cx="10299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 smtClean="0">
                <a:solidFill>
                  <a:schemeClr val="bg1"/>
                </a:solidFill>
              </a:rPr>
              <a:t>Imphy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47" name="Rectangle à coins arrondis 46"/>
          <p:cNvSpPr/>
          <p:nvPr/>
        </p:nvSpPr>
        <p:spPr>
          <a:xfrm>
            <a:off x="160799" y="4011910"/>
            <a:ext cx="1402428" cy="288032"/>
          </a:xfrm>
          <a:prstGeom prst="roundRect">
            <a:avLst/>
          </a:prstGeom>
          <a:solidFill>
            <a:srgbClr val="FF662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/>
              <a:t>Supply Chain</a:t>
            </a:r>
            <a:endParaRPr lang="en-US" sz="1400" b="1" dirty="0"/>
          </a:p>
        </p:txBody>
      </p:sp>
      <p:cxnSp>
        <p:nvCxnSpPr>
          <p:cNvPr id="121" name="Connecteur droit avec flèche 120"/>
          <p:cNvCxnSpPr>
            <a:stCxn id="127" idx="1"/>
            <a:endCxn id="123" idx="0"/>
          </p:cNvCxnSpPr>
          <p:nvPr/>
        </p:nvCxnSpPr>
        <p:spPr>
          <a:xfrm flipH="1">
            <a:off x="6209318" y="1423978"/>
            <a:ext cx="538024" cy="604179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Organigramme : Connecteur 121"/>
          <p:cNvSpPr/>
          <p:nvPr/>
        </p:nvSpPr>
        <p:spPr>
          <a:xfrm>
            <a:off x="6727769" y="950040"/>
            <a:ext cx="1029999" cy="102537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b="1" dirty="0"/>
          </a:p>
        </p:txBody>
      </p:sp>
      <p:sp>
        <p:nvSpPr>
          <p:cNvPr id="123" name="Rectangle à coins arrondis 122"/>
          <p:cNvSpPr/>
          <p:nvPr/>
        </p:nvSpPr>
        <p:spPr>
          <a:xfrm>
            <a:off x="5508104" y="2028157"/>
            <a:ext cx="1402428" cy="288032"/>
          </a:xfrm>
          <a:prstGeom prst="roundRect">
            <a:avLst/>
          </a:prstGeom>
          <a:solidFill>
            <a:srgbClr val="FF662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/>
              <a:t>Supply Chain</a:t>
            </a:r>
            <a:endParaRPr lang="en-US" sz="1400" b="1" dirty="0"/>
          </a:p>
        </p:txBody>
      </p:sp>
      <p:sp>
        <p:nvSpPr>
          <p:cNvPr id="124" name="Rectangle à coins arrondis 123"/>
          <p:cNvSpPr/>
          <p:nvPr/>
        </p:nvSpPr>
        <p:spPr>
          <a:xfrm>
            <a:off x="7536690" y="2034228"/>
            <a:ext cx="1402428" cy="288032"/>
          </a:xfrm>
          <a:prstGeom prst="roundRect">
            <a:avLst/>
          </a:prstGeom>
          <a:solidFill>
            <a:srgbClr val="FF662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/>
              <a:t>Quality</a:t>
            </a:r>
            <a:endParaRPr lang="en-US" sz="1600" b="1" dirty="0"/>
          </a:p>
        </p:txBody>
      </p:sp>
      <p:sp>
        <p:nvSpPr>
          <p:cNvPr id="125" name="Rectangle à coins arrondis 124"/>
          <p:cNvSpPr/>
          <p:nvPr/>
        </p:nvSpPr>
        <p:spPr>
          <a:xfrm>
            <a:off x="5508104" y="2428974"/>
            <a:ext cx="1402428" cy="288032"/>
          </a:xfrm>
          <a:prstGeom prst="roundRect">
            <a:avLst/>
          </a:prstGeom>
          <a:solidFill>
            <a:srgbClr val="FF662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 smtClean="0"/>
              <a:t>Customer Service</a:t>
            </a:r>
            <a:endParaRPr lang="en-US" sz="1100" b="1" dirty="0"/>
          </a:p>
        </p:txBody>
      </p:sp>
      <p:sp>
        <p:nvSpPr>
          <p:cNvPr id="127" name="ZoneTexte 126"/>
          <p:cNvSpPr txBox="1"/>
          <p:nvPr/>
        </p:nvSpPr>
        <p:spPr>
          <a:xfrm>
            <a:off x="6747342" y="1254701"/>
            <a:ext cx="10299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 smtClean="0">
                <a:solidFill>
                  <a:schemeClr val="bg1"/>
                </a:solidFill>
              </a:rPr>
              <a:t>Issoire</a:t>
            </a:r>
            <a:endParaRPr lang="en-US" sz="1600" b="1" dirty="0">
              <a:solidFill>
                <a:schemeClr val="bg1"/>
              </a:solidFill>
            </a:endParaRPr>
          </a:p>
        </p:txBody>
      </p:sp>
      <p:cxnSp>
        <p:nvCxnSpPr>
          <p:cNvPr id="129" name="Connecteur droit avec flèche 128"/>
          <p:cNvCxnSpPr>
            <a:stCxn id="130" idx="2"/>
            <a:endCxn id="134" idx="0"/>
          </p:cNvCxnSpPr>
          <p:nvPr/>
        </p:nvCxnSpPr>
        <p:spPr>
          <a:xfrm flipH="1">
            <a:off x="6221521" y="3406945"/>
            <a:ext cx="490526" cy="604965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Organigramme : Connecteur 129"/>
          <p:cNvSpPr/>
          <p:nvPr/>
        </p:nvSpPr>
        <p:spPr>
          <a:xfrm>
            <a:off x="6712047" y="2894256"/>
            <a:ext cx="1029999" cy="102537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b="1" dirty="0"/>
          </a:p>
        </p:txBody>
      </p:sp>
      <p:sp>
        <p:nvSpPr>
          <p:cNvPr id="131" name="Rectangle à coins arrondis 130"/>
          <p:cNvSpPr/>
          <p:nvPr/>
        </p:nvSpPr>
        <p:spPr>
          <a:xfrm>
            <a:off x="7520968" y="4011910"/>
            <a:ext cx="1402428" cy="288032"/>
          </a:xfrm>
          <a:prstGeom prst="roundRect">
            <a:avLst/>
          </a:prstGeom>
          <a:solidFill>
            <a:srgbClr val="FF662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/>
              <a:t>Quality</a:t>
            </a:r>
            <a:endParaRPr lang="en-US" sz="1600" b="1" dirty="0"/>
          </a:p>
        </p:txBody>
      </p:sp>
      <p:sp>
        <p:nvSpPr>
          <p:cNvPr id="132" name="Rectangle à coins arrondis 131"/>
          <p:cNvSpPr/>
          <p:nvPr/>
        </p:nvSpPr>
        <p:spPr>
          <a:xfrm>
            <a:off x="6459402" y="4371950"/>
            <a:ext cx="1402428" cy="288032"/>
          </a:xfrm>
          <a:prstGeom prst="roundRect">
            <a:avLst/>
          </a:prstGeom>
          <a:solidFill>
            <a:srgbClr val="FF662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 smtClean="0"/>
              <a:t>Customer Service</a:t>
            </a:r>
            <a:endParaRPr lang="en-US" sz="1100" b="1" dirty="0"/>
          </a:p>
        </p:txBody>
      </p:sp>
      <p:sp>
        <p:nvSpPr>
          <p:cNvPr id="133" name="ZoneTexte 132"/>
          <p:cNvSpPr txBox="1"/>
          <p:nvPr/>
        </p:nvSpPr>
        <p:spPr>
          <a:xfrm>
            <a:off x="6732240" y="3219822"/>
            <a:ext cx="10299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 smtClean="0">
                <a:solidFill>
                  <a:schemeClr val="bg1"/>
                </a:solidFill>
              </a:rPr>
              <a:t>Pamiers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134" name="Rectangle à coins arrondis 133"/>
          <p:cNvSpPr/>
          <p:nvPr/>
        </p:nvSpPr>
        <p:spPr>
          <a:xfrm>
            <a:off x="5520307" y="4011910"/>
            <a:ext cx="1402428" cy="288032"/>
          </a:xfrm>
          <a:prstGeom prst="roundRect">
            <a:avLst/>
          </a:prstGeom>
          <a:solidFill>
            <a:srgbClr val="FF662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/>
              <a:t>Supply Chain</a:t>
            </a:r>
            <a:endParaRPr lang="en-US" sz="1400" b="1" dirty="0"/>
          </a:p>
        </p:txBody>
      </p:sp>
      <p:cxnSp>
        <p:nvCxnSpPr>
          <p:cNvPr id="139" name="Connecteur droit avec flèche 138"/>
          <p:cNvCxnSpPr>
            <a:stCxn id="124" idx="0"/>
            <a:endCxn id="122" idx="6"/>
          </p:cNvCxnSpPr>
          <p:nvPr/>
        </p:nvCxnSpPr>
        <p:spPr>
          <a:xfrm flipH="1" flipV="1">
            <a:off x="7757768" y="1462729"/>
            <a:ext cx="480136" cy="571499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Connecteur droit avec flèche 139"/>
          <p:cNvCxnSpPr>
            <a:stCxn id="131" idx="0"/>
          </p:cNvCxnSpPr>
          <p:nvPr/>
        </p:nvCxnSpPr>
        <p:spPr>
          <a:xfrm flipH="1" flipV="1">
            <a:off x="7755132" y="3363839"/>
            <a:ext cx="467050" cy="648071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2" name="Image 14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41" r="46855" b="25946"/>
          <a:stretch/>
        </p:blipFill>
        <p:spPr>
          <a:xfrm>
            <a:off x="6093284" y="4323799"/>
            <a:ext cx="256473" cy="237985"/>
          </a:xfrm>
          <a:prstGeom prst="rect">
            <a:avLst/>
          </a:prstGeom>
        </p:spPr>
      </p:pic>
      <p:pic>
        <p:nvPicPr>
          <p:cNvPr id="144" name="Image 14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41" r="27204" b="25946"/>
          <a:stretch/>
        </p:blipFill>
        <p:spPr>
          <a:xfrm>
            <a:off x="1927986" y="2125328"/>
            <a:ext cx="233474" cy="158163"/>
          </a:xfrm>
          <a:prstGeom prst="rect">
            <a:avLst/>
          </a:prstGeom>
        </p:spPr>
      </p:pic>
      <p:pic>
        <p:nvPicPr>
          <p:cNvPr id="146" name="Image 14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41" r="46855" b="25946"/>
          <a:stretch/>
        </p:blipFill>
        <p:spPr>
          <a:xfrm>
            <a:off x="8109667" y="4343331"/>
            <a:ext cx="256473" cy="237985"/>
          </a:xfrm>
          <a:prstGeom prst="rect">
            <a:avLst/>
          </a:prstGeom>
        </p:spPr>
      </p:pic>
      <p:pic>
        <p:nvPicPr>
          <p:cNvPr id="147" name="Image 14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41" r="46855" b="25946"/>
          <a:stretch/>
        </p:blipFill>
        <p:spPr>
          <a:xfrm>
            <a:off x="7087216" y="4682316"/>
            <a:ext cx="256473" cy="237985"/>
          </a:xfrm>
          <a:prstGeom prst="rect">
            <a:avLst/>
          </a:prstGeom>
        </p:spPr>
      </p:pic>
      <p:pic>
        <p:nvPicPr>
          <p:cNvPr id="148" name="Image 147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41" r="68907" b="25946"/>
          <a:stretch/>
        </p:blipFill>
        <p:spPr>
          <a:xfrm>
            <a:off x="6922735" y="2049959"/>
            <a:ext cx="164481" cy="260868"/>
          </a:xfrm>
          <a:prstGeom prst="rect">
            <a:avLst/>
          </a:prstGeom>
        </p:spPr>
      </p:pic>
      <p:pic>
        <p:nvPicPr>
          <p:cNvPr id="150" name="Image 149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41" r="68907" b="25946"/>
          <a:stretch/>
        </p:blipFill>
        <p:spPr>
          <a:xfrm>
            <a:off x="780064" y="4322735"/>
            <a:ext cx="184593" cy="292766"/>
          </a:xfrm>
          <a:prstGeom prst="rect">
            <a:avLst/>
          </a:prstGeom>
        </p:spPr>
      </p:pic>
      <p:pic>
        <p:nvPicPr>
          <p:cNvPr id="151" name="Image 150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41" r="68907" b="25946"/>
          <a:stretch/>
        </p:blipFill>
        <p:spPr>
          <a:xfrm>
            <a:off x="1716039" y="4654925"/>
            <a:ext cx="184593" cy="292766"/>
          </a:xfrm>
          <a:prstGeom prst="rect">
            <a:avLst/>
          </a:prstGeom>
        </p:spPr>
      </p:pic>
      <p:pic>
        <p:nvPicPr>
          <p:cNvPr id="152" name="Image 151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41" r="68907" b="25946"/>
          <a:stretch/>
        </p:blipFill>
        <p:spPr>
          <a:xfrm>
            <a:off x="2786099" y="4313918"/>
            <a:ext cx="184593" cy="292766"/>
          </a:xfrm>
          <a:prstGeom prst="rect">
            <a:avLst/>
          </a:prstGeom>
        </p:spPr>
      </p:pic>
      <p:sp>
        <p:nvSpPr>
          <p:cNvPr id="153" name="Rectangle à coins arrondis 152"/>
          <p:cNvSpPr/>
          <p:nvPr/>
        </p:nvSpPr>
        <p:spPr>
          <a:xfrm>
            <a:off x="2182639" y="2443997"/>
            <a:ext cx="1402428" cy="288032"/>
          </a:xfrm>
          <a:prstGeom prst="roundRect">
            <a:avLst/>
          </a:prstGeom>
          <a:solidFill>
            <a:srgbClr val="FF662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err="1" smtClean="0"/>
              <a:t>Laboratory</a:t>
            </a:r>
            <a:endParaRPr lang="en-US" sz="1400" b="1" dirty="0"/>
          </a:p>
        </p:txBody>
      </p:sp>
      <p:pic>
        <p:nvPicPr>
          <p:cNvPr id="154" name="Image 153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41" r="68907" b="25946"/>
          <a:stretch/>
        </p:blipFill>
        <p:spPr>
          <a:xfrm>
            <a:off x="1967282" y="2414024"/>
            <a:ext cx="184593" cy="292766"/>
          </a:xfrm>
          <a:prstGeom prst="rect">
            <a:avLst/>
          </a:prstGeom>
        </p:spPr>
      </p:pic>
      <p:pic>
        <p:nvPicPr>
          <p:cNvPr id="155" name="Image 15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55" t="24741" r="46855" b="25946"/>
          <a:stretch/>
        </p:blipFill>
        <p:spPr>
          <a:xfrm>
            <a:off x="1556000" y="2464261"/>
            <a:ext cx="245108" cy="237985"/>
          </a:xfrm>
          <a:prstGeom prst="rect">
            <a:avLst/>
          </a:prstGeom>
        </p:spPr>
      </p:pic>
      <p:pic>
        <p:nvPicPr>
          <p:cNvPr id="156" name="Image 15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41" r="27204" b="25946"/>
          <a:stretch/>
        </p:blipFill>
        <p:spPr>
          <a:xfrm>
            <a:off x="1556000" y="2125327"/>
            <a:ext cx="233474" cy="158163"/>
          </a:xfrm>
          <a:prstGeom prst="rect">
            <a:avLst/>
          </a:prstGeom>
        </p:spPr>
      </p:pic>
      <p:cxnSp>
        <p:nvCxnSpPr>
          <p:cNvPr id="159" name="Connecteur droit avec flèche 158"/>
          <p:cNvCxnSpPr/>
          <p:nvPr/>
        </p:nvCxnSpPr>
        <p:spPr>
          <a:xfrm>
            <a:off x="7242768" y="3927741"/>
            <a:ext cx="0" cy="435328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2" name="Image 161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41" r="68907" b="25946"/>
          <a:stretch/>
        </p:blipFill>
        <p:spPr>
          <a:xfrm>
            <a:off x="7355824" y="2047810"/>
            <a:ext cx="164481" cy="260868"/>
          </a:xfrm>
          <a:prstGeom prst="rect">
            <a:avLst/>
          </a:prstGeom>
        </p:spPr>
      </p:pic>
      <p:pic>
        <p:nvPicPr>
          <p:cNvPr id="163" name="Image 162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41" r="68907" b="25946"/>
          <a:stretch/>
        </p:blipFill>
        <p:spPr>
          <a:xfrm>
            <a:off x="6922735" y="2441316"/>
            <a:ext cx="164481" cy="260868"/>
          </a:xfrm>
          <a:prstGeom prst="rect">
            <a:avLst/>
          </a:prstGeom>
        </p:spPr>
      </p:pic>
      <p:sp>
        <p:nvSpPr>
          <p:cNvPr id="164" name="Organigramme : Connecteur 163"/>
          <p:cNvSpPr/>
          <p:nvPr/>
        </p:nvSpPr>
        <p:spPr>
          <a:xfrm>
            <a:off x="3943234" y="2028157"/>
            <a:ext cx="1029999" cy="102537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b="1" dirty="0"/>
          </a:p>
        </p:txBody>
      </p:sp>
      <p:sp>
        <p:nvSpPr>
          <p:cNvPr id="165" name="Rectangle à coins arrondis 164"/>
          <p:cNvSpPr/>
          <p:nvPr/>
        </p:nvSpPr>
        <p:spPr>
          <a:xfrm>
            <a:off x="3746975" y="3517331"/>
            <a:ext cx="1402428" cy="288032"/>
          </a:xfrm>
          <a:prstGeom prst="roundRect">
            <a:avLst/>
          </a:prstGeom>
          <a:solidFill>
            <a:srgbClr val="FF662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/>
              <a:t>Support SI</a:t>
            </a:r>
            <a:endParaRPr lang="en-US" sz="1600" b="1" dirty="0"/>
          </a:p>
        </p:txBody>
      </p:sp>
      <p:cxnSp>
        <p:nvCxnSpPr>
          <p:cNvPr id="166" name="Connecteur droit avec flèche 165"/>
          <p:cNvCxnSpPr/>
          <p:nvPr/>
        </p:nvCxnSpPr>
        <p:spPr>
          <a:xfrm>
            <a:off x="4448189" y="3073803"/>
            <a:ext cx="0" cy="418338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ZoneTexte 166"/>
          <p:cNvSpPr txBox="1"/>
          <p:nvPr/>
        </p:nvSpPr>
        <p:spPr>
          <a:xfrm>
            <a:off x="3943234" y="2211710"/>
            <a:ext cx="1029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 smtClean="0">
                <a:solidFill>
                  <a:schemeClr val="bg1"/>
                </a:solidFill>
              </a:rPr>
              <a:t>La Pardieu</a:t>
            </a:r>
            <a:endParaRPr lang="en-US" sz="1600" b="1" dirty="0">
              <a:solidFill>
                <a:schemeClr val="bg1"/>
              </a:solidFill>
            </a:endParaRPr>
          </a:p>
        </p:txBody>
      </p:sp>
      <p:pic>
        <p:nvPicPr>
          <p:cNvPr id="38" name="Image 37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396" b="24188"/>
          <a:stretch/>
        </p:blipFill>
        <p:spPr>
          <a:xfrm>
            <a:off x="4297032" y="3826814"/>
            <a:ext cx="418984" cy="219616"/>
          </a:xfrm>
          <a:prstGeom prst="rect">
            <a:avLst/>
          </a:prstGeom>
        </p:spPr>
      </p:pic>
      <p:pic>
        <p:nvPicPr>
          <p:cNvPr id="168" name="Image 167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41" r="68907" b="25946"/>
          <a:stretch/>
        </p:blipFill>
        <p:spPr>
          <a:xfrm>
            <a:off x="4192907" y="3830642"/>
            <a:ext cx="133644" cy="211960"/>
          </a:xfrm>
          <a:prstGeom prst="rect">
            <a:avLst/>
          </a:prstGeom>
        </p:spPr>
      </p:pic>
      <p:cxnSp>
        <p:nvCxnSpPr>
          <p:cNvPr id="170" name="Connecteur droit 169"/>
          <p:cNvCxnSpPr/>
          <p:nvPr/>
        </p:nvCxnSpPr>
        <p:spPr>
          <a:xfrm>
            <a:off x="6228184" y="2316189"/>
            <a:ext cx="0" cy="11278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Connecteur droit 182"/>
          <p:cNvCxnSpPr/>
          <p:nvPr/>
        </p:nvCxnSpPr>
        <p:spPr>
          <a:xfrm>
            <a:off x="2883853" y="2322260"/>
            <a:ext cx="0" cy="11278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Connecteur droit 183"/>
          <p:cNvCxnSpPr/>
          <p:nvPr/>
        </p:nvCxnSpPr>
        <p:spPr>
          <a:xfrm>
            <a:off x="872360" y="2322260"/>
            <a:ext cx="0" cy="11278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Bouée 2"/>
          <p:cNvSpPr/>
          <p:nvPr/>
        </p:nvSpPr>
        <p:spPr>
          <a:xfrm>
            <a:off x="179512" y="411510"/>
            <a:ext cx="392977" cy="360040"/>
          </a:xfrm>
          <a:prstGeom prst="donut">
            <a:avLst>
              <a:gd name="adj" fmla="val 2646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rgbClr val="FF9469"/>
              </a:solidFill>
            </a:endParaRPr>
          </a:p>
        </p:txBody>
      </p:sp>
      <p:cxnSp>
        <p:nvCxnSpPr>
          <p:cNvPr id="7" name="Connecteur droit avec flèche 6"/>
          <p:cNvCxnSpPr/>
          <p:nvPr/>
        </p:nvCxnSpPr>
        <p:spPr>
          <a:xfrm>
            <a:off x="625444" y="577860"/>
            <a:ext cx="255282" cy="0"/>
          </a:xfrm>
          <a:prstGeom prst="straightConnector1">
            <a:avLst/>
          </a:prstGeom>
          <a:ln w="158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/>
          <p:cNvSpPr txBox="1"/>
          <p:nvPr/>
        </p:nvSpPr>
        <p:spPr>
          <a:xfrm>
            <a:off x="865714" y="339502"/>
            <a:ext cx="125801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/>
              <a:t>Altran R</a:t>
            </a:r>
            <a:r>
              <a:rPr lang="fr-FR" sz="1100" b="1" dirty="0" smtClean="0"/>
              <a:t>einforcement Team</a:t>
            </a:r>
            <a:endParaRPr lang="en-US" sz="1100" b="1" dirty="0"/>
          </a:p>
        </p:txBody>
      </p:sp>
      <p:sp>
        <p:nvSpPr>
          <p:cNvPr id="69" name="Bouée 68"/>
          <p:cNvSpPr/>
          <p:nvPr/>
        </p:nvSpPr>
        <p:spPr>
          <a:xfrm>
            <a:off x="1435490" y="3090257"/>
            <a:ext cx="864096" cy="633621"/>
          </a:xfrm>
          <a:prstGeom prst="donut">
            <a:avLst>
              <a:gd name="adj" fmla="val 2637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9469"/>
              </a:solidFill>
            </a:endParaRPr>
          </a:p>
        </p:txBody>
      </p:sp>
      <p:pic>
        <p:nvPicPr>
          <p:cNvPr id="76" name="Image 75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41" r="68907" b="25946"/>
          <a:stretch/>
        </p:blipFill>
        <p:spPr>
          <a:xfrm>
            <a:off x="4073130" y="3834470"/>
            <a:ext cx="133644" cy="211960"/>
          </a:xfrm>
          <a:prstGeom prst="rect">
            <a:avLst/>
          </a:prstGeom>
        </p:spPr>
      </p:pic>
      <p:sp>
        <p:nvSpPr>
          <p:cNvPr id="65" name="Bouée 64"/>
          <p:cNvSpPr/>
          <p:nvPr/>
        </p:nvSpPr>
        <p:spPr>
          <a:xfrm>
            <a:off x="6747341" y="3075806"/>
            <a:ext cx="941033" cy="670345"/>
          </a:xfrm>
          <a:prstGeom prst="donut">
            <a:avLst>
              <a:gd name="adj" fmla="val 2637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9469"/>
              </a:solidFill>
            </a:endParaRPr>
          </a:p>
        </p:txBody>
      </p:sp>
      <p:sp>
        <p:nvSpPr>
          <p:cNvPr id="74" name="Bouée 73"/>
          <p:cNvSpPr/>
          <p:nvPr/>
        </p:nvSpPr>
        <p:spPr>
          <a:xfrm>
            <a:off x="6824279" y="1145918"/>
            <a:ext cx="864096" cy="633621"/>
          </a:xfrm>
          <a:prstGeom prst="donut">
            <a:avLst>
              <a:gd name="adj" fmla="val 2637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9469"/>
              </a:solidFill>
            </a:endParaRPr>
          </a:p>
        </p:txBody>
      </p:sp>
      <p:sp>
        <p:nvSpPr>
          <p:cNvPr id="78" name="Bouée 77"/>
          <p:cNvSpPr/>
          <p:nvPr/>
        </p:nvSpPr>
        <p:spPr>
          <a:xfrm>
            <a:off x="1444766" y="1059582"/>
            <a:ext cx="894985" cy="840934"/>
          </a:xfrm>
          <a:prstGeom prst="donut">
            <a:avLst>
              <a:gd name="adj" fmla="val 2637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946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2080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31840" y="51470"/>
            <a:ext cx="3672408" cy="360040"/>
          </a:xfrm>
        </p:spPr>
        <p:txBody>
          <a:bodyPr/>
          <a:lstStyle/>
          <a:p>
            <a:pPr algn="ctr"/>
            <a:r>
              <a:rPr lang="en-GB" sz="2200" b="1" dirty="0" smtClean="0"/>
              <a:t>Tools</a:t>
            </a:r>
            <a:endParaRPr lang="en-GB" sz="2200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107504" y="4876006"/>
            <a:ext cx="40324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err="1">
                <a:solidFill>
                  <a:srgbClr val="FF0000"/>
                </a:solidFill>
              </a:rPr>
              <a:t>Confidential</a:t>
            </a:r>
            <a:r>
              <a:rPr lang="fr-FR" sz="1200" b="1" dirty="0">
                <a:solidFill>
                  <a:srgbClr val="FF0000"/>
                </a:solidFill>
              </a:rPr>
              <a:t> - </a:t>
            </a:r>
            <a:r>
              <a:rPr lang="fr-FR" sz="1200" b="1" dirty="0" err="1">
                <a:solidFill>
                  <a:srgbClr val="FF0000"/>
                </a:solidFill>
              </a:rPr>
              <a:t>Restricted</a:t>
            </a:r>
            <a:r>
              <a:rPr lang="fr-FR" sz="1200" b="1" dirty="0">
                <a:solidFill>
                  <a:srgbClr val="FF0000"/>
                </a:solidFill>
              </a:rPr>
              <a:t> </a:t>
            </a:r>
            <a:r>
              <a:rPr lang="fr-FR" sz="1200" b="1" dirty="0" err="1">
                <a:solidFill>
                  <a:srgbClr val="FF0000"/>
                </a:solidFill>
              </a:rPr>
              <a:t>internal</a:t>
            </a:r>
            <a:r>
              <a:rPr lang="fr-FR" sz="1200" b="1" dirty="0">
                <a:solidFill>
                  <a:srgbClr val="FF0000"/>
                </a:solidFill>
              </a:rPr>
              <a:t> use</a:t>
            </a:r>
            <a:endParaRPr lang="en-US" sz="1200" b="1" dirty="0">
              <a:solidFill>
                <a:srgbClr val="FF0000"/>
              </a:solidFill>
            </a:endParaRPr>
          </a:p>
        </p:txBody>
      </p:sp>
      <p:pic>
        <p:nvPicPr>
          <p:cNvPr id="8" name="Picture 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16946"/>
            <a:ext cx="9049072" cy="16937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3805178"/>
            <a:ext cx="9049073" cy="80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ZoneTexte 9"/>
          <p:cNvSpPr txBox="1"/>
          <p:nvPr/>
        </p:nvSpPr>
        <p:spPr>
          <a:xfrm>
            <a:off x="3491880" y="1347614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 err="1" smtClean="0">
                <a:solidFill>
                  <a:schemeClr val="bg2">
                    <a:lumMod val="50000"/>
                  </a:schemeClr>
                </a:solidFill>
              </a:rPr>
              <a:t>Deliverables</a:t>
            </a:r>
            <a:r>
              <a:rPr lang="fr-FR" u="sng" dirty="0" smtClean="0">
                <a:solidFill>
                  <a:schemeClr val="bg2">
                    <a:lumMod val="50000"/>
                  </a:schemeClr>
                </a:solidFill>
              </a:rPr>
              <a:t> Dashboard</a:t>
            </a:r>
            <a:endParaRPr lang="en-US" u="sng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3491880" y="3435846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 smtClean="0">
                <a:solidFill>
                  <a:schemeClr val="bg2">
                    <a:lumMod val="50000"/>
                  </a:schemeClr>
                </a:solidFill>
              </a:rPr>
              <a:t>Communication Dashboard</a:t>
            </a:r>
            <a:endParaRPr lang="en-US" u="sng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7" name="Flèche courbée vers le haut 16">
            <a:hlinkClick r:id="rId4" action="ppaction://hlinksldjump"/>
          </p:cNvPr>
          <p:cNvSpPr/>
          <p:nvPr/>
        </p:nvSpPr>
        <p:spPr>
          <a:xfrm>
            <a:off x="35496" y="72012"/>
            <a:ext cx="576064" cy="195482"/>
          </a:xfrm>
          <a:prstGeom prst="curvedUpArrow">
            <a:avLst/>
          </a:prstGeom>
          <a:gradFill>
            <a:gsLst>
              <a:gs pos="100000">
                <a:srgbClr val="FF0000"/>
              </a:gs>
              <a:gs pos="56000">
                <a:srgbClr val="FF6629"/>
              </a:gs>
              <a:gs pos="100000">
                <a:srgbClr val="FFF4D3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2700" cap="sq" cmpd="sng">
            <a:gradFill>
              <a:gsLst>
                <a:gs pos="90850">
                  <a:srgbClr val="FFF4D3"/>
                </a:gs>
                <a:gs pos="0">
                  <a:srgbClr val="FF9469"/>
                </a:gs>
                <a:gs pos="50000">
                  <a:schemeClr val="accent1">
                    <a:tint val="44500"/>
                    <a:satMod val="160000"/>
                  </a:schemeClr>
                </a:gs>
                <a:gs pos="94870">
                  <a:srgbClr val="FF6629"/>
                </a:gs>
                <a:gs pos="94740">
                  <a:srgbClr val="FFF5DA"/>
                </a:gs>
                <a:gs pos="94481">
                  <a:srgbClr val="FFF5DA"/>
                </a:gs>
                <a:gs pos="93962">
                  <a:srgbClr val="FFF5D9"/>
                </a:gs>
                <a:gs pos="92925">
                  <a:srgbClr val="FFF5D7"/>
                </a:gs>
                <a:gs pos="95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821"/>
          <a:stretch/>
        </p:blipFill>
        <p:spPr bwMode="auto">
          <a:xfrm>
            <a:off x="100014" y="169753"/>
            <a:ext cx="3028082" cy="1465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56148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5776" y="51470"/>
            <a:ext cx="3887200" cy="504056"/>
          </a:xfrm>
        </p:spPr>
        <p:txBody>
          <a:bodyPr/>
          <a:lstStyle/>
          <a:p>
            <a:pPr algn="ctr"/>
            <a:r>
              <a:rPr lang="en-GB" sz="2800" b="1" dirty="0" smtClean="0">
                <a:latin typeface="Calibri" panose="020F0502020204030204" pitchFamily="34" charset="0"/>
              </a:rPr>
              <a:t>Clients</a:t>
            </a:r>
            <a:endParaRPr lang="en-GB" sz="2800" b="1" dirty="0">
              <a:latin typeface="Calibri" panose="020F0502020204030204" pitchFamily="34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07504" y="4876006"/>
            <a:ext cx="40324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err="1">
                <a:solidFill>
                  <a:srgbClr val="FF0000"/>
                </a:solidFill>
              </a:rPr>
              <a:t>Confidential</a:t>
            </a:r>
            <a:r>
              <a:rPr lang="fr-FR" sz="1200" b="1" dirty="0">
                <a:solidFill>
                  <a:srgbClr val="FF0000"/>
                </a:solidFill>
              </a:rPr>
              <a:t> - </a:t>
            </a:r>
            <a:r>
              <a:rPr lang="fr-FR" sz="1200" b="1" dirty="0" err="1">
                <a:solidFill>
                  <a:srgbClr val="FF0000"/>
                </a:solidFill>
              </a:rPr>
              <a:t>Restricted</a:t>
            </a:r>
            <a:r>
              <a:rPr lang="fr-FR" sz="1200" b="1" dirty="0">
                <a:solidFill>
                  <a:srgbClr val="FF0000"/>
                </a:solidFill>
              </a:rPr>
              <a:t> </a:t>
            </a:r>
            <a:r>
              <a:rPr lang="fr-FR" sz="1200" b="1" dirty="0" err="1">
                <a:solidFill>
                  <a:srgbClr val="FF0000"/>
                </a:solidFill>
              </a:rPr>
              <a:t>internal</a:t>
            </a:r>
            <a:r>
              <a:rPr lang="fr-FR" sz="1200" b="1" dirty="0">
                <a:solidFill>
                  <a:srgbClr val="FF0000"/>
                </a:solidFill>
              </a:rPr>
              <a:t> use</a:t>
            </a:r>
            <a:endParaRPr lang="en-US" sz="1200" b="1" dirty="0">
              <a:solidFill>
                <a:srgbClr val="FF0000"/>
              </a:solidFill>
            </a:endParaRPr>
          </a:p>
        </p:txBody>
      </p:sp>
      <p:sp>
        <p:nvSpPr>
          <p:cNvPr id="33" name="ZoneTexte 32"/>
          <p:cNvSpPr txBox="1"/>
          <p:nvPr/>
        </p:nvSpPr>
        <p:spPr>
          <a:xfrm>
            <a:off x="35496" y="1995686"/>
            <a:ext cx="892899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accent4">
                    <a:lumMod val="75000"/>
                  </a:schemeClr>
                </a:solidFill>
              </a:rPr>
              <a:t>DG Alloys contacts before Eramet announcement = trust, professionalism; privileged contacts via the BUs but also by the on-site cells with DG coordination</a:t>
            </a:r>
            <a:r>
              <a:rPr lang="en-US" sz="1400" dirty="0" smtClean="0">
                <a:solidFill>
                  <a:schemeClr val="accent4">
                    <a:lumMod val="75000"/>
                  </a:schemeClr>
                </a:solidFill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fr-FR" sz="14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accent4">
                    <a:lumMod val="75000"/>
                  </a:schemeClr>
                </a:solidFill>
              </a:rPr>
              <a:t>DG Alloys and A&amp;D commitment: clarity and transparency with customers; standard messages </a:t>
            </a:r>
            <a:r>
              <a:rPr lang="en-US" sz="1400" dirty="0" smtClean="0">
                <a:solidFill>
                  <a:schemeClr val="accent4">
                    <a:lumMod val="75000"/>
                  </a:schemeClr>
                </a:solidFill>
              </a:rPr>
              <a:t>:</a:t>
            </a:r>
            <a:endParaRPr lang="fr-FR" sz="14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742927" lvl="3" indent="-285750" algn="just">
              <a:buFont typeface="Wingdings" panose="05000000000000000000" pitchFamily="2" charset="2"/>
              <a:buChar char="ü"/>
            </a:pPr>
            <a:r>
              <a:rPr lang="fr-FR" sz="1400" dirty="0" smtClean="0">
                <a:solidFill>
                  <a:schemeClr val="accent4">
                    <a:lumMod val="75000"/>
                  </a:schemeClr>
                </a:solidFill>
              </a:rPr>
              <a:t>« </a:t>
            </a:r>
            <a:r>
              <a:rPr lang="en-US" sz="1400" i="1" dirty="0">
                <a:solidFill>
                  <a:schemeClr val="accent4">
                    <a:lumMod val="75000"/>
                  </a:schemeClr>
                </a:solidFill>
              </a:rPr>
              <a:t> our teams are in regular contact with yours with regular points under Eramet Alloys central quality management </a:t>
            </a:r>
            <a:r>
              <a:rPr lang="fr-FR" sz="1400" dirty="0" smtClean="0">
                <a:solidFill>
                  <a:schemeClr val="accent4">
                    <a:lumMod val="75000"/>
                  </a:schemeClr>
                </a:solidFill>
              </a:rPr>
              <a:t>» ; </a:t>
            </a:r>
            <a:endParaRPr lang="en-US" sz="14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742927" lvl="3" indent="-285750" algn="just">
              <a:buFont typeface="Wingdings" panose="05000000000000000000" pitchFamily="2" charset="2"/>
              <a:buChar char="ü"/>
            </a:pPr>
            <a:r>
              <a:rPr lang="fr-FR" sz="1400" dirty="0" smtClean="0">
                <a:solidFill>
                  <a:schemeClr val="accent4">
                    <a:lumMod val="75000"/>
                  </a:schemeClr>
                </a:solidFill>
              </a:rPr>
              <a:t>«</a:t>
            </a:r>
            <a:r>
              <a:rPr lang="fr-FR" sz="1400" dirty="0">
                <a:solidFill>
                  <a:schemeClr val="accent4">
                    <a:lumMod val="75000"/>
                  </a:schemeClr>
                </a:solidFill>
              </a:rPr>
              <a:t> </a:t>
            </a:r>
            <a:r>
              <a:rPr lang="en-US" sz="1400" i="1" dirty="0">
                <a:solidFill>
                  <a:schemeClr val="accent4">
                    <a:lumMod val="75000"/>
                  </a:schemeClr>
                </a:solidFill>
              </a:rPr>
              <a:t> internal analyses are </a:t>
            </a:r>
            <a:r>
              <a:rPr lang="en-US" sz="1400" i="1" dirty="0" smtClean="0">
                <a:solidFill>
                  <a:schemeClr val="accent4">
                    <a:lumMod val="75000"/>
                  </a:schemeClr>
                </a:solidFill>
              </a:rPr>
              <a:t>on going </a:t>
            </a:r>
            <a:r>
              <a:rPr lang="en-US" sz="1400" i="1" dirty="0">
                <a:solidFill>
                  <a:schemeClr val="accent4">
                    <a:lumMod val="75000"/>
                  </a:schemeClr>
                </a:solidFill>
              </a:rPr>
              <a:t>in complete transparency with your teams </a:t>
            </a:r>
            <a:r>
              <a:rPr lang="fr-FR" sz="1400" dirty="0">
                <a:solidFill>
                  <a:schemeClr val="accent4">
                    <a:lumMod val="75000"/>
                  </a:schemeClr>
                </a:solidFill>
              </a:rPr>
              <a:t> » ;</a:t>
            </a:r>
            <a:endParaRPr lang="en-US" sz="1400" dirty="0">
              <a:solidFill>
                <a:schemeClr val="accent4">
                  <a:lumMod val="75000"/>
                </a:schemeClr>
              </a:solidFill>
            </a:endParaRPr>
          </a:p>
          <a:p>
            <a:pPr algn="just"/>
            <a:endParaRPr lang="fr-FR" sz="1400" dirty="0">
              <a:solidFill>
                <a:schemeClr val="accent4">
                  <a:lumMod val="75000"/>
                </a:schemeClr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accent4">
                    <a:lumMod val="75000"/>
                  </a:schemeClr>
                </a:solidFill>
              </a:rPr>
              <a:t>Particular priority follow-up: daily conf-call, customer visits, quality points, file sharing[PV, archives...], audit...; dedicated cell teams : </a:t>
            </a:r>
            <a:endParaRPr lang="fr-FR" sz="1600" dirty="0" smtClean="0">
              <a:solidFill>
                <a:schemeClr val="accent4">
                  <a:lumMod val="75000"/>
                </a:schemeClr>
              </a:solidFill>
            </a:endParaRPr>
          </a:p>
        </p:txBody>
      </p:sp>
      <p:cxnSp>
        <p:nvCxnSpPr>
          <p:cNvPr id="34" name="Connecteur droit 33"/>
          <p:cNvCxnSpPr/>
          <p:nvPr/>
        </p:nvCxnSpPr>
        <p:spPr>
          <a:xfrm>
            <a:off x="35496" y="1995686"/>
            <a:ext cx="0" cy="252028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aphicFrame>
        <p:nvGraphicFramePr>
          <p:cNvPr id="7" name="Obje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5618267"/>
              </p:ext>
            </p:extLst>
          </p:nvPr>
        </p:nvGraphicFramePr>
        <p:xfrm>
          <a:off x="4211960" y="4155926"/>
          <a:ext cx="792088" cy="6683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9" name="Worksheet" showAsIcon="1" r:id="rId4" imgW="914400" imgH="771480" progId="Excel.Sheet.12">
                  <p:embed/>
                </p:oleObj>
              </mc:Choice>
              <mc:Fallback>
                <p:oleObj name="Worksheet" showAsIcon="1" r:id="rId4" imgW="914400" imgH="77148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211960" y="4155926"/>
                        <a:ext cx="792088" cy="6683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60" name="Picture 4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3750" y="411510"/>
            <a:ext cx="7212484" cy="1473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75300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5776" y="51470"/>
            <a:ext cx="3887200" cy="504056"/>
          </a:xfrm>
        </p:spPr>
        <p:txBody>
          <a:bodyPr/>
          <a:lstStyle/>
          <a:p>
            <a:pPr algn="ctr"/>
            <a:r>
              <a:rPr lang="en-GB" sz="2800" b="1" dirty="0" smtClean="0">
                <a:latin typeface="Calibri" panose="020F0502020204030204" pitchFamily="34" charset="0"/>
              </a:rPr>
              <a:t>Customers</a:t>
            </a:r>
            <a:endParaRPr lang="en-GB" sz="2800" b="1" dirty="0">
              <a:latin typeface="Calibri" panose="020F0502020204030204" pitchFamily="34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07504" y="4876006"/>
            <a:ext cx="40324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err="1">
                <a:solidFill>
                  <a:srgbClr val="FF0000"/>
                </a:solidFill>
              </a:rPr>
              <a:t>Confidential</a:t>
            </a:r>
            <a:r>
              <a:rPr lang="fr-FR" sz="1200" b="1" dirty="0">
                <a:solidFill>
                  <a:srgbClr val="FF0000"/>
                </a:solidFill>
              </a:rPr>
              <a:t> - </a:t>
            </a:r>
            <a:r>
              <a:rPr lang="fr-FR" sz="1200" b="1" dirty="0" err="1">
                <a:solidFill>
                  <a:srgbClr val="FF0000"/>
                </a:solidFill>
              </a:rPr>
              <a:t>Restricted</a:t>
            </a:r>
            <a:r>
              <a:rPr lang="fr-FR" sz="1200" b="1" dirty="0">
                <a:solidFill>
                  <a:srgbClr val="FF0000"/>
                </a:solidFill>
              </a:rPr>
              <a:t> </a:t>
            </a:r>
            <a:r>
              <a:rPr lang="fr-FR" sz="1200" b="1" dirty="0" err="1">
                <a:solidFill>
                  <a:srgbClr val="FF0000"/>
                </a:solidFill>
              </a:rPr>
              <a:t>internal</a:t>
            </a:r>
            <a:r>
              <a:rPr lang="fr-FR" sz="1200" b="1" dirty="0">
                <a:solidFill>
                  <a:srgbClr val="FF0000"/>
                </a:solidFill>
              </a:rPr>
              <a:t> use</a:t>
            </a:r>
            <a:endParaRPr lang="en-US" sz="1200" b="1" dirty="0">
              <a:solidFill>
                <a:srgbClr val="FF0000"/>
              </a:solidFill>
            </a:endParaRPr>
          </a:p>
        </p:txBody>
      </p:sp>
      <p:sp>
        <p:nvSpPr>
          <p:cNvPr id="33" name="ZoneTexte 32"/>
          <p:cNvSpPr txBox="1"/>
          <p:nvPr/>
        </p:nvSpPr>
        <p:spPr>
          <a:xfrm>
            <a:off x="35496" y="2054914"/>
            <a:ext cx="8928992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fr-FR" sz="1300" dirty="0" smtClean="0">
                <a:solidFill>
                  <a:schemeClr val="accent4">
                    <a:lumMod val="75000"/>
                  </a:schemeClr>
                </a:solidFill>
              </a:rPr>
              <a:t>« Rank 2 » : </a:t>
            </a:r>
            <a:r>
              <a:rPr lang="en-US" sz="1300" dirty="0">
                <a:solidFill>
                  <a:schemeClr val="accent4">
                    <a:lumMod val="75000"/>
                  </a:schemeClr>
                </a:solidFill>
              </a:rPr>
              <a:t>privileged contact points in "proactive" mode if strategic = Business Unit; strategic BU customers will all be informed by the end of week 51; </a:t>
            </a:r>
            <a:r>
              <a:rPr lang="en-US" sz="1300" dirty="0" smtClean="0">
                <a:solidFill>
                  <a:schemeClr val="accent4">
                    <a:lumMod val="75000"/>
                  </a:schemeClr>
                </a:solidFill>
              </a:rPr>
              <a:t>ongoing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fr-FR" sz="13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1300" dirty="0" smtClean="0">
                <a:solidFill>
                  <a:schemeClr val="accent4">
                    <a:lumMod val="75000"/>
                  </a:schemeClr>
                </a:solidFill>
              </a:rPr>
              <a:t>DG </a:t>
            </a:r>
            <a:r>
              <a:rPr lang="en-US" sz="1300" dirty="0">
                <a:solidFill>
                  <a:schemeClr val="accent4">
                    <a:lumMod val="75000"/>
                  </a:schemeClr>
                </a:solidFill>
              </a:rPr>
              <a:t>Alloys and A&amp;D commitment: clarity and transparency with </a:t>
            </a:r>
            <a:r>
              <a:rPr lang="en-US" sz="1300" dirty="0" smtClean="0">
                <a:solidFill>
                  <a:schemeClr val="accent4">
                    <a:lumMod val="75000"/>
                  </a:schemeClr>
                </a:solidFill>
              </a:rPr>
              <a:t>customers :</a:t>
            </a:r>
            <a:r>
              <a:rPr lang="fr-FR" sz="1300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</a:p>
          <a:p>
            <a:pPr marL="800077" lvl="3" indent="-342900" algn="just">
              <a:buFont typeface="Wingdings" panose="05000000000000000000" pitchFamily="2" charset="2"/>
              <a:buChar char="ü"/>
            </a:pPr>
            <a:r>
              <a:rPr lang="en-US" sz="1300" dirty="0">
                <a:solidFill>
                  <a:schemeClr val="accent4">
                    <a:lumMod val="75000"/>
                  </a:schemeClr>
                </a:solidFill>
              </a:rPr>
              <a:t>"our teams are in regular contact with the teams of our client clients; analyses are ongoing in complete transparency; to date, no specific alerts have been issued on your products</a:t>
            </a:r>
            <a:r>
              <a:rPr lang="en-US" sz="1300" dirty="0" smtClean="0">
                <a:solidFill>
                  <a:schemeClr val="accent4">
                    <a:lumMod val="75000"/>
                  </a:schemeClr>
                </a:solidFill>
              </a:rPr>
              <a:t>"</a:t>
            </a:r>
            <a:endParaRPr lang="en-US" sz="1300" dirty="0">
              <a:solidFill>
                <a:schemeClr val="accent4">
                  <a:lumMod val="75000"/>
                </a:schemeClr>
              </a:solidFill>
            </a:endParaRPr>
          </a:p>
          <a:p>
            <a:pPr algn="just"/>
            <a:endParaRPr lang="fr-FR" sz="13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1300" dirty="0" smtClean="0">
                <a:solidFill>
                  <a:schemeClr val="accent4">
                    <a:lumMod val="75000"/>
                  </a:schemeClr>
                </a:solidFill>
              </a:rPr>
              <a:t>Other </a:t>
            </a:r>
            <a:r>
              <a:rPr lang="en-US" sz="1300" dirty="0">
                <a:solidFill>
                  <a:schemeClr val="accent4">
                    <a:lumMod val="75000"/>
                  </a:schemeClr>
                </a:solidFill>
              </a:rPr>
              <a:t>A&amp;D customers are treated in "reactive" mode because </a:t>
            </a:r>
            <a:r>
              <a:rPr lang="en-US" sz="1300" dirty="0" smtClean="0">
                <a:solidFill>
                  <a:schemeClr val="accent4">
                    <a:lumMod val="75000"/>
                  </a:schemeClr>
                </a:solidFill>
              </a:rPr>
              <a:t>:</a:t>
            </a:r>
            <a:endParaRPr lang="fr-FR" sz="13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742928" lvl="1" indent="-285750" algn="just">
              <a:buFont typeface="Wingdings" panose="05000000000000000000" pitchFamily="2" charset="2"/>
              <a:buChar char="Ø"/>
            </a:pPr>
            <a:r>
              <a:rPr lang="en-US" sz="1300" dirty="0">
                <a:solidFill>
                  <a:schemeClr val="accent4">
                    <a:lumMod val="75000"/>
                  </a:schemeClr>
                </a:solidFill>
              </a:rPr>
              <a:t>Most depend on "TOP 7" and "Rank 2</a:t>
            </a:r>
            <a:r>
              <a:rPr lang="en-US" sz="1300" dirty="0" smtClean="0">
                <a:solidFill>
                  <a:schemeClr val="accent4">
                    <a:lumMod val="75000"/>
                  </a:schemeClr>
                </a:solidFill>
              </a:rPr>
              <a:t>".</a:t>
            </a:r>
          </a:p>
          <a:p>
            <a:pPr marL="742928" lvl="1" indent="-285750" algn="just">
              <a:buFont typeface="Wingdings" panose="05000000000000000000" pitchFamily="2" charset="2"/>
              <a:buChar char="Ø"/>
            </a:pPr>
            <a:r>
              <a:rPr lang="en-US" sz="1300" dirty="0">
                <a:solidFill>
                  <a:schemeClr val="accent4">
                    <a:lumMod val="75000"/>
                  </a:schemeClr>
                </a:solidFill>
              </a:rPr>
              <a:t>The majority transform the material and semi-finished products into </a:t>
            </a:r>
            <a:r>
              <a:rPr lang="en-US" sz="1300" dirty="0" smtClean="0">
                <a:solidFill>
                  <a:schemeClr val="accent4">
                    <a:lumMod val="75000"/>
                  </a:schemeClr>
                </a:solidFill>
              </a:rPr>
              <a:t>FP</a:t>
            </a:r>
          </a:p>
          <a:p>
            <a:pPr marL="742928" lvl="1" indent="-285750" algn="just">
              <a:buFont typeface="Wingdings" panose="05000000000000000000" pitchFamily="2" charset="2"/>
              <a:buChar char="Ø"/>
            </a:pPr>
            <a:endParaRPr lang="fr-FR" sz="13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fr-FR" sz="1300" dirty="0" smtClean="0">
                <a:solidFill>
                  <a:schemeClr val="accent4">
                    <a:lumMod val="75000"/>
                  </a:schemeClr>
                </a:solidFill>
              </a:rPr>
              <a:t>Keyword :</a:t>
            </a:r>
          </a:p>
          <a:p>
            <a:pPr marL="800077" lvl="3" indent="-342900" algn="just">
              <a:buFont typeface="Wingdings" panose="05000000000000000000" pitchFamily="2" charset="2"/>
              <a:buChar char="ü"/>
            </a:pPr>
            <a:r>
              <a:rPr lang="fr-FR" sz="1300" dirty="0">
                <a:solidFill>
                  <a:schemeClr val="accent4">
                    <a:lumMod val="75000"/>
                  </a:schemeClr>
                </a:solidFill>
              </a:rPr>
              <a:t>« </a:t>
            </a:r>
            <a:r>
              <a:rPr lang="en-US" sz="1300" i="1" dirty="0">
                <a:solidFill>
                  <a:schemeClr val="accent4">
                    <a:lumMod val="75000"/>
                  </a:schemeClr>
                </a:solidFill>
              </a:rPr>
              <a:t> quality analysis process in progress with our experts and the customers concerned; we will keep you informed but to date, your products are not directly </a:t>
            </a:r>
            <a:r>
              <a:rPr lang="en-US" sz="1300" i="1" dirty="0" smtClean="0">
                <a:solidFill>
                  <a:schemeClr val="accent4">
                    <a:lumMod val="75000"/>
                  </a:schemeClr>
                </a:solidFill>
              </a:rPr>
              <a:t>concerned</a:t>
            </a:r>
            <a:r>
              <a:rPr lang="fr-FR" sz="1300" dirty="0" smtClean="0">
                <a:solidFill>
                  <a:schemeClr val="accent4">
                    <a:lumMod val="75000"/>
                  </a:schemeClr>
                </a:solidFill>
              </a:rPr>
              <a:t> »</a:t>
            </a:r>
            <a:endParaRPr lang="en-US" sz="1300" dirty="0">
              <a:solidFill>
                <a:schemeClr val="accent4">
                  <a:lumMod val="75000"/>
                </a:schemeClr>
              </a:solidFill>
            </a:endParaRPr>
          </a:p>
        </p:txBody>
      </p:sp>
      <p:cxnSp>
        <p:nvCxnSpPr>
          <p:cNvPr id="22" name="Connecteur droit 21"/>
          <p:cNvCxnSpPr/>
          <p:nvPr/>
        </p:nvCxnSpPr>
        <p:spPr>
          <a:xfrm>
            <a:off x="35496" y="2139702"/>
            <a:ext cx="0" cy="2736304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" name="Rectangle à coins arrondis 6"/>
          <p:cNvSpPr/>
          <p:nvPr/>
        </p:nvSpPr>
        <p:spPr>
          <a:xfrm>
            <a:off x="35496" y="1629409"/>
            <a:ext cx="1224136" cy="2629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/>
              <a:t>Customer 1</a:t>
            </a:r>
            <a:endParaRPr lang="en-US" sz="1400" b="1" dirty="0"/>
          </a:p>
        </p:txBody>
      </p:sp>
      <p:sp>
        <p:nvSpPr>
          <p:cNvPr id="8" name="Rectangle à coins arrondis 7"/>
          <p:cNvSpPr/>
          <p:nvPr/>
        </p:nvSpPr>
        <p:spPr>
          <a:xfrm>
            <a:off x="1331640" y="1635646"/>
            <a:ext cx="1224136" cy="2629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/>
              <a:t>Customer 2</a:t>
            </a:r>
            <a:endParaRPr lang="en-US" sz="1400" b="1" dirty="0"/>
          </a:p>
        </p:txBody>
      </p:sp>
      <p:sp>
        <p:nvSpPr>
          <p:cNvPr id="9" name="Rectangle à coins arrondis 8"/>
          <p:cNvSpPr/>
          <p:nvPr/>
        </p:nvSpPr>
        <p:spPr>
          <a:xfrm>
            <a:off x="2627784" y="1635646"/>
            <a:ext cx="1224136" cy="2629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/>
              <a:t>Customer </a:t>
            </a:r>
            <a:r>
              <a:rPr lang="fr-FR" sz="1400" b="1" dirty="0" smtClean="0"/>
              <a:t>3</a:t>
            </a:r>
            <a:endParaRPr lang="en-US" sz="1400" b="1" dirty="0"/>
          </a:p>
        </p:txBody>
      </p:sp>
      <p:sp>
        <p:nvSpPr>
          <p:cNvPr id="10" name="Rectangle à coins arrondis 9"/>
          <p:cNvSpPr/>
          <p:nvPr/>
        </p:nvSpPr>
        <p:spPr>
          <a:xfrm>
            <a:off x="5220072" y="1635646"/>
            <a:ext cx="1224136" cy="2629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/>
              <a:t>Customer </a:t>
            </a:r>
            <a:r>
              <a:rPr lang="fr-FR" sz="1400" b="1" dirty="0" smtClean="0"/>
              <a:t>5</a:t>
            </a:r>
            <a:endParaRPr lang="en-US" sz="1400" b="1" dirty="0"/>
          </a:p>
        </p:txBody>
      </p:sp>
      <p:sp>
        <p:nvSpPr>
          <p:cNvPr id="11" name="Rectangle à coins arrondis 10"/>
          <p:cNvSpPr/>
          <p:nvPr/>
        </p:nvSpPr>
        <p:spPr>
          <a:xfrm>
            <a:off x="3923928" y="1635646"/>
            <a:ext cx="1224136" cy="2629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/>
              <a:t>Customer </a:t>
            </a:r>
            <a:r>
              <a:rPr lang="fr-FR" sz="1400" b="1" dirty="0" smtClean="0"/>
              <a:t>4</a:t>
            </a:r>
            <a:endParaRPr lang="en-US" sz="1400" b="1" dirty="0"/>
          </a:p>
        </p:txBody>
      </p:sp>
      <p:sp>
        <p:nvSpPr>
          <p:cNvPr id="12" name="Rectangle à coins arrondis 11"/>
          <p:cNvSpPr/>
          <p:nvPr/>
        </p:nvSpPr>
        <p:spPr>
          <a:xfrm>
            <a:off x="7812360" y="1635646"/>
            <a:ext cx="1224136" cy="2629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/>
              <a:t>Customer </a:t>
            </a:r>
            <a:r>
              <a:rPr lang="fr-FR" sz="1400" b="1" dirty="0" smtClean="0"/>
              <a:t>7</a:t>
            </a:r>
            <a:endParaRPr lang="en-US" sz="1400" b="1" dirty="0"/>
          </a:p>
        </p:txBody>
      </p:sp>
      <p:sp>
        <p:nvSpPr>
          <p:cNvPr id="13" name="Rectangle à coins arrondis 12"/>
          <p:cNvSpPr/>
          <p:nvPr/>
        </p:nvSpPr>
        <p:spPr>
          <a:xfrm>
            <a:off x="6516216" y="1635646"/>
            <a:ext cx="1224136" cy="2629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/>
              <a:t>Customer </a:t>
            </a:r>
            <a:r>
              <a:rPr lang="fr-FR" sz="1400" b="1" dirty="0" smtClean="0"/>
              <a:t>6</a:t>
            </a:r>
            <a:endParaRPr lang="en-US" sz="1400" b="1" dirty="0"/>
          </a:p>
        </p:txBody>
      </p:sp>
      <p:sp>
        <p:nvSpPr>
          <p:cNvPr id="14" name="Bouée 13"/>
          <p:cNvSpPr/>
          <p:nvPr/>
        </p:nvSpPr>
        <p:spPr>
          <a:xfrm>
            <a:off x="3851920" y="411510"/>
            <a:ext cx="1254258" cy="1155002"/>
          </a:xfrm>
          <a:prstGeom prst="donut">
            <a:avLst>
              <a:gd name="adj" fmla="val 74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>
                <a:solidFill>
                  <a:schemeClr val="tx1"/>
                </a:solidFill>
              </a:rPr>
              <a:t>Rank</a:t>
            </a:r>
          </a:p>
          <a:p>
            <a:pPr algn="ctr"/>
            <a:r>
              <a:rPr lang="fr-FR" sz="1400" b="1" dirty="0" smtClean="0">
                <a:solidFill>
                  <a:schemeClr val="tx1"/>
                </a:solidFill>
              </a:rPr>
              <a:t>2</a:t>
            </a:r>
          </a:p>
          <a:p>
            <a:pPr algn="ctr"/>
            <a:r>
              <a:rPr lang="fr-FR" sz="1400" b="1" dirty="0" smtClean="0">
                <a:solidFill>
                  <a:schemeClr val="tx1"/>
                </a:solidFill>
              </a:rPr>
              <a:t>And </a:t>
            </a:r>
            <a:r>
              <a:rPr lang="fr-FR" sz="1400" b="1" dirty="0" err="1" smtClean="0">
                <a:solidFill>
                  <a:schemeClr val="tx1"/>
                </a:solidFill>
              </a:rPr>
              <a:t>others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5" name="Accolade ouvrante 14"/>
          <p:cNvSpPr/>
          <p:nvPr/>
        </p:nvSpPr>
        <p:spPr>
          <a:xfrm rot="16200000">
            <a:off x="4438839" y="-2504704"/>
            <a:ext cx="266324" cy="9073009"/>
          </a:xfrm>
          <a:prstGeom prst="leftBrace">
            <a:avLst/>
          </a:prstGeom>
          <a:ln w="254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0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TLSHAPE_TB_00000000000000000000000000000000_ScaleContainer"/>
          <p:cNvSpPr/>
          <p:nvPr>
            <p:custDataLst>
              <p:tags r:id="rId1"/>
            </p:custDataLst>
          </p:nvPr>
        </p:nvSpPr>
        <p:spPr>
          <a:xfrm rot="5400000">
            <a:off x="-1776840" y="2201929"/>
            <a:ext cx="4608514" cy="595629"/>
          </a:xfrm>
          <a:prstGeom prst="roundRect">
            <a:avLst>
              <a:gd name="adj" fmla="val 100000"/>
            </a:avLst>
          </a:prstGeom>
          <a:gradFill flip="none" rotWithShape="1">
            <a:gsLst>
              <a:gs pos="0">
                <a:srgbClr val="44546A"/>
              </a:gs>
              <a:gs pos="0">
                <a:srgbClr val="44546A"/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sx="102000" sy="102000" algn="l" rotWithShape="0">
              <a:prstClr val="black">
                <a:alpha val="62000"/>
              </a:prstClr>
            </a:outerShdw>
            <a:reflection blurRad="6350" stA="50000" endA="300" endPos="0" dist="114300" dir="5400000" sy="-100000" algn="bl" rotWithShape="0"/>
          </a:effectLst>
          <a:scene3d>
            <a:camera prst="orthographicFront"/>
            <a:lightRig rig="threePt" dir="t">
              <a:rot lat="0" lon="0" rev="8700000"/>
            </a:lightRig>
          </a:scene3d>
          <a:sp3d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oneTexte 2"/>
          <p:cNvSpPr txBox="1"/>
          <p:nvPr/>
        </p:nvSpPr>
        <p:spPr>
          <a:xfrm>
            <a:off x="2915816" y="-20538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 err="1" smtClean="0"/>
              <a:t>Weeks</a:t>
            </a:r>
            <a:r>
              <a:rPr lang="fr-FR" u="sng" dirty="0" smtClean="0"/>
              <a:t> 49 &amp; 50</a:t>
            </a:r>
            <a:endParaRPr lang="en-US" u="sng" dirty="0"/>
          </a:p>
        </p:txBody>
      </p:sp>
      <p:cxnSp>
        <p:nvCxnSpPr>
          <p:cNvPr id="21" name="OTLSHAPE_TB_00000000000000000000000000000000_Separator2"/>
          <p:cNvCxnSpPr/>
          <p:nvPr>
            <p:custDataLst>
              <p:tags r:id="rId2"/>
            </p:custDataLst>
          </p:nvPr>
        </p:nvCxnSpPr>
        <p:spPr>
          <a:xfrm flipV="1">
            <a:off x="234522" y="627535"/>
            <a:ext cx="554035" cy="1"/>
          </a:xfrm>
          <a:prstGeom prst="line">
            <a:avLst/>
          </a:prstGeom>
          <a:ln w="25400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OTLSHAPE_TB_00000000000000000000000000000000_Separator2"/>
          <p:cNvCxnSpPr/>
          <p:nvPr>
            <p:custDataLst>
              <p:tags r:id="rId3"/>
            </p:custDataLst>
          </p:nvPr>
        </p:nvCxnSpPr>
        <p:spPr>
          <a:xfrm flipV="1">
            <a:off x="234522" y="1059583"/>
            <a:ext cx="554035" cy="1"/>
          </a:xfrm>
          <a:prstGeom prst="line">
            <a:avLst/>
          </a:prstGeom>
          <a:ln w="25400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OTLSHAPE_TB_00000000000000000000000000000000_Separator2"/>
          <p:cNvCxnSpPr/>
          <p:nvPr>
            <p:custDataLst>
              <p:tags r:id="rId4"/>
            </p:custDataLst>
          </p:nvPr>
        </p:nvCxnSpPr>
        <p:spPr>
          <a:xfrm flipV="1">
            <a:off x="234522" y="1563638"/>
            <a:ext cx="554035" cy="1"/>
          </a:xfrm>
          <a:prstGeom prst="line">
            <a:avLst/>
          </a:prstGeom>
          <a:ln w="25400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OTLSHAPE_TB_00000000000000000000000000000000_Separator2"/>
          <p:cNvCxnSpPr/>
          <p:nvPr>
            <p:custDataLst>
              <p:tags r:id="rId5"/>
            </p:custDataLst>
          </p:nvPr>
        </p:nvCxnSpPr>
        <p:spPr>
          <a:xfrm flipV="1">
            <a:off x="251520" y="4155927"/>
            <a:ext cx="554035" cy="1"/>
          </a:xfrm>
          <a:prstGeom prst="line">
            <a:avLst/>
          </a:prstGeom>
          <a:ln w="25400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OTLSHAPE_TB_00000000000000000000000000000000_Separator2"/>
          <p:cNvCxnSpPr/>
          <p:nvPr>
            <p:custDataLst>
              <p:tags r:id="rId6"/>
            </p:custDataLst>
          </p:nvPr>
        </p:nvCxnSpPr>
        <p:spPr>
          <a:xfrm flipV="1">
            <a:off x="234522" y="2427735"/>
            <a:ext cx="554035" cy="1"/>
          </a:xfrm>
          <a:prstGeom prst="line">
            <a:avLst/>
          </a:prstGeom>
          <a:ln w="25400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OTLSHAPE_TB_00000000000000000000000000000000_Separator2"/>
          <p:cNvCxnSpPr/>
          <p:nvPr>
            <p:custDataLst>
              <p:tags r:id="rId7"/>
            </p:custDataLst>
          </p:nvPr>
        </p:nvCxnSpPr>
        <p:spPr>
          <a:xfrm flipV="1">
            <a:off x="234522" y="1923679"/>
            <a:ext cx="554035" cy="1"/>
          </a:xfrm>
          <a:prstGeom prst="line">
            <a:avLst/>
          </a:prstGeom>
          <a:ln w="25400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OTLSHAPE_TB_00000000000000000000000000000000_Separator2"/>
          <p:cNvCxnSpPr/>
          <p:nvPr>
            <p:custDataLst>
              <p:tags r:id="rId8"/>
            </p:custDataLst>
          </p:nvPr>
        </p:nvCxnSpPr>
        <p:spPr>
          <a:xfrm flipV="1">
            <a:off x="234522" y="2859784"/>
            <a:ext cx="554035" cy="1"/>
          </a:xfrm>
          <a:prstGeom prst="line">
            <a:avLst/>
          </a:prstGeom>
          <a:ln w="25400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OTLSHAPE_TB_00000000000000000000000000000000_Separator2"/>
          <p:cNvCxnSpPr/>
          <p:nvPr>
            <p:custDataLst>
              <p:tags r:id="rId9"/>
            </p:custDataLst>
          </p:nvPr>
        </p:nvCxnSpPr>
        <p:spPr>
          <a:xfrm flipV="1">
            <a:off x="234522" y="3579862"/>
            <a:ext cx="554035" cy="1"/>
          </a:xfrm>
          <a:prstGeom prst="line">
            <a:avLst/>
          </a:prstGeom>
          <a:ln w="25400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oneTexte 8"/>
          <p:cNvSpPr txBox="1"/>
          <p:nvPr/>
        </p:nvSpPr>
        <p:spPr>
          <a:xfrm>
            <a:off x="253872" y="267495"/>
            <a:ext cx="5737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03/12</a:t>
            </a:r>
            <a:endParaRPr lang="en-US" sz="12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45" name="ZoneTexte 44"/>
          <p:cNvSpPr txBox="1"/>
          <p:nvPr/>
        </p:nvSpPr>
        <p:spPr>
          <a:xfrm>
            <a:off x="179512" y="627536"/>
            <a:ext cx="7296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Since</a:t>
            </a:r>
          </a:p>
          <a:p>
            <a:r>
              <a:rPr lang="fr-FR" sz="1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04/12</a:t>
            </a:r>
            <a:endParaRPr lang="en-US" sz="12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46" name="ZoneTexte 45"/>
          <p:cNvSpPr txBox="1"/>
          <p:nvPr/>
        </p:nvSpPr>
        <p:spPr>
          <a:xfrm>
            <a:off x="179512" y="1101974"/>
            <a:ext cx="7925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Since</a:t>
            </a:r>
          </a:p>
          <a:p>
            <a:r>
              <a:rPr lang="fr-FR" sz="1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05/12</a:t>
            </a:r>
            <a:endParaRPr lang="en-US" sz="12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47" name="ZoneTexte 46"/>
          <p:cNvSpPr txBox="1"/>
          <p:nvPr/>
        </p:nvSpPr>
        <p:spPr>
          <a:xfrm>
            <a:off x="179512" y="1635647"/>
            <a:ext cx="5737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07/12</a:t>
            </a:r>
            <a:endParaRPr lang="en-US" sz="12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48" name="ZoneTexte 47"/>
          <p:cNvSpPr txBox="1"/>
          <p:nvPr/>
        </p:nvSpPr>
        <p:spPr>
          <a:xfrm>
            <a:off x="179512" y="1995687"/>
            <a:ext cx="8898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10/12 to 12/12</a:t>
            </a:r>
            <a:endParaRPr lang="en-US" sz="12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49" name="ZoneTexte 48"/>
          <p:cNvSpPr txBox="1"/>
          <p:nvPr/>
        </p:nvSpPr>
        <p:spPr>
          <a:xfrm>
            <a:off x="215423" y="2499744"/>
            <a:ext cx="5737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11/12</a:t>
            </a:r>
            <a:endParaRPr lang="en-US" sz="12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50" name="ZoneTexte 49"/>
          <p:cNvSpPr txBox="1"/>
          <p:nvPr/>
        </p:nvSpPr>
        <p:spPr>
          <a:xfrm>
            <a:off x="215423" y="3014832"/>
            <a:ext cx="5737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12/12</a:t>
            </a:r>
            <a:endParaRPr lang="en-US" sz="12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51" name="ZoneTexte 50"/>
          <p:cNvSpPr txBox="1"/>
          <p:nvPr/>
        </p:nvSpPr>
        <p:spPr>
          <a:xfrm>
            <a:off x="215423" y="3723879"/>
            <a:ext cx="5737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13/12</a:t>
            </a:r>
            <a:endParaRPr lang="en-US" sz="12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53" name="ZoneTexte 52"/>
          <p:cNvSpPr txBox="1"/>
          <p:nvPr/>
        </p:nvSpPr>
        <p:spPr>
          <a:xfrm>
            <a:off x="253872" y="4310976"/>
            <a:ext cx="5737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14/12</a:t>
            </a:r>
            <a:endParaRPr lang="en-US" sz="12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64" name="OTLSHAPE_T_750792dda2854df1b95af5f5f1d43f8d_Shape"/>
          <p:cNvSpPr/>
          <p:nvPr>
            <p:custDataLst>
              <p:tags r:id="rId10"/>
            </p:custDataLst>
          </p:nvPr>
        </p:nvSpPr>
        <p:spPr>
          <a:xfrm>
            <a:off x="971600" y="699543"/>
            <a:ext cx="2214059" cy="207842"/>
          </a:xfrm>
          <a:prstGeom prst="roundRect">
            <a:avLst>
              <a:gd name="adj" fmla="val 100000"/>
            </a:avLst>
          </a:prstGeom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/>
              <a:t>Safran &gt; Daily </a:t>
            </a:r>
            <a:r>
              <a:rPr lang="fr-FR" sz="1200" b="1" dirty="0" err="1" smtClean="0"/>
              <a:t>scrum</a:t>
            </a:r>
            <a:endParaRPr lang="en-US" sz="1200" b="1" dirty="0"/>
          </a:p>
        </p:txBody>
      </p:sp>
      <p:sp>
        <p:nvSpPr>
          <p:cNvPr id="67" name="OTLSHAPE_T_750792dda2854df1b95af5f5f1d43f8d_Shape"/>
          <p:cNvSpPr/>
          <p:nvPr>
            <p:custDataLst>
              <p:tags r:id="rId11"/>
            </p:custDataLst>
          </p:nvPr>
        </p:nvSpPr>
        <p:spPr>
          <a:xfrm>
            <a:off x="971600" y="322746"/>
            <a:ext cx="6396625" cy="232780"/>
          </a:xfrm>
          <a:prstGeom prst="roundRect">
            <a:avLst>
              <a:gd name="adj" fmla="val 100000"/>
            </a:avLst>
          </a:prstGeom>
          <a:solidFill>
            <a:srgbClr val="0070C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 smtClean="0"/>
              <a:t>Rolls Royce </a:t>
            </a:r>
            <a:r>
              <a:rPr lang="fr-FR" sz="1100" b="1" dirty="0" err="1" smtClean="0"/>
              <a:t>informed</a:t>
            </a:r>
            <a:endParaRPr lang="en-US" sz="1100" b="1" dirty="0"/>
          </a:p>
        </p:txBody>
      </p:sp>
      <p:sp>
        <p:nvSpPr>
          <p:cNvPr id="88" name="OTLSHAPE_T_750792dda2854df1b95af5f5f1d43f8d_Shape"/>
          <p:cNvSpPr/>
          <p:nvPr>
            <p:custDataLst>
              <p:tags r:id="rId12"/>
            </p:custDataLst>
          </p:nvPr>
        </p:nvSpPr>
        <p:spPr>
          <a:xfrm>
            <a:off x="971600" y="1203599"/>
            <a:ext cx="2214059" cy="207842"/>
          </a:xfrm>
          <a:prstGeom prst="roundRect">
            <a:avLst>
              <a:gd name="adj" fmla="val 100000"/>
            </a:avLst>
          </a:prstGeom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/>
              <a:t>Airbus &gt; Daily </a:t>
            </a:r>
            <a:r>
              <a:rPr lang="fr-FR" sz="1200" b="1" dirty="0" err="1" smtClean="0"/>
              <a:t>scrum</a:t>
            </a:r>
            <a:endParaRPr lang="en-US" sz="1200" b="1" dirty="0"/>
          </a:p>
        </p:txBody>
      </p:sp>
      <p:sp>
        <p:nvSpPr>
          <p:cNvPr id="89" name="OTLSHAPE_T_750792dda2854df1b95af5f5f1d43f8d_Shape"/>
          <p:cNvSpPr/>
          <p:nvPr>
            <p:custDataLst>
              <p:tags r:id="rId13"/>
            </p:custDataLst>
          </p:nvPr>
        </p:nvSpPr>
        <p:spPr>
          <a:xfrm>
            <a:off x="971600" y="1635647"/>
            <a:ext cx="2339886" cy="220934"/>
          </a:xfrm>
          <a:prstGeom prst="roundRect">
            <a:avLst>
              <a:gd name="adj" fmla="val 100000"/>
            </a:avLst>
          </a:prstGeom>
          <a:solidFill>
            <a:srgbClr val="0070C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/>
              <a:t>Framatome </a:t>
            </a:r>
            <a:r>
              <a:rPr lang="fr-FR" sz="1200" b="1" dirty="0" err="1" smtClean="0"/>
              <a:t>informed</a:t>
            </a:r>
            <a:endParaRPr lang="en-US" sz="1200" b="1" dirty="0"/>
          </a:p>
        </p:txBody>
      </p:sp>
      <p:sp>
        <p:nvSpPr>
          <p:cNvPr id="90" name="OTLSHAPE_T_750792dda2854df1b95af5f5f1d43f8d_Shape"/>
          <p:cNvSpPr/>
          <p:nvPr>
            <p:custDataLst>
              <p:tags r:id="rId14"/>
            </p:custDataLst>
          </p:nvPr>
        </p:nvSpPr>
        <p:spPr>
          <a:xfrm>
            <a:off x="6192554" y="2139703"/>
            <a:ext cx="2339886" cy="220933"/>
          </a:xfrm>
          <a:prstGeom prst="roundRect">
            <a:avLst>
              <a:gd name="adj" fmla="val 100000"/>
            </a:avLst>
          </a:prstGeom>
          <a:solidFill>
            <a:srgbClr val="FF000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/>
              <a:t>Boeing &gt; Audit on Ancizes</a:t>
            </a:r>
            <a:endParaRPr lang="en-US" sz="1200" b="1" dirty="0"/>
          </a:p>
        </p:txBody>
      </p:sp>
      <p:sp>
        <p:nvSpPr>
          <p:cNvPr id="91" name="OTLSHAPE_T_750792dda2854df1b95af5f5f1d43f8d_Shape"/>
          <p:cNvSpPr/>
          <p:nvPr>
            <p:custDataLst>
              <p:tags r:id="rId15"/>
            </p:custDataLst>
          </p:nvPr>
        </p:nvSpPr>
        <p:spPr>
          <a:xfrm>
            <a:off x="945064" y="2571751"/>
            <a:ext cx="1169943" cy="220934"/>
          </a:xfrm>
          <a:prstGeom prst="roundRect">
            <a:avLst>
              <a:gd name="adj" fmla="val 100000"/>
            </a:avLst>
          </a:prstGeom>
          <a:solidFill>
            <a:srgbClr val="0070C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/>
              <a:t>IHI </a:t>
            </a:r>
            <a:r>
              <a:rPr lang="fr-FR" sz="1100" b="1" dirty="0" err="1"/>
              <a:t>informed</a:t>
            </a:r>
            <a:endParaRPr lang="en-US" sz="1100" b="1" dirty="0"/>
          </a:p>
        </p:txBody>
      </p:sp>
      <p:sp>
        <p:nvSpPr>
          <p:cNvPr id="92" name="OTLSHAPE_T_750792dda2854df1b95af5f5f1d43f8d_Shape"/>
          <p:cNvSpPr/>
          <p:nvPr>
            <p:custDataLst>
              <p:tags r:id="rId16"/>
            </p:custDataLst>
          </p:nvPr>
        </p:nvSpPr>
        <p:spPr>
          <a:xfrm>
            <a:off x="2170677" y="2571751"/>
            <a:ext cx="1393211" cy="220934"/>
          </a:xfrm>
          <a:prstGeom prst="roundRect">
            <a:avLst>
              <a:gd name="adj" fmla="val 100000"/>
            </a:avLst>
          </a:prstGeom>
          <a:solidFill>
            <a:srgbClr val="0070C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/>
              <a:t>Spirit </a:t>
            </a:r>
            <a:r>
              <a:rPr lang="fr-FR" sz="1200" b="1" dirty="0" err="1"/>
              <a:t>informed</a:t>
            </a:r>
            <a:endParaRPr lang="en-US" sz="1200" b="1" dirty="0"/>
          </a:p>
        </p:txBody>
      </p:sp>
      <p:sp>
        <p:nvSpPr>
          <p:cNvPr id="93" name="OTLSHAPE_T_750792dda2854df1b95af5f5f1d43f8d_Shape"/>
          <p:cNvSpPr/>
          <p:nvPr>
            <p:custDataLst>
              <p:tags r:id="rId17"/>
            </p:custDataLst>
          </p:nvPr>
        </p:nvSpPr>
        <p:spPr>
          <a:xfrm>
            <a:off x="945064" y="3003799"/>
            <a:ext cx="2339886" cy="220934"/>
          </a:xfrm>
          <a:prstGeom prst="roundRect">
            <a:avLst>
              <a:gd name="adj" fmla="val 100000"/>
            </a:avLst>
          </a:prstGeom>
          <a:solidFill>
            <a:srgbClr val="0070C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/>
              <a:t>ITP </a:t>
            </a:r>
            <a:r>
              <a:rPr lang="fr-FR" sz="1200" b="1" dirty="0" err="1"/>
              <a:t>informed</a:t>
            </a:r>
            <a:endParaRPr lang="en-US" sz="1200" b="1" dirty="0"/>
          </a:p>
        </p:txBody>
      </p:sp>
      <p:sp>
        <p:nvSpPr>
          <p:cNvPr id="94" name="OTLSHAPE_T_750792dda2854df1b95af5f5f1d43f8d_Shape"/>
          <p:cNvSpPr/>
          <p:nvPr>
            <p:custDataLst>
              <p:tags r:id="rId18"/>
            </p:custDataLst>
          </p:nvPr>
        </p:nvSpPr>
        <p:spPr>
          <a:xfrm>
            <a:off x="973736" y="3300013"/>
            <a:ext cx="2214059" cy="207842"/>
          </a:xfrm>
          <a:prstGeom prst="roundRect">
            <a:avLst>
              <a:gd name="adj" fmla="val 100000"/>
            </a:avLst>
          </a:prstGeom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/>
              <a:t>Airbus &gt; Call </a:t>
            </a:r>
            <a:r>
              <a:rPr lang="fr-FR" sz="1200" b="1" dirty="0" err="1" smtClean="0"/>
              <a:t>with</a:t>
            </a:r>
            <a:r>
              <a:rPr lang="fr-FR" sz="1200" b="1" dirty="0" smtClean="0"/>
              <a:t> MB</a:t>
            </a:r>
            <a:endParaRPr lang="en-US" sz="1200" b="1" dirty="0"/>
          </a:p>
        </p:txBody>
      </p:sp>
      <p:sp>
        <p:nvSpPr>
          <p:cNvPr id="95" name="OTLSHAPE_T_750792dda2854df1b95af5f5f1d43f8d_Shape"/>
          <p:cNvSpPr/>
          <p:nvPr>
            <p:custDataLst>
              <p:tags r:id="rId19"/>
            </p:custDataLst>
          </p:nvPr>
        </p:nvSpPr>
        <p:spPr>
          <a:xfrm>
            <a:off x="3923928" y="3651871"/>
            <a:ext cx="2185299" cy="216023"/>
          </a:xfrm>
          <a:prstGeom prst="roundRect">
            <a:avLst>
              <a:gd name="adj" fmla="val 100000"/>
            </a:avLst>
          </a:prstGeom>
          <a:solidFill>
            <a:srgbClr val="0070C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 smtClean="0"/>
              <a:t>GE </a:t>
            </a:r>
            <a:r>
              <a:rPr lang="fr-FR" sz="1100" b="1" dirty="0"/>
              <a:t>Aviation </a:t>
            </a:r>
            <a:r>
              <a:rPr lang="fr-FR" sz="1100" b="1" dirty="0" err="1"/>
              <a:t>informed</a:t>
            </a:r>
            <a:endParaRPr lang="en-US" sz="1100" b="1" dirty="0"/>
          </a:p>
        </p:txBody>
      </p:sp>
      <p:sp>
        <p:nvSpPr>
          <p:cNvPr id="96" name="OTLSHAPE_T_750792dda2854df1b95af5f5f1d43f8d_Shape"/>
          <p:cNvSpPr/>
          <p:nvPr>
            <p:custDataLst>
              <p:tags r:id="rId20"/>
            </p:custDataLst>
          </p:nvPr>
        </p:nvSpPr>
        <p:spPr>
          <a:xfrm>
            <a:off x="3394813" y="3291830"/>
            <a:ext cx="3049394" cy="225050"/>
          </a:xfrm>
          <a:prstGeom prst="roundRect">
            <a:avLst>
              <a:gd name="adj" fmla="val 100000"/>
            </a:avLst>
          </a:prstGeom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 smtClean="0"/>
              <a:t>Framatome : </a:t>
            </a:r>
            <a:r>
              <a:rPr lang="en-US" sz="1100" b="1" dirty="0"/>
              <a:t>call with </a:t>
            </a:r>
            <a:r>
              <a:rPr lang="en-US" sz="1100" b="1" dirty="0" smtClean="0"/>
              <a:t>Quality </a:t>
            </a:r>
            <a:r>
              <a:rPr lang="en-US" sz="1100" b="1" dirty="0"/>
              <a:t>Manager</a:t>
            </a:r>
          </a:p>
        </p:txBody>
      </p:sp>
      <p:sp>
        <p:nvSpPr>
          <p:cNvPr id="97" name="OTLSHAPE_T_750792dda2854df1b95af5f5f1d43f8d_Shape"/>
          <p:cNvSpPr/>
          <p:nvPr>
            <p:custDataLst>
              <p:tags r:id="rId21"/>
            </p:custDataLst>
          </p:nvPr>
        </p:nvSpPr>
        <p:spPr>
          <a:xfrm>
            <a:off x="3347864" y="3934386"/>
            <a:ext cx="2214059" cy="207842"/>
          </a:xfrm>
          <a:prstGeom prst="roundRect">
            <a:avLst>
              <a:gd name="adj" fmla="val 100000"/>
            </a:avLst>
          </a:prstGeom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/>
              <a:t>SLS &gt; Meeting</a:t>
            </a:r>
            <a:endParaRPr lang="en-US" sz="1200" b="1" dirty="0"/>
          </a:p>
        </p:txBody>
      </p:sp>
      <p:sp>
        <p:nvSpPr>
          <p:cNvPr id="98" name="OTLSHAPE_T_750792dda2854df1b95af5f5f1d43f8d_Shape"/>
          <p:cNvSpPr/>
          <p:nvPr>
            <p:custDataLst>
              <p:tags r:id="rId22"/>
            </p:custDataLst>
          </p:nvPr>
        </p:nvSpPr>
        <p:spPr>
          <a:xfrm>
            <a:off x="971600" y="3934386"/>
            <a:ext cx="2214059" cy="207842"/>
          </a:xfrm>
          <a:prstGeom prst="roundRect">
            <a:avLst>
              <a:gd name="adj" fmla="val 100000"/>
            </a:avLst>
          </a:prstGeom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/>
              <a:t>SHE &gt; call about labo files</a:t>
            </a:r>
            <a:endParaRPr lang="en-US" sz="1200" b="1" dirty="0"/>
          </a:p>
        </p:txBody>
      </p:sp>
      <p:sp>
        <p:nvSpPr>
          <p:cNvPr id="99" name="OTLSHAPE_T_750792dda2854df1b95af5f5f1d43f8d_Shape"/>
          <p:cNvSpPr/>
          <p:nvPr>
            <p:custDataLst>
              <p:tags r:id="rId23"/>
            </p:custDataLst>
          </p:nvPr>
        </p:nvSpPr>
        <p:spPr>
          <a:xfrm>
            <a:off x="971600" y="3651871"/>
            <a:ext cx="2762840" cy="220934"/>
          </a:xfrm>
          <a:prstGeom prst="roundRect">
            <a:avLst>
              <a:gd name="adj" fmla="val 100000"/>
            </a:avLst>
          </a:prstGeom>
          <a:solidFill>
            <a:srgbClr val="0070C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 err="1" smtClean="0"/>
              <a:t>Technicatome</a:t>
            </a:r>
            <a:r>
              <a:rPr lang="fr-FR" sz="800" b="1" dirty="0" smtClean="0"/>
              <a:t> &gt; </a:t>
            </a:r>
            <a:r>
              <a:rPr lang="fr-FR" sz="800" b="1" dirty="0" err="1"/>
              <a:t>Purchasing</a:t>
            </a:r>
            <a:r>
              <a:rPr lang="fr-FR" sz="800" b="1" dirty="0"/>
              <a:t> manager </a:t>
            </a:r>
            <a:r>
              <a:rPr lang="fr-FR" sz="800" b="1" dirty="0" err="1"/>
              <a:t>contacted</a:t>
            </a:r>
            <a:endParaRPr lang="en-US" sz="800" b="1" dirty="0"/>
          </a:p>
        </p:txBody>
      </p:sp>
      <p:sp>
        <p:nvSpPr>
          <p:cNvPr id="100" name="OTLSHAPE_T_750792dda2854df1b95af5f5f1d43f8d_Shape"/>
          <p:cNvSpPr/>
          <p:nvPr>
            <p:custDataLst>
              <p:tags r:id="rId24"/>
            </p:custDataLst>
          </p:nvPr>
        </p:nvSpPr>
        <p:spPr>
          <a:xfrm>
            <a:off x="5669651" y="3934386"/>
            <a:ext cx="2718773" cy="221542"/>
          </a:xfrm>
          <a:prstGeom prst="roundRect">
            <a:avLst>
              <a:gd name="adj" fmla="val 100000"/>
            </a:avLst>
          </a:prstGeom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/>
              <a:t>Naval Group &gt;  </a:t>
            </a:r>
            <a:r>
              <a:rPr lang="fr-FR" sz="1200" b="1" dirty="0" err="1" smtClean="0"/>
              <a:t>Technical</a:t>
            </a:r>
            <a:r>
              <a:rPr lang="fr-FR" sz="1200" b="1" dirty="0"/>
              <a:t> </a:t>
            </a:r>
            <a:r>
              <a:rPr lang="fr-FR" sz="1200" b="1" dirty="0" smtClean="0"/>
              <a:t>Meeting</a:t>
            </a:r>
            <a:endParaRPr lang="en-US" sz="1200" b="1" dirty="0"/>
          </a:p>
        </p:txBody>
      </p:sp>
      <p:sp>
        <p:nvSpPr>
          <p:cNvPr id="101" name="OTLSHAPE_T_750792dda2854df1b95af5f5f1d43f8d_Shape"/>
          <p:cNvSpPr/>
          <p:nvPr>
            <p:custDataLst>
              <p:tags r:id="rId25"/>
            </p:custDataLst>
          </p:nvPr>
        </p:nvSpPr>
        <p:spPr>
          <a:xfrm>
            <a:off x="982830" y="4299943"/>
            <a:ext cx="2869090" cy="220934"/>
          </a:xfrm>
          <a:prstGeom prst="roundRect">
            <a:avLst>
              <a:gd name="adj" fmla="val 100000"/>
            </a:avLst>
          </a:prstGeom>
          <a:solidFill>
            <a:srgbClr val="0070C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 smtClean="0"/>
              <a:t>SKF</a:t>
            </a:r>
            <a:r>
              <a:rPr lang="fr-FR" sz="1050" b="1" dirty="0"/>
              <a:t> &amp;</a:t>
            </a:r>
            <a:r>
              <a:rPr lang="fr-FR" sz="1050" b="1" dirty="0" smtClean="0"/>
              <a:t> SNR </a:t>
            </a:r>
            <a:r>
              <a:rPr lang="fr-FR" sz="1050" b="1" dirty="0"/>
              <a:t>&gt; </a:t>
            </a:r>
            <a:r>
              <a:rPr lang="fr-FR" sz="1050" b="1" dirty="0" err="1"/>
              <a:t>informed</a:t>
            </a:r>
            <a:endParaRPr lang="en-US" sz="1050" b="1" dirty="0"/>
          </a:p>
        </p:txBody>
      </p:sp>
      <p:sp>
        <p:nvSpPr>
          <p:cNvPr id="102" name="OTLSHAPE_T_750792dda2854df1b95af5f5f1d43f8d_Shape"/>
          <p:cNvSpPr/>
          <p:nvPr>
            <p:custDataLst>
              <p:tags r:id="rId26"/>
            </p:custDataLst>
          </p:nvPr>
        </p:nvSpPr>
        <p:spPr>
          <a:xfrm>
            <a:off x="3299271" y="4596159"/>
            <a:ext cx="4369073" cy="207842"/>
          </a:xfrm>
          <a:prstGeom prst="roundRect">
            <a:avLst>
              <a:gd name="adj" fmla="val 100000"/>
            </a:avLst>
          </a:prstGeom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 smtClean="0"/>
              <a:t>Safran &gt;</a:t>
            </a:r>
            <a:r>
              <a:rPr lang="en-US" sz="1000" dirty="0"/>
              <a:t> Working day between metallurgists/experts </a:t>
            </a:r>
            <a:r>
              <a:rPr lang="en-US" sz="1000" dirty="0" err="1"/>
              <a:t>Safran</a:t>
            </a:r>
            <a:r>
              <a:rPr lang="en-US" sz="1000" dirty="0"/>
              <a:t> and A&amp;D.</a:t>
            </a:r>
            <a:endParaRPr lang="en-US" sz="1000" b="1" dirty="0"/>
          </a:p>
        </p:txBody>
      </p:sp>
      <p:sp>
        <p:nvSpPr>
          <p:cNvPr id="103" name="OTLSHAPE_T_750792dda2854df1b95af5f5f1d43f8d_Shape"/>
          <p:cNvSpPr/>
          <p:nvPr>
            <p:custDataLst>
              <p:tags r:id="rId27"/>
            </p:custDataLst>
          </p:nvPr>
        </p:nvSpPr>
        <p:spPr>
          <a:xfrm>
            <a:off x="971600" y="4596159"/>
            <a:ext cx="2214059" cy="207842"/>
          </a:xfrm>
          <a:prstGeom prst="roundRect">
            <a:avLst>
              <a:gd name="adj" fmla="val 100000"/>
            </a:avLst>
          </a:prstGeom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b="1" dirty="0" smtClean="0"/>
              <a:t>Airbus &gt; Meeting about files</a:t>
            </a:r>
            <a:endParaRPr lang="en-US" sz="900" b="1" dirty="0"/>
          </a:p>
        </p:txBody>
      </p:sp>
      <p:sp>
        <p:nvSpPr>
          <p:cNvPr id="41" name="ZoneTexte 40"/>
          <p:cNvSpPr txBox="1"/>
          <p:nvPr/>
        </p:nvSpPr>
        <p:spPr>
          <a:xfrm>
            <a:off x="107504" y="4887039"/>
            <a:ext cx="40324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err="1">
                <a:solidFill>
                  <a:srgbClr val="FF0000"/>
                </a:solidFill>
              </a:rPr>
              <a:t>Confidential</a:t>
            </a:r>
            <a:r>
              <a:rPr lang="fr-FR" sz="1200" b="1" dirty="0">
                <a:solidFill>
                  <a:srgbClr val="FF0000"/>
                </a:solidFill>
              </a:rPr>
              <a:t> - </a:t>
            </a:r>
            <a:r>
              <a:rPr lang="fr-FR" sz="1200" b="1" dirty="0" err="1">
                <a:solidFill>
                  <a:srgbClr val="FF0000"/>
                </a:solidFill>
              </a:rPr>
              <a:t>Restricted</a:t>
            </a:r>
            <a:r>
              <a:rPr lang="fr-FR" sz="1200" b="1" dirty="0">
                <a:solidFill>
                  <a:srgbClr val="FF0000"/>
                </a:solidFill>
              </a:rPr>
              <a:t> </a:t>
            </a:r>
            <a:r>
              <a:rPr lang="fr-FR" sz="1200" b="1" dirty="0" err="1">
                <a:solidFill>
                  <a:srgbClr val="FF0000"/>
                </a:solidFill>
              </a:rPr>
              <a:t>internal</a:t>
            </a:r>
            <a:r>
              <a:rPr lang="fr-FR" sz="1200" b="1" dirty="0">
                <a:solidFill>
                  <a:srgbClr val="FF0000"/>
                </a:solidFill>
              </a:rPr>
              <a:t> use</a:t>
            </a:r>
            <a:endParaRPr lang="en-US" sz="1200" b="1" dirty="0">
              <a:solidFill>
                <a:srgbClr val="FF0000"/>
              </a:solidFill>
            </a:endParaRPr>
          </a:p>
        </p:txBody>
      </p:sp>
      <p:sp>
        <p:nvSpPr>
          <p:cNvPr id="42" name="OTLSHAPE_T_750792dda2854df1b95af5f5f1d43f8d_Shape"/>
          <p:cNvSpPr/>
          <p:nvPr>
            <p:custDataLst>
              <p:tags r:id="rId28"/>
            </p:custDataLst>
          </p:nvPr>
        </p:nvSpPr>
        <p:spPr>
          <a:xfrm>
            <a:off x="5922007" y="2578297"/>
            <a:ext cx="2826457" cy="214388"/>
          </a:xfrm>
          <a:prstGeom prst="roundRect">
            <a:avLst>
              <a:gd name="adj" fmla="val 100000"/>
            </a:avLst>
          </a:prstGeom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 smtClean="0"/>
              <a:t>Rolls Royce &gt; </a:t>
            </a:r>
            <a:r>
              <a:rPr lang="fr-FR" sz="1000" b="1" dirty="0" err="1" smtClean="0"/>
              <a:t>Working</a:t>
            </a:r>
            <a:r>
              <a:rPr lang="fr-FR" sz="1000" b="1" dirty="0" smtClean="0"/>
              <a:t> meeting about FAI</a:t>
            </a:r>
            <a:endParaRPr lang="en-US" sz="1000" b="1" dirty="0"/>
          </a:p>
        </p:txBody>
      </p:sp>
      <p:sp>
        <p:nvSpPr>
          <p:cNvPr id="52" name="OTLSHAPE_T_750792dda2854df1b95af5f5f1d43f8d_Shape"/>
          <p:cNvSpPr/>
          <p:nvPr>
            <p:custDataLst>
              <p:tags r:id="rId29"/>
            </p:custDataLst>
          </p:nvPr>
        </p:nvSpPr>
        <p:spPr>
          <a:xfrm>
            <a:off x="971600" y="2134791"/>
            <a:ext cx="1895682" cy="225845"/>
          </a:xfrm>
          <a:prstGeom prst="roundRect">
            <a:avLst>
              <a:gd name="adj" fmla="val 100000"/>
            </a:avLst>
          </a:prstGeom>
          <a:solidFill>
            <a:srgbClr val="0070C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/>
              <a:t>Rolls Royce </a:t>
            </a:r>
            <a:r>
              <a:rPr lang="fr-FR" sz="1200" b="1" dirty="0" err="1" smtClean="0"/>
              <a:t>informed</a:t>
            </a:r>
            <a:endParaRPr lang="en-US" sz="1200" b="1" dirty="0"/>
          </a:p>
        </p:txBody>
      </p:sp>
      <p:sp>
        <p:nvSpPr>
          <p:cNvPr id="55" name="OTLSHAPE_T_750792dda2854df1b95af5f5f1d43f8d_Shape"/>
          <p:cNvSpPr/>
          <p:nvPr>
            <p:custDataLst>
              <p:tags r:id="rId30"/>
            </p:custDataLst>
          </p:nvPr>
        </p:nvSpPr>
        <p:spPr>
          <a:xfrm>
            <a:off x="6948264" y="4308124"/>
            <a:ext cx="2088232" cy="207841"/>
          </a:xfrm>
          <a:prstGeom prst="roundRect">
            <a:avLst>
              <a:gd name="adj" fmla="val 100000"/>
            </a:avLst>
          </a:prstGeom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 smtClean="0"/>
              <a:t>GE Aviation &gt; </a:t>
            </a:r>
            <a:r>
              <a:rPr lang="fr-FR" sz="800" b="1" dirty="0" err="1" smtClean="0"/>
              <a:t>Technical</a:t>
            </a:r>
            <a:r>
              <a:rPr lang="fr-FR" sz="800" b="1" dirty="0" smtClean="0"/>
              <a:t> exchange</a:t>
            </a:r>
            <a:endParaRPr lang="en-US" sz="800" b="1" dirty="0"/>
          </a:p>
        </p:txBody>
      </p:sp>
      <p:sp>
        <p:nvSpPr>
          <p:cNvPr id="56" name="OTLSHAPE_T_750792dda2854df1b95af5f5f1d43f8d_Shape"/>
          <p:cNvSpPr/>
          <p:nvPr>
            <p:custDataLst>
              <p:tags r:id="rId31"/>
            </p:custDataLst>
          </p:nvPr>
        </p:nvSpPr>
        <p:spPr>
          <a:xfrm>
            <a:off x="3394813" y="1638102"/>
            <a:ext cx="2185299" cy="216023"/>
          </a:xfrm>
          <a:prstGeom prst="roundRect">
            <a:avLst>
              <a:gd name="adj" fmla="val 100000"/>
            </a:avLst>
          </a:prstGeom>
          <a:solidFill>
            <a:srgbClr val="0070C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 smtClean="0"/>
              <a:t>GE Power </a:t>
            </a:r>
            <a:r>
              <a:rPr lang="fr-FR" sz="1100" b="1" dirty="0" err="1" smtClean="0"/>
              <a:t>informed</a:t>
            </a:r>
            <a:endParaRPr lang="en-US" sz="1100" b="1" dirty="0"/>
          </a:p>
        </p:txBody>
      </p:sp>
      <p:sp>
        <p:nvSpPr>
          <p:cNvPr id="57" name="OTLSHAPE_T_750792dda2854df1b95af5f5f1d43f8d_Shape"/>
          <p:cNvSpPr/>
          <p:nvPr>
            <p:custDataLst>
              <p:tags r:id="rId32"/>
            </p:custDataLst>
          </p:nvPr>
        </p:nvSpPr>
        <p:spPr>
          <a:xfrm>
            <a:off x="3394814" y="3003798"/>
            <a:ext cx="3265418" cy="220936"/>
          </a:xfrm>
          <a:prstGeom prst="roundRect">
            <a:avLst>
              <a:gd name="adj" fmla="val 100000"/>
            </a:avLst>
          </a:prstGeom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Subject reviewed with SAE at the Presidents' Meeting</a:t>
            </a:r>
          </a:p>
        </p:txBody>
      </p:sp>
      <p:sp>
        <p:nvSpPr>
          <p:cNvPr id="58" name="OTLSHAPE_T_750792dda2854df1b95af5f5f1d43f8d_Shape"/>
          <p:cNvSpPr/>
          <p:nvPr>
            <p:custDataLst>
              <p:tags r:id="rId33"/>
            </p:custDataLst>
          </p:nvPr>
        </p:nvSpPr>
        <p:spPr>
          <a:xfrm>
            <a:off x="3923927" y="4299943"/>
            <a:ext cx="1103595" cy="216023"/>
          </a:xfrm>
          <a:prstGeom prst="roundRect">
            <a:avLst>
              <a:gd name="adj" fmla="val 100000"/>
            </a:avLst>
          </a:prstGeom>
          <a:solidFill>
            <a:srgbClr val="0070C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b="1" dirty="0"/>
              <a:t>CEA </a:t>
            </a:r>
            <a:r>
              <a:rPr lang="fr-FR" sz="900" b="1" dirty="0" err="1"/>
              <a:t>informed</a:t>
            </a:r>
            <a:endParaRPr lang="en-US" sz="900" b="1" dirty="0"/>
          </a:p>
        </p:txBody>
      </p:sp>
      <p:sp>
        <p:nvSpPr>
          <p:cNvPr id="60" name="OTLSHAPE_T_750792dda2854df1b95af5f5f1d43f8d_Shape"/>
          <p:cNvSpPr/>
          <p:nvPr>
            <p:custDataLst>
              <p:tags r:id="rId34"/>
            </p:custDataLst>
          </p:nvPr>
        </p:nvSpPr>
        <p:spPr>
          <a:xfrm>
            <a:off x="5076056" y="4299942"/>
            <a:ext cx="1823675" cy="220935"/>
          </a:xfrm>
          <a:prstGeom prst="roundRect">
            <a:avLst>
              <a:gd name="adj" fmla="val 100000"/>
            </a:avLst>
          </a:prstGeom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 smtClean="0"/>
              <a:t>Nexter &gt; </a:t>
            </a:r>
            <a:r>
              <a:rPr lang="fr-FR" sz="1000" b="1" dirty="0" err="1" smtClean="0"/>
              <a:t>letter</a:t>
            </a:r>
            <a:r>
              <a:rPr lang="fr-FR" sz="1000" b="1" dirty="0" smtClean="0"/>
              <a:t> sent</a:t>
            </a:r>
            <a:endParaRPr lang="en-US" sz="1000" b="1" dirty="0"/>
          </a:p>
        </p:txBody>
      </p:sp>
      <p:sp>
        <p:nvSpPr>
          <p:cNvPr id="61" name="OTLSHAPE_T_750792dda2854df1b95af5f5f1d43f8d_Shape"/>
          <p:cNvSpPr/>
          <p:nvPr>
            <p:custDataLst>
              <p:tags r:id="rId35"/>
            </p:custDataLst>
          </p:nvPr>
        </p:nvSpPr>
        <p:spPr>
          <a:xfrm>
            <a:off x="2964724" y="2139702"/>
            <a:ext cx="1535268" cy="220934"/>
          </a:xfrm>
          <a:prstGeom prst="roundRect">
            <a:avLst>
              <a:gd name="adj" fmla="val 100000"/>
            </a:avLst>
          </a:prstGeom>
          <a:solidFill>
            <a:srgbClr val="0070C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 err="1" smtClean="0"/>
              <a:t>Valinox</a:t>
            </a:r>
            <a:r>
              <a:rPr lang="fr-FR" sz="1100" b="1" dirty="0"/>
              <a:t> </a:t>
            </a:r>
            <a:r>
              <a:rPr lang="fr-FR" sz="1100" b="1" dirty="0" err="1"/>
              <a:t>informed</a:t>
            </a:r>
            <a:endParaRPr lang="en-US" sz="1100" b="1" dirty="0"/>
          </a:p>
        </p:txBody>
      </p:sp>
      <p:sp>
        <p:nvSpPr>
          <p:cNvPr id="62" name="OTLSHAPE_T_750792dda2854df1b95af5f5f1d43f8d_Shape"/>
          <p:cNvSpPr/>
          <p:nvPr>
            <p:custDataLst>
              <p:tags r:id="rId36"/>
            </p:custDataLst>
          </p:nvPr>
        </p:nvSpPr>
        <p:spPr>
          <a:xfrm>
            <a:off x="4548900" y="2139702"/>
            <a:ext cx="1535268" cy="220934"/>
          </a:xfrm>
          <a:prstGeom prst="roundRect">
            <a:avLst>
              <a:gd name="adj" fmla="val 100000"/>
            </a:avLst>
          </a:prstGeom>
          <a:solidFill>
            <a:srgbClr val="0070C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/>
              <a:t>Nexter </a:t>
            </a:r>
            <a:r>
              <a:rPr lang="fr-FR" sz="1100" b="1" dirty="0" err="1"/>
              <a:t>informed</a:t>
            </a:r>
            <a:endParaRPr lang="en-US" sz="1100" b="1" dirty="0"/>
          </a:p>
        </p:txBody>
      </p:sp>
      <p:sp>
        <p:nvSpPr>
          <p:cNvPr id="63" name="OTLSHAPE_T_750792dda2854df1b95af5f5f1d43f8d_Shape"/>
          <p:cNvSpPr/>
          <p:nvPr>
            <p:custDataLst>
              <p:tags r:id="rId37"/>
            </p:custDataLst>
          </p:nvPr>
        </p:nvSpPr>
        <p:spPr>
          <a:xfrm>
            <a:off x="3689760" y="2573385"/>
            <a:ext cx="2106376" cy="219300"/>
          </a:xfrm>
          <a:prstGeom prst="roundRect">
            <a:avLst>
              <a:gd name="adj" fmla="val 100000"/>
            </a:avLst>
          </a:prstGeom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 err="1" smtClean="0"/>
              <a:t>Valinox</a:t>
            </a:r>
            <a:r>
              <a:rPr lang="fr-FR" sz="1100" b="1" dirty="0" smtClean="0"/>
              <a:t> &gt; Meeting</a:t>
            </a:r>
            <a:endParaRPr lang="en-US" sz="1100" b="1" dirty="0"/>
          </a:p>
        </p:txBody>
      </p:sp>
      <p:sp>
        <p:nvSpPr>
          <p:cNvPr id="65" name="OTLSHAPE_T_750792dda2854df1b95af5f5f1d43f8d_Shape"/>
          <p:cNvSpPr/>
          <p:nvPr>
            <p:custDataLst>
              <p:tags r:id="rId38"/>
            </p:custDataLst>
          </p:nvPr>
        </p:nvSpPr>
        <p:spPr>
          <a:xfrm>
            <a:off x="6732240" y="3003798"/>
            <a:ext cx="2106376" cy="219300"/>
          </a:xfrm>
          <a:prstGeom prst="roundRect">
            <a:avLst>
              <a:gd name="adj" fmla="val 100000"/>
            </a:avLst>
          </a:prstGeom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 err="1" smtClean="0"/>
              <a:t>Valinox</a:t>
            </a:r>
            <a:r>
              <a:rPr lang="fr-FR" sz="1100" b="1" dirty="0" smtClean="0"/>
              <a:t> &gt; Meeting</a:t>
            </a:r>
            <a:endParaRPr lang="en-US" sz="1100" b="1" dirty="0"/>
          </a:p>
        </p:txBody>
      </p:sp>
      <p:sp>
        <p:nvSpPr>
          <p:cNvPr id="66" name="OTLSHAPE_T_750792dda2854df1b95af5f5f1d43f8d_Shape"/>
          <p:cNvSpPr/>
          <p:nvPr>
            <p:custDataLst>
              <p:tags r:id="rId39"/>
            </p:custDataLst>
          </p:nvPr>
        </p:nvSpPr>
        <p:spPr>
          <a:xfrm>
            <a:off x="7702423" y="4607981"/>
            <a:ext cx="1441577" cy="196017"/>
          </a:xfrm>
          <a:prstGeom prst="roundRect">
            <a:avLst>
              <a:gd name="adj" fmla="val 100000"/>
            </a:avLst>
          </a:prstGeom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b="1" dirty="0" smtClean="0"/>
              <a:t>S.A et C.P. &gt; Call EDF</a:t>
            </a:r>
            <a:endParaRPr lang="en-US" sz="900" b="1" dirty="0"/>
          </a:p>
        </p:txBody>
      </p:sp>
      <p:sp>
        <p:nvSpPr>
          <p:cNvPr id="54" name="OTLSHAPE_T_750792dda2854df1b95af5f5f1d43f8d_Shape"/>
          <p:cNvSpPr/>
          <p:nvPr>
            <p:custDataLst>
              <p:tags r:id="rId40"/>
            </p:custDataLst>
          </p:nvPr>
        </p:nvSpPr>
        <p:spPr>
          <a:xfrm>
            <a:off x="7029037" y="967268"/>
            <a:ext cx="2008541" cy="204682"/>
          </a:xfrm>
          <a:prstGeom prst="roundRect">
            <a:avLst>
              <a:gd name="adj" fmla="val 100000"/>
            </a:avLst>
          </a:prstGeom>
          <a:solidFill>
            <a:srgbClr val="0070C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 smtClean="0"/>
              <a:t>Information to </a:t>
            </a:r>
            <a:r>
              <a:rPr lang="fr-FR" sz="1050" b="1" dirty="0" err="1" smtClean="0"/>
              <a:t>customer</a:t>
            </a:r>
            <a:endParaRPr lang="en-US" sz="1050" b="1" dirty="0"/>
          </a:p>
        </p:txBody>
      </p:sp>
      <p:sp>
        <p:nvSpPr>
          <p:cNvPr id="59" name="OTLSHAPE_T_750792dda2854df1b95af5f5f1d43f8d_Shape"/>
          <p:cNvSpPr/>
          <p:nvPr>
            <p:custDataLst>
              <p:tags r:id="rId41"/>
            </p:custDataLst>
          </p:nvPr>
        </p:nvSpPr>
        <p:spPr>
          <a:xfrm>
            <a:off x="7029037" y="1307520"/>
            <a:ext cx="2007459" cy="220810"/>
          </a:xfrm>
          <a:prstGeom prst="roundRect">
            <a:avLst>
              <a:gd name="adj" fmla="val 100000"/>
            </a:avLst>
          </a:prstGeom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/>
              <a:t>Daily </a:t>
            </a:r>
            <a:r>
              <a:rPr lang="fr-FR" sz="1050" b="1" dirty="0" err="1"/>
              <a:t>Scrum</a:t>
            </a:r>
            <a:r>
              <a:rPr lang="fr-FR" sz="1050" b="1" dirty="0"/>
              <a:t> / </a:t>
            </a:r>
            <a:r>
              <a:rPr lang="fr-FR" sz="1050" b="1" dirty="0" err="1"/>
              <a:t>Tehcnical</a:t>
            </a:r>
            <a:r>
              <a:rPr lang="fr-FR" sz="1050" b="1" dirty="0"/>
              <a:t> call</a:t>
            </a:r>
            <a:endParaRPr lang="en-US" sz="1050" b="1" dirty="0"/>
          </a:p>
        </p:txBody>
      </p:sp>
      <p:sp>
        <p:nvSpPr>
          <p:cNvPr id="68" name="OTLSHAPE_T_750792dda2854df1b95af5f5f1d43f8d_Shape"/>
          <p:cNvSpPr/>
          <p:nvPr>
            <p:custDataLst>
              <p:tags r:id="rId42"/>
            </p:custDataLst>
          </p:nvPr>
        </p:nvSpPr>
        <p:spPr>
          <a:xfrm>
            <a:off x="7029037" y="1635647"/>
            <a:ext cx="2007460" cy="218478"/>
          </a:xfrm>
          <a:prstGeom prst="roundRect">
            <a:avLst>
              <a:gd name="adj" fmla="val 100000"/>
            </a:avLst>
          </a:prstGeom>
          <a:solidFill>
            <a:srgbClr val="FF000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/>
              <a:t>Audit / Customer </a:t>
            </a:r>
            <a:r>
              <a:rPr lang="en-US" sz="1000" b="1" dirty="0"/>
              <a:t>visit on site</a:t>
            </a:r>
          </a:p>
        </p:txBody>
      </p:sp>
    </p:spTree>
    <p:extLst>
      <p:ext uri="{BB962C8B-B14F-4D97-AF65-F5344CB8AC3E}">
        <p14:creationId xmlns:p14="http://schemas.microsoft.com/office/powerpoint/2010/main" val="2238736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TPt4w9ARiCJGh64lTFBeQ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12_Conception personnalisée">
  <a:themeElements>
    <a:clrScheme name="ERAMET v2">
      <a:dk1>
        <a:sysClr val="windowText" lastClr="000000"/>
      </a:dk1>
      <a:lt1>
        <a:sysClr val="window" lastClr="FFFFFF"/>
      </a:lt1>
      <a:dk2>
        <a:srgbClr val="292935"/>
      </a:dk2>
      <a:lt2>
        <a:srgbClr val="E7E6E6"/>
      </a:lt2>
      <a:accent1>
        <a:srgbClr val="FFC819"/>
      </a:accent1>
      <a:accent2>
        <a:srgbClr val="ED1D24"/>
      </a:accent2>
      <a:accent3>
        <a:srgbClr val="56C5D6"/>
      </a:accent3>
      <a:accent4>
        <a:srgbClr val="221B51"/>
      </a:accent4>
      <a:accent5>
        <a:srgbClr val="A5A5A5"/>
      </a:accent5>
      <a:accent6>
        <a:srgbClr val="A5A5A5"/>
      </a:accent6>
      <a:hlink>
        <a:srgbClr val="92D050"/>
      </a:hlink>
      <a:folHlink>
        <a:srgbClr val="000000"/>
      </a:folHlink>
    </a:clrScheme>
    <a:fontScheme name="Personnalisé 5">
      <a:majorFont>
        <a:latin typeface="Gotham Rounded Boo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ED6DA521F97B54B9D5CD015973BA13C" ma:contentTypeVersion="0" ma:contentTypeDescription="Create a new document." ma:contentTypeScope="" ma:versionID="990bafa651bcc57e775af28ebf97cf8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3B402A7-BF4A-4B1F-B3B9-D22EB353968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15386A1-9A66-4197-8631-5AB72EDF8D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8DC17765-1719-436A-8AFE-86CABB7BBBEE}">
  <ds:schemaRefs>
    <ds:schemaRef ds:uri="http://schemas.openxmlformats.org/package/2006/metadata/core-properties"/>
    <ds:schemaRef ds:uri="http://purl.org/dc/terms/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9226</TotalTime>
  <Words>640</Words>
  <Application>Microsoft Office PowerPoint</Application>
  <PresentationFormat>Affichage à l'écran (16:9)</PresentationFormat>
  <Paragraphs>197</Paragraphs>
  <Slides>10</Slides>
  <Notes>4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2</vt:i4>
      </vt:variant>
      <vt:variant>
        <vt:lpstr>Titres des diapositives</vt:lpstr>
      </vt:variant>
      <vt:variant>
        <vt:i4>10</vt:i4>
      </vt:variant>
    </vt:vector>
  </HeadingPairs>
  <TitlesOfParts>
    <vt:vector size="13" baseType="lpstr">
      <vt:lpstr>12_Conception personnalisée</vt:lpstr>
      <vt:lpstr>Diapositive think-cell</vt:lpstr>
      <vt:lpstr>Worksheet</vt:lpstr>
      <vt:lpstr>Progress Point SBU AED</vt:lpstr>
      <vt:lpstr>Context</vt:lpstr>
      <vt:lpstr>Main directions</vt:lpstr>
      <vt:lpstr>Communication flows</vt:lpstr>
      <vt:lpstr>Staff Deployed on sites</vt:lpstr>
      <vt:lpstr>Tools</vt:lpstr>
      <vt:lpstr>Clients</vt:lpstr>
      <vt:lpstr>Customers</vt:lpstr>
      <vt:lpstr>Présentation PowerPoint</vt:lpstr>
      <vt:lpstr>Présentation PowerPoint</vt:lpstr>
    </vt:vector>
  </TitlesOfParts>
  <Company>ERAMET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ERAMET’s Digital Transformation #ANewERA</dc:title>
  <dc:creator>Mark Proctor</dc:creator>
  <cp:lastModifiedBy>MAKHLOUFI Mohamed (EXT)</cp:lastModifiedBy>
  <cp:revision>473</cp:revision>
  <cp:lastPrinted>2018-12-13T11:26:08Z</cp:lastPrinted>
  <dcterms:created xsi:type="dcterms:W3CDTF">2018-10-10T12:07:57Z</dcterms:created>
  <dcterms:modified xsi:type="dcterms:W3CDTF">2018-12-19T09:15:56Z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0x0101003ED6DA521F97B54B9D5CD015973BA13C</vt:lpwstr>
  </property>
</Properties>
</file>