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31"/>
  </p:notesMasterIdLst>
  <p:handoutMasterIdLst>
    <p:handoutMasterId r:id="rId32"/>
  </p:handoutMasterIdLst>
  <p:sldIdLst>
    <p:sldId id="256" r:id="rId2"/>
    <p:sldId id="257" r:id="rId3"/>
    <p:sldId id="259" r:id="rId4"/>
    <p:sldId id="258" r:id="rId5"/>
    <p:sldId id="281" r:id="rId6"/>
    <p:sldId id="264" r:id="rId7"/>
    <p:sldId id="282" r:id="rId8"/>
    <p:sldId id="261" r:id="rId9"/>
    <p:sldId id="269" r:id="rId10"/>
    <p:sldId id="283" r:id="rId11"/>
    <p:sldId id="287" r:id="rId12"/>
    <p:sldId id="288" r:id="rId13"/>
    <p:sldId id="289" r:id="rId14"/>
    <p:sldId id="290" r:id="rId15"/>
    <p:sldId id="291" r:id="rId16"/>
    <p:sldId id="284" r:id="rId17"/>
    <p:sldId id="292" r:id="rId18"/>
    <p:sldId id="293" r:id="rId19"/>
    <p:sldId id="285" r:id="rId20"/>
    <p:sldId id="295" r:id="rId21"/>
    <p:sldId id="296" r:id="rId22"/>
    <p:sldId id="260" r:id="rId23"/>
    <p:sldId id="275" r:id="rId24"/>
    <p:sldId id="276" r:id="rId25"/>
    <p:sldId id="277" r:id="rId26"/>
    <p:sldId id="278" r:id="rId27"/>
    <p:sldId id="279" r:id="rId28"/>
    <p:sldId id="280" r:id="rId29"/>
    <p:sldId id="297" r:id="rId30"/>
  </p:sldIdLst>
  <p:sldSz cx="9144000" cy="6858000" type="screen4x3"/>
  <p:notesSz cx="6797675" cy="9926638"/>
  <p:custDataLst>
    <p:tags r:id="rId33"/>
  </p:custData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8B745A"/>
    <a:srgbClr val="D3C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autoAdjust="0"/>
    <p:restoredTop sz="94668" autoAdjust="0"/>
  </p:normalViewPr>
  <p:slideViewPr>
    <p:cSldViewPr>
      <p:cViewPr>
        <p:scale>
          <a:sx n="70" d="100"/>
          <a:sy n="70" d="100"/>
        </p:scale>
        <p:origin x="-78"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93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gradFill rotWithShape="0">
          <a:gsLst>
            <a:gs pos="0">
              <a:srgbClr val="8B745A"/>
            </a:gs>
            <a:gs pos="100000">
              <a:srgbClr val="D3C0A3"/>
            </a:gs>
          </a:gsLst>
          <a:lin ang="5400000" scaled="1"/>
        </a:gra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177155"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177156"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177157"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02975A0-38C8-4D13-BDD1-8FEEAB6BC4C0}" type="slidenum">
              <a:rPr lang="fr-FR"/>
              <a:pPr>
                <a:defRPr/>
              </a:pPr>
              <a:t>‹N°›</a:t>
            </a:fld>
            <a:endParaRPr lang="fr-FR"/>
          </a:p>
        </p:txBody>
      </p:sp>
    </p:spTree>
    <p:extLst>
      <p:ext uri="{BB962C8B-B14F-4D97-AF65-F5344CB8AC3E}">
        <p14:creationId xmlns:p14="http://schemas.microsoft.com/office/powerpoint/2010/main" val="3154011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56323"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71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6326"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56327"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54FEF17C-FD10-4E95-AA8A-90D2CAE1B68C}" type="slidenum">
              <a:rPr lang="fr-FR"/>
              <a:pPr>
                <a:defRPr/>
              </a:pPr>
              <a:t>‹N°›</a:t>
            </a:fld>
            <a:endParaRPr lang="fr-FR"/>
          </a:p>
        </p:txBody>
      </p:sp>
    </p:spTree>
    <p:extLst>
      <p:ext uri="{BB962C8B-B14F-4D97-AF65-F5344CB8AC3E}">
        <p14:creationId xmlns:p14="http://schemas.microsoft.com/office/powerpoint/2010/main" val="3292530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4.emf"/><Relationship Id="rId18" Type="http://schemas.openxmlformats.org/officeDocument/2006/relationships/image" Target="../media/image9.jpe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oleObject" Target="../embeddings/oleObject1.bin"/><Relationship Id="rId17" Type="http://schemas.openxmlformats.org/officeDocument/2006/relationships/image" Target="../media/image8.emf"/><Relationship Id="rId2" Type="http://schemas.openxmlformats.org/officeDocument/2006/relationships/tags" Target="../tags/tag4.xml"/><Relationship Id="rId16" Type="http://schemas.openxmlformats.org/officeDocument/2006/relationships/image" Target="../media/image7.png"/><Relationship Id="rId1" Type="http://schemas.openxmlformats.org/officeDocument/2006/relationships/vmlDrawing" Target="../drawings/vmlDrawing1.vml"/><Relationship Id="rId6" Type="http://schemas.openxmlformats.org/officeDocument/2006/relationships/tags" Target="../tags/tag8.xml"/><Relationship Id="rId11" Type="http://schemas.openxmlformats.org/officeDocument/2006/relationships/slideMaster" Target="../slideMasters/slideMaster1.xml"/><Relationship Id="rId5" Type="http://schemas.openxmlformats.org/officeDocument/2006/relationships/tags" Target="../tags/tag7.xml"/><Relationship Id="rId15" Type="http://schemas.openxmlformats.org/officeDocument/2006/relationships/image" Target="../media/image6.emf"/><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Rectangle 8"/>
          <p:cNvSpPr>
            <a:spLocks noChangeArrowheads="1"/>
          </p:cNvSpPr>
          <p:nvPr userDrawn="1"/>
        </p:nvSpPr>
        <p:spPr bwMode="hidden">
          <a:xfrm>
            <a:off x="0" y="0"/>
            <a:ext cx="9144000" cy="6858000"/>
          </a:xfrm>
          <a:prstGeom prst="rect">
            <a:avLst/>
          </a:prstGeom>
          <a:gradFill rotWithShape="0">
            <a:gsLst>
              <a:gs pos="0">
                <a:srgbClr val="8B745A">
                  <a:alpha val="93999"/>
                </a:srgbClr>
              </a:gs>
              <a:gs pos="100000">
                <a:srgbClr val="D3C0A3">
                  <a:alpha val="32001"/>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pic>
        <p:nvPicPr>
          <p:cNvPr id="3" name="Picture 9"/>
          <p:cNvPicPr>
            <a:picLocks noChangeAspect="1" noChangeArrowheads="1"/>
          </p:cNvPicPr>
          <p:nvPr userDrawn="1">
            <p:custDataLst>
              <p:tags r:id="rId1"/>
            </p:custDataLst>
          </p:nvPr>
        </p:nvPicPr>
        <p:blipFill>
          <a:blip r:embed="rId3">
            <a:extLst>
              <a:ext uri="{28A0092B-C50C-407E-A947-70E740481C1C}">
                <a14:useLocalDpi xmlns:a14="http://schemas.microsoft.com/office/drawing/2010/main" val="0"/>
              </a:ext>
            </a:extLst>
          </a:blip>
          <a:srcRect l="648"/>
          <a:stretch>
            <a:fillRect/>
          </a:stretch>
        </p:blipFill>
        <p:spPr bwMode="auto">
          <a:xfrm>
            <a:off x="0" y="0"/>
            <a:ext cx="9144000"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2713" y="5146675"/>
            <a:ext cx="178435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3"/>
          <p:cNvSpPr>
            <a:spLocks noChangeArrowheads="1"/>
          </p:cNvSpPr>
          <p:nvPr userDrawn="1"/>
        </p:nvSpPr>
        <p:spPr bwMode="gray">
          <a:xfrm>
            <a:off x="-47625" y="6421438"/>
            <a:ext cx="2160588" cy="468312"/>
          </a:xfrm>
          <a:prstGeom prst="rect">
            <a:avLst/>
          </a:prstGeom>
          <a:noFill/>
          <a:ln>
            <a:noFill/>
          </a:ln>
          <a:effectLst/>
          <a:extLst>
            <a:ext uri="{909E8E84-426E-40DD-AFC4-6F175D3DCCD1}">
              <a14:hiddenFill xmlns:a14="http://schemas.microsoft.com/office/drawing/2010/main">
                <a:solidFill>
                  <a:srgbClr val="B23C5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fr-FR" sz="800" b="1">
                <a:solidFill>
                  <a:schemeClr val="bg1"/>
                </a:solidFill>
              </a:rPr>
              <a:t>DES ALLIAGES,</a:t>
            </a:r>
          </a:p>
          <a:p>
            <a:pPr algn="ctr"/>
            <a:r>
              <a:rPr lang="fr-FR" sz="800" b="1">
                <a:solidFill>
                  <a:schemeClr val="bg1"/>
                </a:solidFill>
              </a:rPr>
              <a:t>DES MINERAIS ET DES HOMMES.</a:t>
            </a:r>
          </a:p>
        </p:txBody>
      </p:sp>
      <p:sp>
        <p:nvSpPr>
          <p:cNvPr id="6" name="Rectangle 2"/>
          <p:cNvSpPr>
            <a:spLocks noGrp="1" noChangeArrowheads="1"/>
          </p:cNvSpPr>
          <p:nvPr>
            <p:ph type="ftr" sz="quarter" idx="10"/>
          </p:nvPr>
        </p:nvSpPr>
        <p:spPr>
          <a:xfrm>
            <a:off x="5205413" y="6453188"/>
            <a:ext cx="2895600" cy="260350"/>
          </a:xfrm>
        </p:spPr>
        <p:txBody>
          <a:bodyPr/>
          <a:lstStyle>
            <a:lvl1pPr>
              <a:defRPr/>
            </a:lvl1pPr>
          </a:lstStyle>
          <a:p>
            <a:pPr>
              <a:defRPr/>
            </a:pPr>
            <a:r>
              <a:rPr lang="fr-FR" smtClean="0"/>
              <a:t>Visite renforcée UKAD / Oct 2014 / V0</a:t>
            </a:r>
            <a:endParaRPr lang="fr-FR"/>
          </a:p>
        </p:txBody>
      </p:sp>
      <p:sp>
        <p:nvSpPr>
          <p:cNvPr id="7" name="Rectangle 3"/>
          <p:cNvSpPr>
            <a:spLocks noGrp="1" noChangeArrowheads="1"/>
          </p:cNvSpPr>
          <p:nvPr>
            <p:ph type="sldNum" sz="quarter" idx="11"/>
          </p:nvPr>
        </p:nvSpPr>
        <p:spPr/>
        <p:txBody>
          <a:bodyPr/>
          <a:lstStyle>
            <a:lvl1pPr>
              <a:defRPr/>
            </a:lvl1pPr>
          </a:lstStyle>
          <a:p>
            <a:pPr>
              <a:defRPr/>
            </a:pPr>
            <a:fld id="{3E3AA601-D77D-4260-9C1F-7032BF2F7D63}" type="slidenum">
              <a:rPr lang="fr-FR"/>
              <a:pPr>
                <a:defRPr/>
              </a:pPr>
              <a:t>‹N°›</a:t>
            </a:fld>
            <a:endParaRPr lang="fr-FR" dirty="0"/>
          </a:p>
        </p:txBody>
      </p:sp>
      <p:sp>
        <p:nvSpPr>
          <p:cNvPr id="8" name="Rectangle 3"/>
          <p:cNvSpPr>
            <a:spLocks noGrp="1" noChangeArrowheads="1"/>
          </p:cNvSpPr>
          <p:nvPr>
            <p:ph type="subTitle" idx="4294967295"/>
          </p:nvPr>
        </p:nvSpPr>
        <p:spPr>
          <a:xfrm>
            <a:off x="250825" y="3213100"/>
            <a:ext cx="8640763" cy="1223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buFont typeface="Wingdings" pitchFamily="2" charset="2"/>
              <a:buNone/>
            </a:pPr>
            <a:endParaRPr lang="en-US" sz="3200" b="1" dirty="0" smtClean="0">
              <a:solidFill>
                <a:schemeClr val="bg1"/>
              </a:solidFill>
            </a:endParaRPr>
          </a:p>
        </p:txBody>
      </p:sp>
    </p:spTree>
    <p:extLst>
      <p:ext uri="{BB962C8B-B14F-4D97-AF65-F5344CB8AC3E}">
        <p14:creationId xmlns:p14="http://schemas.microsoft.com/office/powerpoint/2010/main" val="125183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fr-FR" smtClean="0"/>
              <a:t>Visite renforcée UKAD / Oct 2014 / V0</a:t>
            </a: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5E113025-E3CA-442C-9A22-465B855ACB37}" type="slidenum">
              <a:rPr lang="fr-FR"/>
              <a:pPr>
                <a:defRPr/>
              </a:pPr>
              <a:t>‹N°›</a:t>
            </a:fld>
            <a:endParaRPr lang="fr-FR" dirty="0"/>
          </a:p>
        </p:txBody>
      </p:sp>
    </p:spTree>
    <p:extLst>
      <p:ext uri="{BB962C8B-B14F-4D97-AF65-F5344CB8AC3E}">
        <p14:creationId xmlns:p14="http://schemas.microsoft.com/office/powerpoint/2010/main" val="4224278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fr-FR" smtClean="0"/>
              <a:t>Visite renforcée UKAD / Oct 2014 / V0</a:t>
            </a: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43BECF19-1EB2-48AB-83D6-EDCCC0942CBA}" type="slidenum">
              <a:rPr lang="fr-FR"/>
              <a:pPr>
                <a:defRPr/>
              </a:pPr>
              <a:t>‹N°›</a:t>
            </a:fld>
            <a:endParaRPr lang="fr-FR" dirty="0"/>
          </a:p>
        </p:txBody>
      </p:sp>
    </p:spTree>
    <p:extLst>
      <p:ext uri="{BB962C8B-B14F-4D97-AF65-F5344CB8AC3E}">
        <p14:creationId xmlns:p14="http://schemas.microsoft.com/office/powerpoint/2010/main" val="116315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fr-FR" smtClean="0"/>
              <a:t>Visite renforcée UKAD / Oct 2014 / V0</a:t>
            </a: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C99E2605-E00F-452F-9633-FB5C60E0DD6E}" type="slidenum">
              <a:rPr lang="fr-FR"/>
              <a:pPr>
                <a:defRPr/>
              </a:pPr>
              <a:t>‹N°›</a:t>
            </a:fld>
            <a:endParaRPr lang="fr-FR" dirty="0"/>
          </a:p>
        </p:txBody>
      </p:sp>
    </p:spTree>
    <p:extLst>
      <p:ext uri="{BB962C8B-B14F-4D97-AF65-F5344CB8AC3E}">
        <p14:creationId xmlns:p14="http://schemas.microsoft.com/office/powerpoint/2010/main" val="176678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graphicFrame>
        <p:nvGraphicFramePr>
          <p:cNvPr id="2" name="Objet 7" hidden="1"/>
          <p:cNvGraphicFramePr>
            <a:graphicFrameLocks noChangeAspect="1"/>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27" name="think-cell Slide" r:id="rId12" imgW="270" imgH="270" progId="TCLayout.ActiveDocument.1">
                  <p:embed/>
                </p:oleObj>
              </mc:Choice>
              <mc:Fallback>
                <p:oleObj name="think-cell Slide" r:id="rId12" imgW="270" imgH="270" progId="TCLayout.ActiveDocument.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descr="C:\Documents and Settings\jerome.fabre\Mes documents\WEDA BAY\Photos\2011 11 M Jouve\EOS-Platform.jpg"/>
          <p:cNvPicPr>
            <a:picLocks noChangeAspect="1" noChangeArrowheads="1"/>
          </p:cNvPicPr>
          <p:nvPr userDrawn="1">
            <p:custDataLst>
              <p:tags r:id="rId3"/>
            </p:custDataLst>
          </p:nvPr>
        </p:nvPicPr>
        <p:blipFill>
          <a:blip r:embed="rId14">
            <a:extLst>
              <a:ext uri="{28A0092B-C50C-407E-A947-70E740481C1C}">
                <a14:useLocalDpi xmlns:a14="http://schemas.microsoft.com/office/drawing/2010/main" val="0"/>
              </a:ext>
            </a:extLst>
          </a:blip>
          <a:srcRect r="5914" b="5505"/>
          <a:stretch>
            <a:fillRect/>
          </a:stretch>
        </p:blipFill>
        <p:spPr bwMode="auto">
          <a:xfrm>
            <a:off x="6211888" y="561975"/>
            <a:ext cx="192405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0"/>
          <p:cNvPicPr>
            <a:picLocks noChangeAspect="1" noChangeArrowheads="1"/>
          </p:cNvPicPr>
          <p:nvPr userDrawn="1">
            <p:custDataLst>
              <p:tags r:id="rId4"/>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4124325" y="561975"/>
            <a:ext cx="2155825"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userDrawn="1">
            <p:custDataLst>
              <p:tags r:id="rId5"/>
            </p:custDataLst>
          </p:nvPr>
        </p:nvPicPr>
        <p:blipFill>
          <a:blip r:embed="rId16">
            <a:extLst>
              <a:ext uri="{28A0092B-C50C-407E-A947-70E740481C1C}">
                <a14:useLocalDpi xmlns:a14="http://schemas.microsoft.com/office/drawing/2010/main" val="0"/>
              </a:ext>
            </a:extLst>
          </a:blip>
          <a:srcRect/>
          <a:stretch>
            <a:fillRect/>
          </a:stretch>
        </p:blipFill>
        <p:spPr bwMode="auto">
          <a:xfrm>
            <a:off x="2187575" y="561975"/>
            <a:ext cx="201136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userDrawn="1">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8085138" y="560388"/>
            <a:ext cx="966787"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3" descr="IMG_1105"/>
          <p:cNvPicPr>
            <a:picLocks noChangeAspect="1" noChangeArrowheads="1"/>
          </p:cNvPicPr>
          <p:nvPr userDrawn="1">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a:off x="90488" y="561975"/>
            <a:ext cx="20970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rganigramme : Document 7"/>
          <p:cNvSpPr/>
          <p:nvPr userDrawn="1">
            <p:custDataLst>
              <p:tags r:id="rId8"/>
            </p:custDataLst>
          </p:nvPr>
        </p:nvSpPr>
        <p:spPr>
          <a:xfrm rot="10800000">
            <a:off x="90488" y="1181100"/>
            <a:ext cx="8961437" cy="4824413"/>
          </a:xfrm>
          <a:prstGeom prst="flowChartDocumen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sp>
        <p:nvSpPr>
          <p:cNvPr id="9" name="Rectangle 8"/>
          <p:cNvSpPr/>
          <p:nvPr userDrawn="1"/>
        </p:nvSpPr>
        <p:spPr>
          <a:xfrm>
            <a:off x="25400" y="549275"/>
            <a:ext cx="9037638" cy="5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sp>
        <p:nvSpPr>
          <p:cNvPr id="10" name="Rectangle 9"/>
          <p:cNvSpPr>
            <a:spLocks noGrp="1" noChangeArrowheads="1"/>
          </p:cNvSpPr>
          <p:nvPr>
            <p:ph type="ftr" sz="quarter" idx="10"/>
            <p:custDataLst>
              <p:tags r:id="rId9"/>
            </p:custDataLst>
          </p:nvPr>
        </p:nvSpPr>
        <p:spPr>
          <a:xfrm>
            <a:off x="5205413" y="6486525"/>
            <a:ext cx="2895600" cy="268288"/>
          </a:xfrm>
        </p:spPr>
        <p:txBody>
          <a:bodyPr/>
          <a:lstStyle>
            <a:lvl1pPr>
              <a:defRPr/>
            </a:lvl1pPr>
          </a:lstStyle>
          <a:p>
            <a:pPr>
              <a:defRPr/>
            </a:pPr>
            <a:r>
              <a:rPr lang="fr-FR" smtClean="0"/>
              <a:t>Visite renforcée UKAD / Oct 2014 / V0</a:t>
            </a:r>
            <a:endParaRPr lang="fr-FR"/>
          </a:p>
        </p:txBody>
      </p:sp>
      <p:sp>
        <p:nvSpPr>
          <p:cNvPr id="11" name="Rectangle 10"/>
          <p:cNvSpPr>
            <a:spLocks noGrp="1" noChangeArrowheads="1"/>
          </p:cNvSpPr>
          <p:nvPr>
            <p:ph type="sldNum" sz="quarter" idx="11"/>
            <p:custDataLst>
              <p:tags r:id="rId10"/>
            </p:custDataLst>
          </p:nvPr>
        </p:nvSpPr>
        <p:spPr>
          <a:xfrm>
            <a:off x="8101013" y="6486525"/>
            <a:ext cx="585787" cy="268288"/>
          </a:xfrm>
        </p:spPr>
        <p:txBody>
          <a:bodyPr/>
          <a:lstStyle>
            <a:lvl1pPr>
              <a:defRPr/>
            </a:lvl1pPr>
          </a:lstStyle>
          <a:p>
            <a:pPr>
              <a:defRPr/>
            </a:pPr>
            <a:fld id="{B7ADAC4B-03B4-4F1E-A992-3AD09DBE57FE}" type="slidenum">
              <a:rPr lang="fr-FR"/>
              <a:pPr>
                <a:defRPr/>
              </a:pPr>
              <a:t>‹N°›</a:t>
            </a:fld>
            <a:endParaRPr lang="fr-FR"/>
          </a:p>
        </p:txBody>
      </p:sp>
      <p:sp>
        <p:nvSpPr>
          <p:cNvPr id="13" name="Titre 1"/>
          <p:cNvSpPr>
            <a:spLocks noGrp="1"/>
          </p:cNvSpPr>
          <p:nvPr>
            <p:ph type="title" idx="4294967295"/>
          </p:nvPr>
        </p:nvSpPr>
        <p:spPr>
          <a:xfrm>
            <a:off x="1042988" y="2636838"/>
            <a:ext cx="7416800" cy="1289050"/>
          </a:xfrm>
        </p:spPr>
        <p:txBody>
          <a:bodyPr/>
          <a:lstStyle>
            <a:lvl1pPr algn="ctr">
              <a:defRPr sz="4000" b="1" cap="all"/>
            </a:lvl1pPr>
          </a:lstStyle>
          <a:p>
            <a:pPr>
              <a:defRPr/>
            </a:pPr>
            <a:r>
              <a:rPr lang="fr-FR" dirty="0" smtClean="0"/>
              <a:t>Modifiez le style du titre</a:t>
            </a:r>
            <a:endParaRPr lang="en-US" dirty="0"/>
          </a:p>
        </p:txBody>
      </p:sp>
      <p:sp>
        <p:nvSpPr>
          <p:cNvPr id="14" name="Espace réservé du texte 2"/>
          <p:cNvSpPr>
            <a:spLocks noGrp="1"/>
          </p:cNvSpPr>
          <p:nvPr>
            <p:ph type="body" idx="4294967295"/>
          </p:nvPr>
        </p:nvSpPr>
        <p:spPr>
          <a:xfrm>
            <a:off x="1043609" y="4221163"/>
            <a:ext cx="7416824" cy="1152525"/>
          </a:xfrm>
        </p:spPr>
        <p:txBody>
          <a:bodyPr/>
          <a:lstStyle/>
          <a:p>
            <a:pPr marL="0" indent="0" algn="ctr">
              <a:buFont typeface="Wingdings" pitchFamily="2" charset="2"/>
              <a:buNone/>
            </a:pPr>
            <a:r>
              <a:rPr lang="fr-FR" sz="3600" b="1" dirty="0" smtClean="0"/>
              <a:t>Modifiez les styles du texte du masque</a:t>
            </a:r>
          </a:p>
        </p:txBody>
      </p:sp>
    </p:spTree>
    <p:extLst>
      <p:ext uri="{BB962C8B-B14F-4D97-AF65-F5344CB8AC3E}">
        <p14:creationId xmlns:p14="http://schemas.microsoft.com/office/powerpoint/2010/main" val="122861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fr-FR" smtClean="0"/>
              <a:t>Visite renforcée UKAD / Oct 2014 / V0</a:t>
            </a: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B90BF09D-E038-4724-9458-07B1D84AA642}" type="slidenum">
              <a:rPr lang="fr-FR"/>
              <a:pPr>
                <a:defRPr/>
              </a:pPr>
              <a:t>‹N°›</a:t>
            </a:fld>
            <a:endParaRPr lang="fr-FR" dirty="0"/>
          </a:p>
        </p:txBody>
      </p:sp>
    </p:spTree>
    <p:extLst>
      <p:ext uri="{BB962C8B-B14F-4D97-AF65-F5344CB8AC3E}">
        <p14:creationId xmlns:p14="http://schemas.microsoft.com/office/powerpoint/2010/main" val="41815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fr-FR" smtClean="0"/>
              <a:t>Visite renforcée UKAD / Oct 2014 / V0</a:t>
            </a:r>
            <a:endParaRPr lang="fr-FR"/>
          </a:p>
        </p:txBody>
      </p:sp>
      <p:sp>
        <p:nvSpPr>
          <p:cNvPr id="8" name="Rectangle 6"/>
          <p:cNvSpPr>
            <a:spLocks noGrp="1" noChangeArrowheads="1"/>
          </p:cNvSpPr>
          <p:nvPr>
            <p:ph type="sldNum" sz="quarter" idx="11"/>
          </p:nvPr>
        </p:nvSpPr>
        <p:spPr>
          <a:ln/>
        </p:spPr>
        <p:txBody>
          <a:bodyPr/>
          <a:lstStyle>
            <a:lvl1pPr>
              <a:defRPr/>
            </a:lvl1pPr>
          </a:lstStyle>
          <a:p>
            <a:pPr>
              <a:defRPr/>
            </a:pPr>
            <a:fld id="{B7895B47-9FE5-4FC4-97E1-D9D1DF3DE845}" type="slidenum">
              <a:rPr lang="fr-FR"/>
              <a:pPr>
                <a:defRPr/>
              </a:pPr>
              <a:t>‹N°›</a:t>
            </a:fld>
            <a:endParaRPr lang="fr-FR" dirty="0"/>
          </a:p>
        </p:txBody>
      </p:sp>
    </p:spTree>
    <p:extLst>
      <p:ext uri="{BB962C8B-B14F-4D97-AF65-F5344CB8AC3E}">
        <p14:creationId xmlns:p14="http://schemas.microsoft.com/office/powerpoint/2010/main" val="358134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fr-FR" smtClean="0"/>
              <a:t>Visite renforcée UKAD / Oct 2014 / V0</a:t>
            </a:r>
            <a:endParaRPr lang="fr-FR"/>
          </a:p>
        </p:txBody>
      </p:sp>
      <p:sp>
        <p:nvSpPr>
          <p:cNvPr id="4" name="Rectangle 6"/>
          <p:cNvSpPr>
            <a:spLocks noGrp="1" noChangeArrowheads="1"/>
          </p:cNvSpPr>
          <p:nvPr>
            <p:ph type="sldNum" sz="quarter" idx="11"/>
          </p:nvPr>
        </p:nvSpPr>
        <p:spPr>
          <a:ln/>
        </p:spPr>
        <p:txBody>
          <a:bodyPr/>
          <a:lstStyle>
            <a:lvl1pPr>
              <a:defRPr/>
            </a:lvl1pPr>
          </a:lstStyle>
          <a:p>
            <a:pPr>
              <a:defRPr/>
            </a:pPr>
            <a:fld id="{4FA04913-1EF0-4CDA-A700-06503490C4DA}" type="slidenum">
              <a:rPr lang="fr-FR"/>
              <a:pPr>
                <a:defRPr/>
              </a:pPr>
              <a:t>‹N°›</a:t>
            </a:fld>
            <a:endParaRPr lang="fr-FR" dirty="0"/>
          </a:p>
        </p:txBody>
      </p:sp>
    </p:spTree>
    <p:extLst>
      <p:ext uri="{BB962C8B-B14F-4D97-AF65-F5344CB8AC3E}">
        <p14:creationId xmlns:p14="http://schemas.microsoft.com/office/powerpoint/2010/main" val="344970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r-FR" smtClean="0"/>
              <a:t>Visite renforcée UKAD / Oct 2014 / V0</a:t>
            </a:r>
            <a:endParaRPr lang="fr-FR"/>
          </a:p>
        </p:txBody>
      </p:sp>
      <p:sp>
        <p:nvSpPr>
          <p:cNvPr id="3" name="Rectangle 6"/>
          <p:cNvSpPr>
            <a:spLocks noGrp="1" noChangeArrowheads="1"/>
          </p:cNvSpPr>
          <p:nvPr>
            <p:ph type="sldNum" sz="quarter" idx="11"/>
          </p:nvPr>
        </p:nvSpPr>
        <p:spPr>
          <a:ln/>
        </p:spPr>
        <p:txBody>
          <a:bodyPr/>
          <a:lstStyle>
            <a:lvl1pPr>
              <a:defRPr/>
            </a:lvl1pPr>
          </a:lstStyle>
          <a:p>
            <a:pPr>
              <a:defRPr/>
            </a:pPr>
            <a:fld id="{65B595CA-FA3D-4BFA-9F5B-963851548DFF}" type="slidenum">
              <a:rPr lang="fr-FR"/>
              <a:pPr>
                <a:defRPr/>
              </a:pPr>
              <a:t>‹N°›</a:t>
            </a:fld>
            <a:endParaRPr lang="fr-FR" dirty="0"/>
          </a:p>
        </p:txBody>
      </p:sp>
    </p:spTree>
    <p:extLst>
      <p:ext uri="{BB962C8B-B14F-4D97-AF65-F5344CB8AC3E}">
        <p14:creationId xmlns:p14="http://schemas.microsoft.com/office/powerpoint/2010/main" val="699552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smtClean="0"/>
              <a:t>Visite renforcée UKAD / Oct 2014 / V0</a:t>
            </a: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C2DCB7CC-23E5-45CB-8F37-B3C755293668}" type="slidenum">
              <a:rPr lang="fr-FR"/>
              <a:pPr>
                <a:defRPr/>
              </a:pPr>
              <a:t>‹N°›</a:t>
            </a:fld>
            <a:endParaRPr lang="fr-FR" dirty="0"/>
          </a:p>
        </p:txBody>
      </p:sp>
    </p:spTree>
    <p:extLst>
      <p:ext uri="{BB962C8B-B14F-4D97-AF65-F5344CB8AC3E}">
        <p14:creationId xmlns:p14="http://schemas.microsoft.com/office/powerpoint/2010/main" val="47423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smtClean="0"/>
              <a:t>Visite renforcée UKAD / Oct 2014 / V0</a:t>
            </a: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3A6DCAFB-DAE9-4EAD-8590-8CC3CA4FC175}" type="slidenum">
              <a:rPr lang="fr-FR"/>
              <a:pPr>
                <a:defRPr/>
              </a:pPr>
              <a:t>‹N°›</a:t>
            </a:fld>
            <a:endParaRPr lang="fr-FR" dirty="0"/>
          </a:p>
        </p:txBody>
      </p:sp>
    </p:spTree>
    <p:extLst>
      <p:ext uri="{BB962C8B-B14F-4D97-AF65-F5344CB8AC3E}">
        <p14:creationId xmlns:p14="http://schemas.microsoft.com/office/powerpoint/2010/main" val="274176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Des alliages des minerais et des hommes - logo eramet_fr"/>
          <p:cNvPicPr>
            <a:picLocks noChangeAspect="1" noChangeArrowheads="1"/>
          </p:cNvPicPr>
          <p:nvPr userDrawn="1">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defRPr>
            </a:lvl1pPr>
          </a:lstStyle>
          <a:p>
            <a:pPr>
              <a:defRPr/>
            </a:pPr>
            <a:r>
              <a:rPr lang="fr-FR" smtClean="0"/>
              <a:t>Visite renforcée UKAD / Oct 2014 / V0</a:t>
            </a:r>
            <a:endParaRPr lang="fr-FR"/>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defRPr>
            </a:lvl1pPr>
          </a:lstStyle>
          <a:p>
            <a:pPr>
              <a:defRPr/>
            </a:pPr>
            <a:fld id="{CE0A7DEF-C737-4AD8-90A6-FB1E00C584CB}" type="slidenum">
              <a:rPr lang="fr-FR"/>
              <a:pPr>
                <a:defRPr/>
              </a:pPr>
              <a:t>‹N°›</a:t>
            </a:fld>
            <a:endParaRPr lang="fr-FR" dirty="0"/>
          </a:p>
        </p:txBody>
      </p:sp>
      <p:sp>
        <p:nvSpPr>
          <p:cNvPr id="1029"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1030"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1"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Tree>
  </p:cSld>
  <p:clrMap bg1="lt1" tx1="dk1" bg2="lt2" tx2="dk2" accent1="accent1" accent2="accent2" accent3="accent3" accent4="accent4" accent5="accent5" accent6="accent6" hlink="hlink" folHlink="folHlink"/>
  <p:sldLayoutIdLst>
    <p:sldLayoutId id="2147483919" r:id="rId1"/>
    <p:sldLayoutId id="2147483910" r:id="rId2"/>
    <p:sldLayoutId id="214748392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B745A"/>
            </a:gs>
            <a:gs pos="100000">
              <a:srgbClr val="D3C0A3"/>
            </a:gs>
          </a:gsLst>
          <a:lin ang="5400000" scaled="1"/>
        </a:gra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subTitle" idx="4294967295"/>
          </p:nvPr>
        </p:nvSpPr>
        <p:spPr>
          <a:xfrm>
            <a:off x="323528" y="3429000"/>
            <a:ext cx="8640763" cy="19440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buNone/>
            </a:pPr>
            <a:r>
              <a:rPr lang="en-US" sz="3200" b="1" dirty="0">
                <a:solidFill>
                  <a:schemeClr val="bg1"/>
                </a:solidFill>
              </a:rPr>
              <a:t>UKAD à Saint Georges de Mons</a:t>
            </a:r>
          </a:p>
          <a:p>
            <a:pPr marL="0" indent="0" algn="ctr" eaLnBrk="1" hangingPunct="1">
              <a:buFont typeface="Wingdings" pitchFamily="2" charset="2"/>
              <a:buNone/>
            </a:pPr>
            <a:r>
              <a:rPr lang="en-US" sz="3200" b="1" dirty="0" smtClean="0">
                <a:solidFill>
                  <a:schemeClr val="bg1"/>
                </a:solidFill>
              </a:rPr>
              <a:t>VISITE RENFORCEE HSE </a:t>
            </a:r>
          </a:p>
          <a:p>
            <a:pPr marL="0" indent="0" algn="ctr" eaLnBrk="1" hangingPunct="1">
              <a:buFont typeface="Wingdings" pitchFamily="2" charset="2"/>
              <a:buNone/>
            </a:pPr>
            <a:r>
              <a:rPr lang="fr-FR" sz="1800" b="1" dirty="0" smtClean="0">
                <a:solidFill>
                  <a:schemeClr val="bg1"/>
                </a:solidFill>
              </a:rPr>
              <a:t>(20 &amp; 21 Octobre 2014)</a:t>
            </a:r>
            <a:endParaRPr lang="en-US" sz="1800" b="1" dirty="0" smtClean="0">
              <a:solidFill>
                <a:schemeClr val="bg1"/>
              </a:solidFill>
            </a:endParaRPr>
          </a:p>
        </p:txBody>
      </p:sp>
      <p:sp>
        <p:nvSpPr>
          <p:cNvPr id="2" name="ZoneTexte 1"/>
          <p:cNvSpPr txBox="1"/>
          <p:nvPr/>
        </p:nvSpPr>
        <p:spPr>
          <a:xfrm>
            <a:off x="5348088" y="5661248"/>
            <a:ext cx="2207143" cy="830997"/>
          </a:xfrm>
          <a:prstGeom prst="rect">
            <a:avLst/>
          </a:prstGeom>
          <a:noFill/>
        </p:spPr>
        <p:txBody>
          <a:bodyPr wrap="none" rtlCol="0">
            <a:spAutoFit/>
          </a:bodyPr>
          <a:lstStyle/>
          <a:p>
            <a:pPr algn="ctr"/>
            <a:r>
              <a:rPr lang="fr-FR" sz="1600" dirty="0" smtClean="0"/>
              <a:t>Stéphanie ROUSSET </a:t>
            </a:r>
          </a:p>
          <a:p>
            <a:pPr algn="ctr"/>
            <a:r>
              <a:rPr lang="fr-FR" sz="1600" dirty="0" smtClean="0"/>
              <a:t>Marc FAUTSCH</a:t>
            </a:r>
          </a:p>
          <a:p>
            <a:pPr algn="ctr"/>
            <a:r>
              <a:rPr lang="fr-FR" sz="1600" dirty="0" smtClean="0"/>
              <a:t>Jacques GUITOU</a:t>
            </a:r>
            <a:endParaRPr lang="fr-FR"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23528" y="1196752"/>
            <a:ext cx="8496944" cy="5040907"/>
          </a:xfrm>
        </p:spPr>
        <p:txBody>
          <a:bodyPr/>
          <a:lstStyle/>
          <a:p>
            <a:pPr lvl="1" eaLnBrk="1" hangingPunct="1"/>
            <a:endParaRPr lang="fr-FR" dirty="0" smtClean="0"/>
          </a:p>
          <a:p>
            <a:pPr lvl="1" eaLnBrk="1" hangingPunct="1"/>
            <a:endParaRPr lang="fr-FR" dirty="0"/>
          </a:p>
          <a:p>
            <a:pPr marL="457200" lvl="1" indent="0" eaLnBrk="1" hangingPunct="1">
              <a:buNone/>
            </a:pPr>
            <a:endParaRPr lang="fr-FR" dirty="0" smtClean="0"/>
          </a:p>
          <a:p>
            <a:pPr lvl="1" eaLnBrk="1" hangingPunct="1"/>
            <a:endParaRPr lang="en-US" dirty="0" smtClean="0"/>
          </a:p>
          <a:p>
            <a:pPr lvl="2" eaLnBrk="1" hangingPunct="1"/>
            <a:endParaRPr lang="fr-FR" dirty="0" smtClean="0"/>
          </a:p>
          <a:p>
            <a:pPr lvl="4" eaLnBrk="1" hangingPunct="1"/>
            <a:endParaRPr lang="fr-FR" dirty="0" smtClean="0"/>
          </a:p>
          <a:p>
            <a:pPr lvl="4" eaLnBrk="1" hangingPunct="1"/>
            <a:endParaRPr lang="fr-FR" dirty="0" smtClean="0"/>
          </a:p>
          <a:p>
            <a:pPr lvl="4" eaLnBrk="1" hangingPunct="1"/>
            <a:endParaRPr lang="fr-FR" dirty="0" smtClean="0"/>
          </a:p>
        </p:txBody>
      </p:sp>
      <p:sp>
        <p:nvSpPr>
          <p:cNvPr id="5123" name="Espace réservé du pied de page 1"/>
          <p:cNvSpPr>
            <a:spLocks noGrp="1"/>
          </p:cNvSpPr>
          <p:nvPr>
            <p:ph type="ftr"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mtClean="0">
                <a:latin typeface="Constantia" pitchFamily="18" charset="0"/>
              </a:rPr>
              <a:t>Visite renforcée UKAD / Oct 2014 / V0</a:t>
            </a:r>
            <a:endParaRPr lang="fr-FR" smtClean="0">
              <a:latin typeface="Constantia" pitchFamily="18" charset="0"/>
            </a:endParaRPr>
          </a:p>
        </p:txBody>
      </p:sp>
      <p:sp>
        <p:nvSpPr>
          <p:cNvPr id="6149" name="Espace réservé du numéro de diapositive 2"/>
          <p:cNvSpPr>
            <a:spLocks noGrp="1"/>
          </p:cNvSpPr>
          <p:nvPr>
            <p:ph type="sldNum" sz="quarter" idx="11"/>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91E9ECD4-AC78-447B-90B6-A092ECA6F522}" type="slidenum">
              <a:rPr lang="fr-FR" smtClean="0">
                <a:latin typeface="+mn-lt"/>
              </a:rPr>
              <a:pPr eaLnBrk="1" hangingPunct="1">
                <a:defRPr/>
              </a:pPr>
              <a:t>10</a:t>
            </a:fld>
            <a:endParaRPr lang="fr-FR" dirty="0" smtClean="0">
              <a:latin typeface="+mn-lt"/>
            </a:endParaRPr>
          </a:p>
        </p:txBody>
      </p:sp>
      <p:sp>
        <p:nvSpPr>
          <p:cNvPr id="5125" name="Titre 1"/>
          <p:cNvSpPr>
            <a:spLocks noGrp="1"/>
          </p:cNvSpPr>
          <p:nvPr>
            <p:ph type="title"/>
          </p:nvPr>
        </p:nvSpPr>
        <p:spPr/>
        <p:txBody>
          <a:bodyPr/>
          <a:lstStyle/>
          <a:p>
            <a:r>
              <a:rPr lang="fr-FR" dirty="0" smtClean="0"/>
              <a:t>CONSTATS DE TERRAIN (VISITE)</a:t>
            </a:r>
          </a:p>
        </p:txBody>
      </p:sp>
      <p:graphicFrame>
        <p:nvGraphicFramePr>
          <p:cNvPr id="2" name="Tableau 1"/>
          <p:cNvGraphicFramePr>
            <a:graphicFrameLocks noGrp="1"/>
          </p:cNvGraphicFramePr>
          <p:nvPr>
            <p:extLst>
              <p:ext uri="{D42A27DB-BD31-4B8C-83A1-F6EECF244321}">
                <p14:modId xmlns:p14="http://schemas.microsoft.com/office/powerpoint/2010/main" val="491800389"/>
              </p:ext>
            </p:extLst>
          </p:nvPr>
        </p:nvGraphicFramePr>
        <p:xfrm>
          <a:off x="179512" y="1397000"/>
          <a:ext cx="8568952" cy="4702644"/>
        </p:xfrm>
        <a:graphic>
          <a:graphicData uri="http://schemas.openxmlformats.org/drawingml/2006/table">
            <a:tbl>
              <a:tblPr firstRow="1" bandRow="1">
                <a:tableStyleId>{5C22544A-7EE6-4342-B048-85BDC9FD1C3A}</a:tableStyleId>
              </a:tblPr>
              <a:tblGrid>
                <a:gridCol w="8568952"/>
              </a:tblGrid>
              <a:tr h="404964">
                <a:tc>
                  <a:txBody>
                    <a:bodyPr/>
                    <a:lstStyle/>
                    <a:p>
                      <a:r>
                        <a:rPr lang="fr-FR" dirty="0" smtClean="0"/>
                        <a:t>Points d’amélioration</a:t>
                      </a:r>
                      <a:endParaRPr lang="en-US" dirty="0"/>
                    </a:p>
                  </a:txBody>
                  <a:tcPr/>
                </a:tc>
              </a:tr>
              <a:tr h="404964">
                <a:tc>
                  <a:txBody>
                    <a:bodyPr/>
                    <a:lstStyle/>
                    <a:p>
                      <a:pPr lvl="1" eaLnBrk="1" hangingPunct="1">
                        <a:buFont typeface="Wingdings" panose="05000000000000000000" pitchFamily="2" charset="2"/>
                        <a:buChar char="q"/>
                      </a:pPr>
                      <a:r>
                        <a:rPr lang="fr-FR" sz="1800" b="1" u="sng" dirty="0" smtClean="0"/>
                        <a:t>Règle de port des vêtements de travail</a:t>
                      </a:r>
                      <a:r>
                        <a:rPr lang="fr-FR" sz="1800" b="1" dirty="0" smtClean="0"/>
                        <a:t>  : </a:t>
                      </a:r>
                    </a:p>
                    <a:p>
                      <a:pPr lvl="2" eaLnBrk="1" hangingPunct="1">
                        <a:buFont typeface="Arial" panose="020B0604020202020204" pitchFamily="34" charset="0"/>
                        <a:buChar char="•"/>
                      </a:pPr>
                      <a:r>
                        <a:rPr lang="fr-FR" sz="1800" dirty="0" smtClean="0"/>
                        <a:t> non </a:t>
                      </a:r>
                      <a:r>
                        <a:rPr lang="fr-FR" sz="1800" dirty="0" smtClean="0"/>
                        <a:t>uniforme pour tous : Directeur en tenue complète, animateur QHSE en veste uniquement. </a:t>
                      </a:r>
                    </a:p>
                    <a:p>
                      <a:pPr lvl="2" eaLnBrk="1" hangingPunct="1">
                        <a:buFont typeface="Arial" panose="020B0604020202020204" pitchFamily="34" charset="0"/>
                        <a:buChar char="•"/>
                      </a:pPr>
                      <a:r>
                        <a:rPr lang="fr-FR" sz="1800" dirty="0" smtClean="0"/>
                        <a:t> La </a:t>
                      </a:r>
                      <a:r>
                        <a:rPr lang="fr-FR" sz="1800" dirty="0" smtClean="0"/>
                        <a:t>règle est aujourd’hui de porter des vêtements avec manches longues.</a:t>
                      </a:r>
                    </a:p>
                    <a:p>
                      <a:pPr lvl="2" eaLnBrk="1" hangingPunct="1">
                        <a:buFont typeface="Arial" panose="020B0604020202020204" pitchFamily="34" charset="0"/>
                        <a:buChar char="•"/>
                      </a:pPr>
                      <a:r>
                        <a:rPr lang="fr-FR" sz="1800" dirty="0" smtClean="0"/>
                        <a:t> Le </a:t>
                      </a:r>
                      <a:r>
                        <a:rPr lang="fr-FR" sz="1800" dirty="0" smtClean="0"/>
                        <a:t>responsable de production circule dans l’atelier en T-shirt (sans veste)</a:t>
                      </a:r>
                    </a:p>
                    <a:p>
                      <a:pPr lvl="2" eaLnBrk="1" hangingPunct="1">
                        <a:buFont typeface="Arial" panose="020B0604020202020204" pitchFamily="34" charset="0"/>
                        <a:buChar char="•"/>
                      </a:pPr>
                      <a:r>
                        <a:rPr lang="fr-FR" sz="1800" dirty="0" smtClean="0"/>
                        <a:t> Deux </a:t>
                      </a:r>
                      <a:r>
                        <a:rPr lang="fr-FR" sz="1800" dirty="0" smtClean="0"/>
                        <a:t>opérateurs travaillent avec les manches retroussées. Message en deux temps du Directeur pour obtenir le respect de la règle.</a:t>
                      </a:r>
                    </a:p>
                    <a:p>
                      <a:endParaRPr lang="en-US" sz="1800" dirty="0"/>
                    </a:p>
                  </a:txBody>
                  <a:tcPr/>
                </a:tc>
              </a:tr>
              <a:tr h="404964">
                <a:tc>
                  <a:txBody>
                    <a:bodyPr/>
                    <a:lstStyle/>
                    <a:p>
                      <a:pPr marL="628650" lvl="1" indent="-171450" eaLnBrk="1" hangingPunct="1">
                        <a:buFont typeface="Wingdings" panose="05000000000000000000" pitchFamily="2" charset="2"/>
                        <a:buChar char="q"/>
                      </a:pPr>
                      <a:r>
                        <a:rPr lang="fr-FR" sz="1800" b="1" u="sng" dirty="0" smtClean="0"/>
                        <a:t>Armoires électriques :</a:t>
                      </a:r>
                    </a:p>
                    <a:p>
                      <a:pPr marL="1200150" lvl="2" indent="-285750" eaLnBrk="1" hangingPunct="1">
                        <a:buFont typeface="Arial" panose="020B0604020202020204" pitchFamily="34" charset="0"/>
                        <a:buChar char="•"/>
                      </a:pPr>
                      <a:r>
                        <a:rPr lang="fr-FR" sz="1800" dirty="0" smtClean="0"/>
                        <a:t>Quelques armoires électriques ouvertes (par exemple celle de </a:t>
                      </a:r>
                      <a:r>
                        <a:rPr lang="fr-FR" sz="1800" dirty="0" smtClean="0"/>
                        <a:t>la scie </a:t>
                      </a:r>
                      <a:r>
                        <a:rPr lang="fr-FR" sz="1800" dirty="0" smtClean="0"/>
                        <a:t>)</a:t>
                      </a:r>
                    </a:p>
                    <a:p>
                      <a:pPr marL="1200150" lvl="2" indent="-285750" eaLnBrk="1" hangingPunct="1">
                        <a:buFont typeface="Arial" panose="020B0604020202020204" pitchFamily="34" charset="0"/>
                        <a:buChar char="•"/>
                      </a:pPr>
                      <a:r>
                        <a:rPr lang="fr-FR" sz="1800" dirty="0" smtClean="0"/>
                        <a:t>Une armoire pour déposer le matériel de chargement des commandes de pont dispose de serrures à clef spécifique à empreinte identique à celle des autres armoires  électriques : </a:t>
                      </a:r>
                      <a:r>
                        <a:rPr lang="fr-FR" sz="1800" u="sng" dirty="0" smtClean="0"/>
                        <a:t>Non</a:t>
                      </a:r>
                      <a:r>
                        <a:rPr lang="fr-FR" sz="1800" u="sng" baseline="0" dirty="0" smtClean="0"/>
                        <a:t> conforme. </a:t>
                      </a:r>
                      <a:r>
                        <a:rPr lang="fr-FR" sz="1800" u="sng" dirty="0" smtClean="0"/>
                        <a:t> </a:t>
                      </a:r>
                      <a:r>
                        <a:rPr lang="fr-FR" sz="1800" dirty="0" smtClean="0"/>
                        <a:t>                                                         </a:t>
                      </a:r>
                      <a:endParaRPr lang="fr-FR" sz="1800" dirty="0" smtClean="0"/>
                    </a:p>
                    <a:p>
                      <a:endParaRPr lang="en-US" sz="1800" dirty="0" smtClean="0"/>
                    </a:p>
                    <a:p>
                      <a:endParaRPr lang="en-US" sz="1800" dirty="0"/>
                    </a:p>
                  </a:txBody>
                  <a:tcPr/>
                </a:tc>
              </a:tr>
            </a:tbl>
          </a:graphicData>
        </a:graphic>
      </p:graphicFrame>
    </p:spTree>
    <p:extLst>
      <p:ext uri="{BB962C8B-B14F-4D97-AF65-F5344CB8AC3E}">
        <p14:creationId xmlns:p14="http://schemas.microsoft.com/office/powerpoint/2010/main" val="3432564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23528" y="1196752"/>
            <a:ext cx="8496944" cy="5040907"/>
          </a:xfrm>
        </p:spPr>
        <p:txBody>
          <a:bodyPr/>
          <a:lstStyle/>
          <a:p>
            <a:pPr eaLnBrk="1" hangingPunct="1"/>
            <a:r>
              <a:rPr lang="fr-FR" sz="2400" dirty="0" smtClean="0"/>
              <a:t>Bonnes Pratiques en matière de lisibilité des règles de sécurité : porte d’entrée ateliers depuis bureaux et accès maitrisé à espace confiné.</a:t>
            </a:r>
          </a:p>
          <a:p>
            <a:pPr lvl="1" eaLnBrk="1" hangingPunct="1"/>
            <a:endParaRPr lang="fr-FR" dirty="0"/>
          </a:p>
          <a:p>
            <a:pPr marL="457200" lvl="1" indent="0" eaLnBrk="1" hangingPunct="1">
              <a:buNone/>
            </a:pPr>
            <a:endParaRPr lang="fr-FR" dirty="0" smtClean="0"/>
          </a:p>
          <a:p>
            <a:pPr lvl="1" eaLnBrk="1" hangingPunct="1"/>
            <a:endParaRPr lang="en-US" dirty="0" smtClean="0"/>
          </a:p>
          <a:p>
            <a:pPr lvl="2" eaLnBrk="1" hangingPunct="1"/>
            <a:endParaRPr lang="fr-FR" dirty="0" smtClean="0"/>
          </a:p>
          <a:p>
            <a:pPr lvl="4" eaLnBrk="1" hangingPunct="1"/>
            <a:endParaRPr lang="fr-FR" dirty="0" smtClean="0"/>
          </a:p>
          <a:p>
            <a:pPr lvl="4" eaLnBrk="1" hangingPunct="1"/>
            <a:endParaRPr lang="fr-FR" dirty="0" smtClean="0"/>
          </a:p>
          <a:p>
            <a:pPr lvl="4" eaLnBrk="1" hangingPunct="1"/>
            <a:endParaRPr lang="fr-FR" dirty="0" smtClean="0"/>
          </a:p>
        </p:txBody>
      </p:sp>
      <p:sp>
        <p:nvSpPr>
          <p:cNvPr id="5123" name="Espace réservé du pied de page 1"/>
          <p:cNvSpPr>
            <a:spLocks noGrp="1"/>
          </p:cNvSpPr>
          <p:nvPr>
            <p:ph type="ftr"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mtClean="0">
                <a:latin typeface="Constantia" pitchFamily="18" charset="0"/>
              </a:rPr>
              <a:t>Visite renforcée UKAD / Oct 2014 / V0</a:t>
            </a:r>
            <a:endParaRPr lang="fr-FR" smtClean="0">
              <a:latin typeface="Constantia" pitchFamily="18" charset="0"/>
            </a:endParaRPr>
          </a:p>
        </p:txBody>
      </p:sp>
      <p:sp>
        <p:nvSpPr>
          <p:cNvPr id="6149" name="Espace réservé du numéro de diapositive 2"/>
          <p:cNvSpPr>
            <a:spLocks noGrp="1"/>
          </p:cNvSpPr>
          <p:nvPr>
            <p:ph type="sldNum" sz="quarter" idx="11"/>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91E9ECD4-AC78-447B-90B6-A092ECA6F522}" type="slidenum">
              <a:rPr lang="fr-FR" smtClean="0">
                <a:latin typeface="+mn-lt"/>
              </a:rPr>
              <a:pPr eaLnBrk="1" hangingPunct="1">
                <a:defRPr/>
              </a:pPr>
              <a:t>11</a:t>
            </a:fld>
            <a:endParaRPr lang="fr-FR" dirty="0" smtClean="0">
              <a:latin typeface="+mn-lt"/>
            </a:endParaRPr>
          </a:p>
        </p:txBody>
      </p:sp>
      <p:sp>
        <p:nvSpPr>
          <p:cNvPr id="5125" name="Titre 1"/>
          <p:cNvSpPr>
            <a:spLocks noGrp="1"/>
          </p:cNvSpPr>
          <p:nvPr>
            <p:ph type="title"/>
          </p:nvPr>
        </p:nvSpPr>
        <p:spPr/>
        <p:txBody>
          <a:bodyPr/>
          <a:lstStyle/>
          <a:p>
            <a:r>
              <a:rPr lang="fr-FR" dirty="0" smtClean="0"/>
              <a:t>QUELQUES PHOTOS</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341400"/>
            <a:ext cx="4032448" cy="302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06" y="2420888"/>
            <a:ext cx="4064000" cy="3048000"/>
          </a:xfrm>
          <a:prstGeom prst="rect">
            <a:avLst/>
          </a:prstGeom>
        </p:spPr>
      </p:pic>
    </p:spTree>
    <p:extLst>
      <p:ext uri="{BB962C8B-B14F-4D97-AF65-F5344CB8AC3E}">
        <p14:creationId xmlns:p14="http://schemas.microsoft.com/office/powerpoint/2010/main" val="1162613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297746" y="1220069"/>
            <a:ext cx="8496944" cy="5040907"/>
          </a:xfrm>
        </p:spPr>
        <p:txBody>
          <a:bodyPr/>
          <a:lstStyle/>
          <a:p>
            <a:pPr lvl="1" eaLnBrk="1" hangingPunct="1"/>
            <a:r>
              <a:rPr lang="fr-FR" sz="2200" dirty="0" smtClean="0"/>
              <a:t>Zone à risque de </a:t>
            </a:r>
            <a:r>
              <a:rPr lang="fr-FR" sz="2200" dirty="0" err="1" smtClean="0"/>
              <a:t>co</a:t>
            </a:r>
            <a:r>
              <a:rPr lang="fr-FR" sz="2200" dirty="0" smtClean="0"/>
              <a:t>-activité entre cariste et chauffeur de poids-lourd (définir et faire appliquer protocole de chargement/déchargement)</a:t>
            </a:r>
          </a:p>
          <a:p>
            <a:pPr lvl="1" eaLnBrk="1" hangingPunct="1"/>
            <a:r>
              <a:rPr lang="fr-FR" sz="2200" dirty="0" smtClean="0"/>
              <a:t>Zone d’accès interdit (et donc sécurisé) de la presse en opérations</a:t>
            </a:r>
          </a:p>
          <a:p>
            <a:pPr lvl="1" eaLnBrk="1" hangingPunct="1"/>
            <a:endParaRPr lang="fr-FR" dirty="0"/>
          </a:p>
          <a:p>
            <a:pPr marL="457200" lvl="1" indent="0" eaLnBrk="1" hangingPunct="1">
              <a:buNone/>
            </a:pPr>
            <a:endParaRPr lang="fr-FR" dirty="0" smtClean="0"/>
          </a:p>
          <a:p>
            <a:pPr lvl="1" eaLnBrk="1" hangingPunct="1"/>
            <a:endParaRPr lang="en-US" dirty="0" smtClean="0"/>
          </a:p>
          <a:p>
            <a:pPr lvl="2" eaLnBrk="1" hangingPunct="1"/>
            <a:endParaRPr lang="fr-FR" dirty="0" smtClean="0"/>
          </a:p>
          <a:p>
            <a:pPr lvl="4" eaLnBrk="1" hangingPunct="1"/>
            <a:endParaRPr lang="fr-FR" dirty="0" smtClean="0"/>
          </a:p>
          <a:p>
            <a:pPr lvl="4" eaLnBrk="1" hangingPunct="1"/>
            <a:endParaRPr lang="fr-FR" dirty="0" smtClean="0"/>
          </a:p>
          <a:p>
            <a:pPr lvl="4" eaLnBrk="1" hangingPunct="1"/>
            <a:endParaRPr lang="fr-FR" dirty="0" smtClean="0"/>
          </a:p>
        </p:txBody>
      </p:sp>
      <p:sp>
        <p:nvSpPr>
          <p:cNvPr id="5123" name="Espace réservé du pied de page 1"/>
          <p:cNvSpPr>
            <a:spLocks noGrp="1"/>
          </p:cNvSpPr>
          <p:nvPr>
            <p:ph type="ftr"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mtClean="0">
                <a:latin typeface="Constantia" pitchFamily="18" charset="0"/>
              </a:rPr>
              <a:t>Visite renforcée UKAD / Oct 2014 / V0</a:t>
            </a:r>
            <a:endParaRPr lang="fr-FR" smtClean="0">
              <a:latin typeface="Constantia" pitchFamily="18" charset="0"/>
            </a:endParaRPr>
          </a:p>
        </p:txBody>
      </p:sp>
      <p:sp>
        <p:nvSpPr>
          <p:cNvPr id="6149" name="Espace réservé du numéro de diapositive 2"/>
          <p:cNvSpPr>
            <a:spLocks noGrp="1"/>
          </p:cNvSpPr>
          <p:nvPr>
            <p:ph type="sldNum" sz="quarter" idx="11"/>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91E9ECD4-AC78-447B-90B6-A092ECA6F522}" type="slidenum">
              <a:rPr lang="fr-FR" smtClean="0">
                <a:latin typeface="+mn-lt"/>
              </a:rPr>
              <a:pPr eaLnBrk="1" hangingPunct="1">
                <a:defRPr/>
              </a:pPr>
              <a:t>12</a:t>
            </a:fld>
            <a:endParaRPr lang="fr-FR" dirty="0" smtClean="0">
              <a:latin typeface="+mn-lt"/>
            </a:endParaRPr>
          </a:p>
        </p:txBody>
      </p:sp>
      <p:sp>
        <p:nvSpPr>
          <p:cNvPr id="5125" name="Titre 1"/>
          <p:cNvSpPr>
            <a:spLocks noGrp="1"/>
          </p:cNvSpPr>
          <p:nvPr>
            <p:ph type="title"/>
          </p:nvPr>
        </p:nvSpPr>
        <p:spPr/>
        <p:txBody>
          <a:bodyPr/>
          <a:lstStyle/>
          <a:p>
            <a:r>
              <a:rPr lang="fr-FR" dirty="0" smtClean="0"/>
              <a:t>QUELQUES PHOTOS</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531" y="2916932"/>
            <a:ext cx="3984308" cy="2988231"/>
          </a:xfrm>
          <a:prstGeom prst="rect">
            <a:avLst/>
          </a:prstGeom>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212976"/>
            <a:ext cx="40608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525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23528" y="1196752"/>
            <a:ext cx="8496944" cy="5040907"/>
          </a:xfrm>
        </p:spPr>
        <p:txBody>
          <a:bodyPr/>
          <a:lstStyle/>
          <a:p>
            <a:pPr marL="457200" lvl="1" indent="0" eaLnBrk="1" hangingPunct="1">
              <a:buNone/>
            </a:pPr>
            <a:r>
              <a:rPr lang="fr-FR" sz="2200" dirty="0" smtClean="0"/>
              <a:t>Points d’amélioration : zone de chargement (batterie) d’un engin de nettoyage électrique (zone à protéger au sol, en encombrement et éventuellement ventilation) et armoire électrique non fermée à clef.</a:t>
            </a:r>
          </a:p>
          <a:p>
            <a:pPr lvl="1" eaLnBrk="1" hangingPunct="1"/>
            <a:endParaRPr lang="fr-FR" dirty="0"/>
          </a:p>
          <a:p>
            <a:pPr marL="457200" lvl="1" indent="0" eaLnBrk="1" hangingPunct="1">
              <a:buNone/>
            </a:pPr>
            <a:endParaRPr lang="fr-FR" dirty="0" smtClean="0"/>
          </a:p>
          <a:p>
            <a:pPr lvl="1" eaLnBrk="1" hangingPunct="1"/>
            <a:endParaRPr lang="en-US" dirty="0" smtClean="0"/>
          </a:p>
          <a:p>
            <a:pPr lvl="2" eaLnBrk="1" hangingPunct="1"/>
            <a:endParaRPr lang="fr-FR" dirty="0" smtClean="0"/>
          </a:p>
          <a:p>
            <a:pPr lvl="4" eaLnBrk="1" hangingPunct="1"/>
            <a:endParaRPr lang="fr-FR" dirty="0" smtClean="0"/>
          </a:p>
          <a:p>
            <a:pPr lvl="4" eaLnBrk="1" hangingPunct="1"/>
            <a:endParaRPr lang="fr-FR" dirty="0" smtClean="0"/>
          </a:p>
          <a:p>
            <a:pPr lvl="4" eaLnBrk="1" hangingPunct="1"/>
            <a:endParaRPr lang="fr-FR" dirty="0" smtClean="0"/>
          </a:p>
        </p:txBody>
      </p:sp>
      <p:sp>
        <p:nvSpPr>
          <p:cNvPr id="5123" name="Espace réservé du pied de page 1"/>
          <p:cNvSpPr>
            <a:spLocks noGrp="1"/>
          </p:cNvSpPr>
          <p:nvPr>
            <p:ph type="ftr"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mtClean="0">
                <a:latin typeface="Constantia" pitchFamily="18" charset="0"/>
              </a:rPr>
              <a:t>Visite renforcée UKAD / Oct 2014 / V0</a:t>
            </a:r>
            <a:endParaRPr lang="fr-FR" smtClean="0">
              <a:latin typeface="Constantia" pitchFamily="18" charset="0"/>
            </a:endParaRPr>
          </a:p>
        </p:txBody>
      </p:sp>
      <p:sp>
        <p:nvSpPr>
          <p:cNvPr id="6149" name="Espace réservé du numéro de diapositive 2"/>
          <p:cNvSpPr>
            <a:spLocks noGrp="1"/>
          </p:cNvSpPr>
          <p:nvPr>
            <p:ph type="sldNum" sz="quarter" idx="11"/>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91E9ECD4-AC78-447B-90B6-A092ECA6F522}" type="slidenum">
              <a:rPr lang="fr-FR" smtClean="0">
                <a:latin typeface="+mn-lt"/>
              </a:rPr>
              <a:pPr eaLnBrk="1" hangingPunct="1">
                <a:defRPr/>
              </a:pPr>
              <a:t>13</a:t>
            </a:fld>
            <a:endParaRPr lang="fr-FR" dirty="0" smtClean="0">
              <a:latin typeface="+mn-lt"/>
            </a:endParaRPr>
          </a:p>
        </p:txBody>
      </p:sp>
      <p:sp>
        <p:nvSpPr>
          <p:cNvPr id="5125" name="Titre 1"/>
          <p:cNvSpPr>
            <a:spLocks noGrp="1"/>
          </p:cNvSpPr>
          <p:nvPr>
            <p:ph type="title"/>
          </p:nvPr>
        </p:nvSpPr>
        <p:spPr/>
        <p:txBody>
          <a:bodyPr/>
          <a:lstStyle/>
          <a:p>
            <a:r>
              <a:rPr lang="fr-FR" dirty="0" smtClean="0"/>
              <a:t>QUELQUES PHOTOS</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420888"/>
            <a:ext cx="4064000" cy="3048000"/>
          </a:xfrm>
          <a:prstGeom prst="rect">
            <a:avLst/>
          </a:prstGeom>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284984"/>
            <a:ext cx="40671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803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23528" y="1196752"/>
            <a:ext cx="8496944" cy="5040907"/>
          </a:xfrm>
        </p:spPr>
        <p:txBody>
          <a:bodyPr/>
          <a:lstStyle/>
          <a:p>
            <a:pPr marL="457200" lvl="1" indent="0" eaLnBrk="1" hangingPunct="1">
              <a:buNone/>
            </a:pPr>
            <a:r>
              <a:rPr lang="fr-FR" sz="2200" dirty="0" smtClean="0"/>
              <a:t>Bonne décision / comportement de l’opérateur : dépose d’un tapis absorbant sur une tache d’huile immédiatement après l’avoir identifiée. </a:t>
            </a:r>
          </a:p>
          <a:p>
            <a:pPr lvl="1" eaLnBrk="1" hangingPunct="1"/>
            <a:endParaRPr lang="fr-FR" dirty="0"/>
          </a:p>
          <a:p>
            <a:pPr marL="457200" lvl="1" indent="0" eaLnBrk="1" hangingPunct="1">
              <a:buNone/>
            </a:pPr>
            <a:endParaRPr lang="fr-FR" dirty="0" smtClean="0"/>
          </a:p>
          <a:p>
            <a:pPr lvl="1" eaLnBrk="1" hangingPunct="1"/>
            <a:endParaRPr lang="en-US" dirty="0" smtClean="0"/>
          </a:p>
          <a:p>
            <a:pPr lvl="2" eaLnBrk="1" hangingPunct="1"/>
            <a:endParaRPr lang="fr-FR" dirty="0" smtClean="0"/>
          </a:p>
          <a:p>
            <a:pPr lvl="4" eaLnBrk="1" hangingPunct="1"/>
            <a:endParaRPr lang="fr-FR" dirty="0" smtClean="0"/>
          </a:p>
          <a:p>
            <a:pPr lvl="4" eaLnBrk="1" hangingPunct="1"/>
            <a:endParaRPr lang="fr-FR" dirty="0" smtClean="0"/>
          </a:p>
          <a:p>
            <a:pPr lvl="4" eaLnBrk="1" hangingPunct="1"/>
            <a:endParaRPr lang="fr-FR" dirty="0" smtClean="0"/>
          </a:p>
        </p:txBody>
      </p:sp>
      <p:sp>
        <p:nvSpPr>
          <p:cNvPr id="5123" name="Espace réservé du pied de page 1"/>
          <p:cNvSpPr>
            <a:spLocks noGrp="1"/>
          </p:cNvSpPr>
          <p:nvPr>
            <p:ph type="ftr"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mtClean="0">
                <a:latin typeface="Constantia" pitchFamily="18" charset="0"/>
              </a:rPr>
              <a:t>Visite renforcée UKAD / Oct 2014 / V0</a:t>
            </a:r>
            <a:endParaRPr lang="fr-FR" smtClean="0">
              <a:latin typeface="Constantia" pitchFamily="18" charset="0"/>
            </a:endParaRPr>
          </a:p>
        </p:txBody>
      </p:sp>
      <p:sp>
        <p:nvSpPr>
          <p:cNvPr id="6149" name="Espace réservé du numéro de diapositive 2"/>
          <p:cNvSpPr>
            <a:spLocks noGrp="1"/>
          </p:cNvSpPr>
          <p:nvPr>
            <p:ph type="sldNum" sz="quarter" idx="11"/>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91E9ECD4-AC78-447B-90B6-A092ECA6F522}" type="slidenum">
              <a:rPr lang="fr-FR" smtClean="0">
                <a:latin typeface="+mn-lt"/>
              </a:rPr>
              <a:pPr eaLnBrk="1" hangingPunct="1">
                <a:defRPr/>
              </a:pPr>
              <a:t>14</a:t>
            </a:fld>
            <a:endParaRPr lang="fr-FR" dirty="0" smtClean="0">
              <a:latin typeface="+mn-lt"/>
            </a:endParaRPr>
          </a:p>
        </p:txBody>
      </p:sp>
      <p:sp>
        <p:nvSpPr>
          <p:cNvPr id="5125" name="Titre 1"/>
          <p:cNvSpPr>
            <a:spLocks noGrp="1"/>
          </p:cNvSpPr>
          <p:nvPr>
            <p:ph type="title"/>
          </p:nvPr>
        </p:nvSpPr>
        <p:spPr/>
        <p:txBody>
          <a:bodyPr/>
          <a:lstStyle/>
          <a:p>
            <a:r>
              <a:rPr lang="fr-FR" dirty="0" smtClean="0"/>
              <a:t>QUELQUES PHOTOS</a:t>
            </a:r>
          </a:p>
        </p:txBody>
      </p:sp>
      <p:pic>
        <p:nvPicPr>
          <p:cNvPr id="21508" name="Picture 4" descr="C:\Users\stephanie.rousset\Pictures\2014-10-21 AUDIT UKAD\AUDIT UKAD 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2636912"/>
            <a:ext cx="3840427" cy="288032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Users\stephanie.rousset\Pictures\2014-10-21 AUDIT UKAD\AUDIT UKAD 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687504"/>
            <a:ext cx="3803915"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804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23528" y="1196752"/>
            <a:ext cx="8496944" cy="5040907"/>
          </a:xfrm>
        </p:spPr>
        <p:txBody>
          <a:bodyPr/>
          <a:lstStyle/>
          <a:p>
            <a:pPr marL="457200" lvl="1" indent="0" eaLnBrk="1" hangingPunct="1">
              <a:buNone/>
            </a:pPr>
            <a:r>
              <a:rPr lang="fr-FR" sz="2200" dirty="0" smtClean="0"/>
              <a:t>Point d’amélioration : Utiliser l’AVP comme un support au management des équipes. Mieux organiser l’information, donner des objectifs, tracer les résultats et améliorations. </a:t>
            </a:r>
          </a:p>
          <a:p>
            <a:pPr lvl="1" eaLnBrk="1" hangingPunct="1"/>
            <a:endParaRPr lang="fr-FR" dirty="0"/>
          </a:p>
          <a:p>
            <a:pPr marL="457200" lvl="1" indent="0" eaLnBrk="1" hangingPunct="1">
              <a:buNone/>
            </a:pPr>
            <a:endParaRPr lang="fr-FR" dirty="0" smtClean="0"/>
          </a:p>
          <a:p>
            <a:pPr lvl="1" eaLnBrk="1" hangingPunct="1"/>
            <a:endParaRPr lang="en-US" dirty="0" smtClean="0"/>
          </a:p>
          <a:p>
            <a:pPr lvl="2" eaLnBrk="1" hangingPunct="1"/>
            <a:endParaRPr lang="fr-FR" dirty="0" smtClean="0"/>
          </a:p>
          <a:p>
            <a:pPr lvl="4" eaLnBrk="1" hangingPunct="1"/>
            <a:endParaRPr lang="fr-FR" dirty="0" smtClean="0"/>
          </a:p>
          <a:p>
            <a:pPr lvl="4" eaLnBrk="1" hangingPunct="1"/>
            <a:endParaRPr lang="fr-FR" dirty="0" smtClean="0"/>
          </a:p>
          <a:p>
            <a:pPr lvl="4" eaLnBrk="1" hangingPunct="1"/>
            <a:endParaRPr lang="fr-FR" dirty="0" smtClean="0"/>
          </a:p>
        </p:txBody>
      </p:sp>
      <p:sp>
        <p:nvSpPr>
          <p:cNvPr id="5123" name="Espace réservé du pied de page 1"/>
          <p:cNvSpPr>
            <a:spLocks noGrp="1"/>
          </p:cNvSpPr>
          <p:nvPr>
            <p:ph type="ftr"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mtClean="0">
                <a:latin typeface="Constantia" pitchFamily="18" charset="0"/>
              </a:rPr>
              <a:t>Visite renforcée UKAD / Oct 2014 / V0</a:t>
            </a:r>
            <a:endParaRPr lang="fr-FR" smtClean="0">
              <a:latin typeface="Constantia" pitchFamily="18" charset="0"/>
            </a:endParaRPr>
          </a:p>
        </p:txBody>
      </p:sp>
      <p:sp>
        <p:nvSpPr>
          <p:cNvPr id="6149" name="Espace réservé du numéro de diapositive 2"/>
          <p:cNvSpPr>
            <a:spLocks noGrp="1"/>
          </p:cNvSpPr>
          <p:nvPr>
            <p:ph type="sldNum" sz="quarter" idx="11"/>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91E9ECD4-AC78-447B-90B6-A092ECA6F522}" type="slidenum">
              <a:rPr lang="fr-FR" smtClean="0">
                <a:latin typeface="+mn-lt"/>
              </a:rPr>
              <a:pPr eaLnBrk="1" hangingPunct="1">
                <a:defRPr/>
              </a:pPr>
              <a:t>15</a:t>
            </a:fld>
            <a:endParaRPr lang="fr-FR" dirty="0" smtClean="0">
              <a:latin typeface="+mn-lt"/>
            </a:endParaRPr>
          </a:p>
        </p:txBody>
      </p:sp>
      <p:sp>
        <p:nvSpPr>
          <p:cNvPr id="5125" name="Titre 1"/>
          <p:cNvSpPr>
            <a:spLocks noGrp="1"/>
          </p:cNvSpPr>
          <p:nvPr>
            <p:ph type="title"/>
          </p:nvPr>
        </p:nvSpPr>
        <p:spPr/>
        <p:txBody>
          <a:bodyPr/>
          <a:lstStyle/>
          <a:p>
            <a:r>
              <a:rPr lang="fr-FR" dirty="0" smtClean="0"/>
              <a:t>QUELQUES PHOTOS</a:t>
            </a:r>
          </a:p>
        </p:txBody>
      </p:sp>
      <p:pic>
        <p:nvPicPr>
          <p:cNvPr id="22530" name="Picture 2" descr="C:\Users\stephanie.rousset\Pictures\2014-10-21 AUDIT UKAD\AUDIT UKAD 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285492"/>
            <a:ext cx="5400600" cy="405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920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POINTS MAJEURS (REFERENTIEL</a:t>
            </a:r>
            <a:r>
              <a:rPr lang="fr-FR" dirty="0" smtClean="0"/>
              <a:t>) – POLE 1 -</a:t>
            </a:r>
            <a:endParaRPr lang="en-US" dirty="0"/>
          </a:p>
        </p:txBody>
      </p:sp>
      <p:sp>
        <p:nvSpPr>
          <p:cNvPr id="3" name="Espace réservé du contenu 2"/>
          <p:cNvSpPr>
            <a:spLocks noGrp="1"/>
          </p:cNvSpPr>
          <p:nvPr>
            <p:ph idx="1"/>
          </p:nvPr>
        </p:nvSpPr>
        <p:spPr>
          <a:xfrm>
            <a:off x="467544" y="908720"/>
            <a:ext cx="8280151" cy="5256931"/>
          </a:xfrm>
        </p:spPr>
        <p:txBody>
          <a:bodyPr/>
          <a:lstStyle/>
          <a:p>
            <a:r>
              <a:rPr lang="fr-FR" sz="2400" b="1" u="sng" dirty="0" smtClean="0"/>
              <a:t>1 – Implication des hommes : </a:t>
            </a:r>
          </a:p>
          <a:p>
            <a:pPr lvl="1">
              <a:buFont typeface="Wingdings" panose="05000000000000000000" pitchFamily="2" charset="2"/>
              <a:buChar char="Ø"/>
            </a:pPr>
            <a:r>
              <a:rPr lang="fr-FR" b="1" u="sng" dirty="0" smtClean="0"/>
              <a:t>1.1 + 1.2 - Une implication forte </a:t>
            </a:r>
            <a:r>
              <a:rPr lang="fr-FR" b="1" u="sng" dirty="0" smtClean="0"/>
              <a:t>mais avec un manque dans la hiérarchie terrain : </a:t>
            </a:r>
          </a:p>
          <a:p>
            <a:pPr lvl="2">
              <a:spcBef>
                <a:spcPts val="0"/>
              </a:spcBef>
              <a:buFont typeface="Arial" panose="020B0604020202020204" pitchFamily="34" charset="0"/>
              <a:buChar char="•"/>
            </a:pPr>
            <a:r>
              <a:rPr lang="fr-FR" sz="1800" dirty="0" smtClean="0"/>
              <a:t>L’encadrement du site est engagé très fortement pour gérer les enjeux du site. </a:t>
            </a:r>
          </a:p>
          <a:p>
            <a:pPr lvl="2">
              <a:spcBef>
                <a:spcPts val="0"/>
              </a:spcBef>
              <a:buFont typeface="Arial" panose="020B0604020202020204" pitchFamily="34" charset="0"/>
              <a:buChar char="•"/>
            </a:pPr>
            <a:r>
              <a:rPr lang="fr-FR" sz="1800" dirty="0" smtClean="0"/>
              <a:t>Les opérateurs sont impliqués avec un niveau de responsabilité et d’autonomie forts.</a:t>
            </a:r>
          </a:p>
          <a:p>
            <a:pPr lvl="2">
              <a:spcBef>
                <a:spcPts val="0"/>
              </a:spcBef>
              <a:buFont typeface="Arial" panose="020B0604020202020204" pitchFamily="34" charset="0"/>
              <a:buChar char="•"/>
            </a:pPr>
            <a:r>
              <a:rPr lang="fr-FR" sz="1800" dirty="0" smtClean="0"/>
              <a:t>Une astreinte a été organisée (maintenance pour la « levée de doutes » + cadres)</a:t>
            </a:r>
          </a:p>
          <a:p>
            <a:pPr lvl="2">
              <a:spcBef>
                <a:spcPts val="0"/>
              </a:spcBef>
              <a:buFont typeface="Arial" panose="020B0604020202020204" pitchFamily="34" charset="0"/>
              <a:buChar char="•"/>
            </a:pPr>
            <a:r>
              <a:rPr lang="fr-FR" sz="1800" dirty="0" smtClean="0"/>
              <a:t>Il y a un manque d’effectifs en maîtrise terrain, avec des équipes qui fonctionnent sans chefs d’équipes (nuit + WE)</a:t>
            </a:r>
          </a:p>
          <a:p>
            <a:pPr lvl="2">
              <a:spcBef>
                <a:spcPts val="0"/>
              </a:spcBef>
              <a:buFont typeface="Arial" panose="020B0604020202020204" pitchFamily="34" charset="0"/>
              <a:buChar char="•"/>
            </a:pPr>
            <a:r>
              <a:rPr lang="fr-FR" sz="1800" dirty="0" smtClean="0"/>
              <a:t>Formation </a:t>
            </a:r>
            <a:endParaRPr lang="fr-FR" sz="1800" dirty="0"/>
          </a:p>
          <a:p>
            <a:pPr lvl="1">
              <a:buFont typeface="Wingdings" panose="05000000000000000000" pitchFamily="2" charset="2"/>
              <a:buChar char="Ø"/>
            </a:pPr>
            <a:r>
              <a:rPr lang="fr-FR" b="1" u="sng" dirty="0" smtClean="0"/>
              <a:t>1.3 – Audits :  Des ressources à mobiliser au sein des autres sites / Branche / Groupe. </a:t>
            </a:r>
          </a:p>
          <a:p>
            <a:pPr lvl="2">
              <a:spcBef>
                <a:spcPts val="0"/>
              </a:spcBef>
              <a:buFont typeface="Arial" panose="020B0604020202020204" pitchFamily="34" charset="0"/>
              <a:buChar char="•"/>
            </a:pPr>
            <a:r>
              <a:rPr lang="fr-FR" sz="1800" dirty="0" smtClean="0"/>
              <a:t>Réalisation d’audits externes à ce jour en appui à UKAD</a:t>
            </a:r>
          </a:p>
          <a:p>
            <a:pPr lvl="2">
              <a:spcBef>
                <a:spcPts val="0"/>
              </a:spcBef>
              <a:buFont typeface="Arial" panose="020B0604020202020204" pitchFamily="34" charset="0"/>
              <a:buChar char="•"/>
            </a:pPr>
            <a:r>
              <a:rPr lang="fr-FR" sz="1800" dirty="0" smtClean="0"/>
              <a:t>Appui (prestation) </a:t>
            </a:r>
            <a:r>
              <a:rPr lang="fr-FR" sz="1800" dirty="0" smtClean="0"/>
              <a:t>ponctuel </a:t>
            </a:r>
            <a:r>
              <a:rPr lang="fr-FR" sz="1800" dirty="0" smtClean="0"/>
              <a:t>du Groupe pour le suivi des travaux d’été </a:t>
            </a:r>
          </a:p>
          <a:p>
            <a:pPr lvl="2">
              <a:spcBef>
                <a:spcPts val="0"/>
              </a:spcBef>
              <a:buFont typeface="Arial" panose="020B0604020202020204" pitchFamily="34" charset="0"/>
              <a:buChar char="•"/>
            </a:pPr>
            <a:r>
              <a:rPr lang="fr-FR" sz="1800" dirty="0" smtClean="0"/>
              <a:t>Faire appel aux compétences d’auditeurs des autres sites + Appui Branche Alliages. Ex : audits techniques du pôle 2 du référentiel</a:t>
            </a:r>
            <a:r>
              <a:rPr lang="fr-FR" sz="2000" dirty="0" smtClean="0"/>
              <a:t>.  </a:t>
            </a:r>
          </a:p>
          <a:p>
            <a:pPr marL="914400" lvl="2" indent="0">
              <a:spcBef>
                <a:spcPts val="0"/>
              </a:spcBef>
              <a:buNone/>
            </a:pPr>
            <a:endParaRPr lang="en-US" sz="2000" dirty="0"/>
          </a:p>
        </p:txBody>
      </p:sp>
      <p:sp>
        <p:nvSpPr>
          <p:cNvPr id="4" name="Espace réservé du pied de page 3"/>
          <p:cNvSpPr>
            <a:spLocks noGrp="1"/>
          </p:cNvSpPr>
          <p:nvPr>
            <p:ph type="ftr" sz="quarter" idx="10"/>
          </p:nvPr>
        </p:nvSpPr>
        <p:spPr/>
        <p:txBody>
          <a:bodyPr/>
          <a:lstStyle/>
          <a:p>
            <a:pPr>
              <a:defRPr/>
            </a:pPr>
            <a:r>
              <a:rPr lang="fr-FR" smtClean="0"/>
              <a:t>Visite renforcée UKAD / Oct 2014 / V0</a:t>
            </a:r>
            <a:endParaRPr lang="fr-FR" dirty="0"/>
          </a:p>
        </p:txBody>
      </p:sp>
      <p:sp>
        <p:nvSpPr>
          <p:cNvPr id="5" name="Espace réservé du numéro de diapositive 4"/>
          <p:cNvSpPr>
            <a:spLocks noGrp="1"/>
          </p:cNvSpPr>
          <p:nvPr>
            <p:ph type="sldNum" sz="quarter" idx="11"/>
          </p:nvPr>
        </p:nvSpPr>
        <p:spPr/>
        <p:txBody>
          <a:bodyPr/>
          <a:lstStyle/>
          <a:p>
            <a:pPr>
              <a:defRPr/>
            </a:pPr>
            <a:fld id="{C99E2605-E00F-452F-9633-FB5C60E0DD6E}" type="slidenum">
              <a:rPr lang="fr-FR" smtClean="0"/>
              <a:pPr>
                <a:defRPr/>
              </a:pPr>
              <a:t>16</a:t>
            </a:fld>
            <a:endParaRPr lang="fr-FR" dirty="0"/>
          </a:p>
        </p:txBody>
      </p:sp>
    </p:spTree>
    <p:extLst>
      <p:ext uri="{BB962C8B-B14F-4D97-AF65-F5344CB8AC3E}">
        <p14:creationId xmlns:p14="http://schemas.microsoft.com/office/powerpoint/2010/main" val="65805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POINTS MAJEURS (REFERENTIEL</a:t>
            </a:r>
            <a:r>
              <a:rPr lang="fr-FR" dirty="0" smtClean="0"/>
              <a:t>) – POLE 2 - (1/3)</a:t>
            </a:r>
            <a:endParaRPr lang="en-US" dirty="0"/>
          </a:p>
        </p:txBody>
      </p:sp>
      <p:sp>
        <p:nvSpPr>
          <p:cNvPr id="3" name="Espace réservé du contenu 2"/>
          <p:cNvSpPr>
            <a:spLocks noGrp="1"/>
          </p:cNvSpPr>
          <p:nvPr>
            <p:ph idx="1"/>
          </p:nvPr>
        </p:nvSpPr>
        <p:spPr>
          <a:xfrm>
            <a:off x="436781" y="1126522"/>
            <a:ext cx="8352159" cy="5589588"/>
          </a:xfrm>
        </p:spPr>
        <p:txBody>
          <a:bodyPr/>
          <a:lstStyle/>
          <a:p>
            <a:r>
              <a:rPr lang="fr-BE" sz="2400" b="1" u="sng" dirty="0" smtClean="0"/>
              <a:t>2 - </a:t>
            </a:r>
            <a:r>
              <a:rPr lang="fr-BE" sz="2400" b="1" u="sng" dirty="0" smtClean="0"/>
              <a:t>Engagement quotidien:</a:t>
            </a:r>
          </a:p>
          <a:p>
            <a:pPr lvl="1"/>
            <a:r>
              <a:rPr lang="fr-BE" dirty="0" smtClean="0"/>
              <a:t>2.1 EPI:</a:t>
            </a:r>
          </a:p>
          <a:p>
            <a:pPr lvl="2"/>
            <a:r>
              <a:rPr lang="fr-BE" dirty="0" smtClean="0"/>
              <a:t>Actuellement, difficultés </a:t>
            </a:r>
            <a:r>
              <a:rPr lang="fr-BE" dirty="0"/>
              <a:t>d’approvisionnement </a:t>
            </a:r>
            <a:r>
              <a:rPr lang="fr-BE" dirty="0" smtClean="0"/>
              <a:t> </a:t>
            </a:r>
            <a:r>
              <a:rPr lang="fr-BE" dirty="0">
                <a:sym typeface="Wingdings" panose="05000000000000000000" pitchFamily="2" charset="2"/>
              </a:rPr>
              <a:t> envisager des approvisionnements en </a:t>
            </a:r>
            <a:r>
              <a:rPr lang="fr-BE" dirty="0" smtClean="0">
                <a:sym typeface="Wingdings" panose="05000000000000000000" pitchFamily="2" charset="2"/>
              </a:rPr>
              <a:t>direct. Ce qui était une organisation adaptée au démarrage du site pour la gestion des EPI ne semble plus approprié aujourd’hui (</a:t>
            </a:r>
            <a:r>
              <a:rPr lang="fr-BE" dirty="0">
                <a:sym typeface="Wingdings" panose="05000000000000000000" pitchFamily="2" charset="2"/>
              </a:rPr>
              <a:t>C</a:t>
            </a:r>
            <a:r>
              <a:rPr lang="fr-BE" dirty="0" smtClean="0">
                <a:sym typeface="Wingdings" panose="05000000000000000000" pitchFamily="2" charset="2"/>
              </a:rPr>
              <a:t>oût et lourdeur du système). </a:t>
            </a:r>
            <a:endParaRPr lang="fr-BE" dirty="0">
              <a:sym typeface="Wingdings" panose="05000000000000000000" pitchFamily="2" charset="2"/>
            </a:endParaRPr>
          </a:p>
          <a:p>
            <a:pPr lvl="2">
              <a:spcAft>
                <a:spcPts val="600"/>
              </a:spcAft>
            </a:pPr>
            <a:r>
              <a:rPr lang="fr-BE" dirty="0">
                <a:sym typeface="Wingdings" panose="05000000000000000000" pitchFamily="2" charset="2"/>
              </a:rPr>
              <a:t>Difficulté de faire appliquer </a:t>
            </a:r>
            <a:r>
              <a:rPr lang="fr-BE" dirty="0" smtClean="0">
                <a:sym typeface="Wingdings" panose="05000000000000000000" pitchFamily="2" charset="2"/>
              </a:rPr>
              <a:t>la </a:t>
            </a:r>
            <a:r>
              <a:rPr lang="fr-BE" dirty="0" smtClean="0">
                <a:sym typeface="Wingdings" panose="05000000000000000000" pitchFamily="2" charset="2"/>
              </a:rPr>
              <a:t>règle définie sur le site pour le port </a:t>
            </a:r>
            <a:r>
              <a:rPr lang="fr-BE" dirty="0">
                <a:sym typeface="Wingdings" panose="05000000000000000000" pitchFamily="2" charset="2"/>
              </a:rPr>
              <a:t>des </a:t>
            </a:r>
            <a:r>
              <a:rPr lang="fr-BE" dirty="0" smtClean="0">
                <a:sym typeface="Wingdings" panose="05000000000000000000" pitchFamily="2" charset="2"/>
              </a:rPr>
              <a:t>vêtement (tenue complète, </a:t>
            </a:r>
            <a:r>
              <a:rPr lang="fr-BE" dirty="0" err="1" smtClean="0">
                <a:sym typeface="Wingdings" panose="05000000000000000000" pitchFamily="2" charset="2"/>
              </a:rPr>
              <a:t>cf</a:t>
            </a:r>
            <a:r>
              <a:rPr lang="fr-BE" dirty="0" smtClean="0">
                <a:sym typeface="Wingdings" panose="05000000000000000000" pitchFamily="2" charset="2"/>
              </a:rPr>
              <a:t> tableau d’affichage). </a:t>
            </a:r>
            <a:endParaRPr lang="fr-BE" dirty="0" smtClean="0"/>
          </a:p>
          <a:p>
            <a:pPr lvl="1"/>
            <a:r>
              <a:rPr lang="fr-BE" dirty="0" smtClean="0"/>
              <a:t>2.2 Procédures relatives aux travaux:</a:t>
            </a:r>
          </a:p>
          <a:p>
            <a:pPr lvl="2"/>
            <a:r>
              <a:rPr lang="fr-BE" dirty="0" smtClean="0"/>
              <a:t>Nécessité d’expliquer le contenu et les raisons d’être du plan de prévention</a:t>
            </a:r>
          </a:p>
          <a:p>
            <a:pPr lvl="2">
              <a:spcAft>
                <a:spcPts val="600"/>
              </a:spcAft>
            </a:pPr>
            <a:r>
              <a:rPr lang="fr-BE" dirty="0" smtClean="0"/>
              <a:t>Application systématique de l’analyse de risques en listant les sous-traitants récurrents chargés d’interventions spécifiques (habilitations</a:t>
            </a:r>
            <a:r>
              <a:rPr lang="fr-BE" dirty="0" smtClean="0"/>
              <a:t>)</a:t>
            </a:r>
            <a:endParaRPr lang="fr-BE" dirty="0"/>
          </a:p>
          <a:p>
            <a:pPr lvl="1">
              <a:spcAft>
                <a:spcPts val="600"/>
              </a:spcAft>
            </a:pPr>
            <a:r>
              <a:rPr lang="fr-BE" dirty="0" smtClean="0"/>
              <a:t>2.3 Produits dangereux: Cf. infra</a:t>
            </a:r>
          </a:p>
          <a:p>
            <a:pPr lvl="1">
              <a:spcAft>
                <a:spcPts val="600"/>
              </a:spcAft>
            </a:pPr>
            <a:r>
              <a:rPr lang="fr-BE" dirty="0" smtClean="0"/>
              <a:t>2.4 </a:t>
            </a:r>
            <a:r>
              <a:rPr lang="fr-BE" dirty="0" smtClean="0"/>
              <a:t>Santé – Nuisances:</a:t>
            </a:r>
          </a:p>
          <a:p>
            <a:pPr lvl="2">
              <a:spcAft>
                <a:spcPts val="0"/>
              </a:spcAft>
            </a:pPr>
            <a:r>
              <a:rPr lang="fr-BE" dirty="0" smtClean="0"/>
              <a:t>Visite médecin vivement souhaitée pour examen des postes de </a:t>
            </a:r>
            <a:r>
              <a:rPr lang="fr-BE" dirty="0" smtClean="0"/>
              <a:t>travail  et pour conforter la </a:t>
            </a:r>
            <a:r>
              <a:rPr lang="fr-BE" dirty="0" smtClean="0"/>
              <a:t>validation </a:t>
            </a:r>
            <a:r>
              <a:rPr lang="fr-BE" dirty="0" smtClean="0"/>
              <a:t>dans les aptitudes données pour les postes spécifiques. </a:t>
            </a:r>
          </a:p>
          <a:p>
            <a:pPr lvl="2">
              <a:spcAft>
                <a:spcPts val="600"/>
              </a:spcAft>
            </a:pPr>
            <a:r>
              <a:rPr lang="fr-BE" dirty="0" smtClean="0"/>
              <a:t>Il serait souhaitable que le service médical  soit plus présent pour  soutenir des équipes fortement engagées dans le développement du site. </a:t>
            </a:r>
            <a:endParaRPr lang="fr-BE" dirty="0" smtClean="0">
              <a:sym typeface="Wingdings" panose="05000000000000000000" pitchFamily="2" charset="2"/>
            </a:endParaRPr>
          </a:p>
          <a:p>
            <a:pPr lvl="2"/>
            <a:endParaRPr lang="fr-BE" dirty="0">
              <a:sym typeface="Wingdings" panose="05000000000000000000" pitchFamily="2" charset="2"/>
            </a:endParaRPr>
          </a:p>
        </p:txBody>
      </p:sp>
      <p:sp>
        <p:nvSpPr>
          <p:cNvPr id="4" name="Espace réservé du pied de page 3"/>
          <p:cNvSpPr>
            <a:spLocks noGrp="1"/>
          </p:cNvSpPr>
          <p:nvPr>
            <p:ph type="ftr" sz="quarter" idx="10"/>
          </p:nvPr>
        </p:nvSpPr>
        <p:spPr/>
        <p:txBody>
          <a:bodyPr/>
          <a:lstStyle/>
          <a:p>
            <a:pPr>
              <a:defRPr/>
            </a:pPr>
            <a:r>
              <a:rPr lang="fr-FR" smtClean="0"/>
              <a:t>Visite renforcée UKAD / Oct 2014 / V0</a:t>
            </a:r>
            <a:endParaRPr lang="fr-FR"/>
          </a:p>
        </p:txBody>
      </p:sp>
      <p:sp>
        <p:nvSpPr>
          <p:cNvPr id="5" name="Espace réservé du numéro de diapositive 4"/>
          <p:cNvSpPr>
            <a:spLocks noGrp="1"/>
          </p:cNvSpPr>
          <p:nvPr>
            <p:ph type="sldNum" sz="quarter" idx="11"/>
          </p:nvPr>
        </p:nvSpPr>
        <p:spPr/>
        <p:txBody>
          <a:bodyPr/>
          <a:lstStyle/>
          <a:p>
            <a:pPr>
              <a:defRPr/>
            </a:pPr>
            <a:fld id="{C99E2605-E00F-452F-9633-FB5C60E0DD6E}" type="slidenum">
              <a:rPr lang="fr-FR" smtClean="0"/>
              <a:pPr>
                <a:defRPr/>
              </a:pPr>
              <a:t>17</a:t>
            </a:fld>
            <a:endParaRPr lang="fr-FR" dirty="0"/>
          </a:p>
        </p:txBody>
      </p:sp>
    </p:spTree>
    <p:extLst>
      <p:ext uri="{BB962C8B-B14F-4D97-AF65-F5344CB8AC3E}">
        <p14:creationId xmlns:p14="http://schemas.microsoft.com/office/powerpoint/2010/main" val="2937872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POINTS MAJEURS (REFERENTIEL</a:t>
            </a:r>
            <a:r>
              <a:rPr lang="fr-FR" dirty="0" smtClean="0"/>
              <a:t>) – POLE 2 – (2/3)</a:t>
            </a:r>
            <a:endParaRPr lang="en-US" dirty="0"/>
          </a:p>
        </p:txBody>
      </p:sp>
      <p:sp>
        <p:nvSpPr>
          <p:cNvPr id="3" name="Espace réservé du contenu 2"/>
          <p:cNvSpPr>
            <a:spLocks noGrp="1"/>
          </p:cNvSpPr>
          <p:nvPr>
            <p:ph idx="1"/>
          </p:nvPr>
        </p:nvSpPr>
        <p:spPr/>
        <p:txBody>
          <a:bodyPr/>
          <a:lstStyle/>
          <a:p>
            <a:r>
              <a:rPr lang="fr-BE" sz="2400" b="1" u="sng" dirty="0" smtClean="0"/>
              <a:t>2 - </a:t>
            </a:r>
            <a:r>
              <a:rPr lang="fr-BE" sz="2400" b="1" u="sng" dirty="0" smtClean="0"/>
              <a:t>Engagement </a:t>
            </a:r>
            <a:r>
              <a:rPr lang="fr-BE" sz="2400" b="1" u="sng" dirty="0" smtClean="0"/>
              <a:t>quotidien : </a:t>
            </a:r>
            <a:endParaRPr lang="fr-BE" sz="2400" b="1" u="sng" dirty="0" smtClean="0"/>
          </a:p>
          <a:p>
            <a:pPr lvl="1"/>
            <a:r>
              <a:rPr lang="fr-BE" sz="2200" dirty="0" smtClean="0"/>
              <a:t>2.5 Circulation véhicules:</a:t>
            </a:r>
          </a:p>
          <a:p>
            <a:pPr lvl="2"/>
            <a:r>
              <a:rPr lang="fr-BE" dirty="0" smtClean="0"/>
              <a:t>Bravo !! Avec un plus pour votre parking</a:t>
            </a:r>
          </a:p>
          <a:p>
            <a:pPr lvl="2"/>
            <a:r>
              <a:rPr lang="fr-BE" dirty="0" smtClean="0"/>
              <a:t>Contrôle d’accès  et lien </a:t>
            </a:r>
            <a:r>
              <a:rPr lang="fr-BE" dirty="0" smtClean="0"/>
              <a:t>sûreté </a:t>
            </a:r>
            <a:r>
              <a:rPr lang="fr-BE" dirty="0" smtClean="0"/>
              <a:t>avec AD </a:t>
            </a:r>
            <a:r>
              <a:rPr lang="fr-BE" dirty="0" err="1" smtClean="0"/>
              <a:t>Ancizes</a:t>
            </a:r>
            <a:endParaRPr lang="fr-BE" dirty="0" smtClean="0"/>
          </a:p>
          <a:p>
            <a:pPr lvl="1"/>
            <a:r>
              <a:rPr lang="fr-BE" sz="2200" dirty="0" smtClean="0"/>
              <a:t>2.6 Equipements / </a:t>
            </a:r>
            <a:r>
              <a:rPr lang="fr-BE" sz="2200" dirty="0" smtClean="0"/>
              <a:t>Utilités /Maintenance : plusieurs bonnes pratiques à souligner !</a:t>
            </a:r>
            <a:endParaRPr lang="fr-BE" sz="2200" dirty="0" smtClean="0"/>
          </a:p>
          <a:p>
            <a:pPr lvl="2"/>
            <a:r>
              <a:rPr lang="fr-BE" dirty="0" smtClean="0"/>
              <a:t>Pratique du 5S au niveau de l’atelier maintenance</a:t>
            </a:r>
          </a:p>
          <a:p>
            <a:pPr lvl="2"/>
            <a:r>
              <a:rPr lang="fr-BE" dirty="0" smtClean="0"/>
              <a:t>Analyses </a:t>
            </a:r>
            <a:r>
              <a:rPr lang="fr-BE" dirty="0" smtClean="0"/>
              <a:t>légionnelles au niveau des bacs de trempe</a:t>
            </a:r>
          </a:p>
          <a:p>
            <a:pPr lvl="2"/>
            <a:r>
              <a:rPr lang="fr-BE" dirty="0" smtClean="0"/>
              <a:t>Pose d’une ligne de vie maintenance Presse</a:t>
            </a:r>
            <a:r>
              <a:rPr lang="fr-BE" dirty="0" smtClean="0"/>
              <a:t>.</a:t>
            </a:r>
          </a:p>
          <a:p>
            <a:pPr lvl="2"/>
            <a:r>
              <a:rPr lang="fr-BE" dirty="0" smtClean="0"/>
              <a:t>Manutention : Décision  prise de déployer les outils de prolongement de la main sur tous les postes + </a:t>
            </a:r>
            <a:r>
              <a:rPr lang="fr-BE" dirty="0" smtClean="0"/>
              <a:t>Achat d’un palonnier (à mettre en service dès que possible).  </a:t>
            </a:r>
          </a:p>
          <a:p>
            <a:pPr lvl="2"/>
            <a:r>
              <a:rPr lang="fr-BE" dirty="0" smtClean="0"/>
              <a:t>Mais … Fermetures </a:t>
            </a:r>
            <a:r>
              <a:rPr lang="fr-BE" dirty="0"/>
              <a:t>des armoires électriques à suivre </a:t>
            </a:r>
            <a:r>
              <a:rPr lang="fr-BE" dirty="0" smtClean="0"/>
              <a:t>…</a:t>
            </a:r>
            <a:endParaRPr lang="fr-BE" dirty="0" smtClean="0"/>
          </a:p>
          <a:p>
            <a:pPr lvl="1"/>
            <a:r>
              <a:rPr lang="fr-BE" sz="2200" dirty="0" smtClean="0"/>
              <a:t>2.7</a:t>
            </a:r>
            <a:r>
              <a:rPr lang="fr-BE" dirty="0" smtClean="0"/>
              <a:t> </a:t>
            </a:r>
            <a:r>
              <a:rPr lang="fr-BE" sz="2200" dirty="0" smtClean="0"/>
              <a:t>Incendie:</a:t>
            </a:r>
          </a:p>
          <a:p>
            <a:pPr lvl="2"/>
            <a:r>
              <a:rPr lang="fr-BE" dirty="0" smtClean="0"/>
              <a:t>Equipements </a:t>
            </a:r>
            <a:r>
              <a:rPr lang="fr-BE" dirty="0" smtClean="0"/>
              <a:t>modernes et complets</a:t>
            </a:r>
            <a:endParaRPr lang="fr-BE" dirty="0" smtClean="0"/>
          </a:p>
          <a:p>
            <a:pPr lvl="2"/>
            <a:endParaRPr lang="fr-BE" dirty="0" smtClean="0">
              <a:sym typeface="Wingdings" panose="05000000000000000000" pitchFamily="2" charset="2"/>
            </a:endParaRPr>
          </a:p>
          <a:p>
            <a:pPr lvl="2"/>
            <a:endParaRPr lang="fr-BE" dirty="0">
              <a:sym typeface="Wingdings" panose="05000000000000000000" pitchFamily="2" charset="2"/>
            </a:endParaRPr>
          </a:p>
        </p:txBody>
      </p:sp>
      <p:sp>
        <p:nvSpPr>
          <p:cNvPr id="4" name="Espace réservé du pied de page 3"/>
          <p:cNvSpPr>
            <a:spLocks noGrp="1"/>
          </p:cNvSpPr>
          <p:nvPr>
            <p:ph type="ftr" sz="quarter" idx="10"/>
          </p:nvPr>
        </p:nvSpPr>
        <p:spPr/>
        <p:txBody>
          <a:bodyPr/>
          <a:lstStyle/>
          <a:p>
            <a:pPr>
              <a:defRPr/>
            </a:pPr>
            <a:r>
              <a:rPr lang="fr-FR" smtClean="0"/>
              <a:t>Visite renforcée UKAD / Oct 2014 / V0</a:t>
            </a:r>
            <a:endParaRPr lang="fr-FR"/>
          </a:p>
        </p:txBody>
      </p:sp>
      <p:sp>
        <p:nvSpPr>
          <p:cNvPr id="5" name="Espace réservé du numéro de diapositive 4"/>
          <p:cNvSpPr>
            <a:spLocks noGrp="1"/>
          </p:cNvSpPr>
          <p:nvPr>
            <p:ph type="sldNum" sz="quarter" idx="11"/>
          </p:nvPr>
        </p:nvSpPr>
        <p:spPr/>
        <p:txBody>
          <a:bodyPr/>
          <a:lstStyle/>
          <a:p>
            <a:pPr>
              <a:defRPr/>
            </a:pPr>
            <a:fld id="{C99E2605-E00F-452F-9633-FB5C60E0DD6E}" type="slidenum">
              <a:rPr lang="fr-FR" smtClean="0"/>
              <a:pPr>
                <a:defRPr/>
              </a:pPr>
              <a:t>18</a:t>
            </a:fld>
            <a:endParaRPr lang="fr-FR" dirty="0"/>
          </a:p>
        </p:txBody>
      </p:sp>
    </p:spTree>
    <p:extLst>
      <p:ext uri="{BB962C8B-B14F-4D97-AF65-F5344CB8AC3E}">
        <p14:creationId xmlns:p14="http://schemas.microsoft.com/office/powerpoint/2010/main" val="3138928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POINTS MAJEURS (REFERENTIEL</a:t>
            </a:r>
            <a:r>
              <a:rPr lang="fr-FR" dirty="0" smtClean="0"/>
              <a:t>) – POLE 2 – (3/3)</a:t>
            </a:r>
            <a:endParaRPr lang="en-US" dirty="0"/>
          </a:p>
        </p:txBody>
      </p:sp>
      <p:sp>
        <p:nvSpPr>
          <p:cNvPr id="3" name="Espace réservé du contenu 2"/>
          <p:cNvSpPr>
            <a:spLocks noGrp="1"/>
          </p:cNvSpPr>
          <p:nvPr>
            <p:ph idx="1"/>
          </p:nvPr>
        </p:nvSpPr>
        <p:spPr/>
        <p:txBody>
          <a:bodyPr/>
          <a:lstStyle/>
          <a:p>
            <a:pPr>
              <a:buFont typeface="Arial" panose="020B0604020202020204" pitchFamily="34" charset="0"/>
              <a:buChar char="•"/>
            </a:pPr>
            <a:r>
              <a:rPr lang="fr-FR" sz="2200" b="1" u="sng" dirty="0" smtClean="0"/>
              <a:t>2.8 -</a:t>
            </a:r>
            <a:r>
              <a:rPr lang="fr-FR" sz="2200" b="1" u="sng" dirty="0" smtClean="0"/>
              <a:t> Autres risques : </a:t>
            </a:r>
          </a:p>
          <a:p>
            <a:pPr>
              <a:buFont typeface="Arial" panose="020B0604020202020204" pitchFamily="34" charset="0"/>
              <a:buChar char="•"/>
            </a:pPr>
            <a:endParaRPr lang="fr-FR" sz="2200" b="1" u="sng" dirty="0" smtClean="0"/>
          </a:p>
          <a:p>
            <a:pPr lvl="1">
              <a:buFont typeface="Wingdings" panose="05000000000000000000" pitchFamily="2" charset="2"/>
              <a:buChar char="Ø"/>
            </a:pPr>
            <a:r>
              <a:rPr lang="fr-FR" dirty="0" smtClean="0"/>
              <a:t>Des procédures liées au risque gaz existent et sont déployées sur le site. </a:t>
            </a:r>
          </a:p>
          <a:p>
            <a:pPr lvl="1">
              <a:buFont typeface="Wingdings" panose="05000000000000000000" pitchFamily="2" charset="2"/>
              <a:buChar char="Ø"/>
            </a:pPr>
            <a:r>
              <a:rPr lang="fr-FR" dirty="0" smtClean="0"/>
              <a:t>Des détecteurs gaz sont utilisés dans les espaces confinés.</a:t>
            </a:r>
          </a:p>
          <a:p>
            <a:pPr lvl="1">
              <a:buFont typeface="Wingdings" panose="05000000000000000000" pitchFamily="2" charset="2"/>
              <a:buChar char="Ø"/>
            </a:pPr>
            <a:r>
              <a:rPr lang="fr-FR" dirty="0" smtClean="0"/>
              <a:t>Revoir la procédure de détection de CO à proximité des fours. </a:t>
            </a:r>
          </a:p>
          <a:p>
            <a:pPr lvl="1">
              <a:buFont typeface="Wingdings" panose="05000000000000000000" pitchFamily="2" charset="2"/>
              <a:buChar char="Ø"/>
            </a:pPr>
            <a:r>
              <a:rPr lang="fr-FR" dirty="0" smtClean="0"/>
              <a:t>La zone du </a:t>
            </a:r>
            <a:r>
              <a:rPr lang="fr-FR" dirty="0" err="1" smtClean="0"/>
              <a:t>dépoussierage</a:t>
            </a:r>
            <a:r>
              <a:rPr lang="fr-FR" dirty="0" smtClean="0"/>
              <a:t> de  la meuleuse  a été décrétée</a:t>
            </a:r>
            <a:r>
              <a:rPr lang="fr-FR" dirty="0" smtClean="0"/>
              <a:t> ATEX par principe de précaution </a:t>
            </a:r>
            <a:r>
              <a:rPr lang="fr-FR" dirty="0" smtClean="0"/>
              <a:t> (</a:t>
            </a:r>
            <a:r>
              <a:rPr lang="fr-FR" dirty="0" err="1" smtClean="0"/>
              <a:t>diag</a:t>
            </a:r>
            <a:r>
              <a:rPr lang="fr-FR" dirty="0" smtClean="0"/>
              <a:t> APAVE fait); il reste à l’identifier avec un panneau sur la porte. </a:t>
            </a:r>
          </a:p>
          <a:p>
            <a:pPr lvl="1">
              <a:buFont typeface="Wingdings" panose="05000000000000000000" pitchFamily="2" charset="2"/>
              <a:buChar char="Ø"/>
            </a:pPr>
            <a:r>
              <a:rPr lang="fr-FR" dirty="0" smtClean="0"/>
              <a:t> L’habilitation électrique fait l’objet de recyclage périodique. </a:t>
            </a:r>
            <a:endParaRPr lang="fr-FR" b="1" dirty="0" smtClean="0"/>
          </a:p>
          <a:p>
            <a:pPr lvl="1">
              <a:buFont typeface="Wingdings" panose="05000000000000000000" pitchFamily="2" charset="2"/>
              <a:buChar char="Ø"/>
            </a:pPr>
            <a:r>
              <a:rPr lang="fr-FR" dirty="0" smtClean="0"/>
              <a:t>Une démarche d’évaluation des risques de type AMDEC est préconisée par le site lors des conceptions de postes de travail ou d’aménagement. </a:t>
            </a:r>
            <a:endParaRPr lang="en-US" dirty="0"/>
          </a:p>
        </p:txBody>
      </p:sp>
      <p:sp>
        <p:nvSpPr>
          <p:cNvPr id="4" name="Espace réservé du pied de page 3"/>
          <p:cNvSpPr>
            <a:spLocks noGrp="1"/>
          </p:cNvSpPr>
          <p:nvPr>
            <p:ph type="ftr" sz="quarter" idx="10"/>
          </p:nvPr>
        </p:nvSpPr>
        <p:spPr/>
        <p:txBody>
          <a:bodyPr/>
          <a:lstStyle/>
          <a:p>
            <a:pPr>
              <a:defRPr/>
            </a:pPr>
            <a:r>
              <a:rPr lang="fr-FR" smtClean="0"/>
              <a:t>Visite renforcée UKAD / Oct 2014 / V0</a:t>
            </a:r>
            <a:endParaRPr lang="fr-FR"/>
          </a:p>
        </p:txBody>
      </p:sp>
      <p:sp>
        <p:nvSpPr>
          <p:cNvPr id="5" name="Espace réservé du numéro de diapositive 4"/>
          <p:cNvSpPr>
            <a:spLocks noGrp="1"/>
          </p:cNvSpPr>
          <p:nvPr>
            <p:ph type="sldNum" sz="quarter" idx="11"/>
          </p:nvPr>
        </p:nvSpPr>
        <p:spPr/>
        <p:txBody>
          <a:bodyPr/>
          <a:lstStyle/>
          <a:p>
            <a:pPr>
              <a:defRPr/>
            </a:pPr>
            <a:fld id="{C99E2605-E00F-452F-9633-FB5C60E0DD6E}" type="slidenum">
              <a:rPr lang="fr-FR" smtClean="0"/>
              <a:pPr>
                <a:defRPr/>
              </a:pPr>
              <a:t>19</a:t>
            </a:fld>
            <a:endParaRPr lang="fr-FR" dirty="0"/>
          </a:p>
        </p:txBody>
      </p:sp>
    </p:spTree>
    <p:extLst>
      <p:ext uri="{BB962C8B-B14F-4D97-AF65-F5344CB8AC3E}">
        <p14:creationId xmlns:p14="http://schemas.microsoft.com/office/powerpoint/2010/main" val="224109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67544" y="1052736"/>
            <a:ext cx="8280920" cy="5256584"/>
          </a:xfrm>
        </p:spPr>
        <p:txBody>
          <a:bodyPr/>
          <a:lstStyle/>
          <a:p>
            <a:pPr algn="just" eaLnBrk="1" hangingPunct="1"/>
            <a:r>
              <a:rPr lang="fr-FR" dirty="0" smtClean="0"/>
              <a:t>Le site d’UKAD fonctionne avec ses systèmes de Management de la Qualité, de L’Environnement et de la Sécurité et de la Santé au travail certifiés conformément aux référentiels en vigueurs par AFAQ/AFNOR.</a:t>
            </a:r>
          </a:p>
          <a:p>
            <a:pPr algn="just" eaLnBrk="1" hangingPunct="1"/>
            <a:endParaRPr lang="fr-FR" dirty="0" smtClean="0"/>
          </a:p>
          <a:p>
            <a:pPr algn="just" eaLnBrk="1" hangingPunct="1"/>
            <a:r>
              <a:rPr lang="fr-FR" dirty="0" smtClean="0"/>
              <a:t>Le site d’UKAD recevra la visite du certificateur en Novembre 2014 pour à la fois reconduire et regrouper les 3 certifications. A ce titre le site a fait réaliser un audit à blanc par un cabinet d’audit indépendant et attend le compte rendu de cet audit pour lequel un retour synthétique </a:t>
            </a:r>
            <a:r>
              <a:rPr lang="fr-FR" dirty="0" smtClean="0"/>
              <a:t>a </a:t>
            </a:r>
            <a:r>
              <a:rPr lang="fr-FR" dirty="0" smtClean="0"/>
              <a:t>été fait en fin de mission. Ce cabinet a toutefois travaillé essentiellement en Qualité (et sans beaucoup de pertinence en HS&amp;S ou Environnement selon le site).</a:t>
            </a:r>
          </a:p>
          <a:p>
            <a:pPr marL="0" indent="0" algn="just" eaLnBrk="1" hangingPunct="1">
              <a:buNone/>
            </a:pPr>
            <a:endParaRPr lang="fr-FR" dirty="0" smtClean="0"/>
          </a:p>
          <a:p>
            <a:pPr algn="just" eaLnBrk="1" hangingPunct="1"/>
            <a:r>
              <a:rPr lang="fr-FR" dirty="0" smtClean="0"/>
              <a:t>Le site avait sollicité un audit HSE selon référentiel Groupe, mais les conditions n’étaient pas toutes remplies pour que cet audit soit conduit. Il avait donc été décidé de conduire une visite « renforcée » de type HSE avec la participation de Marc FAUTSCH et de Stéphanie ROUSSET. </a:t>
            </a:r>
          </a:p>
          <a:p>
            <a:pPr lvl="1" eaLnBrk="1" hangingPunct="1"/>
            <a:endParaRPr lang="en-US" dirty="0" smtClean="0"/>
          </a:p>
          <a:p>
            <a:pPr lvl="2" eaLnBrk="1" hangingPunct="1"/>
            <a:endParaRPr lang="fr-FR" dirty="0" smtClean="0"/>
          </a:p>
          <a:p>
            <a:pPr lvl="4" eaLnBrk="1" hangingPunct="1"/>
            <a:endParaRPr lang="fr-FR" dirty="0" smtClean="0"/>
          </a:p>
          <a:p>
            <a:pPr lvl="4" eaLnBrk="1" hangingPunct="1"/>
            <a:endParaRPr lang="fr-FR" dirty="0" smtClean="0"/>
          </a:p>
          <a:p>
            <a:pPr lvl="4" eaLnBrk="1" hangingPunct="1"/>
            <a:endParaRPr lang="fr-FR" dirty="0" smtClean="0"/>
          </a:p>
        </p:txBody>
      </p:sp>
      <p:sp>
        <p:nvSpPr>
          <p:cNvPr id="5123" name="Espace réservé du pied de page 1"/>
          <p:cNvSpPr>
            <a:spLocks noGrp="1"/>
          </p:cNvSpPr>
          <p:nvPr>
            <p:ph type="ftr"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mtClean="0">
                <a:latin typeface="Constantia" pitchFamily="18" charset="0"/>
              </a:rPr>
              <a:t>Visite renforcée UKAD / Oct 2014 / V0</a:t>
            </a:r>
            <a:endParaRPr lang="fr-FR" smtClean="0">
              <a:latin typeface="Constantia" pitchFamily="18" charset="0"/>
            </a:endParaRPr>
          </a:p>
        </p:txBody>
      </p:sp>
      <p:sp>
        <p:nvSpPr>
          <p:cNvPr id="6149" name="Espace réservé du numéro de diapositive 2"/>
          <p:cNvSpPr>
            <a:spLocks noGrp="1"/>
          </p:cNvSpPr>
          <p:nvPr>
            <p:ph type="sldNum" sz="quarter" idx="11"/>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91E9ECD4-AC78-447B-90B6-A092ECA6F522}" type="slidenum">
              <a:rPr lang="fr-FR" smtClean="0">
                <a:latin typeface="+mn-lt"/>
              </a:rPr>
              <a:pPr eaLnBrk="1" hangingPunct="1">
                <a:defRPr/>
              </a:pPr>
              <a:t>2</a:t>
            </a:fld>
            <a:endParaRPr lang="fr-FR" dirty="0" smtClean="0">
              <a:latin typeface="+mn-lt"/>
            </a:endParaRPr>
          </a:p>
        </p:txBody>
      </p:sp>
      <p:sp>
        <p:nvSpPr>
          <p:cNvPr id="5125" name="Titre 1"/>
          <p:cNvSpPr>
            <a:spLocks noGrp="1"/>
          </p:cNvSpPr>
          <p:nvPr>
            <p:ph type="title"/>
          </p:nvPr>
        </p:nvSpPr>
        <p:spPr/>
        <p:txBody>
          <a:bodyPr/>
          <a:lstStyle/>
          <a:p>
            <a:r>
              <a:rPr lang="fr-FR" dirty="0" smtClean="0"/>
              <a:t>CONTEXTE DE CETTE VISITE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POINTS MAJEURS (REFERENTIEL)- POLE 3 (1/2)</a:t>
            </a:r>
            <a:endParaRPr lang="en-US" dirty="0"/>
          </a:p>
        </p:txBody>
      </p:sp>
      <p:sp>
        <p:nvSpPr>
          <p:cNvPr id="3" name="Espace réservé du contenu 2"/>
          <p:cNvSpPr>
            <a:spLocks noGrp="1"/>
          </p:cNvSpPr>
          <p:nvPr>
            <p:ph idx="1"/>
          </p:nvPr>
        </p:nvSpPr>
        <p:spPr/>
        <p:txBody>
          <a:bodyPr/>
          <a:lstStyle/>
          <a:p>
            <a:r>
              <a:rPr lang="fr-FR" sz="2400" b="1" u="sng" dirty="0" smtClean="0"/>
              <a:t>3.1 – </a:t>
            </a:r>
            <a:r>
              <a:rPr lang="fr-FR" sz="2200" b="1" u="sng" dirty="0" smtClean="0"/>
              <a:t>Consignes</a:t>
            </a:r>
            <a:r>
              <a:rPr lang="fr-FR" sz="2400" b="1" u="sng" dirty="0" smtClean="0"/>
              <a:t> Générales :</a:t>
            </a:r>
          </a:p>
          <a:p>
            <a:pPr lvl="1"/>
            <a:r>
              <a:rPr lang="fr-FR" sz="2200" dirty="0" smtClean="0"/>
              <a:t>L’analyse de risques aux postes de travail (Document Unique) </a:t>
            </a:r>
            <a:r>
              <a:rPr lang="fr-FR" sz="2200" dirty="0" smtClean="0"/>
              <a:t>existe,  </a:t>
            </a:r>
            <a:r>
              <a:rPr lang="fr-FR" sz="2200" dirty="0" smtClean="0"/>
              <a:t>bien que </a:t>
            </a:r>
            <a:r>
              <a:rPr lang="fr-FR" sz="2200" dirty="0" smtClean="0"/>
              <a:t>la liste </a:t>
            </a:r>
            <a:r>
              <a:rPr lang="fr-FR" sz="2200" dirty="0" smtClean="0"/>
              <a:t>des postes dangereux ne soit pas établie.</a:t>
            </a:r>
          </a:p>
          <a:p>
            <a:pPr lvl="1"/>
            <a:r>
              <a:rPr lang="fr-FR" sz="2200" dirty="0" smtClean="0"/>
              <a:t>Les Fiches de postes </a:t>
            </a:r>
            <a:r>
              <a:rPr lang="fr-FR" sz="2200" dirty="0" smtClean="0"/>
              <a:t>SE, qui </a:t>
            </a:r>
            <a:r>
              <a:rPr lang="fr-FR" sz="2200" dirty="0"/>
              <a:t>sont des livrables de l’analyse des </a:t>
            </a:r>
            <a:r>
              <a:rPr lang="fr-FR" sz="2200" dirty="0" smtClean="0"/>
              <a:t>risques existent,  </a:t>
            </a:r>
            <a:r>
              <a:rPr lang="fr-FR" sz="2200" dirty="0" smtClean="0"/>
              <a:t>mais des </a:t>
            </a:r>
            <a:r>
              <a:rPr lang="fr-FR" sz="2200" dirty="0" smtClean="0"/>
              <a:t>fiches </a:t>
            </a:r>
            <a:r>
              <a:rPr lang="fr-FR" sz="2200" dirty="0" smtClean="0"/>
              <a:t>simplifiées de données de sécurité n’existent pas pour tous les postes de travail.</a:t>
            </a:r>
          </a:p>
          <a:p>
            <a:r>
              <a:rPr lang="fr-FR" sz="2400" b="1" u="sng" dirty="0" smtClean="0"/>
              <a:t>3.2 – Analyse des évènements :</a:t>
            </a:r>
          </a:p>
          <a:p>
            <a:pPr lvl="1"/>
            <a:r>
              <a:rPr lang="fr-FR" sz="2200" dirty="0" smtClean="0"/>
              <a:t>Excellente pratique </a:t>
            </a:r>
            <a:r>
              <a:rPr lang="fr-FR" sz="2200" dirty="0" smtClean="0"/>
              <a:t>avec les Fiches </a:t>
            </a:r>
            <a:r>
              <a:rPr lang="fr-FR" sz="2200" dirty="0" smtClean="0"/>
              <a:t>d’anomalies </a:t>
            </a:r>
            <a:r>
              <a:rPr lang="fr-FR" sz="2200" dirty="0" smtClean="0"/>
              <a:t>et le </a:t>
            </a:r>
            <a:r>
              <a:rPr lang="fr-FR" sz="2200" dirty="0" smtClean="0"/>
              <a:t>traitement différencié selon le type d’écart constaté. Il ne semble pas judicieux de vouloir imposer la Détection/Action que ces fiches remplacent complètement et pour laquelle il faudrait que les opérateurs se réapproprient un nouvel outil.</a:t>
            </a:r>
            <a:endParaRPr lang="fr-FR" sz="2200" dirty="0"/>
          </a:p>
        </p:txBody>
      </p:sp>
      <p:sp>
        <p:nvSpPr>
          <p:cNvPr id="4" name="Espace réservé du pied de page 3"/>
          <p:cNvSpPr>
            <a:spLocks noGrp="1"/>
          </p:cNvSpPr>
          <p:nvPr>
            <p:ph type="ftr" sz="quarter" idx="10"/>
          </p:nvPr>
        </p:nvSpPr>
        <p:spPr/>
        <p:txBody>
          <a:bodyPr/>
          <a:lstStyle/>
          <a:p>
            <a:pPr>
              <a:defRPr/>
            </a:pPr>
            <a:r>
              <a:rPr lang="fr-FR" smtClean="0"/>
              <a:t>Visite renforcée UKAD / Oct 2014 / V0</a:t>
            </a:r>
            <a:endParaRPr lang="fr-FR"/>
          </a:p>
        </p:txBody>
      </p:sp>
      <p:sp>
        <p:nvSpPr>
          <p:cNvPr id="5" name="Espace réservé du numéro de diapositive 4"/>
          <p:cNvSpPr>
            <a:spLocks noGrp="1"/>
          </p:cNvSpPr>
          <p:nvPr>
            <p:ph type="sldNum" sz="quarter" idx="11"/>
          </p:nvPr>
        </p:nvSpPr>
        <p:spPr/>
        <p:txBody>
          <a:bodyPr/>
          <a:lstStyle/>
          <a:p>
            <a:pPr>
              <a:defRPr/>
            </a:pPr>
            <a:fld id="{C99E2605-E00F-452F-9633-FB5C60E0DD6E}" type="slidenum">
              <a:rPr lang="fr-FR" smtClean="0"/>
              <a:pPr>
                <a:defRPr/>
              </a:pPr>
              <a:t>20</a:t>
            </a:fld>
            <a:endParaRPr lang="fr-FR" dirty="0"/>
          </a:p>
        </p:txBody>
      </p:sp>
    </p:spTree>
    <p:extLst>
      <p:ext uri="{BB962C8B-B14F-4D97-AF65-F5344CB8AC3E}">
        <p14:creationId xmlns:p14="http://schemas.microsoft.com/office/powerpoint/2010/main" val="320059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POINTS MAJEURS (</a:t>
            </a:r>
            <a:r>
              <a:rPr lang="fr-FR" smtClean="0"/>
              <a:t>REFERENTIEL) – POLE 3 (2/2)</a:t>
            </a:r>
            <a:endParaRPr lang="en-US" dirty="0"/>
          </a:p>
        </p:txBody>
      </p:sp>
      <p:sp>
        <p:nvSpPr>
          <p:cNvPr id="3" name="Espace réservé du contenu 2"/>
          <p:cNvSpPr>
            <a:spLocks noGrp="1"/>
          </p:cNvSpPr>
          <p:nvPr>
            <p:ph idx="1"/>
          </p:nvPr>
        </p:nvSpPr>
        <p:spPr/>
        <p:txBody>
          <a:bodyPr/>
          <a:lstStyle/>
          <a:p>
            <a:r>
              <a:rPr lang="fr-FR" sz="2200" b="1" u="sng" dirty="0" smtClean="0"/>
              <a:t>3.3 – Risque Majeur :</a:t>
            </a:r>
          </a:p>
          <a:p>
            <a:pPr lvl="1"/>
            <a:r>
              <a:rPr lang="fr-FR" sz="2200" dirty="0" smtClean="0"/>
              <a:t>Un POI existe avec différents scénarii,</a:t>
            </a:r>
          </a:p>
          <a:p>
            <a:pPr lvl="1"/>
            <a:r>
              <a:rPr lang="fr-FR" sz="2200" dirty="0"/>
              <a:t>Matériel </a:t>
            </a:r>
            <a:r>
              <a:rPr lang="fr-FR" sz="2200" dirty="0" smtClean="0"/>
              <a:t>disponible, astreinte en place,</a:t>
            </a:r>
            <a:endParaRPr lang="fr-FR" sz="2200" dirty="0"/>
          </a:p>
          <a:p>
            <a:pPr lvl="1"/>
            <a:r>
              <a:rPr lang="fr-FR" sz="2200" dirty="0" smtClean="0"/>
              <a:t>Un exercice est à réaliser après formation des personnes concernées.</a:t>
            </a:r>
          </a:p>
          <a:p>
            <a:r>
              <a:rPr lang="fr-FR" sz="2400" b="1" u="sng" dirty="0" smtClean="0"/>
              <a:t>3.4 – Structure de Prévention :</a:t>
            </a:r>
          </a:p>
          <a:p>
            <a:pPr lvl="1"/>
            <a:r>
              <a:rPr lang="fr-FR" sz="2200" dirty="0" smtClean="0"/>
              <a:t>La veille règlementaire, ainsi que le recollement,  sont assurés.</a:t>
            </a:r>
          </a:p>
          <a:p>
            <a:pPr lvl="1"/>
            <a:r>
              <a:rPr lang="fr-FR" sz="2200" dirty="0" smtClean="0"/>
              <a:t>La structure de l’équipe QHSE comporte outre Marc CABANO, un technicien qui s’occupe plutôt de qualité et d’environnement et d’un alternant (IG2E Lyon ) plus orienté environnement. La priorité que constituent nos clients « aéronautique » fait que la </a:t>
            </a:r>
            <a:r>
              <a:rPr lang="fr-FR" sz="2200" dirty="0" smtClean="0"/>
              <a:t>sécurité et environnement </a:t>
            </a:r>
            <a:r>
              <a:rPr lang="fr-FR" sz="2200" dirty="0" smtClean="0"/>
              <a:t>ne </a:t>
            </a:r>
            <a:r>
              <a:rPr lang="fr-FR" sz="2200" dirty="0" smtClean="0"/>
              <a:t>bénéficient </a:t>
            </a:r>
            <a:r>
              <a:rPr lang="fr-FR" sz="2200" dirty="0" smtClean="0"/>
              <a:t>que d’un </a:t>
            </a:r>
            <a:r>
              <a:rPr lang="fr-FR" sz="2200" dirty="0" smtClean="0"/>
              <a:t>40% </a:t>
            </a:r>
            <a:r>
              <a:rPr lang="fr-FR" sz="2200" dirty="0" smtClean="0"/>
              <a:t>ETP (MC) ce qui est peu.</a:t>
            </a:r>
          </a:p>
        </p:txBody>
      </p:sp>
      <p:sp>
        <p:nvSpPr>
          <p:cNvPr id="4" name="Espace réservé du pied de page 3"/>
          <p:cNvSpPr>
            <a:spLocks noGrp="1"/>
          </p:cNvSpPr>
          <p:nvPr>
            <p:ph type="ftr" sz="quarter" idx="10"/>
          </p:nvPr>
        </p:nvSpPr>
        <p:spPr/>
        <p:txBody>
          <a:bodyPr/>
          <a:lstStyle/>
          <a:p>
            <a:pPr>
              <a:defRPr/>
            </a:pPr>
            <a:r>
              <a:rPr lang="fr-FR" smtClean="0"/>
              <a:t>Visite renforcée UKAD / Oct 2014 / V0</a:t>
            </a:r>
            <a:endParaRPr lang="fr-FR"/>
          </a:p>
        </p:txBody>
      </p:sp>
      <p:sp>
        <p:nvSpPr>
          <p:cNvPr id="5" name="Espace réservé du numéro de diapositive 4"/>
          <p:cNvSpPr>
            <a:spLocks noGrp="1"/>
          </p:cNvSpPr>
          <p:nvPr>
            <p:ph type="sldNum" sz="quarter" idx="11"/>
          </p:nvPr>
        </p:nvSpPr>
        <p:spPr/>
        <p:txBody>
          <a:bodyPr/>
          <a:lstStyle/>
          <a:p>
            <a:pPr>
              <a:defRPr/>
            </a:pPr>
            <a:fld id="{C99E2605-E00F-452F-9633-FB5C60E0DD6E}" type="slidenum">
              <a:rPr lang="fr-FR" smtClean="0"/>
              <a:pPr>
                <a:defRPr/>
              </a:pPr>
              <a:t>21</a:t>
            </a:fld>
            <a:endParaRPr lang="fr-FR" dirty="0"/>
          </a:p>
        </p:txBody>
      </p:sp>
    </p:spTree>
    <p:extLst>
      <p:ext uri="{BB962C8B-B14F-4D97-AF65-F5344CB8AC3E}">
        <p14:creationId xmlns:p14="http://schemas.microsoft.com/office/powerpoint/2010/main" val="2110021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idx="4294967295"/>
          </p:nvPr>
        </p:nvSpPr>
        <p:spPr>
          <a:xfrm>
            <a:off x="1042988" y="2636838"/>
            <a:ext cx="7416800" cy="1289050"/>
          </a:xfrm>
        </p:spPr>
        <p:txBody>
          <a:bodyPr/>
          <a:lstStyle>
            <a:lvl1pPr algn="ctr">
              <a:defRPr sz="4000" b="1" cap="all"/>
            </a:lvl1pPr>
          </a:lstStyle>
          <a:p>
            <a:pPr>
              <a:defRPr/>
            </a:pPr>
            <a:r>
              <a:rPr lang="fr-FR" dirty="0" smtClean="0"/>
              <a:t>environnement</a:t>
            </a:r>
            <a:endParaRPr lang="en-US" dirty="0"/>
          </a:p>
        </p:txBody>
      </p:sp>
      <p:sp>
        <p:nvSpPr>
          <p:cNvPr id="6147" name="Espace réservé du texte 2"/>
          <p:cNvSpPr>
            <a:spLocks noGrp="1"/>
          </p:cNvSpPr>
          <p:nvPr>
            <p:ph type="body" idx="4294967295"/>
          </p:nvPr>
        </p:nvSpPr>
        <p:spPr>
          <a:xfrm>
            <a:off x="683568" y="4149080"/>
            <a:ext cx="7921253" cy="1152525"/>
          </a:xfrm>
        </p:spPr>
        <p:txBody>
          <a:bodyPr/>
          <a:lstStyle/>
          <a:p>
            <a:pPr marL="0" indent="0">
              <a:buNone/>
            </a:pPr>
            <a:endParaRPr lang="fr-FR" sz="3600" b="1" dirty="0" smtClean="0"/>
          </a:p>
        </p:txBody>
      </p:sp>
      <p:sp>
        <p:nvSpPr>
          <p:cNvPr id="6148" name="Espace réservé du pied de page 1"/>
          <p:cNvSpPr>
            <a:spLocks noGrp="1"/>
          </p:cNvSpPr>
          <p:nvPr>
            <p:ph type="ftr"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mtClean="0">
                <a:latin typeface="Constantia" pitchFamily="18" charset="0"/>
              </a:rPr>
              <a:t>Visite renforcée UKAD / Oct 2014 / V0</a:t>
            </a:r>
            <a:endParaRPr lang="fr-FR" smtClean="0">
              <a:latin typeface="Constantia" pitchFamily="18" charset="0"/>
            </a:endParaRPr>
          </a:p>
        </p:txBody>
      </p:sp>
      <p:sp>
        <p:nvSpPr>
          <p:cNvPr id="6149" name="Espace réservé du numéro de diapositive 2"/>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AF6A64E-4B03-4C02-B4D4-B86C2077094E}" type="slidenum">
              <a:rPr lang="fr-FR" smtClean="0">
                <a:latin typeface="Constantia" pitchFamily="18" charset="0"/>
              </a:rPr>
              <a:pPr eaLnBrk="1" hangingPunct="1"/>
              <a:t>22</a:t>
            </a:fld>
            <a:endParaRPr lang="fr-FR" smtClean="0">
              <a:latin typeface="Constantia" pitchFamily="18" charset="0"/>
            </a:endParaRPr>
          </a:p>
        </p:txBody>
      </p:sp>
    </p:spTree>
    <p:extLst>
      <p:ext uri="{BB962C8B-B14F-4D97-AF65-F5344CB8AC3E}">
        <p14:creationId xmlns:p14="http://schemas.microsoft.com/office/powerpoint/2010/main" val="3650567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u="sng" dirty="0" smtClean="0"/>
              <a:t>Démarche - Priorités de cette 1ère visite environnementale </a:t>
            </a:r>
            <a:endParaRPr lang="en-US" u="sng" dirty="0"/>
          </a:p>
        </p:txBody>
      </p:sp>
      <p:sp>
        <p:nvSpPr>
          <p:cNvPr id="4" name="Espace réservé du pied de page 3"/>
          <p:cNvSpPr>
            <a:spLocks noGrp="1"/>
          </p:cNvSpPr>
          <p:nvPr>
            <p:ph type="ftr" sz="quarter" idx="10"/>
          </p:nvPr>
        </p:nvSpPr>
        <p:spPr/>
        <p:txBody>
          <a:bodyPr/>
          <a:lstStyle/>
          <a:p>
            <a:pPr>
              <a:defRPr/>
            </a:pPr>
            <a:r>
              <a:rPr lang="fr-FR" smtClean="0"/>
              <a:t>Visite renforcée UKAD / Oct 2014 / V0</a:t>
            </a:r>
            <a:endParaRPr lang="fr-FR"/>
          </a:p>
        </p:txBody>
      </p:sp>
      <p:sp>
        <p:nvSpPr>
          <p:cNvPr id="5" name="Espace réservé du numéro de diapositive 4"/>
          <p:cNvSpPr>
            <a:spLocks noGrp="1"/>
          </p:cNvSpPr>
          <p:nvPr>
            <p:ph type="sldNum" sz="quarter" idx="11"/>
          </p:nvPr>
        </p:nvSpPr>
        <p:spPr/>
        <p:txBody>
          <a:bodyPr/>
          <a:lstStyle/>
          <a:p>
            <a:pPr>
              <a:defRPr/>
            </a:pPr>
            <a:fld id="{C99E2605-E00F-452F-9633-FB5C60E0DD6E}" type="slidenum">
              <a:rPr lang="fr-FR" smtClean="0"/>
              <a:pPr>
                <a:defRPr/>
              </a:pPr>
              <a:t>23</a:t>
            </a:fld>
            <a:endParaRPr lang="fr-FR" dirty="0"/>
          </a:p>
        </p:txBody>
      </p:sp>
      <p:sp>
        <p:nvSpPr>
          <p:cNvPr id="6" name="Rectangle 5"/>
          <p:cNvSpPr/>
          <p:nvPr/>
        </p:nvSpPr>
        <p:spPr>
          <a:xfrm>
            <a:off x="539552" y="1340768"/>
            <a:ext cx="8136904" cy="5663089"/>
          </a:xfrm>
          <a:prstGeom prst="rect">
            <a:avLst/>
          </a:prstGeom>
        </p:spPr>
        <p:txBody>
          <a:bodyPr wrap="square">
            <a:spAutoFit/>
          </a:bodyPr>
          <a:lstStyle/>
          <a:p>
            <a:pPr marL="285750" indent="-285750">
              <a:buFont typeface="Arial" panose="020B0604020202020204" pitchFamily="34" charset="0"/>
              <a:buChar char="•"/>
            </a:pPr>
            <a:r>
              <a:rPr lang="fr-BE" b="1" u="sng" dirty="0" smtClean="0">
                <a:solidFill>
                  <a:schemeClr val="accent2">
                    <a:lumMod val="75000"/>
                  </a:schemeClr>
                </a:solidFill>
                <a:effectLst>
                  <a:outerShdw blurRad="38100" dist="38100" dir="2700000" algn="tl">
                    <a:srgbClr val="000000">
                      <a:alpha val="43137"/>
                    </a:srgbClr>
                  </a:outerShdw>
                </a:effectLst>
              </a:rPr>
              <a:t>EIE </a:t>
            </a:r>
            <a:r>
              <a:rPr lang="fr-BE" b="1" u="sng" dirty="0" smtClean="0">
                <a:solidFill>
                  <a:schemeClr val="accent2">
                    <a:lumMod val="75000"/>
                  </a:schemeClr>
                </a:solidFill>
                <a:effectLst>
                  <a:outerShdw blurRad="38100" dist="38100" dir="2700000" algn="tl">
                    <a:srgbClr val="000000">
                      <a:alpha val="43137"/>
                    </a:srgbClr>
                  </a:outerShdw>
                </a:effectLst>
                <a:sym typeface="Wingdings" panose="05000000000000000000" pitchFamily="2" charset="2"/>
              </a:rPr>
              <a:t> Conformité aux attentes:</a:t>
            </a:r>
            <a:endParaRPr lang="fr-BE" b="1" u="sng" dirty="0" smtClean="0">
              <a:solidFill>
                <a:schemeClr val="accent2">
                  <a:lumMod val="75000"/>
                </a:schemeClr>
              </a:solidFill>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fr-BE" sz="1000" b="1" u="sng" dirty="0">
              <a:solidFill>
                <a:schemeClr val="accent2">
                  <a:lumMod val="75000"/>
                </a:schemeClr>
              </a:solidFill>
              <a:effectLst>
                <a:outerShdw blurRad="38100" dist="38100" dir="2700000" algn="tl">
                  <a:srgbClr val="000000">
                    <a:alpha val="43137"/>
                  </a:srgbClr>
                </a:outerShdw>
              </a:effectLst>
            </a:endParaRPr>
          </a:p>
          <a:p>
            <a:pPr marL="742950" lvl="1" indent="-285750">
              <a:buFont typeface="Arial" panose="020B0604020202020204" pitchFamily="34" charset="0"/>
              <a:buChar char="•"/>
            </a:pPr>
            <a:r>
              <a:rPr lang="fr-BE" dirty="0"/>
              <a:t>Constats </a:t>
            </a:r>
            <a:r>
              <a:rPr lang="fr-BE" dirty="0" smtClean="0"/>
              <a:t>EIE </a:t>
            </a:r>
            <a:r>
              <a:rPr lang="fr-BE" dirty="0" smtClean="0">
                <a:sym typeface="Wingdings" panose="05000000000000000000" pitchFamily="2" charset="2"/>
              </a:rPr>
              <a:t> Demande d’autorisation URS</a:t>
            </a:r>
            <a:endParaRPr lang="fr-BE" dirty="0" smtClean="0"/>
          </a:p>
          <a:p>
            <a:pPr marL="742950" lvl="1" indent="-285750">
              <a:buFont typeface="Arial" panose="020B0604020202020204" pitchFamily="34" charset="0"/>
              <a:buChar char="•"/>
            </a:pPr>
            <a:r>
              <a:rPr lang="fr-BE" dirty="0" smtClean="0"/>
              <a:t>Impositions réglementaires au sens large </a:t>
            </a:r>
            <a:r>
              <a:rPr lang="fr-BE" dirty="0" smtClean="0">
                <a:sym typeface="Wingdings" panose="05000000000000000000" pitchFamily="2" charset="2"/>
              </a:rPr>
              <a:t> AP + Autres </a:t>
            </a:r>
            <a:endParaRPr lang="fr-BE" dirty="0" smtClean="0"/>
          </a:p>
          <a:p>
            <a:pPr marL="742950" lvl="1" indent="-285750">
              <a:buFont typeface="Arial" panose="020B0604020202020204" pitchFamily="34" charset="0"/>
              <a:buChar char="•"/>
            </a:pPr>
            <a:r>
              <a:rPr lang="fr-BE" dirty="0" smtClean="0"/>
              <a:t>Cahier des charges du projet </a:t>
            </a:r>
            <a:r>
              <a:rPr lang="fr-BE" dirty="0" smtClean="0">
                <a:sym typeface="Wingdings" panose="05000000000000000000" pitchFamily="2" charset="2"/>
              </a:rPr>
              <a:t> </a:t>
            </a:r>
          </a:p>
          <a:p>
            <a:pPr marL="742950" lvl="1" indent="-285750">
              <a:buFont typeface="Arial" panose="020B0604020202020204" pitchFamily="34" charset="0"/>
              <a:buChar char="•"/>
            </a:pPr>
            <a:r>
              <a:rPr lang="fr-BE" dirty="0" smtClean="0">
                <a:sym typeface="Wingdings" panose="05000000000000000000" pitchFamily="2" charset="2"/>
              </a:rPr>
              <a:t>Constat des équipements / garanties fournisseurs  </a:t>
            </a:r>
          </a:p>
          <a:p>
            <a:pPr marL="742950" lvl="1" indent="-285750">
              <a:buFont typeface="Arial" panose="020B0604020202020204" pitchFamily="34" charset="0"/>
              <a:buChar char="•"/>
            </a:pPr>
            <a:r>
              <a:rPr lang="fr-BE" dirty="0" smtClean="0">
                <a:sym typeface="Wingdings" panose="05000000000000000000" pitchFamily="2" charset="2"/>
              </a:rPr>
              <a:t>Aujourd’hui, après démarrage:</a:t>
            </a:r>
          </a:p>
          <a:p>
            <a:pPr marL="1200150" lvl="2" indent="-285750">
              <a:buFont typeface="Arial" panose="020B0604020202020204" pitchFamily="34" charset="0"/>
              <a:buChar char="•"/>
            </a:pPr>
            <a:r>
              <a:rPr lang="fr-BE" dirty="0" smtClean="0">
                <a:sym typeface="Wingdings" panose="05000000000000000000" pitchFamily="2" charset="2"/>
              </a:rPr>
              <a:t>Plan de contrôle / analyses </a:t>
            </a:r>
          </a:p>
          <a:p>
            <a:pPr marL="1200150" lvl="2" indent="-285750">
              <a:buFont typeface="Arial" panose="020B0604020202020204" pitchFamily="34" charset="0"/>
              <a:buChar char="•"/>
            </a:pPr>
            <a:r>
              <a:rPr lang="fr-BE" dirty="0" smtClean="0">
                <a:sym typeface="Wingdings" panose="05000000000000000000" pitchFamily="2" charset="2"/>
              </a:rPr>
              <a:t>Conformité aux attentes / réglementations ?</a:t>
            </a:r>
            <a:endParaRPr lang="fr-BE" dirty="0"/>
          </a:p>
          <a:p>
            <a:pPr marL="742950" lvl="1" indent="-285750">
              <a:buFont typeface="Arial" panose="020B0604020202020204" pitchFamily="34" charset="0"/>
              <a:buChar char="•"/>
            </a:pPr>
            <a:endParaRPr lang="fr-BE" b="1" dirty="0"/>
          </a:p>
          <a:p>
            <a:pPr marL="285750" indent="-285750">
              <a:buFont typeface="Arial" panose="020B0604020202020204" pitchFamily="34" charset="0"/>
              <a:buChar char="•"/>
            </a:pPr>
            <a:r>
              <a:rPr lang="fr-BE" b="1" u="sng" dirty="0" smtClean="0">
                <a:solidFill>
                  <a:schemeClr val="accent2">
                    <a:lumMod val="75000"/>
                  </a:schemeClr>
                </a:solidFill>
                <a:effectLst>
                  <a:outerShdw blurRad="38100" dist="38100" dir="2700000" algn="tl">
                    <a:srgbClr val="000000">
                      <a:alpha val="43137"/>
                    </a:srgbClr>
                  </a:outerShdw>
                </a:effectLst>
              </a:rPr>
              <a:t>EEADSS </a:t>
            </a:r>
            <a:r>
              <a:rPr lang="fr-BE" b="1" u="sng" dirty="0">
                <a:solidFill>
                  <a:schemeClr val="accent2">
                    <a:lumMod val="75000"/>
                  </a:schemeClr>
                </a:solidFill>
                <a:effectLst>
                  <a:outerShdw blurRad="38100" dist="38100" dir="2700000" algn="tl">
                    <a:srgbClr val="000000">
                      <a:alpha val="43137"/>
                    </a:srgbClr>
                  </a:outerShdw>
                </a:effectLst>
              </a:rPr>
              <a:t>+ Produits dangereux:</a:t>
            </a:r>
          </a:p>
          <a:p>
            <a:pPr marL="285750" indent="-285750">
              <a:buFont typeface="Arial" panose="020B0604020202020204" pitchFamily="34" charset="0"/>
              <a:buChar char="•"/>
            </a:pPr>
            <a:endParaRPr lang="fr-BE" sz="1000" b="1" dirty="0">
              <a:solidFill>
                <a:schemeClr val="accent2">
                  <a:lumMod val="75000"/>
                </a:schemeClr>
              </a:solidFill>
              <a:effectLst>
                <a:outerShdw blurRad="38100" dist="38100" dir="2700000" algn="tl">
                  <a:srgbClr val="000000">
                    <a:alpha val="43137"/>
                  </a:srgbClr>
                </a:outerShdw>
              </a:effectLst>
            </a:endParaRPr>
          </a:p>
          <a:p>
            <a:pPr marL="742950" lvl="1" indent="-285750">
              <a:buFont typeface="Arial" panose="020B0604020202020204" pitchFamily="34" charset="0"/>
              <a:buChar char="•"/>
            </a:pPr>
            <a:r>
              <a:rPr lang="fr-BE" dirty="0"/>
              <a:t>Eaux</a:t>
            </a:r>
          </a:p>
          <a:p>
            <a:pPr marL="742950" lvl="1" indent="-285750">
              <a:buFont typeface="Arial" panose="020B0604020202020204" pitchFamily="34" charset="0"/>
              <a:buChar char="•"/>
            </a:pPr>
            <a:r>
              <a:rPr lang="fr-BE" dirty="0"/>
              <a:t>Energies</a:t>
            </a:r>
          </a:p>
          <a:p>
            <a:pPr marL="742950" lvl="1" indent="-285750">
              <a:buFont typeface="Arial" panose="020B0604020202020204" pitchFamily="34" charset="0"/>
              <a:buChar char="•"/>
            </a:pPr>
            <a:r>
              <a:rPr lang="fr-BE" dirty="0"/>
              <a:t>Air</a:t>
            </a:r>
          </a:p>
          <a:p>
            <a:pPr marL="742950" lvl="1" indent="-285750">
              <a:buFont typeface="Arial" panose="020B0604020202020204" pitchFamily="34" charset="0"/>
              <a:buChar char="•"/>
            </a:pPr>
            <a:r>
              <a:rPr lang="fr-BE" dirty="0"/>
              <a:t>Déchets</a:t>
            </a:r>
          </a:p>
          <a:p>
            <a:pPr marL="742950" lvl="1" indent="-285750">
              <a:buFont typeface="Arial" panose="020B0604020202020204" pitchFamily="34" charset="0"/>
              <a:buChar char="•"/>
            </a:pPr>
            <a:r>
              <a:rPr lang="fr-BE" dirty="0"/>
              <a:t>Sols / Sous-sols</a:t>
            </a:r>
          </a:p>
          <a:p>
            <a:pPr marL="742950" lvl="1" indent="-285750">
              <a:buFont typeface="Arial" panose="020B0604020202020204" pitchFamily="34" charset="0"/>
              <a:buChar char="•"/>
            </a:pPr>
            <a:r>
              <a:rPr lang="fr-BE" dirty="0"/>
              <a:t>Produits dangereux</a:t>
            </a:r>
          </a:p>
          <a:p>
            <a:pPr marL="742950" lvl="1" indent="-285750">
              <a:buFont typeface="Arial" panose="020B0604020202020204" pitchFamily="34" charset="0"/>
              <a:buChar char="•"/>
            </a:pPr>
            <a:endParaRPr lang="fr-BE" b="1" dirty="0"/>
          </a:p>
          <a:p>
            <a:pPr marL="285750" indent="-285750">
              <a:buFont typeface="Arial" panose="020B0604020202020204" pitchFamily="34" charset="0"/>
              <a:buChar char="•"/>
            </a:pPr>
            <a:endParaRPr lang="fr-BE" b="1" u="sng" dirty="0">
              <a:solidFill>
                <a:schemeClr val="accent2">
                  <a:lumMod val="75000"/>
                </a:schemeClr>
              </a:solidFill>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b="1" u="sng"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4057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u="sng" dirty="0" smtClean="0"/>
              <a:t>Constats:</a:t>
            </a:r>
            <a:endParaRPr lang="en-US" u="sng" dirty="0"/>
          </a:p>
        </p:txBody>
      </p:sp>
      <p:sp>
        <p:nvSpPr>
          <p:cNvPr id="4" name="Espace réservé du pied de page 3"/>
          <p:cNvSpPr>
            <a:spLocks noGrp="1"/>
          </p:cNvSpPr>
          <p:nvPr>
            <p:ph type="ftr" sz="quarter" idx="10"/>
          </p:nvPr>
        </p:nvSpPr>
        <p:spPr/>
        <p:txBody>
          <a:bodyPr/>
          <a:lstStyle/>
          <a:p>
            <a:pPr>
              <a:defRPr/>
            </a:pPr>
            <a:r>
              <a:rPr lang="fr-FR" smtClean="0"/>
              <a:t>Visite renforcée UKAD / Oct 2014 / V0</a:t>
            </a:r>
            <a:endParaRPr lang="fr-FR"/>
          </a:p>
        </p:txBody>
      </p:sp>
      <p:sp>
        <p:nvSpPr>
          <p:cNvPr id="5" name="Espace réservé du numéro de diapositive 4"/>
          <p:cNvSpPr>
            <a:spLocks noGrp="1"/>
          </p:cNvSpPr>
          <p:nvPr>
            <p:ph type="sldNum" sz="quarter" idx="11"/>
          </p:nvPr>
        </p:nvSpPr>
        <p:spPr/>
        <p:txBody>
          <a:bodyPr/>
          <a:lstStyle/>
          <a:p>
            <a:pPr>
              <a:defRPr/>
            </a:pPr>
            <a:fld id="{C99E2605-E00F-452F-9633-FB5C60E0DD6E}" type="slidenum">
              <a:rPr lang="fr-FR" smtClean="0"/>
              <a:pPr>
                <a:defRPr/>
              </a:pPr>
              <a:t>24</a:t>
            </a:fld>
            <a:endParaRPr lang="fr-FR" dirty="0"/>
          </a:p>
        </p:txBody>
      </p:sp>
      <p:sp>
        <p:nvSpPr>
          <p:cNvPr id="6" name="Rectangle 5"/>
          <p:cNvSpPr/>
          <p:nvPr/>
        </p:nvSpPr>
        <p:spPr>
          <a:xfrm>
            <a:off x="539552" y="1340768"/>
            <a:ext cx="8136904" cy="5293757"/>
          </a:xfrm>
          <a:prstGeom prst="rect">
            <a:avLst/>
          </a:prstGeom>
        </p:spPr>
        <p:txBody>
          <a:bodyPr wrap="square">
            <a:spAutoFit/>
          </a:bodyPr>
          <a:lstStyle/>
          <a:p>
            <a:pPr marL="285750" indent="-285750">
              <a:buFont typeface="Arial" panose="020B0604020202020204" pitchFamily="34" charset="0"/>
              <a:buChar char="•"/>
            </a:pPr>
            <a:r>
              <a:rPr lang="fr-BE" sz="2000" b="1" u="sng" dirty="0" smtClean="0">
                <a:solidFill>
                  <a:schemeClr val="accent2">
                    <a:lumMod val="75000"/>
                  </a:schemeClr>
                </a:solidFill>
                <a:effectLst>
                  <a:outerShdw blurRad="38100" dist="38100" dir="2700000" algn="tl">
                    <a:srgbClr val="000000">
                      <a:alpha val="43137"/>
                    </a:srgbClr>
                  </a:outerShdw>
                </a:effectLst>
              </a:rPr>
              <a:t>EIE </a:t>
            </a:r>
            <a:r>
              <a:rPr lang="fr-BE" sz="2000" b="1" u="sng" dirty="0" smtClean="0">
                <a:solidFill>
                  <a:schemeClr val="accent2">
                    <a:lumMod val="75000"/>
                  </a:schemeClr>
                </a:solidFill>
                <a:effectLst>
                  <a:outerShdw blurRad="38100" dist="38100" dir="2700000" algn="tl">
                    <a:srgbClr val="000000">
                      <a:alpha val="43137"/>
                    </a:srgbClr>
                  </a:outerShdw>
                </a:effectLst>
                <a:sym typeface="Wingdings" panose="05000000000000000000" pitchFamily="2" charset="2"/>
              </a:rPr>
              <a:t> Conformité aux attentes vis-à-vis des parties prenantes:</a:t>
            </a:r>
          </a:p>
          <a:p>
            <a:pPr marL="285750" indent="-285750">
              <a:buFont typeface="Arial" panose="020B0604020202020204" pitchFamily="34" charset="0"/>
              <a:buChar char="•"/>
            </a:pPr>
            <a:endParaRPr lang="fr-BE" sz="2000" b="1" u="sng" dirty="0" smtClean="0">
              <a:solidFill>
                <a:schemeClr val="accent2">
                  <a:lumMod val="75000"/>
                </a:schemeClr>
              </a:solidFill>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fr-BE" sz="1000" b="1" u="sng" dirty="0" smtClean="0">
              <a:solidFill>
                <a:schemeClr val="accent2">
                  <a:lumMod val="75000"/>
                </a:schemeClr>
              </a:solidFill>
              <a:effectLst>
                <a:outerShdw blurRad="38100" dist="38100" dir="2700000" algn="tl">
                  <a:srgbClr val="000000">
                    <a:alpha val="43137"/>
                  </a:srgbClr>
                </a:outerShdw>
              </a:effectLst>
            </a:endParaRPr>
          </a:p>
          <a:p>
            <a:pPr marL="1200150" lvl="2" indent="-285750">
              <a:buFont typeface="Arial" panose="020B0604020202020204" pitchFamily="34" charset="0"/>
              <a:buChar char="•"/>
            </a:pPr>
            <a:r>
              <a:rPr lang="fr-BE" b="1" dirty="0" smtClean="0">
                <a:sym typeface="Wingdings" panose="05000000000000000000" pitchFamily="2" charset="2"/>
              </a:rPr>
              <a:t>2 visites </a:t>
            </a:r>
            <a:r>
              <a:rPr lang="fr-BE" b="1" dirty="0" err="1" smtClean="0">
                <a:sym typeface="Wingdings" panose="05000000000000000000" pitchFamily="2" charset="2"/>
              </a:rPr>
              <a:t>Dréal</a:t>
            </a:r>
            <a:r>
              <a:rPr lang="fr-BE" b="1" dirty="0" smtClean="0">
                <a:sym typeface="Wingdings" panose="05000000000000000000" pitchFamily="2" charset="2"/>
              </a:rPr>
              <a:t> à ce jour: </a:t>
            </a:r>
          </a:p>
          <a:p>
            <a:pPr marL="1657350" lvl="3" indent="-285750">
              <a:buFont typeface="Wingdings" panose="05000000000000000000" pitchFamily="2" charset="2"/>
              <a:buChar char="Ø"/>
            </a:pPr>
            <a:endParaRPr lang="fr-BE" b="1" dirty="0" smtClean="0">
              <a:sym typeface="Wingdings" panose="05000000000000000000" pitchFamily="2" charset="2"/>
            </a:endParaRPr>
          </a:p>
          <a:p>
            <a:pPr marL="1657350" lvl="3" indent="-285750">
              <a:buFont typeface="Wingdings" panose="05000000000000000000" pitchFamily="2" charset="2"/>
              <a:buChar char="Ø"/>
            </a:pPr>
            <a:r>
              <a:rPr lang="fr-BE" dirty="0" smtClean="0">
                <a:sym typeface="Wingdings" panose="05000000000000000000" pitchFamily="2" charset="2"/>
              </a:rPr>
              <a:t>pas de non conformité majeure,</a:t>
            </a:r>
          </a:p>
          <a:p>
            <a:pPr marL="1657350" lvl="3" indent="-285750">
              <a:buFont typeface="Wingdings" panose="05000000000000000000" pitchFamily="2" charset="2"/>
              <a:buChar char="Ø"/>
            </a:pPr>
            <a:r>
              <a:rPr lang="fr-BE" dirty="0" smtClean="0">
                <a:sym typeface="Wingdings" panose="05000000000000000000" pitchFamily="2" charset="2"/>
              </a:rPr>
              <a:t>Une non-conformité mineure </a:t>
            </a:r>
            <a:br>
              <a:rPr lang="fr-BE" dirty="0" smtClean="0">
                <a:sym typeface="Wingdings" panose="05000000000000000000" pitchFamily="2" charset="2"/>
              </a:rPr>
            </a:br>
            <a:r>
              <a:rPr lang="fr-BE" dirty="0" smtClean="0">
                <a:sym typeface="Wingdings" panose="05000000000000000000" pitchFamily="2" charset="2"/>
              </a:rPr>
              <a:t> Couverture stockage déchets</a:t>
            </a:r>
          </a:p>
          <a:p>
            <a:pPr marL="1657350" lvl="3" indent="-285750">
              <a:buFont typeface="Wingdings" panose="05000000000000000000" pitchFamily="2" charset="2"/>
              <a:buChar char="Ø"/>
            </a:pPr>
            <a:r>
              <a:rPr lang="fr-BE" dirty="0" smtClean="0">
                <a:sym typeface="Wingdings" panose="05000000000000000000" pitchFamily="2" charset="2"/>
              </a:rPr>
              <a:t>Quelques remarques à prendre en compte,</a:t>
            </a:r>
          </a:p>
          <a:p>
            <a:pPr marL="1200150" lvl="2" indent="-285750">
              <a:buFont typeface="Arial" panose="020B0604020202020204" pitchFamily="34" charset="0"/>
              <a:buChar char="•"/>
            </a:pPr>
            <a:endParaRPr lang="fr-BE" b="1" dirty="0" smtClean="0">
              <a:sym typeface="Wingdings" panose="05000000000000000000" pitchFamily="2" charset="2"/>
            </a:endParaRPr>
          </a:p>
          <a:p>
            <a:pPr marL="1200150" lvl="2" indent="-285750">
              <a:buFont typeface="Arial" panose="020B0604020202020204" pitchFamily="34" charset="0"/>
              <a:buChar char="•"/>
            </a:pPr>
            <a:r>
              <a:rPr lang="fr-BE" b="1" dirty="0" smtClean="0">
                <a:sym typeface="Wingdings" panose="05000000000000000000" pitchFamily="2" charset="2"/>
              </a:rPr>
              <a:t>Suivi AP - Plans de contrôle / analyses:</a:t>
            </a:r>
          </a:p>
          <a:p>
            <a:pPr marL="1657350" lvl="3" indent="-285750">
              <a:buFont typeface="Wingdings" panose="05000000000000000000" pitchFamily="2" charset="2"/>
              <a:buChar char="Ø"/>
            </a:pPr>
            <a:endParaRPr lang="fr-BE" b="1" dirty="0" smtClean="0">
              <a:sym typeface="Wingdings" panose="05000000000000000000" pitchFamily="2" charset="2"/>
            </a:endParaRPr>
          </a:p>
          <a:p>
            <a:pPr marL="1657350" lvl="3" indent="-285750">
              <a:buFont typeface="Wingdings" panose="05000000000000000000" pitchFamily="2" charset="2"/>
              <a:buChar char="Ø"/>
            </a:pPr>
            <a:r>
              <a:rPr lang="fr-BE" dirty="0" smtClean="0">
                <a:sym typeface="Wingdings" panose="05000000000000000000" pitchFamily="2" charset="2"/>
              </a:rPr>
              <a:t>plans existants et résultats analytiques conformes</a:t>
            </a:r>
          </a:p>
          <a:p>
            <a:pPr marL="1657350" lvl="3" indent="-285750">
              <a:buFont typeface="Wingdings" panose="05000000000000000000" pitchFamily="2" charset="2"/>
              <a:buChar char="Ø"/>
            </a:pPr>
            <a:r>
              <a:rPr lang="fr-BE" dirty="0" smtClean="0">
                <a:sym typeface="Wingdings" panose="05000000000000000000" pitchFamily="2" charset="2"/>
              </a:rPr>
              <a:t>Reporting correspondants existants  </a:t>
            </a:r>
          </a:p>
          <a:p>
            <a:pPr marL="1200150" lvl="2" indent="-285750">
              <a:buFont typeface="Arial" panose="020B0604020202020204" pitchFamily="34" charset="0"/>
              <a:buChar char="•"/>
            </a:pPr>
            <a:endParaRPr lang="fr-BE" b="1" dirty="0" smtClean="0">
              <a:sym typeface="Wingdings" panose="05000000000000000000" pitchFamily="2" charset="2"/>
            </a:endParaRPr>
          </a:p>
          <a:p>
            <a:pPr marL="1200150" lvl="2" indent="-285750">
              <a:buFont typeface="Arial" panose="020B0604020202020204" pitchFamily="34" charset="0"/>
              <a:buChar char="•"/>
            </a:pPr>
            <a:r>
              <a:rPr lang="fr-BE" b="1" dirty="0" smtClean="0">
                <a:sym typeface="Wingdings" panose="05000000000000000000" pitchFamily="2" charset="2"/>
              </a:rPr>
              <a:t>Relations « paisibles » avec les riverains.</a:t>
            </a:r>
            <a:endParaRPr lang="fr-BE" b="1" dirty="0"/>
          </a:p>
          <a:p>
            <a:pPr marL="742950" lvl="1" indent="-285750">
              <a:buFont typeface="Arial" panose="020B0604020202020204" pitchFamily="34" charset="0"/>
              <a:buChar char="•"/>
            </a:pPr>
            <a:endParaRPr lang="fr-BE" b="1" dirty="0"/>
          </a:p>
          <a:p>
            <a:pPr marL="285750" indent="-285750">
              <a:buFont typeface="Arial" panose="020B0604020202020204" pitchFamily="34" charset="0"/>
              <a:buChar char="•"/>
            </a:pPr>
            <a:endParaRPr lang="fr-BE" b="1" u="sng" dirty="0">
              <a:solidFill>
                <a:schemeClr val="accent2">
                  <a:lumMod val="75000"/>
                </a:schemeClr>
              </a:solidFill>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b="1" u="sng"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5346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u="sng" dirty="0" smtClean="0"/>
              <a:t>Constats / Recommandations</a:t>
            </a:r>
            <a:endParaRPr lang="en-US" u="sng" dirty="0"/>
          </a:p>
        </p:txBody>
      </p:sp>
      <p:sp>
        <p:nvSpPr>
          <p:cNvPr id="4" name="Espace réservé du pied de page 3"/>
          <p:cNvSpPr>
            <a:spLocks noGrp="1"/>
          </p:cNvSpPr>
          <p:nvPr>
            <p:ph type="ftr" sz="quarter" idx="10"/>
          </p:nvPr>
        </p:nvSpPr>
        <p:spPr/>
        <p:txBody>
          <a:bodyPr/>
          <a:lstStyle/>
          <a:p>
            <a:pPr>
              <a:defRPr/>
            </a:pPr>
            <a:r>
              <a:rPr lang="fr-FR" smtClean="0"/>
              <a:t>Visite renforcée UKAD / Oct 2014 / V0</a:t>
            </a:r>
            <a:endParaRPr lang="fr-FR"/>
          </a:p>
        </p:txBody>
      </p:sp>
      <p:sp>
        <p:nvSpPr>
          <p:cNvPr id="5" name="Espace réservé du numéro de diapositive 4"/>
          <p:cNvSpPr>
            <a:spLocks noGrp="1"/>
          </p:cNvSpPr>
          <p:nvPr>
            <p:ph type="sldNum" sz="quarter" idx="11"/>
          </p:nvPr>
        </p:nvSpPr>
        <p:spPr/>
        <p:txBody>
          <a:bodyPr/>
          <a:lstStyle/>
          <a:p>
            <a:pPr>
              <a:defRPr/>
            </a:pPr>
            <a:fld id="{C99E2605-E00F-452F-9633-FB5C60E0DD6E}" type="slidenum">
              <a:rPr lang="fr-FR" smtClean="0"/>
              <a:pPr>
                <a:defRPr/>
              </a:pPr>
              <a:t>25</a:t>
            </a:fld>
            <a:endParaRPr lang="fr-FR" dirty="0"/>
          </a:p>
        </p:txBody>
      </p:sp>
      <p:sp>
        <p:nvSpPr>
          <p:cNvPr id="6" name="Rectangle 5"/>
          <p:cNvSpPr/>
          <p:nvPr/>
        </p:nvSpPr>
        <p:spPr>
          <a:xfrm>
            <a:off x="539552" y="1340768"/>
            <a:ext cx="8136904" cy="5509200"/>
          </a:xfrm>
          <a:prstGeom prst="rect">
            <a:avLst/>
          </a:prstGeom>
        </p:spPr>
        <p:txBody>
          <a:bodyPr wrap="square">
            <a:spAutoFit/>
          </a:bodyPr>
          <a:lstStyle/>
          <a:p>
            <a:pPr marL="285750" indent="-285750">
              <a:buFont typeface="Arial" panose="020B0604020202020204" pitchFamily="34" charset="0"/>
              <a:buChar char="•"/>
            </a:pPr>
            <a:endParaRPr lang="fr-BE" sz="1000" b="1" u="sng" dirty="0">
              <a:solidFill>
                <a:schemeClr val="accent2">
                  <a:lumMod val="75000"/>
                </a:schemeClr>
              </a:solidFill>
              <a:effectLst>
                <a:outerShdw blurRad="38100" dist="38100" dir="2700000" algn="tl">
                  <a:srgbClr val="000000">
                    <a:alpha val="43137"/>
                  </a:srgbClr>
                </a:outerShdw>
              </a:effectLst>
            </a:endParaRPr>
          </a:p>
          <a:p>
            <a:pPr marL="1200150" lvl="2" indent="-285750">
              <a:buFont typeface="Wingdings" panose="05000000000000000000" pitchFamily="2" charset="2"/>
              <a:buChar char="q"/>
            </a:pPr>
            <a:r>
              <a:rPr lang="fr-BE" b="1" dirty="0" smtClean="0">
                <a:sym typeface="Wingdings" panose="05000000000000000000" pitchFamily="2" charset="2"/>
              </a:rPr>
              <a:t>Air / Bruit :</a:t>
            </a:r>
          </a:p>
          <a:p>
            <a:pPr marL="1200150" lvl="2" indent="-285750">
              <a:buFont typeface="Wingdings" panose="05000000000000000000" pitchFamily="2" charset="2"/>
              <a:buChar char="q"/>
            </a:pPr>
            <a:endParaRPr lang="fr-BE" b="1" dirty="0">
              <a:sym typeface="Wingdings" panose="05000000000000000000" pitchFamily="2" charset="2"/>
            </a:endParaRPr>
          </a:p>
          <a:p>
            <a:pPr marL="1657350" lvl="3" indent="-285750">
              <a:buFont typeface="Wingdings" panose="05000000000000000000" pitchFamily="2" charset="2"/>
              <a:buChar char="Ø"/>
            </a:pPr>
            <a:r>
              <a:rPr lang="fr-BE" dirty="0" smtClean="0">
                <a:sym typeface="Wingdings" panose="05000000000000000000" pitchFamily="2" charset="2"/>
              </a:rPr>
              <a:t>Rejets atmosphériques conformes</a:t>
            </a:r>
          </a:p>
          <a:p>
            <a:pPr marL="1657350" lvl="3" indent="-285750">
              <a:buFont typeface="Wingdings" panose="05000000000000000000" pitchFamily="2" charset="2"/>
              <a:buChar char="Ø"/>
            </a:pPr>
            <a:r>
              <a:rPr lang="fr-BE" dirty="0">
                <a:sym typeface="Wingdings" panose="05000000000000000000" pitchFamily="2" charset="2"/>
              </a:rPr>
              <a:t>Dépoussiérage atelier presse prévu en </a:t>
            </a:r>
            <a:r>
              <a:rPr lang="fr-BE" dirty="0" smtClean="0">
                <a:sym typeface="Wingdings" panose="05000000000000000000" pitchFamily="2" charset="2"/>
              </a:rPr>
              <a:t>2015</a:t>
            </a:r>
            <a:endParaRPr lang="fr-BE" dirty="0">
              <a:sym typeface="Wingdings" panose="05000000000000000000" pitchFamily="2" charset="2"/>
            </a:endParaRPr>
          </a:p>
          <a:p>
            <a:pPr marL="1657350" lvl="3" indent="-285750">
              <a:buFont typeface="Wingdings" panose="05000000000000000000" pitchFamily="2" charset="2"/>
              <a:buChar char="Ø"/>
            </a:pPr>
            <a:r>
              <a:rPr lang="fr-BE" dirty="0" smtClean="0">
                <a:sym typeface="Wingdings" panose="05000000000000000000" pitchFamily="2" charset="2"/>
              </a:rPr>
              <a:t>Pas de problématique d’odeur</a:t>
            </a:r>
          </a:p>
          <a:p>
            <a:pPr marL="1657350" lvl="3" indent="-285750">
              <a:buFont typeface="Wingdings" panose="05000000000000000000" pitchFamily="2" charset="2"/>
              <a:buChar char="Ø"/>
            </a:pPr>
            <a:r>
              <a:rPr lang="fr-BE" dirty="0" smtClean="0">
                <a:sym typeface="Wingdings" panose="05000000000000000000" pitchFamily="2" charset="2"/>
              </a:rPr>
              <a:t>Bruit de nuit: Riverain à satisfaire …</a:t>
            </a:r>
          </a:p>
          <a:p>
            <a:pPr marL="1657350" lvl="3" indent="-285750">
              <a:buFont typeface="Wingdings" panose="05000000000000000000" pitchFamily="2" charset="2"/>
              <a:buChar char="Ø"/>
            </a:pPr>
            <a:endParaRPr lang="fr-BE" b="1" dirty="0" smtClean="0">
              <a:sym typeface="Wingdings" panose="05000000000000000000" pitchFamily="2" charset="2"/>
            </a:endParaRPr>
          </a:p>
          <a:p>
            <a:pPr marL="1200150" lvl="2" indent="-285750">
              <a:buFont typeface="Wingdings" panose="05000000000000000000" pitchFamily="2" charset="2"/>
              <a:buChar char="q"/>
            </a:pPr>
            <a:r>
              <a:rPr lang="fr-BE" b="1" dirty="0" smtClean="0">
                <a:sym typeface="Wingdings" panose="05000000000000000000" pitchFamily="2" charset="2"/>
              </a:rPr>
              <a:t>Sols / Sous-sols :</a:t>
            </a:r>
          </a:p>
          <a:p>
            <a:pPr marL="1200150" lvl="2" indent="-285750">
              <a:buFont typeface="Wingdings" panose="05000000000000000000" pitchFamily="2" charset="2"/>
              <a:buChar char="q"/>
            </a:pPr>
            <a:endParaRPr lang="fr-BE" b="1" dirty="0">
              <a:sym typeface="Wingdings" panose="05000000000000000000" pitchFamily="2" charset="2"/>
            </a:endParaRPr>
          </a:p>
          <a:p>
            <a:pPr marL="1657350" lvl="3" indent="-285750">
              <a:buFont typeface="Wingdings" panose="05000000000000000000" pitchFamily="2" charset="2"/>
              <a:buChar char="Ø"/>
            </a:pPr>
            <a:r>
              <a:rPr lang="fr-BE" dirty="0" smtClean="0">
                <a:sym typeface="Wingdings" panose="05000000000000000000" pitchFamily="2" charset="2"/>
              </a:rPr>
              <a:t>Nouvelle unité construite sur green </a:t>
            </a:r>
            <a:r>
              <a:rPr lang="fr-BE" dirty="0" err="1" smtClean="0">
                <a:sym typeface="Wingdings" panose="05000000000000000000" pitchFamily="2" charset="2"/>
              </a:rPr>
              <a:t>field</a:t>
            </a:r>
            <a:endParaRPr lang="fr-BE" dirty="0" smtClean="0">
              <a:sym typeface="Wingdings" panose="05000000000000000000" pitchFamily="2" charset="2"/>
            </a:endParaRPr>
          </a:p>
          <a:p>
            <a:pPr marL="1657350" lvl="3" indent="-285750">
              <a:buFont typeface="Wingdings" panose="05000000000000000000" pitchFamily="2" charset="2"/>
              <a:buChar char="Ø"/>
            </a:pPr>
            <a:r>
              <a:rPr lang="fr-BE" dirty="0" smtClean="0">
                <a:sym typeface="Wingdings" panose="05000000000000000000" pitchFamily="2" charset="2"/>
              </a:rPr>
              <a:t>Données historiques sols &amp; sous-sols disponibles</a:t>
            </a:r>
          </a:p>
          <a:p>
            <a:pPr marL="1657350" lvl="3" indent="-285750">
              <a:buFont typeface="Wingdings" panose="05000000000000000000" pitchFamily="2" charset="2"/>
              <a:buChar char="Ø"/>
            </a:pPr>
            <a:r>
              <a:rPr lang="fr-BE" dirty="0" smtClean="0">
                <a:sym typeface="Wingdings" panose="05000000000000000000" pitchFamily="2" charset="2"/>
              </a:rPr>
              <a:t>Proposition de placement de 2 </a:t>
            </a:r>
            <a:r>
              <a:rPr lang="fr-BE" dirty="0" err="1" smtClean="0">
                <a:sym typeface="Wingdings" panose="05000000000000000000" pitchFamily="2" charset="2"/>
              </a:rPr>
              <a:t>piézo</a:t>
            </a:r>
            <a:r>
              <a:rPr lang="fr-BE" dirty="0" smtClean="0">
                <a:sym typeface="Wingdings" panose="05000000000000000000" pitchFamily="2" charset="2"/>
              </a:rPr>
              <a:t> [amont / aval site] afin de pouvoir contrôler la non-pollution du site par la montée en puissance de l’activité</a:t>
            </a:r>
            <a:r>
              <a:rPr lang="fr-BE" b="1" dirty="0" smtClean="0">
                <a:sym typeface="Wingdings" panose="05000000000000000000" pitchFamily="2" charset="2"/>
              </a:rPr>
              <a:t>.</a:t>
            </a:r>
          </a:p>
          <a:p>
            <a:pPr marL="1657350" lvl="3" indent="-285750">
              <a:buFont typeface="Wingdings" panose="05000000000000000000" pitchFamily="2" charset="2"/>
              <a:buChar char="Ø"/>
            </a:pPr>
            <a:endParaRPr lang="fr-BE" b="1" dirty="0" smtClean="0">
              <a:sym typeface="Wingdings" panose="05000000000000000000" pitchFamily="2" charset="2"/>
            </a:endParaRPr>
          </a:p>
          <a:p>
            <a:pPr marL="1657350" lvl="3" indent="-285750">
              <a:buFont typeface="Wingdings" panose="05000000000000000000" pitchFamily="2" charset="2"/>
              <a:buChar char="Ø"/>
            </a:pPr>
            <a:endParaRPr lang="fr-BE" b="1" dirty="0" smtClean="0">
              <a:sym typeface="Wingdings" panose="05000000000000000000" pitchFamily="2" charset="2"/>
            </a:endParaRPr>
          </a:p>
          <a:p>
            <a:pPr marL="742950" lvl="1" indent="-285750">
              <a:buFont typeface="Arial" panose="020B0604020202020204" pitchFamily="34" charset="0"/>
              <a:buChar char="•"/>
            </a:pPr>
            <a:endParaRPr lang="fr-BE" b="1" dirty="0"/>
          </a:p>
          <a:p>
            <a:pPr marL="285750" indent="-285750">
              <a:buFont typeface="Arial" panose="020B0604020202020204" pitchFamily="34" charset="0"/>
              <a:buChar char="•"/>
            </a:pPr>
            <a:endParaRPr lang="fr-BE" b="1" u="sng" dirty="0">
              <a:solidFill>
                <a:schemeClr val="accent2">
                  <a:lumMod val="75000"/>
                </a:schemeClr>
              </a:solidFill>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b="1" u="sng"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2701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u="sng" dirty="0" smtClean="0"/>
              <a:t>Constats / Recommandations:</a:t>
            </a:r>
            <a:endParaRPr lang="en-US" u="sng" dirty="0"/>
          </a:p>
        </p:txBody>
      </p:sp>
      <p:sp>
        <p:nvSpPr>
          <p:cNvPr id="4" name="Espace réservé du pied de page 3"/>
          <p:cNvSpPr>
            <a:spLocks noGrp="1"/>
          </p:cNvSpPr>
          <p:nvPr>
            <p:ph type="ftr" sz="quarter" idx="10"/>
          </p:nvPr>
        </p:nvSpPr>
        <p:spPr/>
        <p:txBody>
          <a:bodyPr/>
          <a:lstStyle/>
          <a:p>
            <a:pPr>
              <a:defRPr/>
            </a:pPr>
            <a:r>
              <a:rPr lang="fr-FR" smtClean="0"/>
              <a:t>Visite renforcée UKAD / Oct 2014 / V0</a:t>
            </a:r>
            <a:endParaRPr lang="fr-FR"/>
          </a:p>
        </p:txBody>
      </p:sp>
      <p:sp>
        <p:nvSpPr>
          <p:cNvPr id="5" name="Espace réservé du numéro de diapositive 4"/>
          <p:cNvSpPr>
            <a:spLocks noGrp="1"/>
          </p:cNvSpPr>
          <p:nvPr>
            <p:ph type="sldNum" sz="quarter" idx="11"/>
          </p:nvPr>
        </p:nvSpPr>
        <p:spPr/>
        <p:txBody>
          <a:bodyPr/>
          <a:lstStyle/>
          <a:p>
            <a:pPr>
              <a:defRPr/>
            </a:pPr>
            <a:fld id="{C99E2605-E00F-452F-9633-FB5C60E0DD6E}" type="slidenum">
              <a:rPr lang="fr-FR" smtClean="0"/>
              <a:pPr>
                <a:defRPr/>
              </a:pPr>
              <a:t>26</a:t>
            </a:fld>
            <a:endParaRPr lang="fr-FR" dirty="0"/>
          </a:p>
        </p:txBody>
      </p:sp>
      <p:sp>
        <p:nvSpPr>
          <p:cNvPr id="6" name="Rectangle 5"/>
          <p:cNvSpPr/>
          <p:nvPr/>
        </p:nvSpPr>
        <p:spPr>
          <a:xfrm>
            <a:off x="539552" y="1052736"/>
            <a:ext cx="8136904" cy="6063198"/>
          </a:xfrm>
          <a:prstGeom prst="rect">
            <a:avLst/>
          </a:prstGeom>
        </p:spPr>
        <p:txBody>
          <a:bodyPr wrap="square">
            <a:spAutoFit/>
          </a:bodyPr>
          <a:lstStyle/>
          <a:p>
            <a:pPr marL="285750" indent="-285750">
              <a:buFont typeface="Arial" panose="020B0604020202020204" pitchFamily="34" charset="0"/>
              <a:buChar char="•"/>
            </a:pPr>
            <a:endParaRPr lang="fr-BE" sz="1000" b="1" u="sng" dirty="0">
              <a:solidFill>
                <a:schemeClr val="accent2">
                  <a:lumMod val="75000"/>
                </a:schemeClr>
              </a:solidFill>
              <a:effectLst>
                <a:outerShdw blurRad="38100" dist="38100" dir="2700000" algn="tl">
                  <a:srgbClr val="000000">
                    <a:alpha val="43137"/>
                  </a:srgbClr>
                </a:outerShdw>
              </a:effectLst>
            </a:endParaRPr>
          </a:p>
          <a:p>
            <a:pPr marL="1657350" lvl="3" indent="-285750">
              <a:buFont typeface="Wingdings" panose="05000000000000000000" pitchFamily="2" charset="2"/>
              <a:buChar char="Ø"/>
            </a:pPr>
            <a:endParaRPr lang="fr-BE" b="1" dirty="0" smtClean="0">
              <a:sym typeface="Wingdings" panose="05000000000000000000" pitchFamily="2" charset="2"/>
            </a:endParaRPr>
          </a:p>
          <a:p>
            <a:pPr marL="1200150" lvl="2" indent="-285750">
              <a:buFont typeface="Wingdings" panose="05000000000000000000" pitchFamily="2" charset="2"/>
              <a:buChar char="q"/>
            </a:pPr>
            <a:r>
              <a:rPr lang="fr-BE" b="1" dirty="0" smtClean="0">
                <a:sym typeface="Wingdings" panose="05000000000000000000" pitchFamily="2" charset="2"/>
              </a:rPr>
              <a:t>Eaux:</a:t>
            </a:r>
          </a:p>
          <a:p>
            <a:pPr marL="1200150" lvl="2" indent="-285750">
              <a:buFont typeface="Wingdings" panose="05000000000000000000" pitchFamily="2" charset="2"/>
              <a:buChar char="q"/>
            </a:pPr>
            <a:endParaRPr lang="fr-BE" b="1" dirty="0" smtClean="0">
              <a:sym typeface="Wingdings" panose="05000000000000000000" pitchFamily="2" charset="2"/>
            </a:endParaRPr>
          </a:p>
          <a:p>
            <a:pPr marL="1657350" lvl="3" indent="-285750">
              <a:buFont typeface="Wingdings" panose="05000000000000000000" pitchFamily="2" charset="2"/>
              <a:buChar char="Ø"/>
            </a:pPr>
            <a:r>
              <a:rPr lang="fr-BE" dirty="0" smtClean="0">
                <a:sym typeface="Wingdings" panose="05000000000000000000" pitchFamily="2" charset="2"/>
              </a:rPr>
              <a:t>Excellente infrastructure  bassin d’orage et </a:t>
            </a:r>
            <a:r>
              <a:rPr lang="fr-BE" dirty="0" err="1" smtClean="0">
                <a:sym typeface="Wingdings" panose="05000000000000000000" pitchFamily="2" charset="2"/>
              </a:rPr>
              <a:t>step</a:t>
            </a:r>
            <a:r>
              <a:rPr lang="fr-BE" dirty="0" smtClean="0">
                <a:sym typeface="Wingdings" panose="05000000000000000000" pitchFamily="2" charset="2"/>
              </a:rPr>
              <a:t>,</a:t>
            </a:r>
          </a:p>
          <a:p>
            <a:pPr marL="1657350" lvl="3" indent="-285750">
              <a:buFont typeface="Wingdings" panose="05000000000000000000" pitchFamily="2" charset="2"/>
              <a:buChar char="Ø"/>
            </a:pPr>
            <a:r>
              <a:rPr lang="fr-BE" dirty="0" smtClean="0">
                <a:sym typeface="Wingdings" panose="05000000000000000000" pitchFamily="2" charset="2"/>
              </a:rPr>
              <a:t>Dépotage fioul engins:</a:t>
            </a:r>
          </a:p>
          <a:p>
            <a:pPr marL="2114550" lvl="4" indent="-285750">
              <a:buFont typeface="Arial" panose="020B0604020202020204" pitchFamily="34" charset="0"/>
              <a:buChar char="•"/>
            </a:pPr>
            <a:r>
              <a:rPr lang="fr-BE" dirty="0" smtClean="0">
                <a:sym typeface="Wingdings" panose="05000000000000000000" pitchFamily="2" charset="2"/>
              </a:rPr>
              <a:t>Stockage 10 m3 enterré double enveloppe avec détection fuite</a:t>
            </a:r>
          </a:p>
          <a:p>
            <a:pPr marL="2114550" lvl="4" indent="-285750">
              <a:buFont typeface="Arial" panose="020B0604020202020204" pitchFamily="34" charset="0"/>
              <a:buChar char="•"/>
            </a:pPr>
            <a:r>
              <a:rPr lang="fr-BE" dirty="0" smtClean="0">
                <a:sym typeface="Wingdings" panose="05000000000000000000" pitchFamily="2" charset="2"/>
              </a:rPr>
              <a:t>Zone de dépotage camion encuvée  inspection /vidange périodique?</a:t>
            </a:r>
          </a:p>
          <a:p>
            <a:pPr marL="1657350" lvl="3" indent="-285750">
              <a:buFont typeface="Wingdings" panose="05000000000000000000" pitchFamily="2" charset="2"/>
              <a:buChar char="Ø"/>
            </a:pPr>
            <a:endParaRPr lang="fr-BE" b="1" dirty="0">
              <a:sym typeface="Wingdings" panose="05000000000000000000" pitchFamily="2" charset="2"/>
            </a:endParaRPr>
          </a:p>
          <a:p>
            <a:pPr marL="1657350" lvl="3" indent="-285750">
              <a:buFont typeface="Wingdings" panose="05000000000000000000" pitchFamily="2" charset="2"/>
              <a:buChar char="Ø"/>
            </a:pPr>
            <a:endParaRPr lang="fr-BE" b="1" dirty="0" smtClean="0">
              <a:sym typeface="Wingdings" panose="05000000000000000000" pitchFamily="2" charset="2"/>
            </a:endParaRPr>
          </a:p>
          <a:p>
            <a:pPr marL="1200150" lvl="2" indent="-285750">
              <a:buFont typeface="Wingdings" panose="05000000000000000000" pitchFamily="2" charset="2"/>
              <a:buChar char="q"/>
            </a:pPr>
            <a:r>
              <a:rPr lang="fr-BE" b="1" dirty="0" smtClean="0">
                <a:sym typeface="Wingdings" panose="05000000000000000000" pitchFamily="2" charset="2"/>
              </a:rPr>
              <a:t>Produits dangereux:</a:t>
            </a:r>
          </a:p>
          <a:p>
            <a:pPr marL="1200150" lvl="2" indent="-285750">
              <a:buFont typeface="Wingdings" panose="05000000000000000000" pitchFamily="2" charset="2"/>
              <a:buChar char="q"/>
            </a:pPr>
            <a:endParaRPr lang="fr-BE" b="1" dirty="0">
              <a:sym typeface="Wingdings" panose="05000000000000000000" pitchFamily="2" charset="2"/>
            </a:endParaRPr>
          </a:p>
          <a:p>
            <a:pPr marL="1657350" lvl="3" indent="-285750">
              <a:buFont typeface="Wingdings" panose="05000000000000000000" pitchFamily="2" charset="2"/>
              <a:buChar char="Ø"/>
            </a:pPr>
            <a:r>
              <a:rPr lang="fr-BE" dirty="0" smtClean="0">
                <a:sym typeface="Wingdings" panose="05000000000000000000" pitchFamily="2" charset="2"/>
              </a:rPr>
              <a:t>Disponibilité des FDS pour les produits dangereux utilisés</a:t>
            </a:r>
          </a:p>
          <a:p>
            <a:pPr marL="1657350" lvl="3" indent="-285750">
              <a:buFont typeface="Wingdings" panose="05000000000000000000" pitchFamily="2" charset="2"/>
              <a:buChar char="Ø"/>
            </a:pPr>
            <a:r>
              <a:rPr lang="fr-BE" dirty="0" smtClean="0">
                <a:sym typeface="Wingdings" panose="05000000000000000000" pitchFamily="2" charset="2"/>
              </a:rPr>
              <a:t>Cas particulier de la SDS de votre produit fini qui n’est</a:t>
            </a:r>
            <a:br>
              <a:rPr lang="fr-BE" dirty="0" smtClean="0">
                <a:sym typeface="Wingdings" panose="05000000000000000000" pitchFamily="2" charset="2"/>
              </a:rPr>
            </a:br>
            <a:r>
              <a:rPr lang="fr-BE" dirty="0" smtClean="0">
                <a:sym typeface="Wingdings" panose="05000000000000000000" pitchFamily="2" charset="2"/>
              </a:rPr>
              <a:t>ni une substance ni une préparation dangereuse …</a:t>
            </a:r>
          </a:p>
          <a:p>
            <a:pPr marL="2114550" lvl="4" indent="-285750">
              <a:buFont typeface="Wingdings" panose="05000000000000000000" pitchFamily="2" charset="2"/>
              <a:buChar char="ü"/>
            </a:pPr>
            <a:endParaRPr lang="fr-BE" b="1" dirty="0" smtClean="0">
              <a:sym typeface="Wingdings" panose="05000000000000000000" pitchFamily="2" charset="2"/>
            </a:endParaRPr>
          </a:p>
          <a:p>
            <a:pPr marL="1200150" lvl="2" indent="-285750">
              <a:buFont typeface="Wingdings" panose="05000000000000000000" pitchFamily="2" charset="2"/>
              <a:buChar char="q"/>
            </a:pPr>
            <a:endParaRPr lang="fr-BE" b="1" dirty="0">
              <a:sym typeface="Wingdings" panose="05000000000000000000" pitchFamily="2" charset="2"/>
            </a:endParaRPr>
          </a:p>
          <a:p>
            <a:pPr marL="742950" lvl="1" indent="-285750">
              <a:buFont typeface="Arial" panose="020B0604020202020204" pitchFamily="34" charset="0"/>
              <a:buChar char="•"/>
            </a:pPr>
            <a:endParaRPr lang="fr-BE" b="1" dirty="0"/>
          </a:p>
          <a:p>
            <a:pPr marL="285750" indent="-285750">
              <a:buFont typeface="Arial" panose="020B0604020202020204" pitchFamily="34" charset="0"/>
              <a:buChar char="•"/>
            </a:pPr>
            <a:endParaRPr lang="fr-BE" b="1" u="sng" dirty="0">
              <a:solidFill>
                <a:schemeClr val="accent2">
                  <a:lumMod val="75000"/>
                </a:schemeClr>
              </a:solidFill>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b="1" u="sng"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0791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u="sng" dirty="0" smtClean="0"/>
              <a:t>Constats / recommandations:</a:t>
            </a:r>
            <a:endParaRPr lang="en-US" u="sng" dirty="0"/>
          </a:p>
        </p:txBody>
      </p:sp>
      <p:sp>
        <p:nvSpPr>
          <p:cNvPr id="4" name="Espace réservé du pied de page 3"/>
          <p:cNvSpPr>
            <a:spLocks noGrp="1"/>
          </p:cNvSpPr>
          <p:nvPr>
            <p:ph type="ftr" sz="quarter" idx="10"/>
          </p:nvPr>
        </p:nvSpPr>
        <p:spPr/>
        <p:txBody>
          <a:bodyPr/>
          <a:lstStyle/>
          <a:p>
            <a:pPr>
              <a:defRPr/>
            </a:pPr>
            <a:r>
              <a:rPr lang="fr-FR" smtClean="0"/>
              <a:t>Visite renforcée UKAD / Oct 2014 / V0</a:t>
            </a:r>
            <a:endParaRPr lang="fr-FR"/>
          </a:p>
        </p:txBody>
      </p:sp>
      <p:sp>
        <p:nvSpPr>
          <p:cNvPr id="5" name="Espace réservé du numéro de diapositive 4"/>
          <p:cNvSpPr>
            <a:spLocks noGrp="1"/>
          </p:cNvSpPr>
          <p:nvPr>
            <p:ph type="sldNum" sz="quarter" idx="11"/>
          </p:nvPr>
        </p:nvSpPr>
        <p:spPr/>
        <p:txBody>
          <a:bodyPr/>
          <a:lstStyle/>
          <a:p>
            <a:pPr>
              <a:defRPr/>
            </a:pPr>
            <a:fld id="{C99E2605-E00F-452F-9633-FB5C60E0DD6E}" type="slidenum">
              <a:rPr lang="fr-FR" smtClean="0"/>
              <a:pPr>
                <a:defRPr/>
              </a:pPr>
              <a:t>27</a:t>
            </a:fld>
            <a:endParaRPr lang="fr-FR" dirty="0"/>
          </a:p>
        </p:txBody>
      </p:sp>
      <p:sp>
        <p:nvSpPr>
          <p:cNvPr id="6" name="Rectangle 5"/>
          <p:cNvSpPr/>
          <p:nvPr/>
        </p:nvSpPr>
        <p:spPr>
          <a:xfrm>
            <a:off x="527368" y="1124744"/>
            <a:ext cx="8136904" cy="5416868"/>
          </a:xfrm>
          <a:prstGeom prst="rect">
            <a:avLst/>
          </a:prstGeom>
        </p:spPr>
        <p:txBody>
          <a:bodyPr wrap="square">
            <a:spAutoFit/>
          </a:bodyPr>
          <a:lstStyle/>
          <a:p>
            <a:pPr marL="1200150" lvl="2" indent="-285750">
              <a:buFont typeface="Wingdings" panose="05000000000000000000" pitchFamily="2" charset="2"/>
              <a:buChar char="q"/>
            </a:pPr>
            <a:r>
              <a:rPr lang="fr-BE" b="1" dirty="0" smtClean="0">
                <a:sym typeface="Wingdings" panose="05000000000000000000" pitchFamily="2" charset="2"/>
              </a:rPr>
              <a:t>Energies:</a:t>
            </a:r>
          </a:p>
          <a:p>
            <a:pPr marL="1200150" lvl="2" indent="-285750">
              <a:buFont typeface="Wingdings" panose="05000000000000000000" pitchFamily="2" charset="2"/>
              <a:buChar char="q"/>
            </a:pPr>
            <a:endParaRPr lang="fr-BE" sz="1000" b="1" dirty="0" smtClean="0">
              <a:sym typeface="Wingdings" panose="05000000000000000000" pitchFamily="2" charset="2"/>
            </a:endParaRPr>
          </a:p>
          <a:p>
            <a:pPr marL="1657350" lvl="3" indent="-285750">
              <a:buFont typeface="Wingdings" panose="05000000000000000000" pitchFamily="2" charset="2"/>
              <a:buChar char="Ø"/>
            </a:pPr>
            <a:r>
              <a:rPr lang="fr-BE" dirty="0" smtClean="0">
                <a:sym typeface="Wingdings" panose="05000000000000000000" pitchFamily="2" charset="2"/>
              </a:rPr>
              <a:t>Gaz:</a:t>
            </a:r>
          </a:p>
          <a:p>
            <a:pPr marL="1657350" lvl="3" indent="-285750">
              <a:buFont typeface="Wingdings" panose="05000000000000000000" pitchFamily="2" charset="2"/>
              <a:buChar char="Ø"/>
            </a:pPr>
            <a:endParaRPr lang="fr-BE" dirty="0" smtClean="0">
              <a:sym typeface="Wingdings" panose="05000000000000000000" pitchFamily="2" charset="2"/>
            </a:endParaRPr>
          </a:p>
          <a:p>
            <a:pPr marL="2114550" lvl="4" indent="-285750">
              <a:buFont typeface="Arial" panose="020B0604020202020204" pitchFamily="34" charset="0"/>
              <a:buChar char="•"/>
            </a:pPr>
            <a:r>
              <a:rPr lang="fr-BE" dirty="0" smtClean="0">
                <a:sym typeface="Wingdings" panose="05000000000000000000" pitchFamily="2" charset="2"/>
              </a:rPr>
              <a:t>Brûleurs régénératifs</a:t>
            </a:r>
          </a:p>
          <a:p>
            <a:pPr marL="2114550" lvl="4" indent="-285750">
              <a:buFont typeface="Arial" panose="020B0604020202020204" pitchFamily="34" charset="0"/>
              <a:buChar char="•"/>
            </a:pPr>
            <a:r>
              <a:rPr lang="fr-BE" dirty="0" smtClean="0">
                <a:sym typeface="Wingdings" panose="05000000000000000000" pitchFamily="2" charset="2"/>
              </a:rPr>
              <a:t>Optimisation de la charge des fours</a:t>
            </a:r>
          </a:p>
          <a:p>
            <a:pPr marL="2114550" lvl="4" indent="-285750">
              <a:buFont typeface="Arial" panose="020B0604020202020204" pitchFamily="34" charset="0"/>
              <a:buChar char="•"/>
            </a:pPr>
            <a:r>
              <a:rPr lang="fr-BE" dirty="0" smtClean="0">
                <a:sym typeface="Wingdings" panose="05000000000000000000" pitchFamily="2" charset="2"/>
              </a:rPr>
              <a:t>…</a:t>
            </a:r>
          </a:p>
          <a:p>
            <a:pPr marL="2114550" lvl="4" indent="-285750">
              <a:buFont typeface="Arial" panose="020B0604020202020204" pitchFamily="34" charset="0"/>
              <a:buChar char="•"/>
            </a:pPr>
            <a:endParaRPr lang="fr-BE" sz="1000" dirty="0" smtClean="0">
              <a:sym typeface="Wingdings" panose="05000000000000000000" pitchFamily="2" charset="2"/>
            </a:endParaRPr>
          </a:p>
          <a:p>
            <a:pPr marL="1657350" lvl="3" indent="-285750">
              <a:buFont typeface="Wingdings" panose="05000000000000000000" pitchFamily="2" charset="2"/>
              <a:buChar char="Ø"/>
            </a:pPr>
            <a:r>
              <a:rPr lang="fr-BE" dirty="0" smtClean="0">
                <a:sym typeface="Wingdings" panose="05000000000000000000" pitchFamily="2" charset="2"/>
              </a:rPr>
              <a:t>Electricité: Diverses optimisations envisageables:</a:t>
            </a:r>
          </a:p>
          <a:p>
            <a:pPr marL="1657350" lvl="3" indent="-285750">
              <a:buFont typeface="Wingdings" panose="05000000000000000000" pitchFamily="2" charset="2"/>
              <a:buChar char="Ø"/>
            </a:pPr>
            <a:endParaRPr lang="fr-BE" sz="1000" dirty="0" smtClean="0">
              <a:sym typeface="Wingdings" panose="05000000000000000000" pitchFamily="2" charset="2"/>
            </a:endParaRPr>
          </a:p>
          <a:p>
            <a:pPr marL="2114550" lvl="4" indent="-285750">
              <a:buFont typeface="Arial" panose="020B0604020202020204" pitchFamily="34" charset="0"/>
              <a:buChar char="•"/>
            </a:pPr>
            <a:r>
              <a:rPr lang="fr-BE" dirty="0" smtClean="0">
                <a:sym typeface="Wingdings" panose="05000000000000000000" pitchFamily="2" charset="2"/>
              </a:rPr>
              <a:t>Utilisation de la puissance des pompes de presse</a:t>
            </a:r>
          </a:p>
          <a:p>
            <a:pPr marL="2114550" lvl="4" indent="-285750">
              <a:buFont typeface="Arial" panose="020B0604020202020204" pitchFamily="34" charset="0"/>
              <a:buChar char="•"/>
            </a:pPr>
            <a:r>
              <a:rPr lang="fr-BE" dirty="0" smtClean="0">
                <a:sym typeface="Wingdings" panose="05000000000000000000" pitchFamily="2" charset="2"/>
              </a:rPr>
              <a:t>Besoins de refroidissement des divers circuits huiles / eaux de trempe, </a:t>
            </a:r>
          </a:p>
          <a:p>
            <a:pPr marL="2114550" lvl="4" indent="-285750">
              <a:buFont typeface="Arial" panose="020B0604020202020204" pitchFamily="34" charset="0"/>
              <a:buChar char="•"/>
            </a:pPr>
            <a:r>
              <a:rPr lang="fr-BE" dirty="0" smtClean="0">
                <a:sym typeface="Wingdings" panose="05000000000000000000" pitchFamily="2" charset="2"/>
              </a:rPr>
              <a:t>Besoins de climatisation de salles hydrauliques,</a:t>
            </a:r>
          </a:p>
          <a:p>
            <a:pPr marL="2114550" lvl="4" indent="-285750">
              <a:buFont typeface="Arial" panose="020B0604020202020204" pitchFamily="34" charset="0"/>
              <a:buChar char="•"/>
            </a:pPr>
            <a:r>
              <a:rPr lang="fr-BE" dirty="0" smtClean="0">
                <a:sym typeface="Wingdings" panose="05000000000000000000" pitchFamily="2" charset="2"/>
              </a:rPr>
              <a:t>Besoins d’éclairage d’ateliers.</a:t>
            </a:r>
          </a:p>
          <a:p>
            <a:pPr marL="2114550" lvl="4" indent="-285750">
              <a:buFont typeface="Arial" panose="020B0604020202020204" pitchFamily="34" charset="0"/>
              <a:buChar char="•"/>
            </a:pPr>
            <a:endParaRPr lang="fr-BE" sz="1000" dirty="0" smtClean="0">
              <a:sym typeface="Wingdings" panose="05000000000000000000" pitchFamily="2" charset="2"/>
            </a:endParaRPr>
          </a:p>
          <a:p>
            <a:pPr marL="1657350" lvl="3" indent="-285750">
              <a:buFont typeface="Wingdings" panose="05000000000000000000" pitchFamily="2" charset="2"/>
              <a:buChar char="Ø"/>
            </a:pPr>
            <a:r>
              <a:rPr lang="fr-BE" dirty="0" smtClean="0">
                <a:sym typeface="Wingdings" panose="05000000000000000000" pitchFamily="2" charset="2"/>
              </a:rPr>
              <a:t>De façon générale, suivi et </a:t>
            </a:r>
            <a:r>
              <a:rPr lang="fr-BE" u="sng" dirty="0" smtClean="0">
                <a:sym typeface="Wingdings" panose="05000000000000000000" pitchFamily="2" charset="2"/>
              </a:rPr>
              <a:t>communication</a:t>
            </a:r>
            <a:r>
              <a:rPr lang="fr-BE" dirty="0" smtClean="0">
                <a:sym typeface="Wingdings" panose="05000000000000000000" pitchFamily="2" charset="2"/>
              </a:rPr>
              <a:t> des indicateurs de  consommations énergétiques </a:t>
            </a:r>
            <a:r>
              <a:rPr lang="fr-BE" u="sng" dirty="0" smtClean="0">
                <a:sym typeface="Wingdings" panose="05000000000000000000" pitchFamily="2" charset="2"/>
              </a:rPr>
              <a:t>spécifiques</a:t>
            </a:r>
            <a:r>
              <a:rPr lang="fr-BE" dirty="0" smtClean="0">
                <a:sym typeface="Wingdings" panose="05000000000000000000" pitchFamily="2" charset="2"/>
              </a:rPr>
              <a:t> par équipements et globaux UKAD</a:t>
            </a:r>
          </a:p>
          <a:p>
            <a:pPr marL="1657350" lvl="3" indent="-285750">
              <a:buFont typeface="Wingdings" panose="05000000000000000000" pitchFamily="2" charset="2"/>
              <a:buChar char="Ø"/>
            </a:pPr>
            <a:endParaRPr lang="fr-BE" b="1" dirty="0" smtClean="0">
              <a:sym typeface="Wingdings" panose="05000000000000000000" pitchFamily="2" charset="2"/>
            </a:endParaRPr>
          </a:p>
          <a:p>
            <a:pPr marL="285750" indent="-285750">
              <a:buFont typeface="Arial" panose="020B0604020202020204" pitchFamily="34" charset="0"/>
              <a:buChar char="•"/>
            </a:pPr>
            <a:endParaRPr lang="en-US" b="1" u="sng"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2717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u="sng" dirty="0" smtClean="0"/>
              <a:t>Constats / recommandations:</a:t>
            </a:r>
            <a:endParaRPr lang="en-US" u="sng" dirty="0"/>
          </a:p>
        </p:txBody>
      </p:sp>
      <p:sp>
        <p:nvSpPr>
          <p:cNvPr id="4" name="Espace réservé du pied de page 3"/>
          <p:cNvSpPr>
            <a:spLocks noGrp="1"/>
          </p:cNvSpPr>
          <p:nvPr>
            <p:ph type="ftr" sz="quarter" idx="10"/>
          </p:nvPr>
        </p:nvSpPr>
        <p:spPr/>
        <p:txBody>
          <a:bodyPr/>
          <a:lstStyle/>
          <a:p>
            <a:pPr>
              <a:defRPr/>
            </a:pPr>
            <a:r>
              <a:rPr lang="fr-FR" smtClean="0"/>
              <a:t>Visite renforcée UKAD / Oct 2014 / V0</a:t>
            </a:r>
            <a:endParaRPr lang="fr-FR"/>
          </a:p>
        </p:txBody>
      </p:sp>
      <p:sp>
        <p:nvSpPr>
          <p:cNvPr id="5" name="Espace réservé du numéro de diapositive 4"/>
          <p:cNvSpPr>
            <a:spLocks noGrp="1"/>
          </p:cNvSpPr>
          <p:nvPr>
            <p:ph type="sldNum" sz="quarter" idx="11"/>
          </p:nvPr>
        </p:nvSpPr>
        <p:spPr/>
        <p:txBody>
          <a:bodyPr/>
          <a:lstStyle/>
          <a:p>
            <a:pPr>
              <a:defRPr/>
            </a:pPr>
            <a:fld id="{C99E2605-E00F-452F-9633-FB5C60E0DD6E}" type="slidenum">
              <a:rPr lang="fr-FR" smtClean="0"/>
              <a:pPr>
                <a:defRPr/>
              </a:pPr>
              <a:t>28</a:t>
            </a:fld>
            <a:endParaRPr lang="fr-FR" dirty="0"/>
          </a:p>
        </p:txBody>
      </p:sp>
      <p:sp>
        <p:nvSpPr>
          <p:cNvPr id="6" name="Rectangle 5"/>
          <p:cNvSpPr/>
          <p:nvPr/>
        </p:nvSpPr>
        <p:spPr>
          <a:xfrm>
            <a:off x="527368" y="1124744"/>
            <a:ext cx="8136904" cy="4955203"/>
          </a:xfrm>
          <a:prstGeom prst="rect">
            <a:avLst/>
          </a:prstGeom>
        </p:spPr>
        <p:txBody>
          <a:bodyPr wrap="square">
            <a:spAutoFit/>
          </a:bodyPr>
          <a:lstStyle/>
          <a:p>
            <a:pPr marL="1200150" lvl="2" indent="-285750">
              <a:buFont typeface="Wingdings" panose="05000000000000000000" pitchFamily="2" charset="2"/>
              <a:buChar char="q"/>
            </a:pPr>
            <a:r>
              <a:rPr lang="fr-BE" b="1" dirty="0" smtClean="0">
                <a:sym typeface="Wingdings" panose="05000000000000000000" pitchFamily="2" charset="2"/>
              </a:rPr>
              <a:t>Déchets :</a:t>
            </a:r>
          </a:p>
          <a:p>
            <a:pPr marL="1200150" lvl="2" indent="-285750">
              <a:buFont typeface="Wingdings" panose="05000000000000000000" pitchFamily="2" charset="2"/>
              <a:buChar char="q"/>
            </a:pPr>
            <a:endParaRPr lang="fr-BE" sz="1000" b="1" dirty="0" smtClean="0">
              <a:sym typeface="Wingdings" panose="05000000000000000000" pitchFamily="2" charset="2"/>
            </a:endParaRPr>
          </a:p>
          <a:p>
            <a:pPr marL="1657350" lvl="3" indent="-285750">
              <a:buFont typeface="Wingdings" panose="05000000000000000000" pitchFamily="2" charset="2"/>
              <a:buChar char="Ø"/>
            </a:pPr>
            <a:r>
              <a:rPr lang="fr-BE" dirty="0" smtClean="0">
                <a:sym typeface="Wingdings" panose="05000000000000000000" pitchFamily="2" charset="2"/>
              </a:rPr>
              <a:t>Conformément à l’AP, suivi ad hoc des divers déchets et de leurs filières de valorisation/élimination.</a:t>
            </a:r>
          </a:p>
          <a:p>
            <a:pPr lvl="3"/>
            <a:r>
              <a:rPr lang="fr-BE" dirty="0" smtClean="0">
                <a:sym typeface="Wingdings" panose="05000000000000000000" pitchFamily="2" charset="2"/>
              </a:rPr>
              <a:t> </a:t>
            </a:r>
          </a:p>
          <a:p>
            <a:pPr marL="1657350" lvl="3" indent="-285750">
              <a:buFont typeface="Wingdings" panose="05000000000000000000" pitchFamily="2" charset="2"/>
              <a:buChar char="Ø"/>
            </a:pPr>
            <a:r>
              <a:rPr lang="fr-BE" dirty="0" smtClean="0">
                <a:sym typeface="Wingdings" panose="05000000000000000000" pitchFamily="2" charset="2"/>
              </a:rPr>
              <a:t>Un gros challenge avec les poussières , meulures, …</a:t>
            </a:r>
          </a:p>
          <a:p>
            <a:pPr marL="1657350" lvl="3" indent="-285750">
              <a:buFont typeface="Wingdings" panose="05000000000000000000" pitchFamily="2" charset="2"/>
              <a:buChar char="Ø"/>
            </a:pPr>
            <a:endParaRPr lang="fr-BE" dirty="0" smtClean="0">
              <a:sym typeface="Wingdings" panose="05000000000000000000" pitchFamily="2" charset="2"/>
            </a:endParaRPr>
          </a:p>
          <a:p>
            <a:pPr marL="2114550" lvl="4" indent="-285750">
              <a:buFont typeface="Arial" panose="020B0604020202020204" pitchFamily="34" charset="0"/>
              <a:buChar char="•"/>
            </a:pPr>
            <a:r>
              <a:rPr lang="fr-BE" dirty="0" smtClean="0">
                <a:sym typeface="Wingdings" panose="05000000000000000000" pitchFamily="2" charset="2"/>
              </a:rPr>
              <a:t>Déchet non dangereux</a:t>
            </a:r>
          </a:p>
          <a:p>
            <a:pPr marL="2114550" lvl="4" indent="-285750">
              <a:buFont typeface="Arial" panose="020B0604020202020204" pitchFamily="34" charset="0"/>
              <a:buChar char="•"/>
            </a:pPr>
            <a:r>
              <a:rPr lang="fr-BE" dirty="0" smtClean="0">
                <a:sym typeface="Wingdings" panose="05000000000000000000" pitchFamily="2" charset="2"/>
              </a:rPr>
              <a:t>Tonnage en croissance …</a:t>
            </a:r>
          </a:p>
          <a:p>
            <a:pPr marL="2114550" lvl="4" indent="-285750">
              <a:buFont typeface="Arial" panose="020B0604020202020204" pitchFamily="34" charset="0"/>
              <a:buChar char="•"/>
            </a:pPr>
            <a:r>
              <a:rPr lang="fr-BE" dirty="0" smtClean="0">
                <a:sym typeface="Wingdings" panose="05000000000000000000" pitchFamily="2" charset="2"/>
              </a:rPr>
              <a:t>Plus de filière de valorisation …</a:t>
            </a:r>
          </a:p>
          <a:p>
            <a:pPr marL="2114550" lvl="4" indent="-285750">
              <a:buFont typeface="Arial" panose="020B0604020202020204" pitchFamily="34" charset="0"/>
              <a:buChar char="•"/>
            </a:pPr>
            <a:r>
              <a:rPr lang="fr-BE" dirty="0" smtClean="0">
                <a:sym typeface="Wingdings" panose="05000000000000000000" pitchFamily="2" charset="2"/>
              </a:rPr>
              <a:t>Double manutention …</a:t>
            </a:r>
          </a:p>
          <a:p>
            <a:pPr marL="2114550" lvl="4" indent="-285750">
              <a:buFont typeface="Arial" panose="020B0604020202020204" pitchFamily="34" charset="0"/>
              <a:buChar char="•"/>
            </a:pPr>
            <a:r>
              <a:rPr lang="fr-BE" dirty="0" smtClean="0">
                <a:sym typeface="Wingdings" panose="05000000000000000000" pitchFamily="2" charset="2"/>
              </a:rPr>
              <a:t>AP à modifier en conséquence …</a:t>
            </a:r>
          </a:p>
          <a:p>
            <a:pPr lvl="4"/>
            <a:endParaRPr lang="fr-BE" dirty="0" smtClean="0">
              <a:sym typeface="Wingdings" panose="05000000000000000000" pitchFamily="2" charset="2"/>
            </a:endParaRPr>
          </a:p>
          <a:p>
            <a:pPr marL="1657350" lvl="3" indent="-285750">
              <a:buFont typeface="Wingdings" panose="05000000000000000000" pitchFamily="2" charset="2"/>
              <a:buChar char="Ø"/>
            </a:pPr>
            <a:r>
              <a:rPr lang="fr-BE" dirty="0" smtClean="0">
                <a:sym typeface="Wingdings" panose="05000000000000000000" pitchFamily="2" charset="2"/>
              </a:rPr>
              <a:t>Projet </a:t>
            </a:r>
            <a:r>
              <a:rPr lang="fr-BE" dirty="0" err="1" smtClean="0">
                <a:sym typeface="Wingdings" panose="05000000000000000000" pitchFamily="2" charset="2"/>
              </a:rPr>
              <a:t>EcoTitanium</a:t>
            </a:r>
            <a:r>
              <a:rPr lang="fr-BE" dirty="0" smtClean="0">
                <a:sym typeface="Wingdings" panose="05000000000000000000" pitchFamily="2" charset="2"/>
              </a:rPr>
              <a:t> …</a:t>
            </a:r>
          </a:p>
          <a:p>
            <a:pPr marL="1657350" lvl="3" indent="-285750">
              <a:buFont typeface="Wingdings" panose="05000000000000000000" pitchFamily="2" charset="2"/>
              <a:buChar char="Ø"/>
            </a:pPr>
            <a:endParaRPr lang="fr-BE" dirty="0">
              <a:sym typeface="Wingdings" panose="05000000000000000000" pitchFamily="2" charset="2"/>
            </a:endParaRPr>
          </a:p>
          <a:p>
            <a:pPr marL="1657350" lvl="3" indent="-285750">
              <a:buFont typeface="Wingdings" panose="05000000000000000000" pitchFamily="2" charset="2"/>
              <a:buChar char="Ø"/>
            </a:pPr>
            <a:r>
              <a:rPr lang="fr-BE" dirty="0" smtClean="0">
                <a:sym typeface="Wingdings" panose="05000000000000000000" pitchFamily="2" charset="2"/>
              </a:rPr>
              <a:t>Besoin à terme de superficies supplémentaires de stockage / augmentation des fréquences d’évacuation des déchets</a:t>
            </a:r>
          </a:p>
          <a:p>
            <a:pPr marL="285750" indent="-285750">
              <a:buFont typeface="Arial" panose="020B0604020202020204" pitchFamily="34" charset="0"/>
              <a:buChar char="•"/>
            </a:pPr>
            <a:endParaRPr lang="en-US" b="1" u="sng"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1050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708920"/>
            <a:ext cx="8229600" cy="649288"/>
          </a:xfrm>
        </p:spPr>
        <p:txBody>
          <a:bodyPr/>
          <a:lstStyle/>
          <a:p>
            <a:pPr algn="ctr"/>
            <a:r>
              <a:rPr lang="fr-FR" dirty="0" smtClean="0"/>
              <a:t>MERCI DE VOTRE ATTENTION </a:t>
            </a:r>
            <a:r>
              <a:rPr lang="fr-FR" dirty="0" smtClean="0">
                <a:sym typeface="Wingdings" panose="05000000000000000000" pitchFamily="2" charset="2"/>
              </a:rPr>
              <a:t></a:t>
            </a:r>
            <a:endParaRPr lang="en-US" dirty="0"/>
          </a:p>
        </p:txBody>
      </p:sp>
      <p:sp>
        <p:nvSpPr>
          <p:cNvPr id="3" name="Espace réservé du pied de page 2"/>
          <p:cNvSpPr>
            <a:spLocks noGrp="1"/>
          </p:cNvSpPr>
          <p:nvPr>
            <p:ph type="ftr" sz="quarter" idx="10"/>
          </p:nvPr>
        </p:nvSpPr>
        <p:spPr/>
        <p:txBody>
          <a:bodyPr/>
          <a:lstStyle/>
          <a:p>
            <a:pPr>
              <a:defRPr/>
            </a:pPr>
            <a:r>
              <a:rPr lang="fr-FR" smtClean="0"/>
              <a:t>Visite renforcée UKAD / Oct 2014 / V0</a:t>
            </a:r>
            <a:endParaRPr lang="fr-FR"/>
          </a:p>
        </p:txBody>
      </p:sp>
      <p:sp>
        <p:nvSpPr>
          <p:cNvPr id="4" name="Espace réservé du numéro de diapositive 3"/>
          <p:cNvSpPr>
            <a:spLocks noGrp="1"/>
          </p:cNvSpPr>
          <p:nvPr>
            <p:ph type="sldNum" sz="quarter" idx="11"/>
          </p:nvPr>
        </p:nvSpPr>
        <p:spPr/>
        <p:txBody>
          <a:bodyPr/>
          <a:lstStyle/>
          <a:p>
            <a:pPr>
              <a:defRPr/>
            </a:pPr>
            <a:fld id="{4FA04913-1EF0-4CDA-A700-06503490C4DA}" type="slidenum">
              <a:rPr lang="fr-FR" smtClean="0"/>
              <a:pPr>
                <a:defRPr/>
              </a:pPr>
              <a:t>29</a:t>
            </a:fld>
            <a:endParaRPr lang="fr-FR" dirty="0"/>
          </a:p>
        </p:txBody>
      </p:sp>
    </p:spTree>
    <p:extLst>
      <p:ext uri="{BB962C8B-B14F-4D97-AF65-F5344CB8AC3E}">
        <p14:creationId xmlns:p14="http://schemas.microsoft.com/office/powerpoint/2010/main" val="2529250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23528" y="1196752"/>
            <a:ext cx="8496944" cy="5040907"/>
          </a:xfrm>
        </p:spPr>
        <p:txBody>
          <a:bodyPr/>
          <a:lstStyle/>
          <a:p>
            <a:pPr eaLnBrk="1" hangingPunct="1"/>
            <a:r>
              <a:rPr lang="fr-FR" u="sng" dirty="0" smtClean="0"/>
              <a:t>Quand ? </a:t>
            </a:r>
            <a:r>
              <a:rPr lang="fr-FR" dirty="0" smtClean="0"/>
              <a:t>:  Lundi 20 Octobre 2014 journée et Mardi 21 Octobre matin (restitution en fin de matinée).</a:t>
            </a:r>
          </a:p>
          <a:p>
            <a:pPr eaLnBrk="1" hangingPunct="1"/>
            <a:r>
              <a:rPr lang="fr-FR" u="sng" dirty="0" smtClean="0"/>
              <a:t>Qui ? </a:t>
            </a:r>
            <a:r>
              <a:rPr lang="fr-FR" dirty="0" smtClean="0"/>
              <a:t>: </a:t>
            </a:r>
          </a:p>
          <a:p>
            <a:pPr lvl="1" eaLnBrk="1" hangingPunct="1"/>
            <a:r>
              <a:rPr lang="fr-FR" dirty="0" smtClean="0"/>
              <a:t>Stéphanie ROUSSET, Coordinatrice Santé &amp; Sécurité branche Alliages,</a:t>
            </a:r>
          </a:p>
          <a:p>
            <a:pPr lvl="1" eaLnBrk="1" hangingPunct="1"/>
            <a:r>
              <a:rPr lang="fr-FR" dirty="0" smtClean="0"/>
              <a:t>Marc FAUTSCH, Coordinateur Environnement branche Manganèse,</a:t>
            </a:r>
          </a:p>
          <a:p>
            <a:pPr lvl="1" eaLnBrk="1" hangingPunct="1"/>
            <a:r>
              <a:rPr lang="fr-FR" dirty="0" smtClean="0"/>
              <a:t>Jacques GUITOU, Directeur HS&amp;S Groupe ERAMET.</a:t>
            </a:r>
          </a:p>
          <a:p>
            <a:pPr eaLnBrk="1" hangingPunct="1"/>
            <a:r>
              <a:rPr lang="fr-FR" u="sng" dirty="0" smtClean="0"/>
              <a:t>Accueil par </a:t>
            </a:r>
            <a:r>
              <a:rPr lang="fr-FR" dirty="0" smtClean="0"/>
              <a:t>:</a:t>
            </a:r>
          </a:p>
          <a:p>
            <a:pPr lvl="1" eaLnBrk="1" hangingPunct="1"/>
            <a:r>
              <a:rPr lang="fr-FR" dirty="0" smtClean="0"/>
              <a:t>Benoît DELVINCOURT, Directeur de Site,</a:t>
            </a:r>
          </a:p>
          <a:p>
            <a:pPr lvl="1" eaLnBrk="1" hangingPunct="1"/>
            <a:r>
              <a:rPr lang="fr-FR" dirty="0" smtClean="0"/>
              <a:t>Marc CABANO, Animateur QHSE du Site d’UKAD.</a:t>
            </a:r>
          </a:p>
          <a:p>
            <a:pPr eaLnBrk="1" hangingPunct="1"/>
            <a:r>
              <a:rPr lang="fr-FR" u="sng" dirty="0" smtClean="0"/>
              <a:t>Déroulé :</a:t>
            </a:r>
          </a:p>
          <a:p>
            <a:pPr lvl="1" eaLnBrk="1" hangingPunct="1"/>
            <a:r>
              <a:rPr lang="fr-FR" dirty="0" smtClean="0"/>
              <a:t>Historique, Présentation et problématique du site en salle par BD,</a:t>
            </a:r>
          </a:p>
          <a:p>
            <a:pPr lvl="1" eaLnBrk="1" hangingPunct="1"/>
            <a:r>
              <a:rPr lang="fr-FR" dirty="0" smtClean="0"/>
              <a:t>Visite du site et des ateliers avec la presse en mode « maintenance préventive »,</a:t>
            </a:r>
          </a:p>
          <a:p>
            <a:pPr lvl="1" eaLnBrk="1" hangingPunct="1"/>
            <a:r>
              <a:rPr lang="fr-FR" dirty="0" smtClean="0"/>
              <a:t>Visite du secteur presse avec les outils en fonctionnement,</a:t>
            </a:r>
          </a:p>
          <a:p>
            <a:pPr lvl="1" eaLnBrk="1" hangingPunct="1"/>
            <a:r>
              <a:rPr lang="fr-FR" dirty="0" smtClean="0"/>
              <a:t>Interview de Marc CABANO,</a:t>
            </a:r>
          </a:p>
          <a:p>
            <a:pPr lvl="1" eaLnBrk="1" hangingPunct="1"/>
            <a:r>
              <a:rPr lang="fr-FR" dirty="0" smtClean="0"/>
              <a:t>Rédaction du CR puis débriefing avec MC avant présentation à BD</a:t>
            </a:r>
          </a:p>
          <a:p>
            <a:pPr lvl="1" eaLnBrk="1" hangingPunct="1"/>
            <a:endParaRPr lang="fr-FR" dirty="0" smtClean="0"/>
          </a:p>
          <a:p>
            <a:pPr lvl="1" eaLnBrk="1" hangingPunct="1"/>
            <a:endParaRPr lang="fr-FR" dirty="0"/>
          </a:p>
          <a:p>
            <a:pPr marL="457200" lvl="1" indent="0" eaLnBrk="1" hangingPunct="1">
              <a:buNone/>
            </a:pPr>
            <a:endParaRPr lang="fr-FR" dirty="0" smtClean="0"/>
          </a:p>
          <a:p>
            <a:pPr lvl="1" eaLnBrk="1" hangingPunct="1"/>
            <a:endParaRPr lang="en-US" dirty="0" smtClean="0"/>
          </a:p>
          <a:p>
            <a:pPr lvl="2" eaLnBrk="1" hangingPunct="1"/>
            <a:endParaRPr lang="fr-FR" dirty="0" smtClean="0"/>
          </a:p>
          <a:p>
            <a:pPr lvl="4" eaLnBrk="1" hangingPunct="1"/>
            <a:endParaRPr lang="fr-FR" dirty="0" smtClean="0"/>
          </a:p>
          <a:p>
            <a:pPr lvl="4" eaLnBrk="1" hangingPunct="1"/>
            <a:endParaRPr lang="fr-FR" dirty="0" smtClean="0"/>
          </a:p>
          <a:p>
            <a:pPr lvl="4" eaLnBrk="1" hangingPunct="1"/>
            <a:endParaRPr lang="fr-FR" dirty="0" smtClean="0"/>
          </a:p>
        </p:txBody>
      </p:sp>
      <p:sp>
        <p:nvSpPr>
          <p:cNvPr id="5123" name="Espace réservé du pied de page 1"/>
          <p:cNvSpPr>
            <a:spLocks noGrp="1"/>
          </p:cNvSpPr>
          <p:nvPr>
            <p:ph type="ftr"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mtClean="0">
                <a:latin typeface="Constantia" pitchFamily="18" charset="0"/>
              </a:rPr>
              <a:t>Visite renforcée UKAD / Oct 2014 / V0</a:t>
            </a:r>
            <a:endParaRPr lang="fr-FR" smtClean="0">
              <a:latin typeface="Constantia" pitchFamily="18" charset="0"/>
            </a:endParaRPr>
          </a:p>
        </p:txBody>
      </p:sp>
      <p:sp>
        <p:nvSpPr>
          <p:cNvPr id="6149" name="Espace réservé du numéro de diapositive 2"/>
          <p:cNvSpPr>
            <a:spLocks noGrp="1"/>
          </p:cNvSpPr>
          <p:nvPr>
            <p:ph type="sldNum" sz="quarter" idx="11"/>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91E9ECD4-AC78-447B-90B6-A092ECA6F522}" type="slidenum">
              <a:rPr lang="fr-FR" smtClean="0">
                <a:latin typeface="+mn-lt"/>
              </a:rPr>
              <a:pPr eaLnBrk="1" hangingPunct="1">
                <a:defRPr/>
              </a:pPr>
              <a:t>3</a:t>
            </a:fld>
            <a:endParaRPr lang="fr-FR" dirty="0" smtClean="0">
              <a:latin typeface="+mn-lt"/>
            </a:endParaRPr>
          </a:p>
        </p:txBody>
      </p:sp>
      <p:sp>
        <p:nvSpPr>
          <p:cNvPr id="5125" name="Titre 1"/>
          <p:cNvSpPr>
            <a:spLocks noGrp="1"/>
          </p:cNvSpPr>
          <p:nvPr>
            <p:ph type="title"/>
          </p:nvPr>
        </p:nvSpPr>
        <p:spPr/>
        <p:txBody>
          <a:bodyPr/>
          <a:lstStyle/>
          <a:p>
            <a:r>
              <a:rPr lang="fr-FR" dirty="0" smtClean="0"/>
              <a:t>DEROULEMENT  DE LA VISITE</a:t>
            </a:r>
          </a:p>
        </p:txBody>
      </p:sp>
    </p:spTree>
    <p:extLst>
      <p:ext uri="{BB962C8B-B14F-4D97-AF65-F5344CB8AC3E}">
        <p14:creationId xmlns:p14="http://schemas.microsoft.com/office/powerpoint/2010/main" val="2620379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idx="4294967295"/>
          </p:nvPr>
        </p:nvSpPr>
        <p:spPr>
          <a:xfrm>
            <a:off x="1042988" y="2636838"/>
            <a:ext cx="7416800" cy="1289050"/>
          </a:xfrm>
        </p:spPr>
        <p:txBody>
          <a:bodyPr/>
          <a:lstStyle>
            <a:lvl1pPr algn="ctr">
              <a:defRPr sz="4000" b="1" cap="all"/>
            </a:lvl1pPr>
          </a:lstStyle>
          <a:p>
            <a:pPr>
              <a:defRPr/>
            </a:pPr>
            <a:r>
              <a:rPr lang="fr-FR" dirty="0" smtClean="0"/>
              <a:t>SANTE &amp; SECURITE</a:t>
            </a:r>
            <a:endParaRPr lang="en-US" dirty="0"/>
          </a:p>
        </p:txBody>
      </p:sp>
      <p:sp>
        <p:nvSpPr>
          <p:cNvPr id="6147" name="Espace réservé du texte 2"/>
          <p:cNvSpPr>
            <a:spLocks noGrp="1"/>
          </p:cNvSpPr>
          <p:nvPr>
            <p:ph type="body" idx="4294967295"/>
          </p:nvPr>
        </p:nvSpPr>
        <p:spPr>
          <a:xfrm>
            <a:off x="827584" y="4221088"/>
            <a:ext cx="7848872" cy="1152525"/>
          </a:xfrm>
        </p:spPr>
        <p:txBody>
          <a:bodyPr/>
          <a:lstStyle/>
          <a:p>
            <a:pPr>
              <a:buFontTx/>
              <a:buChar char="-"/>
            </a:pPr>
            <a:r>
              <a:rPr lang="fr-FR" sz="3600" b="1" dirty="0" smtClean="0"/>
              <a:t>Constats de terrain,</a:t>
            </a:r>
          </a:p>
          <a:p>
            <a:pPr>
              <a:buFontTx/>
              <a:buChar char="-"/>
            </a:pPr>
            <a:r>
              <a:rPr lang="fr-FR" sz="3600" b="1" dirty="0" smtClean="0"/>
              <a:t>Quelques points majeurs ( référentiel)</a:t>
            </a:r>
          </a:p>
        </p:txBody>
      </p:sp>
      <p:sp>
        <p:nvSpPr>
          <p:cNvPr id="6148" name="Espace réservé du pied de page 1"/>
          <p:cNvSpPr>
            <a:spLocks noGrp="1"/>
          </p:cNvSpPr>
          <p:nvPr>
            <p:ph type="ftr"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mtClean="0">
                <a:latin typeface="Constantia" pitchFamily="18" charset="0"/>
              </a:rPr>
              <a:t>Visite renforcée UKAD / Oct 2014 / V0</a:t>
            </a:r>
            <a:endParaRPr lang="fr-FR" smtClean="0">
              <a:latin typeface="Constantia" pitchFamily="18" charset="0"/>
            </a:endParaRPr>
          </a:p>
        </p:txBody>
      </p:sp>
      <p:sp>
        <p:nvSpPr>
          <p:cNvPr id="6149" name="Espace réservé du numéro de diapositive 2"/>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AF6A64E-4B03-4C02-B4D4-B86C2077094E}" type="slidenum">
              <a:rPr lang="fr-FR" smtClean="0">
                <a:latin typeface="Constantia" pitchFamily="18" charset="0"/>
              </a:rPr>
              <a:pPr eaLnBrk="1" hangingPunct="1"/>
              <a:t>4</a:t>
            </a:fld>
            <a:endParaRPr lang="fr-FR" smtClean="0">
              <a:latin typeface="Constant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23528" y="1196752"/>
            <a:ext cx="8496944" cy="5040907"/>
          </a:xfrm>
        </p:spPr>
        <p:txBody>
          <a:bodyPr/>
          <a:lstStyle/>
          <a:p>
            <a:pPr lvl="1" eaLnBrk="1" hangingPunct="1"/>
            <a:endParaRPr lang="fr-FR" dirty="0" smtClean="0"/>
          </a:p>
          <a:p>
            <a:pPr lvl="1" eaLnBrk="1" hangingPunct="1"/>
            <a:endParaRPr lang="fr-FR" dirty="0"/>
          </a:p>
          <a:p>
            <a:pPr marL="457200" lvl="1" indent="0" eaLnBrk="1" hangingPunct="1">
              <a:buNone/>
            </a:pPr>
            <a:endParaRPr lang="fr-FR" dirty="0" smtClean="0"/>
          </a:p>
          <a:p>
            <a:pPr lvl="1" eaLnBrk="1" hangingPunct="1"/>
            <a:endParaRPr lang="en-US" dirty="0" smtClean="0"/>
          </a:p>
          <a:p>
            <a:pPr lvl="2" eaLnBrk="1" hangingPunct="1"/>
            <a:endParaRPr lang="fr-FR" dirty="0" smtClean="0"/>
          </a:p>
          <a:p>
            <a:pPr lvl="4" eaLnBrk="1" hangingPunct="1"/>
            <a:endParaRPr lang="fr-FR" dirty="0" smtClean="0"/>
          </a:p>
          <a:p>
            <a:pPr lvl="4" eaLnBrk="1" hangingPunct="1"/>
            <a:endParaRPr lang="fr-FR" dirty="0" smtClean="0"/>
          </a:p>
          <a:p>
            <a:pPr lvl="4" eaLnBrk="1" hangingPunct="1"/>
            <a:endParaRPr lang="fr-FR" dirty="0" smtClean="0"/>
          </a:p>
        </p:txBody>
      </p:sp>
      <p:sp>
        <p:nvSpPr>
          <p:cNvPr id="5123" name="Espace réservé du pied de page 1"/>
          <p:cNvSpPr>
            <a:spLocks noGrp="1"/>
          </p:cNvSpPr>
          <p:nvPr>
            <p:ph type="ftr"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mtClean="0">
                <a:latin typeface="Constantia" pitchFamily="18" charset="0"/>
              </a:rPr>
              <a:t>Visite renforcée UKAD / Oct 2014 / V0</a:t>
            </a:r>
            <a:endParaRPr lang="fr-FR" smtClean="0">
              <a:latin typeface="Constantia" pitchFamily="18" charset="0"/>
            </a:endParaRPr>
          </a:p>
        </p:txBody>
      </p:sp>
      <p:sp>
        <p:nvSpPr>
          <p:cNvPr id="6149" name="Espace réservé du numéro de diapositive 2"/>
          <p:cNvSpPr>
            <a:spLocks noGrp="1"/>
          </p:cNvSpPr>
          <p:nvPr>
            <p:ph type="sldNum" sz="quarter" idx="11"/>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91E9ECD4-AC78-447B-90B6-A092ECA6F522}" type="slidenum">
              <a:rPr lang="fr-FR" smtClean="0">
                <a:latin typeface="+mn-lt"/>
              </a:rPr>
              <a:pPr eaLnBrk="1" hangingPunct="1">
                <a:defRPr/>
              </a:pPr>
              <a:t>5</a:t>
            </a:fld>
            <a:endParaRPr lang="fr-FR" dirty="0" smtClean="0">
              <a:latin typeface="+mn-lt"/>
            </a:endParaRPr>
          </a:p>
        </p:txBody>
      </p:sp>
      <p:sp>
        <p:nvSpPr>
          <p:cNvPr id="5125" name="Titre 1"/>
          <p:cNvSpPr>
            <a:spLocks noGrp="1"/>
          </p:cNvSpPr>
          <p:nvPr>
            <p:ph type="title"/>
          </p:nvPr>
        </p:nvSpPr>
        <p:spPr/>
        <p:txBody>
          <a:bodyPr/>
          <a:lstStyle/>
          <a:p>
            <a:r>
              <a:rPr lang="fr-FR" dirty="0" smtClean="0"/>
              <a:t>CONSTATS DE TERRAIN (VISITE)</a:t>
            </a:r>
          </a:p>
        </p:txBody>
      </p:sp>
      <p:graphicFrame>
        <p:nvGraphicFramePr>
          <p:cNvPr id="2" name="Tableau 1"/>
          <p:cNvGraphicFramePr>
            <a:graphicFrameLocks noGrp="1"/>
          </p:cNvGraphicFramePr>
          <p:nvPr>
            <p:extLst>
              <p:ext uri="{D42A27DB-BD31-4B8C-83A1-F6EECF244321}">
                <p14:modId xmlns:p14="http://schemas.microsoft.com/office/powerpoint/2010/main" val="3066407439"/>
              </p:ext>
            </p:extLst>
          </p:nvPr>
        </p:nvGraphicFramePr>
        <p:xfrm>
          <a:off x="395536" y="1196752"/>
          <a:ext cx="8064896" cy="5379529"/>
        </p:xfrm>
        <a:graphic>
          <a:graphicData uri="http://schemas.openxmlformats.org/drawingml/2006/table">
            <a:tbl>
              <a:tblPr firstRow="1" bandRow="1">
                <a:tableStyleId>{5C22544A-7EE6-4342-B048-85BDC9FD1C3A}</a:tableStyleId>
              </a:tblPr>
              <a:tblGrid>
                <a:gridCol w="8064896"/>
              </a:tblGrid>
              <a:tr h="441769">
                <a:tc>
                  <a:txBody>
                    <a:bodyPr/>
                    <a:lstStyle/>
                    <a:p>
                      <a:r>
                        <a:rPr lang="fr-FR" dirty="0" smtClean="0"/>
                        <a:t>Points  Positifs</a:t>
                      </a:r>
                      <a:endParaRPr lang="en-US" dirty="0"/>
                    </a:p>
                  </a:txBody>
                  <a:tcPr/>
                </a:tc>
              </a:tr>
              <a:tr h="541891">
                <a:tc>
                  <a:txBody>
                    <a:bodyPr/>
                    <a:lstStyle/>
                    <a:p>
                      <a:pPr marL="628650" lvl="1" indent="-171450">
                        <a:buFont typeface="Wingdings" panose="05000000000000000000" pitchFamily="2" charset="2"/>
                        <a:buChar char="q"/>
                      </a:pPr>
                      <a:r>
                        <a:rPr lang="fr-FR" sz="2000" b="1" u="sng" dirty="0" smtClean="0"/>
                        <a:t>Les espaces confinés </a:t>
                      </a:r>
                      <a:r>
                        <a:rPr lang="fr-FR" sz="2000" dirty="0" smtClean="0"/>
                        <a:t>sont bien inventoriés,</a:t>
                      </a:r>
                      <a:r>
                        <a:rPr lang="fr-FR" sz="2000" baseline="0" dirty="0" smtClean="0"/>
                        <a:t> identifiés avec signalisation + détecteurs anti gaz + clef d’accès. </a:t>
                      </a:r>
                    </a:p>
                    <a:p>
                      <a:pPr marL="628650" lvl="1" indent="-171450">
                        <a:buFont typeface="Wingdings" panose="05000000000000000000" pitchFamily="2" charset="2"/>
                        <a:buChar char="q"/>
                      </a:pPr>
                      <a:endParaRPr lang="en-US" sz="2000" dirty="0"/>
                    </a:p>
                  </a:txBody>
                  <a:tcPr/>
                </a:tc>
              </a:tr>
              <a:tr h="1211286">
                <a:tc>
                  <a:txBody>
                    <a:bodyPr/>
                    <a:lstStyle/>
                    <a:p>
                      <a:pPr marL="628650" lvl="1" indent="-171450">
                        <a:buFont typeface="Wingdings" panose="05000000000000000000" pitchFamily="2" charset="2"/>
                        <a:buChar char="q"/>
                      </a:pPr>
                      <a:r>
                        <a:rPr lang="fr-FR" sz="2000" b="1" u="sng" dirty="0" smtClean="0"/>
                        <a:t>Bonnes pratiques</a:t>
                      </a:r>
                      <a:r>
                        <a:rPr lang="fr-FR" sz="2000" b="1" u="sng" baseline="0" dirty="0" smtClean="0"/>
                        <a:t> </a:t>
                      </a:r>
                      <a:r>
                        <a:rPr lang="fr-FR" sz="2000" b="1" u="sng" dirty="0" smtClean="0"/>
                        <a:t>Manutention </a:t>
                      </a:r>
                      <a:r>
                        <a:rPr lang="fr-FR" sz="2000" dirty="0" smtClean="0"/>
                        <a:t>: </a:t>
                      </a:r>
                    </a:p>
                    <a:p>
                      <a:pPr marL="1085850" lvl="2" indent="-171450">
                        <a:buFont typeface="Wingdings" panose="05000000000000000000" pitchFamily="2" charset="2"/>
                        <a:buChar char="q"/>
                      </a:pPr>
                      <a:r>
                        <a:rPr lang="fr-FR" sz="2000" dirty="0" smtClean="0"/>
                        <a:t>Les accessoires de levage sont rangés et en bon état. </a:t>
                      </a:r>
                    </a:p>
                    <a:p>
                      <a:pPr marL="1085850" lvl="2" indent="-171450">
                        <a:buFont typeface="Wingdings" panose="05000000000000000000" pitchFamily="2" charset="2"/>
                        <a:buChar char="q"/>
                      </a:pPr>
                      <a:r>
                        <a:rPr lang="fr-FR" sz="2000" dirty="0" smtClean="0"/>
                        <a:t>Achat d’un palonnier pour sécuriser les manutentions avec 2 élingues; A mettre en œuvre</a:t>
                      </a:r>
                      <a:r>
                        <a:rPr lang="fr-FR" sz="2000" baseline="0" dirty="0" smtClean="0"/>
                        <a:t> maintenant. </a:t>
                      </a:r>
                    </a:p>
                    <a:p>
                      <a:pPr marL="1085850" lvl="2" indent="-171450">
                        <a:buFont typeface="Wingdings" panose="05000000000000000000" pitchFamily="2" charset="2"/>
                        <a:buChar char="q"/>
                      </a:pPr>
                      <a:r>
                        <a:rPr lang="fr-FR" sz="2000" baseline="0" dirty="0" smtClean="0"/>
                        <a:t>Ponts équipés d’un </a:t>
                      </a:r>
                      <a:r>
                        <a:rPr lang="fr-FR" sz="2000" baseline="0" dirty="0" smtClean="0"/>
                        <a:t>crochet tournant pour la manutention des barres. </a:t>
                      </a:r>
                      <a:endParaRPr lang="en-US" sz="2000" dirty="0"/>
                    </a:p>
                  </a:txBody>
                  <a:tcPr/>
                </a:tc>
              </a:tr>
              <a:tr h="441769">
                <a:tc>
                  <a:txBody>
                    <a:bodyPr/>
                    <a:lstStyle/>
                    <a:p>
                      <a:pPr marL="628650" lvl="1" indent="-171450">
                        <a:buFont typeface="Wingdings" panose="05000000000000000000" pitchFamily="2" charset="2"/>
                        <a:buChar char="q"/>
                      </a:pPr>
                      <a:r>
                        <a:rPr lang="fr-FR" sz="2000" b="1" u="sng" dirty="0" smtClean="0"/>
                        <a:t> Machines /Postes</a:t>
                      </a:r>
                      <a:r>
                        <a:rPr lang="fr-FR" sz="2000" b="1" u="sng" baseline="0" dirty="0" smtClean="0"/>
                        <a:t> de travail </a:t>
                      </a:r>
                      <a:r>
                        <a:rPr lang="fr-FR" sz="2000" b="1" u="sng" dirty="0" smtClean="0"/>
                        <a:t> bien équipés de barrières </a:t>
                      </a:r>
                      <a:r>
                        <a:rPr lang="fr-FR" sz="2000" dirty="0" smtClean="0"/>
                        <a:t>de protections matérielles et immatérielles.  </a:t>
                      </a:r>
                    </a:p>
                    <a:p>
                      <a:pPr marL="628650" lvl="1" indent="-171450">
                        <a:buFont typeface="Wingdings" panose="05000000000000000000" pitchFamily="2" charset="2"/>
                        <a:buChar char="q"/>
                      </a:pPr>
                      <a:endParaRPr lang="en-US" sz="2000" dirty="0"/>
                    </a:p>
                  </a:txBody>
                  <a:tcPr/>
                </a:tc>
              </a:tr>
              <a:tr h="441769">
                <a:tc>
                  <a:txBody>
                    <a:bodyPr/>
                    <a:lstStyle/>
                    <a:p>
                      <a:pPr marL="628650" lvl="1" indent="-171450">
                        <a:buFont typeface="Wingdings" panose="05000000000000000000" pitchFamily="2" charset="2"/>
                        <a:buChar char="q"/>
                      </a:pPr>
                      <a:r>
                        <a:rPr lang="fr-FR" sz="2000" b="1" u="sng" dirty="0" smtClean="0"/>
                        <a:t>Les allées de</a:t>
                      </a:r>
                      <a:r>
                        <a:rPr lang="fr-FR" sz="2000" b="1" u="sng" baseline="0" dirty="0" smtClean="0"/>
                        <a:t> circulation piétons sont bien séparées </a:t>
                      </a:r>
                      <a:r>
                        <a:rPr lang="fr-FR" sz="2000" baseline="0" dirty="0" smtClean="0"/>
                        <a:t>des zones de travail (barrières ou espace) </a:t>
                      </a:r>
                    </a:p>
                    <a:p>
                      <a:pPr marL="457200" lvl="1" indent="0">
                        <a:buFont typeface="Wingdings" panose="05000000000000000000" pitchFamily="2" charset="2"/>
                        <a:buNone/>
                      </a:pPr>
                      <a:endParaRPr lang="en-US" sz="2000" dirty="0"/>
                    </a:p>
                  </a:txBody>
                  <a:tcPr/>
                </a:tc>
              </a:tr>
            </a:tbl>
          </a:graphicData>
        </a:graphic>
      </p:graphicFrame>
    </p:spTree>
    <p:extLst>
      <p:ext uri="{BB962C8B-B14F-4D97-AF65-F5344CB8AC3E}">
        <p14:creationId xmlns:p14="http://schemas.microsoft.com/office/powerpoint/2010/main" val="2015176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23528" y="1196752"/>
            <a:ext cx="8496944" cy="5040907"/>
          </a:xfrm>
        </p:spPr>
        <p:txBody>
          <a:bodyPr/>
          <a:lstStyle/>
          <a:p>
            <a:pPr lvl="1" eaLnBrk="1" hangingPunct="1"/>
            <a:endParaRPr lang="fr-FR" dirty="0" smtClean="0"/>
          </a:p>
          <a:p>
            <a:pPr lvl="1" eaLnBrk="1" hangingPunct="1"/>
            <a:endParaRPr lang="fr-FR" dirty="0"/>
          </a:p>
          <a:p>
            <a:pPr marL="457200" lvl="1" indent="0" eaLnBrk="1" hangingPunct="1">
              <a:buNone/>
            </a:pPr>
            <a:endParaRPr lang="fr-FR" dirty="0" smtClean="0"/>
          </a:p>
          <a:p>
            <a:pPr lvl="1" eaLnBrk="1" hangingPunct="1"/>
            <a:endParaRPr lang="en-US" dirty="0" smtClean="0"/>
          </a:p>
          <a:p>
            <a:pPr lvl="2" eaLnBrk="1" hangingPunct="1"/>
            <a:endParaRPr lang="fr-FR" dirty="0" smtClean="0"/>
          </a:p>
          <a:p>
            <a:pPr lvl="4" eaLnBrk="1" hangingPunct="1"/>
            <a:endParaRPr lang="fr-FR" dirty="0" smtClean="0"/>
          </a:p>
          <a:p>
            <a:pPr lvl="4" eaLnBrk="1" hangingPunct="1"/>
            <a:endParaRPr lang="fr-FR" dirty="0" smtClean="0"/>
          </a:p>
          <a:p>
            <a:pPr lvl="4" eaLnBrk="1" hangingPunct="1"/>
            <a:endParaRPr lang="fr-FR" dirty="0" smtClean="0"/>
          </a:p>
        </p:txBody>
      </p:sp>
      <p:sp>
        <p:nvSpPr>
          <p:cNvPr id="5123" name="Espace réservé du pied de page 1"/>
          <p:cNvSpPr>
            <a:spLocks noGrp="1"/>
          </p:cNvSpPr>
          <p:nvPr>
            <p:ph type="ftr"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mtClean="0">
                <a:latin typeface="Constantia" pitchFamily="18" charset="0"/>
              </a:rPr>
              <a:t>Visite renforcée UKAD / Oct 2014 / V0</a:t>
            </a:r>
            <a:endParaRPr lang="fr-FR" smtClean="0">
              <a:latin typeface="Constantia" pitchFamily="18" charset="0"/>
            </a:endParaRPr>
          </a:p>
        </p:txBody>
      </p:sp>
      <p:sp>
        <p:nvSpPr>
          <p:cNvPr id="6149" name="Espace réservé du numéro de diapositive 2"/>
          <p:cNvSpPr>
            <a:spLocks noGrp="1"/>
          </p:cNvSpPr>
          <p:nvPr>
            <p:ph type="sldNum" sz="quarter" idx="11"/>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91E9ECD4-AC78-447B-90B6-A092ECA6F522}" type="slidenum">
              <a:rPr lang="fr-FR" smtClean="0">
                <a:latin typeface="+mn-lt"/>
              </a:rPr>
              <a:pPr eaLnBrk="1" hangingPunct="1">
                <a:defRPr/>
              </a:pPr>
              <a:t>6</a:t>
            </a:fld>
            <a:endParaRPr lang="fr-FR" dirty="0" smtClean="0">
              <a:latin typeface="+mn-lt"/>
            </a:endParaRPr>
          </a:p>
        </p:txBody>
      </p:sp>
      <p:sp>
        <p:nvSpPr>
          <p:cNvPr id="5125" name="Titre 1"/>
          <p:cNvSpPr>
            <a:spLocks noGrp="1"/>
          </p:cNvSpPr>
          <p:nvPr>
            <p:ph type="title"/>
          </p:nvPr>
        </p:nvSpPr>
        <p:spPr/>
        <p:txBody>
          <a:bodyPr/>
          <a:lstStyle/>
          <a:p>
            <a:r>
              <a:rPr lang="fr-FR" dirty="0" smtClean="0"/>
              <a:t>CONSTATS DE TERRAIN (VISITE)</a:t>
            </a:r>
          </a:p>
        </p:txBody>
      </p:sp>
      <p:graphicFrame>
        <p:nvGraphicFramePr>
          <p:cNvPr id="2" name="Tableau 1"/>
          <p:cNvGraphicFramePr>
            <a:graphicFrameLocks noGrp="1"/>
          </p:cNvGraphicFramePr>
          <p:nvPr>
            <p:extLst>
              <p:ext uri="{D42A27DB-BD31-4B8C-83A1-F6EECF244321}">
                <p14:modId xmlns:p14="http://schemas.microsoft.com/office/powerpoint/2010/main" val="247159686"/>
              </p:ext>
            </p:extLst>
          </p:nvPr>
        </p:nvGraphicFramePr>
        <p:xfrm>
          <a:off x="395536" y="1196752"/>
          <a:ext cx="8064896" cy="5288089"/>
        </p:xfrm>
        <a:graphic>
          <a:graphicData uri="http://schemas.openxmlformats.org/drawingml/2006/table">
            <a:tbl>
              <a:tblPr firstRow="1" bandRow="1">
                <a:tableStyleId>{5C22544A-7EE6-4342-B048-85BDC9FD1C3A}</a:tableStyleId>
              </a:tblPr>
              <a:tblGrid>
                <a:gridCol w="8064896"/>
              </a:tblGrid>
              <a:tr h="441769">
                <a:tc>
                  <a:txBody>
                    <a:bodyPr/>
                    <a:lstStyle/>
                    <a:p>
                      <a:r>
                        <a:rPr lang="fr-FR" dirty="0" smtClean="0"/>
                        <a:t>Points  Positifs</a:t>
                      </a:r>
                      <a:endParaRPr lang="en-US" dirty="0"/>
                    </a:p>
                  </a:txBody>
                  <a:tcPr/>
                </a:tc>
              </a:tr>
              <a:tr h="988154">
                <a:tc>
                  <a:txBody>
                    <a:bodyPr/>
                    <a:lstStyle/>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FR" sz="2000" b="1" u="sng" dirty="0" smtClean="0"/>
                        <a:t>Déchargement en sécurité du camion </a:t>
                      </a:r>
                      <a:r>
                        <a:rPr lang="fr-FR" sz="2000" dirty="0" smtClean="0"/>
                        <a:t>en provenance de Rotterdam par l’opérateur.  Prudence et circulation à</a:t>
                      </a:r>
                      <a:r>
                        <a:rPr lang="fr-FR" sz="2000" baseline="0" dirty="0" smtClean="0"/>
                        <a:t> très petite vitesse du chariot. </a:t>
                      </a:r>
                      <a:r>
                        <a:rPr lang="fr-FR" sz="2000" dirty="0" smtClean="0"/>
                        <a:t>Vigilance sur les risques liés à la proximité du chauffeur</a:t>
                      </a:r>
                      <a:r>
                        <a:rPr lang="fr-FR" sz="2000" baseline="0" dirty="0" smtClean="0"/>
                        <a:t> vers le chariot. L’opérateur ne doit pas hésiter à dire au chauffeur de se tenir à distance.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2000" dirty="0" smtClean="0"/>
                    </a:p>
                  </a:txBody>
                  <a:tcPr/>
                </a:tc>
              </a:tr>
              <a:tr h="864077">
                <a:tc>
                  <a:txBody>
                    <a:bodyPr/>
                    <a:lstStyle/>
                    <a:p>
                      <a:pPr marL="628650" lvl="1" indent="-171450">
                        <a:buFont typeface="Wingdings" panose="05000000000000000000" pitchFamily="2" charset="2"/>
                        <a:buChar char="q"/>
                      </a:pPr>
                      <a:r>
                        <a:rPr lang="fr-FR" sz="2000" b="1" u="sng" dirty="0" smtClean="0"/>
                        <a:t>Fiches anomalies :</a:t>
                      </a:r>
                      <a:r>
                        <a:rPr lang="fr-FR" sz="2000" dirty="0" smtClean="0"/>
                        <a:t> permet d’identifier des situations à risques</a:t>
                      </a:r>
                      <a:r>
                        <a:rPr lang="fr-FR" sz="2000" baseline="0" dirty="0" smtClean="0"/>
                        <a:t> aussi bien sur le comportement, la technique que l’organisation. Certaines avec actions immédiates sont des détections actions. D’autres sont à MT, des actions à conduire par la maintenance ou HSE. </a:t>
                      </a:r>
                    </a:p>
                    <a:p>
                      <a:pPr marL="628650" lvl="1" indent="-171450">
                        <a:buFont typeface="Wingdings" panose="05000000000000000000" pitchFamily="2" charset="2"/>
                        <a:buChar char="q"/>
                      </a:pPr>
                      <a:endParaRPr lang="en-US" sz="2000" dirty="0"/>
                    </a:p>
                  </a:txBody>
                  <a:tcPr/>
                </a:tc>
              </a:tr>
              <a:tr h="541891">
                <a:tc>
                  <a:txBody>
                    <a:bodyPr/>
                    <a:lstStyle/>
                    <a:p>
                      <a:pPr marL="628650" lvl="1" indent="-171450">
                        <a:buFont typeface="Wingdings" panose="05000000000000000000" pitchFamily="2" charset="2"/>
                        <a:buChar char="q"/>
                      </a:pPr>
                      <a:r>
                        <a:rPr lang="fr-FR" sz="2000" b="1" u="sng" dirty="0" smtClean="0"/>
                        <a:t>DA sur un tache d’huile </a:t>
                      </a:r>
                      <a:r>
                        <a:rPr lang="fr-FR" sz="2000" dirty="0" smtClean="0"/>
                        <a:t>au sol dans la salle des pompes. Très bonne attitude de</a:t>
                      </a:r>
                      <a:r>
                        <a:rPr lang="fr-FR" sz="2000" baseline="0" dirty="0" smtClean="0"/>
                        <a:t> l’opérateur qui </a:t>
                      </a:r>
                      <a:r>
                        <a:rPr lang="fr-FR" sz="2000" baseline="0" dirty="0" smtClean="0"/>
                        <a:t>est allé chercher </a:t>
                      </a:r>
                      <a:r>
                        <a:rPr lang="fr-FR" sz="2000" baseline="0" dirty="0" smtClean="0"/>
                        <a:t>un tapis absorbant pour éviter que quelqu’un ne glisse. </a:t>
                      </a:r>
                    </a:p>
                    <a:p>
                      <a:pPr marL="628650" lvl="1" indent="-171450">
                        <a:buFont typeface="Wingdings" panose="05000000000000000000" pitchFamily="2" charset="2"/>
                        <a:buChar char="q"/>
                      </a:pPr>
                      <a:endParaRPr lang="en-US" sz="2000" dirty="0"/>
                    </a:p>
                  </a:txBody>
                  <a:tcPr/>
                </a:tc>
              </a:tr>
            </a:tbl>
          </a:graphicData>
        </a:graphic>
      </p:graphicFrame>
    </p:spTree>
    <p:extLst>
      <p:ext uri="{BB962C8B-B14F-4D97-AF65-F5344CB8AC3E}">
        <p14:creationId xmlns:p14="http://schemas.microsoft.com/office/powerpoint/2010/main" val="67231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23528" y="1196752"/>
            <a:ext cx="8496944" cy="5040907"/>
          </a:xfrm>
        </p:spPr>
        <p:txBody>
          <a:bodyPr/>
          <a:lstStyle/>
          <a:p>
            <a:pPr lvl="1" eaLnBrk="1" hangingPunct="1"/>
            <a:endParaRPr lang="fr-FR" dirty="0" smtClean="0"/>
          </a:p>
          <a:p>
            <a:pPr lvl="1" eaLnBrk="1" hangingPunct="1"/>
            <a:endParaRPr lang="fr-FR" dirty="0"/>
          </a:p>
          <a:p>
            <a:pPr marL="457200" lvl="1" indent="0" eaLnBrk="1" hangingPunct="1">
              <a:buNone/>
            </a:pPr>
            <a:endParaRPr lang="fr-FR" dirty="0" smtClean="0"/>
          </a:p>
          <a:p>
            <a:pPr lvl="1" eaLnBrk="1" hangingPunct="1"/>
            <a:endParaRPr lang="en-US" dirty="0" smtClean="0"/>
          </a:p>
          <a:p>
            <a:pPr lvl="2" eaLnBrk="1" hangingPunct="1"/>
            <a:endParaRPr lang="fr-FR" dirty="0" smtClean="0"/>
          </a:p>
          <a:p>
            <a:pPr lvl="4" eaLnBrk="1" hangingPunct="1"/>
            <a:endParaRPr lang="fr-FR" dirty="0" smtClean="0"/>
          </a:p>
          <a:p>
            <a:pPr lvl="4" eaLnBrk="1" hangingPunct="1"/>
            <a:endParaRPr lang="fr-FR" dirty="0" smtClean="0"/>
          </a:p>
          <a:p>
            <a:pPr lvl="4" eaLnBrk="1" hangingPunct="1"/>
            <a:endParaRPr lang="fr-FR" dirty="0" smtClean="0"/>
          </a:p>
        </p:txBody>
      </p:sp>
      <p:sp>
        <p:nvSpPr>
          <p:cNvPr id="5123" name="Espace réservé du pied de page 1"/>
          <p:cNvSpPr>
            <a:spLocks noGrp="1"/>
          </p:cNvSpPr>
          <p:nvPr>
            <p:ph type="ftr"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mtClean="0">
                <a:latin typeface="Constantia" pitchFamily="18" charset="0"/>
              </a:rPr>
              <a:t>Visite renforcée UKAD / Oct 2014 / V0</a:t>
            </a:r>
            <a:endParaRPr lang="fr-FR" smtClean="0">
              <a:latin typeface="Constantia" pitchFamily="18" charset="0"/>
            </a:endParaRPr>
          </a:p>
        </p:txBody>
      </p:sp>
      <p:sp>
        <p:nvSpPr>
          <p:cNvPr id="6149" name="Espace réservé du numéro de diapositive 2"/>
          <p:cNvSpPr>
            <a:spLocks noGrp="1"/>
          </p:cNvSpPr>
          <p:nvPr>
            <p:ph type="sldNum" sz="quarter" idx="11"/>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91E9ECD4-AC78-447B-90B6-A092ECA6F522}" type="slidenum">
              <a:rPr lang="fr-FR" smtClean="0">
                <a:latin typeface="+mn-lt"/>
              </a:rPr>
              <a:pPr eaLnBrk="1" hangingPunct="1">
                <a:defRPr/>
              </a:pPr>
              <a:t>7</a:t>
            </a:fld>
            <a:endParaRPr lang="fr-FR" dirty="0" smtClean="0">
              <a:latin typeface="+mn-lt"/>
            </a:endParaRPr>
          </a:p>
        </p:txBody>
      </p:sp>
      <p:sp>
        <p:nvSpPr>
          <p:cNvPr id="5125" name="Titre 1"/>
          <p:cNvSpPr>
            <a:spLocks noGrp="1"/>
          </p:cNvSpPr>
          <p:nvPr>
            <p:ph type="title"/>
          </p:nvPr>
        </p:nvSpPr>
        <p:spPr/>
        <p:txBody>
          <a:bodyPr/>
          <a:lstStyle/>
          <a:p>
            <a:r>
              <a:rPr lang="fr-FR" dirty="0" smtClean="0"/>
              <a:t>CONSTATS DE TERRAIN (VISITE)</a:t>
            </a:r>
          </a:p>
        </p:txBody>
      </p:sp>
      <p:graphicFrame>
        <p:nvGraphicFramePr>
          <p:cNvPr id="2" name="Tableau 1"/>
          <p:cNvGraphicFramePr>
            <a:graphicFrameLocks noGrp="1"/>
          </p:cNvGraphicFramePr>
          <p:nvPr>
            <p:extLst>
              <p:ext uri="{D42A27DB-BD31-4B8C-83A1-F6EECF244321}">
                <p14:modId xmlns:p14="http://schemas.microsoft.com/office/powerpoint/2010/main" val="1672120946"/>
              </p:ext>
            </p:extLst>
          </p:nvPr>
        </p:nvGraphicFramePr>
        <p:xfrm>
          <a:off x="539552" y="1268760"/>
          <a:ext cx="8064896" cy="5260008"/>
        </p:xfrm>
        <a:graphic>
          <a:graphicData uri="http://schemas.openxmlformats.org/drawingml/2006/table">
            <a:tbl>
              <a:tblPr firstRow="1" bandRow="1">
                <a:tableStyleId>{5C22544A-7EE6-4342-B048-85BDC9FD1C3A}</a:tableStyleId>
              </a:tblPr>
              <a:tblGrid>
                <a:gridCol w="8064896"/>
              </a:tblGrid>
              <a:tr h="404964">
                <a:tc>
                  <a:txBody>
                    <a:bodyPr/>
                    <a:lstStyle/>
                    <a:p>
                      <a:r>
                        <a:rPr lang="fr-FR" dirty="0" smtClean="0"/>
                        <a:t>Points d’amélioration</a:t>
                      </a:r>
                      <a:endParaRPr lang="en-US" dirty="0"/>
                    </a:p>
                  </a:txBody>
                  <a:tcPr/>
                </a:tc>
              </a:tr>
              <a:tr h="834948">
                <a:tc>
                  <a:txBody>
                    <a:bodyPr/>
                    <a:lstStyle/>
                    <a:p>
                      <a:pPr marL="628650" lvl="1" indent="-171450" eaLnBrk="1" hangingPunct="1">
                        <a:buFont typeface="Wingdings" panose="05000000000000000000" pitchFamily="2" charset="2"/>
                        <a:buChar char="q"/>
                      </a:pPr>
                      <a:r>
                        <a:rPr lang="fr-FR" sz="2000" b="1" u="sng" dirty="0" smtClean="0"/>
                        <a:t>Déchargement des lingots</a:t>
                      </a:r>
                      <a:r>
                        <a:rPr lang="fr-FR" sz="2000" b="1" u="sng" baseline="0" dirty="0" smtClean="0"/>
                        <a:t> </a:t>
                      </a:r>
                      <a:r>
                        <a:rPr lang="fr-FR" sz="2000" b="1" u="sng" dirty="0" smtClean="0"/>
                        <a:t> en provenance de Rotterdam:</a:t>
                      </a:r>
                    </a:p>
                    <a:p>
                      <a:pPr marL="1085850" lvl="2" indent="-171450" eaLnBrk="1" hangingPunct="1">
                        <a:buFont typeface="Wingdings" panose="05000000000000000000" pitchFamily="2" charset="2"/>
                        <a:buChar char="q"/>
                      </a:pPr>
                      <a:r>
                        <a:rPr lang="fr-FR" sz="2000" dirty="0" smtClean="0"/>
                        <a:t>Co activité du chauffeur en train de débâcher alternativement les deux cotés de la façade d’accès au plateau et du cariste en train de se positionner pour </a:t>
                      </a:r>
                      <a:r>
                        <a:rPr lang="fr-FR" sz="2000" dirty="0" smtClean="0"/>
                        <a:t>décharger.</a:t>
                      </a:r>
                      <a:endParaRPr lang="fr-FR" sz="2000" dirty="0" smtClean="0"/>
                    </a:p>
                    <a:p>
                      <a:pPr marL="171450" indent="-171450">
                        <a:buFont typeface="Wingdings" panose="05000000000000000000" pitchFamily="2" charset="2"/>
                        <a:buChar char="q"/>
                      </a:pPr>
                      <a:endParaRPr lang="en-US" sz="2000" dirty="0"/>
                    </a:p>
                  </a:txBody>
                  <a:tcPr/>
                </a:tc>
              </a:tr>
              <a:tr h="1339004">
                <a:tc>
                  <a:txBody>
                    <a:bodyPr/>
                    <a:lstStyle/>
                    <a:p>
                      <a:pPr marL="628650" lvl="1" indent="-171450">
                        <a:buFont typeface="Wingdings" panose="05000000000000000000" pitchFamily="2" charset="2"/>
                        <a:buChar char="q"/>
                      </a:pPr>
                      <a:r>
                        <a:rPr lang="fr-FR" sz="2000" b="1" u="sng" dirty="0" smtClean="0"/>
                        <a:t>Organisation de l’AVP HSE :</a:t>
                      </a:r>
                    </a:p>
                    <a:p>
                      <a:pPr marL="1085850" lvl="2" indent="-171450">
                        <a:buFont typeface="Wingdings" panose="05000000000000000000" pitchFamily="2" charset="2"/>
                        <a:buChar char="q"/>
                      </a:pPr>
                      <a:r>
                        <a:rPr lang="fr-FR" sz="2000" dirty="0" smtClean="0"/>
                        <a:t> </a:t>
                      </a:r>
                      <a:r>
                        <a:rPr lang="fr-FR" sz="2000" dirty="0" smtClean="0"/>
                        <a:t>Tableau </a:t>
                      </a:r>
                      <a:r>
                        <a:rPr lang="fr-FR" sz="2000" dirty="0" smtClean="0"/>
                        <a:t>peu lisible,</a:t>
                      </a:r>
                      <a:r>
                        <a:rPr lang="fr-FR" sz="2000" baseline="0" dirty="0" smtClean="0"/>
                        <a:t> beaucoup de choses, mais quelles sont les priorités ? Quels objectifs à la semaine / mois, quels résultats obtenus ? Besoin de donner de la clarté sur le fil conducteur en prévention Santé Sécurité Environnement. Cela serait un appui pour l’encadrement dans l’animation. </a:t>
                      </a:r>
                    </a:p>
                    <a:p>
                      <a:pPr marL="1085850" lvl="2" indent="-171450">
                        <a:buFont typeface="Wingdings" panose="05000000000000000000" pitchFamily="2" charset="2"/>
                        <a:buChar char="q"/>
                      </a:pPr>
                      <a:r>
                        <a:rPr lang="fr-FR" sz="2000" baseline="0" dirty="0" smtClean="0"/>
                        <a:t>Réfléchir à l’articulation de l’AVP HSE avec l’AVP </a:t>
                      </a:r>
                      <a:r>
                        <a:rPr lang="fr-FR" sz="2000" baseline="0" dirty="0" smtClean="0"/>
                        <a:t>de la </a:t>
                      </a:r>
                      <a:r>
                        <a:rPr lang="fr-FR" sz="2000" baseline="0" dirty="0" smtClean="0"/>
                        <a:t>production. L’objectif est de produire en sécurité, et non pas de faire de la sécurité une contrainte de plus. </a:t>
                      </a:r>
                      <a:endParaRPr lang="en-US" sz="2000" dirty="0"/>
                    </a:p>
                  </a:txBody>
                  <a:tcPr/>
                </a:tc>
              </a:tr>
              <a:tr h="404964">
                <a:tc>
                  <a:txBody>
                    <a:bodyPr/>
                    <a:lstStyle/>
                    <a:p>
                      <a:pPr marL="628650" lvl="1" indent="-171450" eaLnBrk="1" hangingPunct="1">
                        <a:buFont typeface="Wingdings" panose="05000000000000000000" pitchFamily="2" charset="2"/>
                        <a:buChar char="q"/>
                      </a:pPr>
                      <a:endParaRPr lang="fr-FR" sz="1200" dirty="0" smtClean="0"/>
                    </a:p>
                  </a:txBody>
                  <a:tcPr/>
                </a:tc>
              </a:tr>
            </a:tbl>
          </a:graphicData>
        </a:graphic>
      </p:graphicFrame>
    </p:spTree>
    <p:extLst>
      <p:ext uri="{BB962C8B-B14F-4D97-AF65-F5344CB8AC3E}">
        <p14:creationId xmlns:p14="http://schemas.microsoft.com/office/powerpoint/2010/main" val="669395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23528" y="1196752"/>
            <a:ext cx="8496944" cy="5040907"/>
          </a:xfrm>
        </p:spPr>
        <p:txBody>
          <a:bodyPr/>
          <a:lstStyle/>
          <a:p>
            <a:pPr lvl="1" eaLnBrk="1" hangingPunct="1"/>
            <a:endParaRPr lang="fr-FR" dirty="0" smtClean="0"/>
          </a:p>
          <a:p>
            <a:pPr lvl="1" eaLnBrk="1" hangingPunct="1"/>
            <a:endParaRPr lang="fr-FR" dirty="0"/>
          </a:p>
          <a:p>
            <a:pPr marL="457200" lvl="1" indent="0" eaLnBrk="1" hangingPunct="1">
              <a:buNone/>
            </a:pPr>
            <a:endParaRPr lang="fr-FR" dirty="0" smtClean="0"/>
          </a:p>
          <a:p>
            <a:pPr lvl="1" eaLnBrk="1" hangingPunct="1"/>
            <a:endParaRPr lang="en-US" dirty="0" smtClean="0"/>
          </a:p>
          <a:p>
            <a:pPr lvl="2" eaLnBrk="1" hangingPunct="1"/>
            <a:endParaRPr lang="fr-FR" dirty="0" smtClean="0"/>
          </a:p>
          <a:p>
            <a:pPr lvl="4" eaLnBrk="1" hangingPunct="1"/>
            <a:endParaRPr lang="fr-FR" dirty="0" smtClean="0"/>
          </a:p>
          <a:p>
            <a:pPr lvl="4" eaLnBrk="1" hangingPunct="1"/>
            <a:endParaRPr lang="fr-FR" dirty="0" smtClean="0"/>
          </a:p>
          <a:p>
            <a:pPr lvl="4" eaLnBrk="1" hangingPunct="1"/>
            <a:endParaRPr lang="fr-FR" dirty="0" smtClean="0"/>
          </a:p>
        </p:txBody>
      </p:sp>
      <p:sp>
        <p:nvSpPr>
          <p:cNvPr id="5123" name="Espace réservé du pied de page 1"/>
          <p:cNvSpPr>
            <a:spLocks noGrp="1"/>
          </p:cNvSpPr>
          <p:nvPr>
            <p:ph type="ftr"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mtClean="0">
                <a:latin typeface="Constantia" pitchFamily="18" charset="0"/>
              </a:rPr>
              <a:t>Visite renforcée UKAD / Oct 2014 / V0</a:t>
            </a:r>
            <a:endParaRPr lang="fr-FR" smtClean="0">
              <a:latin typeface="Constantia" pitchFamily="18" charset="0"/>
            </a:endParaRPr>
          </a:p>
        </p:txBody>
      </p:sp>
      <p:sp>
        <p:nvSpPr>
          <p:cNvPr id="6149" name="Espace réservé du numéro de diapositive 2"/>
          <p:cNvSpPr>
            <a:spLocks noGrp="1"/>
          </p:cNvSpPr>
          <p:nvPr>
            <p:ph type="sldNum" sz="quarter" idx="11"/>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91E9ECD4-AC78-447B-90B6-A092ECA6F522}" type="slidenum">
              <a:rPr lang="fr-FR" smtClean="0">
                <a:latin typeface="+mn-lt"/>
              </a:rPr>
              <a:pPr eaLnBrk="1" hangingPunct="1">
                <a:defRPr/>
              </a:pPr>
              <a:t>8</a:t>
            </a:fld>
            <a:endParaRPr lang="fr-FR" dirty="0" smtClean="0">
              <a:latin typeface="+mn-lt"/>
            </a:endParaRPr>
          </a:p>
        </p:txBody>
      </p:sp>
      <p:sp>
        <p:nvSpPr>
          <p:cNvPr id="5125" name="Titre 1"/>
          <p:cNvSpPr>
            <a:spLocks noGrp="1"/>
          </p:cNvSpPr>
          <p:nvPr>
            <p:ph type="title"/>
          </p:nvPr>
        </p:nvSpPr>
        <p:spPr/>
        <p:txBody>
          <a:bodyPr/>
          <a:lstStyle/>
          <a:p>
            <a:r>
              <a:rPr lang="fr-FR" dirty="0" smtClean="0"/>
              <a:t>CONSTATS DE TERRAIN (VISITE)</a:t>
            </a:r>
          </a:p>
        </p:txBody>
      </p:sp>
      <p:graphicFrame>
        <p:nvGraphicFramePr>
          <p:cNvPr id="2" name="Tableau 1"/>
          <p:cNvGraphicFramePr>
            <a:graphicFrameLocks noGrp="1"/>
          </p:cNvGraphicFramePr>
          <p:nvPr>
            <p:extLst>
              <p:ext uri="{D42A27DB-BD31-4B8C-83A1-F6EECF244321}">
                <p14:modId xmlns:p14="http://schemas.microsoft.com/office/powerpoint/2010/main" val="882193632"/>
              </p:ext>
            </p:extLst>
          </p:nvPr>
        </p:nvGraphicFramePr>
        <p:xfrm>
          <a:off x="539552" y="1268760"/>
          <a:ext cx="8064896" cy="5564808"/>
        </p:xfrm>
        <a:graphic>
          <a:graphicData uri="http://schemas.openxmlformats.org/drawingml/2006/table">
            <a:tbl>
              <a:tblPr firstRow="1" bandRow="1">
                <a:tableStyleId>{5C22544A-7EE6-4342-B048-85BDC9FD1C3A}</a:tableStyleId>
              </a:tblPr>
              <a:tblGrid>
                <a:gridCol w="8064896"/>
              </a:tblGrid>
              <a:tr h="404964">
                <a:tc>
                  <a:txBody>
                    <a:bodyPr/>
                    <a:lstStyle/>
                    <a:p>
                      <a:r>
                        <a:rPr lang="fr-FR" dirty="0" smtClean="0"/>
                        <a:t>Points d’amélioration</a:t>
                      </a:r>
                      <a:endParaRPr lang="en-US" dirty="0"/>
                    </a:p>
                  </a:txBody>
                  <a:tcPr/>
                </a:tc>
              </a:tr>
              <a:tr h="404964">
                <a:tc>
                  <a:txBody>
                    <a:bodyPr/>
                    <a:lstStyle/>
                    <a:p>
                      <a:pPr marL="628650" lvl="1" indent="-171450">
                        <a:buFont typeface="Wingdings" panose="05000000000000000000" pitchFamily="2" charset="2"/>
                        <a:buChar char="q"/>
                      </a:pPr>
                      <a:r>
                        <a:rPr lang="fr-FR" sz="2000" b="1" u="sng" dirty="0" smtClean="0"/>
                        <a:t>Présence</a:t>
                      </a:r>
                      <a:r>
                        <a:rPr lang="fr-FR" sz="2000" b="1" u="sng" baseline="0" dirty="0" smtClean="0"/>
                        <a:t> de po</a:t>
                      </a:r>
                      <a:r>
                        <a:rPr lang="fr-FR" sz="2000" b="1" u="sng" dirty="0" smtClean="0"/>
                        <a:t>ussières dans </a:t>
                      </a:r>
                      <a:r>
                        <a:rPr lang="fr-FR" sz="2000" dirty="0" smtClean="0"/>
                        <a:t>l’atelier en</a:t>
                      </a:r>
                      <a:r>
                        <a:rPr lang="fr-FR" sz="2000" baseline="0" dirty="0" smtClean="0"/>
                        <a:t> particulier dans la partie chaude. </a:t>
                      </a:r>
                      <a:r>
                        <a:rPr lang="fr-FR" sz="2000" baseline="0" dirty="0" smtClean="0"/>
                        <a:t> </a:t>
                      </a:r>
                      <a:r>
                        <a:rPr lang="fr-FR" sz="2000" baseline="0" smtClean="0"/>
                        <a:t>Investissement prévu. </a:t>
                      </a:r>
                      <a:r>
                        <a:rPr lang="fr-FR" sz="2000" baseline="0" dirty="0" smtClean="0"/>
                        <a:t>Le changement </a:t>
                      </a:r>
                      <a:r>
                        <a:rPr lang="fr-FR" sz="2000" baseline="0" dirty="0" smtClean="0"/>
                        <a:t>de </a:t>
                      </a:r>
                      <a:r>
                        <a:rPr lang="fr-FR" sz="2000" baseline="0" dirty="0" smtClean="0"/>
                        <a:t>Société </a:t>
                      </a:r>
                      <a:r>
                        <a:rPr lang="fr-FR" sz="2000" baseline="0" dirty="0" smtClean="0"/>
                        <a:t>de nettoyage s’est traduit </a:t>
                      </a:r>
                      <a:r>
                        <a:rPr lang="fr-FR" sz="2000" baseline="0" dirty="0" smtClean="0"/>
                        <a:t>ponctuellement par </a:t>
                      </a:r>
                      <a:r>
                        <a:rPr lang="fr-FR" sz="2000" baseline="0" dirty="0" smtClean="0"/>
                        <a:t>une dégradation de la prestation nettoyage dans l’atelier. </a:t>
                      </a:r>
                      <a:endParaRPr lang="en-US" sz="2000" dirty="0"/>
                    </a:p>
                  </a:txBody>
                  <a:tcPr/>
                </a:tc>
              </a:tr>
              <a:tr h="404964">
                <a:tc>
                  <a:txBody>
                    <a:bodyPr/>
                    <a:lstStyle/>
                    <a:p>
                      <a:pPr marL="628650" lvl="1" indent="-171450" eaLnBrk="1" hangingPunct="1">
                        <a:buFont typeface="Wingdings" panose="05000000000000000000" pitchFamily="2" charset="2"/>
                        <a:buChar char="q"/>
                      </a:pPr>
                      <a:r>
                        <a:rPr lang="fr-FR" sz="2000" b="1" u="sng" dirty="0" smtClean="0"/>
                        <a:t>Opérations de maintenance préventive sur la presse et les machines associées (manipulateurs et chargeuse)</a:t>
                      </a:r>
                      <a:r>
                        <a:rPr lang="fr-FR" sz="2000" b="1" dirty="0" smtClean="0"/>
                        <a:t>  :</a:t>
                      </a:r>
                    </a:p>
                    <a:p>
                      <a:pPr marL="1085850" lvl="2" indent="-171450" eaLnBrk="1" hangingPunct="1">
                        <a:buFont typeface="Wingdings" panose="05000000000000000000" pitchFamily="2" charset="2"/>
                        <a:buChar char="q"/>
                      </a:pPr>
                      <a:r>
                        <a:rPr lang="fr-FR" sz="2000" dirty="0" smtClean="0"/>
                        <a:t>par la société </a:t>
                      </a:r>
                      <a:r>
                        <a:rPr lang="fr-FR" sz="2000" dirty="0" smtClean="0"/>
                        <a:t>CMI </a:t>
                      </a:r>
                      <a:r>
                        <a:rPr lang="fr-FR" sz="2000" dirty="0" smtClean="0"/>
                        <a:t>(travaille pour les </a:t>
                      </a:r>
                      <a:r>
                        <a:rPr lang="fr-FR" sz="2000" dirty="0" err="1" smtClean="0"/>
                        <a:t>Ancizes</a:t>
                      </a:r>
                      <a:r>
                        <a:rPr lang="fr-FR" sz="2000" dirty="0" smtClean="0"/>
                        <a:t> et régulièrement pour UKAD au point de disposer d’un plan de prévention longue durée.</a:t>
                      </a:r>
                    </a:p>
                    <a:p>
                      <a:pPr marL="1085850" lvl="2" indent="-171450" eaLnBrk="1" hangingPunct="1">
                        <a:buFont typeface="Wingdings" panose="05000000000000000000" pitchFamily="2" charset="2"/>
                        <a:buChar char="q"/>
                      </a:pPr>
                      <a:r>
                        <a:rPr lang="fr-FR" sz="2000" dirty="0" smtClean="0"/>
                        <a:t>Un plan de prévention spécifique a été établi après une visite préalable le 10/10 (Bonne pratique), </a:t>
                      </a:r>
                    </a:p>
                    <a:p>
                      <a:pPr marL="1085850" lvl="2" indent="-171450" eaLnBrk="1" hangingPunct="1">
                        <a:buFont typeface="Wingdings" panose="05000000000000000000" pitchFamily="2" charset="2"/>
                        <a:buChar char="q"/>
                      </a:pPr>
                      <a:r>
                        <a:rPr lang="fr-FR" sz="2000" dirty="0" smtClean="0"/>
                        <a:t>mais une opération décidée en cours d’intervention a conduit à utiliser la nacelle d’UKAD pour accéder au sommet de la presse (transport d’un poste à souder</a:t>
                      </a:r>
                      <a:r>
                        <a:rPr lang="fr-FR" sz="2000" dirty="0" smtClean="0"/>
                        <a:t>) : absence d’analyse de risque</a:t>
                      </a:r>
                      <a:r>
                        <a:rPr lang="fr-FR" sz="2000" baseline="0" dirty="0" smtClean="0"/>
                        <a:t> et </a:t>
                      </a:r>
                      <a:r>
                        <a:rPr lang="fr-FR" sz="2000" dirty="0" smtClean="0"/>
                        <a:t>de consignation du pont. </a:t>
                      </a:r>
                      <a:endParaRPr lang="fr-FR" sz="2000" dirty="0" smtClean="0"/>
                    </a:p>
                  </a:txBody>
                  <a:tcPr/>
                </a:tc>
              </a:tr>
              <a:tr h="404964">
                <a:tc>
                  <a:txBody>
                    <a:bodyPr/>
                    <a:lstStyle/>
                    <a:p>
                      <a:pPr marL="628650" lvl="1" indent="-171450" eaLnBrk="1" hangingPunct="1">
                        <a:buFont typeface="Wingdings" panose="05000000000000000000" pitchFamily="2" charset="2"/>
                        <a:buChar char="q"/>
                      </a:pPr>
                      <a:endParaRPr lang="fr-FR" sz="1200" dirty="0" smtClean="0"/>
                    </a:p>
                  </a:txBody>
                  <a:tcPr/>
                </a:tc>
              </a:tr>
            </a:tbl>
          </a:graphicData>
        </a:graphic>
      </p:graphicFrame>
    </p:spTree>
    <p:extLst>
      <p:ext uri="{BB962C8B-B14F-4D97-AF65-F5344CB8AC3E}">
        <p14:creationId xmlns:p14="http://schemas.microsoft.com/office/powerpoint/2010/main" val="627091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23528" y="1196752"/>
            <a:ext cx="8496944" cy="5040907"/>
          </a:xfrm>
        </p:spPr>
        <p:txBody>
          <a:bodyPr/>
          <a:lstStyle/>
          <a:p>
            <a:pPr lvl="1" eaLnBrk="1" hangingPunct="1"/>
            <a:endParaRPr lang="fr-FR" dirty="0" smtClean="0"/>
          </a:p>
          <a:p>
            <a:pPr lvl="1" eaLnBrk="1" hangingPunct="1"/>
            <a:endParaRPr lang="fr-FR" dirty="0"/>
          </a:p>
          <a:p>
            <a:pPr marL="457200" lvl="1" indent="0" eaLnBrk="1" hangingPunct="1">
              <a:buNone/>
            </a:pPr>
            <a:endParaRPr lang="fr-FR" dirty="0" smtClean="0"/>
          </a:p>
          <a:p>
            <a:pPr lvl="1" eaLnBrk="1" hangingPunct="1"/>
            <a:endParaRPr lang="en-US" dirty="0" smtClean="0"/>
          </a:p>
          <a:p>
            <a:pPr lvl="2" eaLnBrk="1" hangingPunct="1"/>
            <a:endParaRPr lang="fr-FR" dirty="0" smtClean="0"/>
          </a:p>
          <a:p>
            <a:pPr lvl="4" eaLnBrk="1" hangingPunct="1"/>
            <a:endParaRPr lang="fr-FR" dirty="0" smtClean="0"/>
          </a:p>
          <a:p>
            <a:pPr lvl="4" eaLnBrk="1" hangingPunct="1"/>
            <a:endParaRPr lang="fr-FR" dirty="0" smtClean="0"/>
          </a:p>
          <a:p>
            <a:pPr lvl="4" eaLnBrk="1" hangingPunct="1"/>
            <a:endParaRPr lang="fr-FR" dirty="0" smtClean="0"/>
          </a:p>
        </p:txBody>
      </p:sp>
      <p:sp>
        <p:nvSpPr>
          <p:cNvPr id="5123" name="Espace réservé du pied de page 1"/>
          <p:cNvSpPr>
            <a:spLocks noGrp="1"/>
          </p:cNvSpPr>
          <p:nvPr>
            <p:ph type="ftr"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mtClean="0">
                <a:latin typeface="Constantia" pitchFamily="18" charset="0"/>
              </a:rPr>
              <a:t>Visite renforcée UKAD / Oct 2014 / V0</a:t>
            </a:r>
            <a:endParaRPr lang="fr-FR" smtClean="0">
              <a:latin typeface="Constantia" pitchFamily="18" charset="0"/>
            </a:endParaRPr>
          </a:p>
        </p:txBody>
      </p:sp>
      <p:sp>
        <p:nvSpPr>
          <p:cNvPr id="6149" name="Espace réservé du numéro de diapositive 2"/>
          <p:cNvSpPr>
            <a:spLocks noGrp="1"/>
          </p:cNvSpPr>
          <p:nvPr>
            <p:ph type="sldNum" sz="quarter" idx="11"/>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91E9ECD4-AC78-447B-90B6-A092ECA6F522}" type="slidenum">
              <a:rPr lang="fr-FR" smtClean="0">
                <a:latin typeface="+mn-lt"/>
              </a:rPr>
              <a:pPr eaLnBrk="1" hangingPunct="1">
                <a:defRPr/>
              </a:pPr>
              <a:t>9</a:t>
            </a:fld>
            <a:endParaRPr lang="fr-FR" dirty="0" smtClean="0">
              <a:latin typeface="+mn-lt"/>
            </a:endParaRPr>
          </a:p>
        </p:txBody>
      </p:sp>
      <p:sp>
        <p:nvSpPr>
          <p:cNvPr id="5125" name="Titre 1"/>
          <p:cNvSpPr>
            <a:spLocks noGrp="1"/>
          </p:cNvSpPr>
          <p:nvPr>
            <p:ph type="title"/>
          </p:nvPr>
        </p:nvSpPr>
        <p:spPr/>
        <p:txBody>
          <a:bodyPr/>
          <a:lstStyle/>
          <a:p>
            <a:r>
              <a:rPr lang="fr-FR" dirty="0" smtClean="0"/>
              <a:t>CONSTATS DE TERRAIN (VISITE)</a:t>
            </a:r>
          </a:p>
        </p:txBody>
      </p:sp>
      <p:graphicFrame>
        <p:nvGraphicFramePr>
          <p:cNvPr id="2" name="Tableau 1"/>
          <p:cNvGraphicFramePr>
            <a:graphicFrameLocks noGrp="1"/>
          </p:cNvGraphicFramePr>
          <p:nvPr>
            <p:extLst>
              <p:ext uri="{D42A27DB-BD31-4B8C-83A1-F6EECF244321}">
                <p14:modId xmlns:p14="http://schemas.microsoft.com/office/powerpoint/2010/main" val="2294653117"/>
              </p:ext>
            </p:extLst>
          </p:nvPr>
        </p:nvGraphicFramePr>
        <p:xfrm>
          <a:off x="683568" y="1397000"/>
          <a:ext cx="7416824" cy="4641684"/>
        </p:xfrm>
        <a:graphic>
          <a:graphicData uri="http://schemas.openxmlformats.org/drawingml/2006/table">
            <a:tbl>
              <a:tblPr firstRow="1" bandRow="1">
                <a:tableStyleId>{5C22544A-7EE6-4342-B048-85BDC9FD1C3A}</a:tableStyleId>
              </a:tblPr>
              <a:tblGrid>
                <a:gridCol w="7416824"/>
              </a:tblGrid>
              <a:tr h="404964">
                <a:tc>
                  <a:txBody>
                    <a:bodyPr/>
                    <a:lstStyle/>
                    <a:p>
                      <a:r>
                        <a:rPr lang="fr-FR" dirty="0" smtClean="0"/>
                        <a:t>Points d’amélioration</a:t>
                      </a:r>
                      <a:endParaRPr lang="en-US" dirty="0"/>
                    </a:p>
                  </a:txBody>
                  <a:tcPr/>
                </a:tc>
              </a:tr>
              <a:tr h="404964">
                <a:tc>
                  <a:txBody>
                    <a:bodyPr/>
                    <a:lstStyle/>
                    <a:p>
                      <a:pPr marL="628650" lvl="1" indent="-171450">
                        <a:buFont typeface="Wingdings" panose="05000000000000000000" pitchFamily="2" charset="2"/>
                        <a:buChar char="q"/>
                      </a:pPr>
                      <a:r>
                        <a:rPr lang="fr-FR" sz="2000" b="1" u="sng" dirty="0" smtClean="0"/>
                        <a:t>Des</a:t>
                      </a:r>
                      <a:r>
                        <a:rPr lang="fr-FR" sz="2000" b="1" u="sng" baseline="0" dirty="0" smtClean="0"/>
                        <a:t> personnels ne portent pas de lunettes de sécurité </a:t>
                      </a:r>
                      <a:r>
                        <a:rPr lang="fr-FR" sz="2000" baseline="0" dirty="0" smtClean="0"/>
                        <a:t>dans l’atelier, alors que la consigne sur le port des EPI l’exige. Rappel : les lunettes de vues ne sont pas des lunettes de sécurité. Prévoir sur lunettes ou lunettes de sécurité à la vue. </a:t>
                      </a:r>
                    </a:p>
                    <a:p>
                      <a:pPr marL="628650" lvl="1" indent="-171450">
                        <a:buFont typeface="Wingdings" panose="05000000000000000000" pitchFamily="2" charset="2"/>
                        <a:buChar char="q"/>
                      </a:pPr>
                      <a:endParaRPr lang="en-US" sz="2000" dirty="0"/>
                    </a:p>
                  </a:txBody>
                  <a:tcPr/>
                </a:tc>
              </a:tr>
              <a:tr h="404964">
                <a:tc>
                  <a:txBody>
                    <a:bodyPr/>
                    <a:lstStyle/>
                    <a:p>
                      <a:pPr marL="628650" lvl="1" indent="-171450">
                        <a:buFont typeface="Wingdings" panose="05000000000000000000" pitchFamily="2" charset="2"/>
                        <a:buChar char="q"/>
                      </a:pPr>
                      <a:r>
                        <a:rPr lang="fr-FR" sz="2000" b="1" u="sng" dirty="0" smtClean="0"/>
                        <a:t>Vigilance sur l’encombrement des espaces de travail </a:t>
                      </a:r>
                      <a:r>
                        <a:rPr lang="fr-FR" sz="2000" dirty="0" smtClean="0"/>
                        <a:t>avec la montée</a:t>
                      </a:r>
                      <a:r>
                        <a:rPr lang="fr-FR" sz="2000" baseline="0" dirty="0" smtClean="0"/>
                        <a:t> </a:t>
                      </a:r>
                      <a:r>
                        <a:rPr lang="fr-FR" sz="2000" dirty="0" smtClean="0"/>
                        <a:t>en production des volumes. La zone</a:t>
                      </a:r>
                      <a:r>
                        <a:rPr lang="fr-FR" sz="2000" baseline="0" dirty="0" smtClean="0"/>
                        <a:t> de stockage intermédiaire entre la partie froide et chaude est déjà bien saturée. </a:t>
                      </a:r>
                    </a:p>
                    <a:p>
                      <a:pPr marL="628650" lvl="1" indent="-171450">
                        <a:buFont typeface="Wingdings" panose="05000000000000000000" pitchFamily="2" charset="2"/>
                        <a:buChar char="q"/>
                      </a:pPr>
                      <a:endParaRPr lang="en-US" sz="2000" dirty="0"/>
                    </a:p>
                  </a:txBody>
                  <a:tcPr/>
                </a:tc>
              </a:tr>
              <a:tr h="385740">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FR" sz="2000" b="1" u="sng" dirty="0" smtClean="0"/>
                        <a:t>Manque</a:t>
                      </a:r>
                      <a:r>
                        <a:rPr lang="fr-FR" sz="2000" b="1" u="sng" baseline="0" dirty="0" smtClean="0"/>
                        <a:t> de modes opératoires sécurité </a:t>
                      </a:r>
                      <a:r>
                        <a:rPr lang="fr-FR" sz="2000" baseline="0" dirty="0" smtClean="0"/>
                        <a:t>sur les postes de travail. </a:t>
                      </a:r>
                      <a:endParaRPr lang="fr-FR" sz="2000" dirty="0" smtClean="0"/>
                    </a:p>
                    <a:p>
                      <a:endParaRPr lang="en-US" sz="2000" dirty="0"/>
                    </a:p>
                  </a:txBody>
                  <a:tcPr/>
                </a:tc>
              </a:tr>
            </a:tbl>
          </a:graphicData>
        </a:graphic>
      </p:graphicFrame>
    </p:spTree>
    <p:extLst>
      <p:ext uri="{BB962C8B-B14F-4D97-AF65-F5344CB8AC3E}">
        <p14:creationId xmlns:p14="http://schemas.microsoft.com/office/powerpoint/2010/main" val="3654105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1PIOdWd0kCeeOBvUQRPt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W.3w_PmUhUOCkok924ORU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XEPSwJF90uCMOtV8JPY_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6lA.HcD9qkKqvk1MjgITK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5Ro.Wv_gEunFLumKmgkW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mfjQ2YRQUKnVNQeU26dE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gPu4cKHzUGj5T5D17ZKy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U0VuqswSUyeKjyWMCwh2w"/>
</p:tagLst>
</file>

<file path=ppt/theme/theme1.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806</TotalTime>
  <Words>2514</Words>
  <Application>Microsoft Office PowerPoint</Application>
  <PresentationFormat>Affichage à l'écran (4:3)</PresentationFormat>
  <Paragraphs>377</Paragraphs>
  <Slides>29</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29</vt:i4>
      </vt:variant>
    </vt:vector>
  </HeadingPairs>
  <TitlesOfParts>
    <vt:vector size="31" baseType="lpstr">
      <vt:lpstr>1_Conception personnalisée</vt:lpstr>
      <vt:lpstr>think-cell Slide</vt:lpstr>
      <vt:lpstr>Présentation PowerPoint</vt:lpstr>
      <vt:lpstr>CONTEXTE DE CETTE VISITE</vt:lpstr>
      <vt:lpstr>DEROULEMENT  DE LA VISITE</vt:lpstr>
      <vt:lpstr>SANTE &amp; SECURITE</vt:lpstr>
      <vt:lpstr>CONSTATS DE TERRAIN (VISITE)</vt:lpstr>
      <vt:lpstr>CONSTATS DE TERRAIN (VISITE)</vt:lpstr>
      <vt:lpstr>CONSTATS DE TERRAIN (VISITE)</vt:lpstr>
      <vt:lpstr>CONSTATS DE TERRAIN (VISITE)</vt:lpstr>
      <vt:lpstr>CONSTATS DE TERRAIN (VISITE)</vt:lpstr>
      <vt:lpstr>CONSTATS DE TERRAIN (VISITE)</vt:lpstr>
      <vt:lpstr>QUELQUES PHOTOS</vt:lpstr>
      <vt:lpstr>QUELQUES PHOTOS</vt:lpstr>
      <vt:lpstr>QUELQUES PHOTOS</vt:lpstr>
      <vt:lpstr>QUELQUES PHOTOS</vt:lpstr>
      <vt:lpstr>QUELQUES PHOTOS</vt:lpstr>
      <vt:lpstr>QUELQUES POINTS MAJEURS (REFERENTIEL) – POLE 1 -</vt:lpstr>
      <vt:lpstr>QUELQUES POINTS MAJEURS (REFERENTIEL) – POLE 2 - (1/3)</vt:lpstr>
      <vt:lpstr>QUELQUES POINTS MAJEURS (REFERENTIEL) – POLE 2 – (2/3)</vt:lpstr>
      <vt:lpstr>QUELQUES POINTS MAJEURS (REFERENTIEL) – POLE 2 – (3/3)</vt:lpstr>
      <vt:lpstr>QUELQUES POINTS MAJEURS (REFERENTIEL)- POLE 3 (1/2)</vt:lpstr>
      <vt:lpstr>QUELQUES POINTS MAJEURS (REFERENTIEL) – POLE 3 (2/2)</vt:lpstr>
      <vt:lpstr>environnement</vt:lpstr>
      <vt:lpstr>Démarche - Priorités de cette 1ère visite environnementale </vt:lpstr>
      <vt:lpstr>Constats:</vt:lpstr>
      <vt:lpstr>Constats / Recommandations</vt:lpstr>
      <vt:lpstr>Constats / Recommandations:</vt:lpstr>
      <vt:lpstr>Constats / recommandations:</vt:lpstr>
      <vt:lpstr>Constats / recommandations:</vt:lpstr>
      <vt:lpstr>MERCI DE VOTRE ATTENTION </vt:lpstr>
    </vt:vector>
  </TitlesOfParts>
  <Company>Groupe Eramet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dfortin</dc:creator>
  <cp:lastModifiedBy>Stephanie Rousset</cp:lastModifiedBy>
  <cp:revision>86</cp:revision>
  <cp:lastPrinted>2012-02-07T13:53:46Z</cp:lastPrinted>
  <dcterms:created xsi:type="dcterms:W3CDTF">2012-01-16T09:24:08Z</dcterms:created>
  <dcterms:modified xsi:type="dcterms:W3CDTF">2014-10-21T10:09:19Z</dcterms:modified>
</cp:coreProperties>
</file>