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7" r:id="rId4"/>
    <p:sldMasterId id="2147483852" r:id="rId5"/>
  </p:sldMasterIdLst>
  <p:notesMasterIdLst>
    <p:notesMasterId r:id="rId8"/>
  </p:notesMasterIdLst>
  <p:sldIdLst>
    <p:sldId id="328" r:id="rId6"/>
    <p:sldId id="349" r:id="rId7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1139">
          <p15:clr>
            <a:srgbClr val="A4A3A4"/>
          </p15:clr>
        </p15:guide>
        <p15:guide id="4" orient="horz" pos="1094">
          <p15:clr>
            <a:srgbClr val="A4A3A4"/>
          </p15:clr>
        </p15:guide>
        <p15:guide id="5" orient="horz" pos="4065">
          <p15:clr>
            <a:srgbClr val="A4A3A4"/>
          </p15:clr>
        </p15:guide>
        <p15:guide id="6" orient="horz" pos="4201">
          <p15:clr>
            <a:srgbClr val="A4A3A4"/>
          </p15:clr>
        </p15:guide>
        <p15:guide id="7" pos="2880">
          <p15:clr>
            <a:srgbClr val="A4A3A4"/>
          </p15:clr>
        </p15:guide>
        <p15:guide id="8" pos="567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  <p15:guide id="11" orient="horz" pos="3634">
          <p15:clr>
            <a:srgbClr val="A4A3A4"/>
          </p15:clr>
        </p15:guide>
        <p15:guide id="12" pos="3515">
          <p15:clr>
            <a:srgbClr val="A4A3A4"/>
          </p15:clr>
        </p15:guide>
        <p15:guide id="13" orient="horz" pos="412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 Petit" initials="CP" lastIdx="10" clrIdx="0"/>
  <p:cmAuthor id="2" name="JASTRZEBSKA Justyna (EXT)" initials="JJ(" lastIdx="4" clrIdx="1"/>
  <p:cmAuthor id="3" name="PETIT Christophe" initials="PC" lastIdx="1" clrIdx="2">
    <p:extLst>
      <p:ext uri="{19B8F6BF-5375-455C-9EA6-DF929625EA0E}">
        <p15:presenceInfo xmlns:p15="http://schemas.microsoft.com/office/powerpoint/2012/main" userId="S::christophe.petit@eramet.com::b5f9fc4a-f654-4c9a-974e-66dab913e8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53"/>
    <a:srgbClr val="C84018"/>
    <a:srgbClr val="EE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1C3330-99D4-47E2-88E5-E299AD37B649}" v="2" dt="2020-12-01T22:24:41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71" autoAdjust="0"/>
  </p:normalViewPr>
  <p:slideViewPr>
    <p:cSldViewPr showGuides="1">
      <p:cViewPr varScale="1">
        <p:scale>
          <a:sx n="89" d="100"/>
          <a:sy n="89" d="100"/>
        </p:scale>
        <p:origin x="552" y="96"/>
      </p:cViewPr>
      <p:guideLst>
        <p:guide orient="horz" pos="2160"/>
        <p:guide orient="horz" pos="255"/>
        <p:guide orient="horz" pos="1139"/>
        <p:guide orient="horz" pos="1094"/>
        <p:guide orient="horz" pos="4065"/>
        <p:guide orient="horz" pos="4201"/>
        <p:guide pos="2880"/>
        <p:guide pos="567"/>
        <p:guide pos="5193"/>
        <p:guide pos="5465"/>
        <p:guide orient="horz" pos="3634"/>
        <p:guide pos="3515"/>
        <p:guide orient="horz" pos="41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20" y="-120"/>
      </p:cViewPr>
      <p:guideLst>
        <p:guide orient="horz" pos="2880"/>
        <p:guide pos="2160"/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12-07T19:13:51.601" idx="1">
    <p:pos x="1525" y="3467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10/12/2020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4155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60" y="5543811"/>
            <a:ext cx="1925342" cy="792000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5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688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29643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648802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7366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>
          <a:xfrm>
            <a:off x="862088" y="6192682"/>
            <a:ext cx="3420000" cy="440684"/>
          </a:xfrm>
        </p:spPr>
        <p:txBody>
          <a:bodyPr/>
          <a:lstStyle/>
          <a:p>
            <a:pPr algn="l"/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3666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30282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1661723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0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626214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6082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74194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47796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058800"/>
            <a:ext cx="2016000" cy="5760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7889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60" y="5543811"/>
            <a:ext cx="1925342" cy="7920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5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88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2" y="5968402"/>
            <a:ext cx="1575284" cy="648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2"/>
            <a:ext cx="1427796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358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2" y="5968402"/>
            <a:ext cx="1575284" cy="648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2"/>
            <a:ext cx="1427796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58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047752" y="5968402"/>
            <a:ext cx="1575283" cy="648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9" y="5981782"/>
            <a:ext cx="1427796" cy="6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508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2" y="5547712"/>
            <a:ext cx="1925347" cy="792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4" y="2559571"/>
            <a:ext cx="198305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58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2" y="5547712"/>
            <a:ext cx="1925347" cy="79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4" y="2559571"/>
            <a:ext cx="198305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63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0712" y="5547712"/>
            <a:ext cx="1925346" cy="79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5" y="2559571"/>
            <a:ext cx="19830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5515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5404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891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494312"/>
            <a:ext cx="3063051" cy="1260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207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261021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96000" y="5544000"/>
            <a:ext cx="1925346" cy="792000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4402124"/>
            <a:ext cx="5400000" cy="1024348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tx2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tx2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2657915"/>
            <a:ext cx="5400000" cy="1512168"/>
          </a:xfrm>
        </p:spPr>
        <p:txBody>
          <a:bodyPr/>
          <a:lstStyle>
            <a:lvl1pPr>
              <a:lnSpc>
                <a:spcPct val="90000"/>
              </a:lnSpc>
              <a:defRPr sz="3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18" y="1187335"/>
            <a:ext cx="1983050" cy="89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155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0982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278612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42297343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9934179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2243188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9041287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972102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1242000"/>
            <a:ext cx="806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522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590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1291282"/>
            <a:ext cx="4032000" cy="3924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882"/>
            <a:ext cx="3744000" cy="3060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4347852"/>
            <a:ext cx="1620000" cy="972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</p:spTree>
    <p:extLst>
      <p:ext uri="{BB962C8B-B14F-4D97-AF65-F5344CB8AC3E}">
        <p14:creationId xmlns:p14="http://schemas.microsoft.com/office/powerpoint/2010/main" val="384740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126013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67563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67563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2425088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2425088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3174546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3174546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3924003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3924003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4673460"/>
            <a:ext cx="476282" cy="648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4673460"/>
            <a:ext cx="3600000" cy="648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5445224"/>
            <a:ext cx="3600000" cy="360127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31846723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0" y="1306264"/>
            <a:ext cx="3730075" cy="37620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0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078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25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1242000"/>
            <a:ext cx="4104000" cy="4860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757064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3410400"/>
            <a:ext cx="1620000" cy="1620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1306264"/>
            <a:ext cx="3729600" cy="37620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7326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600000" cy="4104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280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088698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0487710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1242000"/>
            <a:ext cx="3780000" cy="4176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1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1242000"/>
            <a:ext cx="3744000" cy="3168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4463150"/>
            <a:ext cx="1620000" cy="144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0345408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2420888"/>
            <a:ext cx="3600000" cy="3348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3"/>
          </p:nvPr>
        </p:nvSpPr>
        <p:spPr bwMode="gray"/>
        <p:txBody>
          <a:bodyPr/>
          <a:lstStyle/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972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1242000"/>
            <a:ext cx="410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1242000"/>
            <a:ext cx="3744000" cy="1188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6192682"/>
            <a:ext cx="3240000" cy="4392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7334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0438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4"/>
            <a:ext cx="1925343" cy="79199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839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960948"/>
            <a:ext cx="3420000" cy="2016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Adresse internet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2125940"/>
            <a:ext cx="3420000" cy="7740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85603" y="5542603"/>
            <a:ext cx="192534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0264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5468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D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0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6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7" y="6239979"/>
            <a:ext cx="827998" cy="37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457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prstClr val="black">
                    <a:alpha val="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2206800"/>
            <a:ext cx="3063051" cy="12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9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5" cy="432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7" y="6239979"/>
            <a:ext cx="827998" cy="37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5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764944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012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01706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2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55642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3125272"/>
            <a:ext cx="9144000" cy="3732728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84872"/>
            <a:ext cx="3732790" cy="1872208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6678000"/>
            <a:ext cx="180000" cy="180000"/>
          </a:xfrm>
        </p:spPr>
        <p:txBody>
          <a:bodyPr/>
          <a:lstStyle/>
          <a:p>
            <a:r>
              <a:rPr lang="en-US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6678000"/>
            <a:ext cx="180000" cy="180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2631600"/>
            <a:ext cx="5220000" cy="3095625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6202800"/>
            <a:ext cx="1008000" cy="432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10633"/>
            <a:ext cx="3576638" cy="1735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5" name="Espace réservé du texte 6"/>
          <p:cNvSpPr>
            <a:spLocks noGrp="1" noChangeAspect="1"/>
          </p:cNvSpPr>
          <p:nvPr>
            <p:ph type="body" sz="quarter" idx="21" hasCustomPrompt="1"/>
          </p:nvPr>
        </p:nvSpPr>
        <p:spPr bwMode="gray">
          <a:xfrm>
            <a:off x="6616800" y="6238800"/>
            <a:ext cx="828000" cy="374400"/>
          </a:xfrm>
          <a:blipFill>
            <a:blip r:embed="rId4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6858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399783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slideLayout" Target="../slideLayouts/slideLayout50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28" Type="http://schemas.openxmlformats.org/officeDocument/2006/relationships/image" Target="../media/image3.png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0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66" y="6239979"/>
            <a:ext cx="828000" cy="3757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08" r:id="rId3"/>
    <p:sldLayoutId id="2147483825" r:id="rId4"/>
    <p:sldLayoutId id="2147483840" r:id="rId5"/>
    <p:sldLayoutId id="2147483841" r:id="rId6"/>
    <p:sldLayoutId id="2147483839" r:id="rId7"/>
    <p:sldLayoutId id="2147483849" r:id="rId8"/>
    <p:sldLayoutId id="2147483820" r:id="rId9"/>
    <p:sldLayoutId id="2147483850" r:id="rId10"/>
    <p:sldLayoutId id="2147483851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3" r:id="rId17"/>
    <p:sldLayoutId id="2147483842" r:id="rId18"/>
    <p:sldLayoutId id="2147483832" r:id="rId19"/>
    <p:sldLayoutId id="2147483843" r:id="rId20"/>
    <p:sldLayoutId id="2147483822" r:id="rId21"/>
    <p:sldLayoutId id="2147483821" r:id="rId22"/>
    <p:sldLayoutId id="2147483846" r:id="rId23"/>
    <p:sldLayoutId id="2147483824" r:id="rId24"/>
    <p:sldLayoutId id="2147483823" r:id="rId25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29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3124200"/>
            <a:ext cx="9144000" cy="373380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1242000"/>
            <a:ext cx="8064000" cy="48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678000"/>
            <a:ext cx="180000" cy="1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alpha val="0"/>
                  </a:prstClr>
                </a:solidFill>
              </a:rPr>
              <a:t>Date</a:t>
            </a:r>
            <a:endParaRPr lang="fr-FR" dirty="0">
              <a:solidFill>
                <a:prstClr val="black">
                  <a:alpha val="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6192682"/>
            <a:ext cx="3420000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endParaRPr lang="fr-FR" dirty="0">
              <a:solidFill>
                <a:srgbClr val="1A003B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0" y="6192682"/>
            <a:ext cx="288033" cy="4406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>
                <a:solidFill>
                  <a:srgbClr val="FA6414"/>
                </a:solidFill>
              </a:rPr>
              <a:pPr/>
              <a:t>‹N°›</a:t>
            </a:fld>
            <a:endParaRPr lang="fr-FR" dirty="0">
              <a:solidFill>
                <a:srgbClr val="FA6414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0352" y="6201308"/>
            <a:ext cx="100698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6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871" r:id="rId19"/>
    <p:sldLayoutId id="2147483872" r:id="rId20"/>
    <p:sldLayoutId id="2147483873" r:id="rId21"/>
    <p:sldLayoutId id="2147483874" r:id="rId22"/>
    <p:sldLayoutId id="2147483875" r:id="rId23"/>
    <p:sldLayoutId id="2147483876" r:id="rId24"/>
    <p:sldLayoutId id="2147483877" r:id="rId25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28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2528900"/>
            <a:ext cx="5400000" cy="1512168"/>
          </a:xfrm>
        </p:spPr>
        <p:txBody>
          <a:bodyPr/>
          <a:lstStyle/>
          <a:p>
            <a:r>
              <a:rPr lang="en-US" sz="2400" dirty="0"/>
              <a:t>Aubert &amp; Duval </a:t>
            </a:r>
            <a:br>
              <a:rPr lang="en-US" sz="2400" dirty="0"/>
            </a:br>
            <a:br>
              <a:rPr lang="en-US" dirty="0"/>
            </a:br>
            <a:r>
              <a:rPr lang="en-US" sz="1800" b="0" dirty="0"/>
              <a:t>Review of </a:t>
            </a:r>
            <a:r>
              <a:rPr lang="en-US" sz="1800" b="0"/>
              <a:t>the certifications </a:t>
            </a:r>
            <a:r>
              <a:rPr lang="en-US" sz="1800" b="0" dirty="0"/>
              <a:t>situation</a:t>
            </a:r>
            <a:br>
              <a:rPr lang="en-US" sz="1800" b="0" dirty="0"/>
            </a:br>
            <a:r>
              <a:rPr lang="en-US" sz="1800" b="0" dirty="0"/>
              <a:t>Remediation plan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4149080"/>
            <a:ext cx="1944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accent4"/>
                </a:solidFill>
              </a:rPr>
              <a:t>Version 18.13</a:t>
            </a:r>
          </a:p>
          <a:p>
            <a:r>
              <a:rPr lang="en-US" sz="1050" b="1" dirty="0">
                <a:solidFill>
                  <a:schemeClr val="accent4"/>
                </a:solidFill>
              </a:rPr>
              <a:t>2020 2nd of December</a:t>
            </a:r>
          </a:p>
        </p:txBody>
      </p:sp>
    </p:spTree>
    <p:extLst>
      <p:ext uri="{BB962C8B-B14F-4D97-AF65-F5344CB8AC3E}">
        <p14:creationId xmlns:p14="http://schemas.microsoft.com/office/powerpoint/2010/main" val="428555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re 9"/>
          <p:cNvSpPr txBox="1">
            <a:spLocks/>
          </p:cNvSpPr>
          <p:nvPr/>
        </p:nvSpPr>
        <p:spPr bwMode="gray">
          <a:xfrm>
            <a:off x="611560" y="0"/>
            <a:ext cx="8064000" cy="8297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2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Review of the certification situation</a:t>
            </a:r>
          </a:p>
        </p:txBody>
      </p:sp>
      <p:graphicFrame>
        <p:nvGraphicFramePr>
          <p:cNvPr id="4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764245"/>
              </p:ext>
            </p:extLst>
          </p:nvPr>
        </p:nvGraphicFramePr>
        <p:xfrm>
          <a:off x="141067" y="871105"/>
          <a:ext cx="8928988" cy="4026537"/>
        </p:xfrm>
        <a:graphic>
          <a:graphicData uri="http://schemas.openxmlformats.org/drawingml/2006/table">
            <a:tbl>
              <a:tblPr/>
              <a:tblGrid>
                <a:gridCol w="307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809">
                  <a:extLst>
                    <a:ext uri="{9D8B030D-6E8A-4147-A177-3AD203B41FA5}">
                      <a16:colId xmlns:a16="http://schemas.microsoft.com/office/drawing/2014/main" val="1059226926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1233045114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896665546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2627623471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3809727570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1033219064"/>
                    </a:ext>
                  </a:extLst>
                </a:gridCol>
              </a:tblGrid>
              <a:tr h="2717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Accreditation</a:t>
                      </a:r>
                    </a:p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900" b="1" i="0" u="none" strike="noStrike" baseline="0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Certification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Ancizes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Pamiers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Issoire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Interforge 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Imphy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Firminy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7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ISO 9001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Suspension lifted on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May 3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rd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2019 – valid until April 11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, 2021</a:t>
                      </a: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7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AQAP 2110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Suspension lifted on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May 3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rd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2019 - valid until April 11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, 2021</a:t>
                      </a: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0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85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 / EN 9100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Suspension lifted July 24</a:t>
                      </a:r>
                      <a:r>
                        <a:rPr lang="en-US" sz="900" b="0" i="0" u="none" strike="noStrike" kern="1200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900" b="0" i="0" u="none" strike="noStrike" kern="1200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2019 - 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valid until April 11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, 2021</a:t>
                      </a:r>
                      <a:endParaRPr lang="en-US" sz="900" b="0" i="0" u="none" strike="noStrike" kern="1200" baseline="0" noProof="0" dirty="0">
                        <a:solidFill>
                          <a:srgbClr val="00B05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kern="1200" baseline="0" noProof="0" dirty="0">
                        <a:solidFill>
                          <a:srgbClr val="00B05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kern="1200" baseline="0" noProof="0" dirty="0">
                        <a:solidFill>
                          <a:srgbClr val="00B05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85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 / EN 9120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621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Nadcap</a:t>
                      </a:r>
                    </a:p>
                  </a:txBody>
                  <a:tcPr marL="6109" marR="6109" marT="6109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Non-Destructive Testing</a:t>
                      </a:r>
                    </a:p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AC7114</a:t>
                      </a:r>
                    </a:p>
                  </a:txBody>
                  <a:tcPr marL="6109" marR="6109" marT="6109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Withdrawn on February 25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Re-entry audit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: from the 22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0" i="0" u="none" strike="noStrike" baseline="30000" noProof="0" dirty="0" err="1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nd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to 25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 of February 2021</a:t>
                      </a:r>
                      <a:endParaRPr lang="en-US" sz="9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October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Periodical re-accreditation audit performed from the 26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to 28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August 2020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November  3Oth, 2021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May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2022</a:t>
                      </a: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74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Heat Treatment </a:t>
                      </a:r>
                    </a:p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AC7102</a:t>
                      </a:r>
                    </a:p>
                  </a:txBody>
                  <a:tcPr marL="6109" marR="6109" marT="6109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Withdrawn on February 18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Re-entry audit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: from </a:t>
                      </a:r>
                      <a:r>
                        <a:rPr lang="fr-FR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1st to 4th of March 2021</a:t>
                      </a:r>
                      <a:endParaRPr lang="en-US" sz="9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January 17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Re-accredited on August 5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August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February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28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2022</a:t>
                      </a: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uspension lifted on December 12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October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0616655"/>
                  </a:ext>
                </a:extLst>
              </a:tr>
              <a:tr h="8674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Material Testing</a:t>
                      </a:r>
                    </a:p>
                    <a:p>
                      <a:pPr algn="ctr" fontAlgn="ctr"/>
                      <a:r>
                        <a:rPr lang="en-US" sz="900" b="0" i="1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AC7101 and AC7101/x</a:t>
                      </a:r>
                    </a:p>
                  </a:txBody>
                  <a:tcPr marL="6109" marR="6109" marT="6109" marB="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Withdrawn on February 19</a:t>
                      </a:r>
                      <a:r>
                        <a:rPr lang="en-US" sz="900" b="0" i="0" u="none" strike="noStrike" kern="1200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9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Re-entry audit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: from 19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to 22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nd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of April 2021</a:t>
                      </a:r>
                      <a:endParaRPr lang="en-GB" sz="9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Withdrawn on May 7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Re-entry audit</a:t>
                      </a:r>
                      <a:r>
                        <a:rPr lang="en-US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: from the </a:t>
                      </a:r>
                      <a:r>
                        <a:rPr lang="en-GB" sz="9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r>
                        <a:rPr lang="en-GB" sz="900" baseline="30000" dirty="0" err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9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15</a:t>
                      </a:r>
                      <a:r>
                        <a:rPr lang="en-GB" sz="900" baseline="300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</a:t>
                      </a:r>
                      <a:r>
                        <a:rPr lang="en-GB" sz="9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April 2021</a:t>
                      </a:r>
                      <a:endParaRPr lang="en-US" sz="9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Suspension lifted on December 12</a:t>
                      </a:r>
                      <a:r>
                        <a:rPr lang="en-US" sz="900" b="0" i="0" u="none" strike="noStrike" kern="1200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, 2019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n-US" sz="900" b="0" i="0" u="none" strike="noStrike" kern="1200" baseline="0" noProof="0" dirty="0">
                        <a:solidFill>
                          <a:srgbClr val="00B05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January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96138142"/>
                  </a:ext>
                </a:extLst>
              </a:tr>
            </a:tbl>
          </a:graphicData>
        </a:graphic>
      </p:graphicFrame>
      <p:sp>
        <p:nvSpPr>
          <p:cNvPr id="54" name="Content Placeholder 2"/>
          <p:cNvSpPr>
            <a:spLocks noGrp="1"/>
          </p:cNvSpPr>
          <p:nvPr>
            <p:ph idx="1"/>
          </p:nvPr>
        </p:nvSpPr>
        <p:spPr>
          <a:xfrm>
            <a:off x="157463" y="6319731"/>
            <a:ext cx="6448870" cy="440684"/>
          </a:xfrm>
        </p:spPr>
        <p:txBody>
          <a:bodyPr/>
          <a:lstStyle/>
          <a:p>
            <a:pPr algn="just"/>
            <a:endParaRPr lang="en-US" sz="9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graphicFrame>
        <p:nvGraphicFramePr>
          <p:cNvPr id="6" name="Espace réservé du contenu 7">
            <a:extLst>
              <a:ext uri="{FF2B5EF4-FFF2-40B4-BE49-F238E27FC236}">
                <a16:creationId xmlns:a16="http://schemas.microsoft.com/office/drawing/2014/main" id="{8A47829B-5D15-40C9-B78C-88E75CD03A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8954784"/>
              </p:ext>
            </p:extLst>
          </p:nvPr>
        </p:nvGraphicFramePr>
        <p:xfrm>
          <a:off x="179066" y="5013176"/>
          <a:ext cx="8928988" cy="1266216"/>
        </p:xfrm>
        <a:graphic>
          <a:graphicData uri="http://schemas.openxmlformats.org/drawingml/2006/table">
            <a:tbl>
              <a:tblPr/>
              <a:tblGrid>
                <a:gridCol w="1008112">
                  <a:extLst>
                    <a:ext uri="{9D8B030D-6E8A-4147-A177-3AD203B41FA5}">
                      <a16:colId xmlns:a16="http://schemas.microsoft.com/office/drawing/2014/main" val="2040738174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3525616207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1261355105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2427258792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909446759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4234642618"/>
                    </a:ext>
                  </a:extLst>
                </a:gridCol>
                <a:gridCol w="1320146">
                  <a:extLst>
                    <a:ext uri="{9D8B030D-6E8A-4147-A177-3AD203B41FA5}">
                      <a16:colId xmlns:a16="http://schemas.microsoft.com/office/drawing/2014/main" val="520713020"/>
                    </a:ext>
                  </a:extLst>
                </a:gridCol>
              </a:tblGrid>
              <a:tr h="12662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Cofrac</a:t>
                      </a:r>
                      <a:b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NF EN ISO/</a:t>
                      </a:r>
                    </a:p>
                    <a:p>
                      <a:pPr algn="ctr" fontAlgn="ctr"/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CEI 17025</a:t>
                      </a:r>
                    </a:p>
                  </a:txBody>
                  <a:tcPr marL="6109" marR="6109" marT="610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Laboratory: 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suspended on May 2</a:t>
                      </a:r>
                      <a:r>
                        <a:rPr lang="en-US" sz="9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nd</a:t>
                      </a: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 2019</a:t>
                      </a:r>
                    </a:p>
                    <a:p>
                      <a:r>
                        <a:rPr lang="en-GB" sz="9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=&gt; Certificate withdrawn in October 2020</a:t>
                      </a:r>
                      <a:endParaRPr lang="fr-FR" sz="9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900" b="1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Recertification audit planned in 2021</a:t>
                      </a:r>
                      <a:endParaRPr lang="fr-FR" sz="9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noProof="0" dirty="0">
                          <a:solidFill>
                            <a:schemeClr val="accent4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noProof="0" dirty="0">
                          <a:solidFill>
                            <a:schemeClr val="accent4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Calibri"/>
                        </a:rPr>
                        <a:t> 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b="1" i="0" u="none" strike="noStrike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Accredited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 until December 31</a:t>
                      </a:r>
                      <a:r>
                        <a:rPr lang="en-US" sz="900" b="0" i="0" u="none" strike="noStrike" baseline="3000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st</a:t>
                      </a:r>
                      <a:r>
                        <a:rPr lang="en-US" sz="900" b="0" i="0" u="none" strike="noStrike" baseline="0" noProof="0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, 2022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b="0" i="0" u="none" strike="noStrike" baseline="0" noProof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1261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349189"/>
      </p:ext>
    </p:extLst>
  </p:cSld>
  <p:clrMapOvr>
    <a:masterClrMapping/>
  </p:clrMapOvr>
</p:sld>
</file>

<file path=ppt/theme/theme1.xml><?xml version="1.0" encoding="utf-8"?>
<a:theme xmlns:a="http://schemas.openxmlformats.org/drawingml/2006/main" name="Avancement des actions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plate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9AA3FF93328543A1AE79A9E57696DE" ma:contentTypeVersion="13" ma:contentTypeDescription="Crée un document." ma:contentTypeScope="" ma:versionID="9137c1fb9fcd0e20f09873f92cafe5f0">
  <xsd:schema xmlns:xsd="http://www.w3.org/2001/XMLSchema" xmlns:xs="http://www.w3.org/2001/XMLSchema" xmlns:p="http://schemas.microsoft.com/office/2006/metadata/properties" xmlns:ns3="cafadebc-5176-4197-beef-7c6682527eea" xmlns:ns4="ddacace0-a4ad-4961-9a7e-5e19312b6998" targetNamespace="http://schemas.microsoft.com/office/2006/metadata/properties" ma:root="true" ma:fieldsID="2fe0956edcd0ac7e66aa30ab5b97c096" ns3:_="" ns4:_="">
    <xsd:import namespace="cafadebc-5176-4197-beef-7c6682527eea"/>
    <xsd:import namespace="ddacace0-a4ad-4961-9a7e-5e19312b69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fadebc-5176-4197-beef-7c6682527e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cace0-a4ad-4961-9a7e-5e19312b699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6ABB0A-C3D8-4A08-A654-EEAFB0D1B2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33F5D3-59BC-49B1-B236-48FB060DBD9F}">
  <ds:schemaRefs>
    <ds:schemaRef ds:uri="http://purl.org/dc/terms/"/>
    <ds:schemaRef ds:uri="cafadebc-5176-4197-beef-7c6682527eea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ddacace0-a4ad-4961-9a7e-5e19312b6998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61C05D7-8B80-4F80-BCCC-A47CF53F8C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fadebc-5176-4197-beef-7c6682527eea"/>
    <ds:schemaRef ds:uri="ddacace0-a4ad-4961-9a7e-5e19312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Avancement des actions</Template>
  <TotalTime>6564</TotalTime>
  <Words>327</Words>
  <Application>Microsoft Office PowerPoint</Application>
  <PresentationFormat>Affichage à l'écran (4:3)</PresentationFormat>
  <Paragraphs>80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Avancement des actions</vt:lpstr>
      <vt:lpstr>template</vt:lpstr>
      <vt:lpstr>Aubert &amp; Duval   Review of the certifications situation Remediation plan </vt:lpstr>
      <vt:lpstr>Présentation PowerPoint</vt:lpstr>
    </vt:vector>
  </TitlesOfParts>
  <Manager>Client</Manager>
  <Company>ERAMET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Suivi du plan d’actions</dc:title>
  <dc:subject>Client</dc:subject>
  <dc:creator>BILLETTEDEVILLEMEUR Constance (EXT)</dc:creator>
  <cp:lastModifiedBy>DELABORDE Patrick</cp:lastModifiedBy>
  <cp:revision>288</cp:revision>
  <cp:lastPrinted>2020-12-02T10:17:56Z</cp:lastPrinted>
  <dcterms:created xsi:type="dcterms:W3CDTF">2019-02-22T14:34:53Z</dcterms:created>
  <dcterms:modified xsi:type="dcterms:W3CDTF">2020-12-10T15:09:03Z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0x0101001D9AA3FF93328543A1AE79A9E57696DE</vt:lpwstr>
  </property>
</Properties>
</file>