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6.xml" ContentType="application/vnd.openxmlformats-officedocument.theme+xml"/>
  <Override PartName="/ppt/tags/tag5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tags/tag6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8.xml" ContentType="application/vnd.openxmlformats-officedocument.theme+xml"/>
  <Override PartName="/ppt/tags/tag7.xml" ContentType="application/vnd.openxmlformats-officedocument.presentationml.tags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9.xml" ContentType="application/vnd.openxmlformats-officedocument.theme+xml"/>
  <Override PartName="/ppt/tags/tag8.xml" ContentType="application/vnd.openxmlformats-officedocument.presentationml.tags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10.xml" ContentType="application/vnd.openxmlformats-officedocument.theme+xml"/>
  <Override PartName="/ppt/tags/tag9.xml" ContentType="application/vnd.openxmlformats-officedocument.presentationml.tags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7" r:id="rId2"/>
    <p:sldMasterId id="2147483690" r:id="rId3"/>
    <p:sldMasterId id="2147483696" r:id="rId4"/>
    <p:sldMasterId id="2147483702" r:id="rId5"/>
    <p:sldMasterId id="2147483707" r:id="rId6"/>
    <p:sldMasterId id="2147483720" r:id="rId7"/>
    <p:sldMasterId id="2147483749" r:id="rId8"/>
    <p:sldMasterId id="2147483803" r:id="rId9"/>
    <p:sldMasterId id="2147483816" r:id="rId10"/>
  </p:sldMasterIdLst>
  <p:notesMasterIdLst>
    <p:notesMasterId r:id="rId13"/>
  </p:notesMasterIdLst>
  <p:handoutMasterIdLst>
    <p:handoutMasterId r:id="rId14"/>
  </p:handoutMasterIdLst>
  <p:sldIdLst>
    <p:sldId id="389" r:id="rId11"/>
    <p:sldId id="434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5" autoAdjust="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32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0FF0F-CB89-4589-88D7-7C7CF0F5392A}" type="datetimeFigureOut">
              <a:rPr lang="fr-FR" smtClean="0"/>
              <a:t>05/03/2015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27996-3723-4F41-AB1C-DDA6C87F3D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4041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5AF2E-8BFF-4A5B-9F33-387BA672F645}" type="datetimeFigureOut">
              <a:rPr lang="fr-FR" smtClean="0"/>
              <a:t>05/03/2015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DF6C5-2862-466E-9B63-5F82E60C135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33147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9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8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9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866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511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16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333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8677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9945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864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9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398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16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0707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4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816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309320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2721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75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9902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4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000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843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-479637" y="6453336"/>
            <a:ext cx="2242038" cy="2143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23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1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792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6616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73140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067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1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071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-479637" y="6453336"/>
            <a:ext cx="2242038" cy="2143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908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9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774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799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2930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4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98770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9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309320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91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5504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752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037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3699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7424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61824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0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684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2347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4270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81394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0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25968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0C07923-B5FF-45AA-9B79-1775C12C157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6" name="Freeform 11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6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97200"/>
            <a:ext cx="7772400" cy="3168104"/>
          </a:xfrm>
          <a:noFill/>
        </p:spPr>
        <p:txBody>
          <a:bodyPr anchor="t"/>
          <a:lstStyle>
            <a:lvl1pPr>
              <a:defRPr sz="3600" b="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133844"/>
            <a:ext cx="6400800" cy="815975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400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309348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56416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6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04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98682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39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9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84191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111651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6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3800"/>
            <a:ext cx="7772400" cy="2235200"/>
          </a:xfrm>
          <a:noFill/>
        </p:spPr>
        <p:txBody>
          <a:bodyPr anchor="b"/>
          <a:lstStyle>
            <a:lvl1pPr>
              <a:defRPr sz="4400" cap="none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981450"/>
            <a:ext cx="6400800" cy="2183854"/>
          </a:xfrm>
        </p:spPr>
        <p:txBody>
          <a:bodyPr/>
          <a:lstStyle>
            <a:lvl1pPr marL="0" indent="0">
              <a:spcBef>
                <a:spcPct val="10000"/>
              </a:spcBef>
              <a:buFont typeface="Wingdings" pitchFamily="2" charset="2"/>
              <a:buNone/>
              <a:defRPr sz="3200" b="0"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82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8405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-479637" y="6453336"/>
            <a:ext cx="2242038" cy="2143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7572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239" y="5997575"/>
            <a:ext cx="1443404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0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5900" y="1808163"/>
            <a:ext cx="2989385" cy="3238500"/>
          </a:xfrm>
          <a:solidFill>
            <a:schemeClr val="tx1"/>
          </a:solidFill>
        </p:spPr>
        <p:txBody>
          <a:bodyPr lIns="90488" anchor="t"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200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61389" y="1808163"/>
            <a:ext cx="2989385" cy="3238500"/>
          </a:xfrm>
          <a:solidFill>
            <a:schemeClr val="accent2"/>
          </a:solidFill>
        </p:spPr>
        <p:txBody>
          <a:bodyPr lIns="90488" tIns="44450" rIns="90488" bIns="44450" anchor="t"/>
          <a:lstStyle>
            <a:lvl1pPr marL="0" indent="0">
              <a:spcBef>
                <a:spcPct val="0"/>
              </a:spcBef>
              <a:buClrTx/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pic>
        <p:nvPicPr>
          <p:cNvPr id="6" name="Picture 2" descr="http://www.safran-group.com/IMG/arton13975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774" y="868453"/>
            <a:ext cx="1310341" cy="88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10" descr="Fichier:Logo ERAMET.sv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697" y="249339"/>
            <a:ext cx="921925" cy="80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998765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5223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9768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34512" y="1141414"/>
            <a:ext cx="3867150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339" y="1141414"/>
            <a:ext cx="3868615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872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783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861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47010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652687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3985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246135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036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34151" y="0"/>
            <a:ext cx="1976803" cy="59817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99343" y="0"/>
            <a:ext cx="5794131" cy="59817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9136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text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 userDrawn="1"/>
        </p:nvSpPr>
        <p:spPr bwMode="auto">
          <a:xfrm>
            <a:off x="2292351" y="6192840"/>
            <a:ext cx="417195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5" tIns="40048" rIns="80095" bIns="40048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defTabSz="456101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CA003A"/>
                </a:solidFill>
                <a:latin typeface="Trebuchet MS" pitchFamily="34" charset="0"/>
              </a:rPr>
              <a:t> / CVA </a:t>
            </a:r>
            <a:r>
              <a:rPr lang="fr-FR" sz="1000" dirty="0" smtClean="0">
                <a:solidFill>
                  <a:srgbClr val="CA003A"/>
                </a:solidFill>
                <a:latin typeface="Trebuchet MS" pitchFamily="34" charset="0"/>
              </a:rPr>
              <a:t>for XXX Steam Turbine-May 2013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51840" y="60844"/>
            <a:ext cx="7757393" cy="690982"/>
          </a:xfrm>
          <a:prstGeom prst="rect">
            <a:avLst/>
          </a:prstGeom>
        </p:spPr>
        <p:txBody>
          <a:bodyPr vert="horz" lIns="80095" tIns="40048" rIns="80095" bIns="40048"/>
          <a:lstStyle>
            <a:lvl1pPr>
              <a:buNone/>
              <a:defRPr sz="1900" b="1" i="0">
                <a:solidFill>
                  <a:schemeClr val="accent1"/>
                </a:solidFill>
                <a:latin typeface="Trebuchet MS"/>
                <a:cs typeface="Trebuchet MS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  <a:endParaRPr lang="fr-FR" dirty="0" smtClean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051838" y="1148758"/>
            <a:ext cx="7756714" cy="4629582"/>
          </a:xfrm>
          <a:prstGeom prst="rect">
            <a:avLst/>
          </a:prstGeom>
        </p:spPr>
        <p:txBody>
          <a:bodyPr vert="horz" lIns="80095" tIns="40048" rIns="80095" bIns="40048"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1200">
                <a:latin typeface="Arial" pitchFamily="34" charset="0"/>
                <a:cs typeface="Arial" pitchFamily="34" charset="0"/>
              </a:defRPr>
            </a:lvl1pPr>
            <a:lvl2pPr>
              <a:buClr>
                <a:schemeClr val="accent1"/>
              </a:buClr>
              <a:buFont typeface="Wingdings" pitchFamily="2" charset="2"/>
              <a:buChar char="ü"/>
              <a:defRPr sz="1200">
                <a:latin typeface="Arial" pitchFamily="34" charset="0"/>
                <a:cs typeface="Arial" pitchFamily="34" charset="0"/>
              </a:defRPr>
            </a:lvl2pPr>
            <a:lvl3pPr>
              <a:buClr>
                <a:schemeClr val="accent1"/>
              </a:buClr>
              <a:defRPr sz="12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  <a:endParaRPr lang="fr-FR" dirty="0" smtClean="0"/>
          </a:p>
        </p:txBody>
      </p: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014904" y="863044"/>
            <a:ext cx="7757393" cy="276393"/>
          </a:xfrm>
          <a:prstGeom prst="rect">
            <a:avLst/>
          </a:prstGeom>
        </p:spPr>
        <p:txBody>
          <a:bodyPr lIns="94601" tIns="0" rIns="80095" bIns="40048" anchor="t"/>
          <a:lstStyle>
            <a:lvl1pPr algn="l">
              <a:defRPr sz="1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51814" y="6192840"/>
            <a:ext cx="723900" cy="390525"/>
          </a:xfrm>
          <a:prstGeom prst="rect">
            <a:avLst/>
          </a:prstGeom>
        </p:spPr>
        <p:txBody>
          <a:bodyPr vert="horz" wrap="square" lIns="80095" tIns="40048" rIns="80095" bIns="40048" numCol="1" anchor="t" anchorCtr="0" compatLnSpc="1">
            <a:prstTxWarp prst="textNoShape">
              <a:avLst/>
            </a:prstTxWarp>
          </a:bodyPr>
          <a:lstStyle>
            <a:lvl1pPr algn="r" defTabSz="456101">
              <a:buClrTx/>
              <a:defRPr sz="1000">
                <a:solidFill>
                  <a:srgbClr val="C60040"/>
                </a:solidFill>
                <a:latin typeface="Trebuchet MS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 smtClean="0"/>
              <a:t>P. </a:t>
            </a:r>
            <a:fld id="{5127B054-EAFA-4690-A59E-B9BAE83AE0F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474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239" y="5997575"/>
            <a:ext cx="1443404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0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85901" y="1808163"/>
            <a:ext cx="2989385" cy="3238500"/>
          </a:xfrm>
          <a:solidFill>
            <a:schemeClr val="tx1"/>
          </a:solidFill>
        </p:spPr>
        <p:txBody>
          <a:bodyPr lIns="90488" anchor="t"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200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61390" y="1808163"/>
            <a:ext cx="2989385" cy="3238500"/>
          </a:xfrm>
          <a:solidFill>
            <a:schemeClr val="accent2"/>
          </a:solidFill>
        </p:spPr>
        <p:txBody>
          <a:bodyPr lIns="90488" tIns="44450" rIns="90488" bIns="44450" anchor="t"/>
          <a:lstStyle>
            <a:lvl1pPr marL="0" indent="0">
              <a:spcBef>
                <a:spcPct val="0"/>
              </a:spcBef>
              <a:buClrTx/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pic>
        <p:nvPicPr>
          <p:cNvPr id="6" name="Picture 2" descr="http://www.safran-group.com/IMG/arton13975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774" y="868453"/>
            <a:ext cx="1310341" cy="88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10" descr="Fichier:Logo ERAMET.sv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698" y="249339"/>
            <a:ext cx="921925" cy="80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475839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184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0562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34513" y="1141416"/>
            <a:ext cx="3867150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2340" y="1141416"/>
            <a:ext cx="3868615" cy="4840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566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8072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816188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4148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325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89330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55354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998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34152" y="0"/>
            <a:ext cx="1976803" cy="59817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99344" y="0"/>
            <a:ext cx="5794131" cy="59817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1526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text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 userDrawn="1"/>
        </p:nvSpPr>
        <p:spPr bwMode="auto">
          <a:xfrm>
            <a:off x="2292351" y="6192842"/>
            <a:ext cx="417195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95" tIns="40048" rIns="80095" bIns="40048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defTabSz="456101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00" b="1" dirty="0" smtClean="0">
                <a:solidFill>
                  <a:srgbClr val="CA003A"/>
                </a:solidFill>
                <a:latin typeface="Trebuchet MS" pitchFamily="34" charset="0"/>
              </a:rPr>
              <a:t> / CVA </a:t>
            </a:r>
            <a:r>
              <a:rPr lang="fr-FR" sz="1000" dirty="0" smtClean="0">
                <a:solidFill>
                  <a:srgbClr val="CA003A"/>
                </a:solidFill>
                <a:latin typeface="Trebuchet MS" pitchFamily="34" charset="0"/>
              </a:rPr>
              <a:t>for XXX Steam Turbine-May 2013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1051840" y="60844"/>
            <a:ext cx="7757393" cy="690982"/>
          </a:xfrm>
          <a:prstGeom prst="rect">
            <a:avLst/>
          </a:prstGeom>
        </p:spPr>
        <p:txBody>
          <a:bodyPr vert="horz" lIns="80095" tIns="40048" rIns="80095" bIns="40048"/>
          <a:lstStyle>
            <a:lvl1pPr>
              <a:buNone/>
              <a:defRPr sz="1900" b="1" i="0">
                <a:solidFill>
                  <a:schemeClr val="accent1"/>
                </a:solidFill>
                <a:latin typeface="Trebuchet MS"/>
                <a:cs typeface="Trebuchet MS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  <a:endParaRPr lang="fr-FR" dirty="0" smtClean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051838" y="1148758"/>
            <a:ext cx="7756714" cy="4629582"/>
          </a:xfrm>
          <a:prstGeom prst="rect">
            <a:avLst/>
          </a:prstGeom>
        </p:spPr>
        <p:txBody>
          <a:bodyPr vert="horz" lIns="80095" tIns="40048" rIns="80095" bIns="40048"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1200">
                <a:latin typeface="Arial" pitchFamily="34" charset="0"/>
                <a:cs typeface="Arial" pitchFamily="34" charset="0"/>
              </a:defRPr>
            </a:lvl1pPr>
            <a:lvl2pPr>
              <a:buClr>
                <a:schemeClr val="accent1"/>
              </a:buClr>
              <a:buFont typeface="Wingdings" pitchFamily="2" charset="2"/>
              <a:buChar char="ü"/>
              <a:defRPr sz="1200">
                <a:latin typeface="Arial" pitchFamily="34" charset="0"/>
                <a:cs typeface="Arial" pitchFamily="34" charset="0"/>
              </a:defRPr>
            </a:lvl2pPr>
            <a:lvl3pPr>
              <a:buClr>
                <a:schemeClr val="accent1"/>
              </a:buClr>
              <a:defRPr sz="12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  <a:endParaRPr lang="fr-FR" dirty="0" smtClean="0"/>
          </a:p>
        </p:txBody>
      </p: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014904" y="863044"/>
            <a:ext cx="7757393" cy="276393"/>
          </a:xfrm>
          <a:prstGeom prst="rect">
            <a:avLst/>
          </a:prstGeom>
        </p:spPr>
        <p:txBody>
          <a:bodyPr lIns="94601" tIns="0" rIns="80095" bIns="40048" anchor="t"/>
          <a:lstStyle>
            <a:lvl1pPr algn="l">
              <a:defRPr sz="16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xfrm>
            <a:off x="8151815" y="6192842"/>
            <a:ext cx="723900" cy="390525"/>
          </a:xfrm>
          <a:prstGeom prst="rect">
            <a:avLst/>
          </a:prstGeom>
        </p:spPr>
        <p:txBody>
          <a:bodyPr vert="horz" wrap="square" lIns="80095" tIns="40048" rIns="80095" bIns="40048" numCol="1" anchor="t" anchorCtr="0" compatLnSpc="1">
            <a:prstTxWarp prst="textNoShape">
              <a:avLst/>
            </a:prstTxWarp>
          </a:bodyPr>
          <a:lstStyle>
            <a:lvl1pPr algn="r" defTabSz="456101">
              <a:buClrTx/>
              <a:defRPr sz="1000">
                <a:solidFill>
                  <a:srgbClr val="C60040"/>
                </a:solidFill>
                <a:latin typeface="Trebuchet MS" charset="0"/>
                <a:ea typeface="ヒラギノ角ゴ Pro W3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dirty="0" smtClean="0"/>
              <a:t>P. </a:t>
            </a:r>
            <a:fld id="{5127B054-EAFA-4690-A59E-B9BAE83AE0FC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9690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474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998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0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2" name="Picture 4" descr="Logo-Safran_Descripteur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76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11" Type="http://schemas.openxmlformats.org/officeDocument/2006/relationships/image" Target="../media/image2.png"/><Relationship Id="rId5" Type="http://schemas.openxmlformats.org/officeDocument/2006/relationships/theme" Target="../theme/theme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image" Target="NUL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theme" Target="../theme/theme10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56.xml"/><Relationship Id="rId16" Type="http://schemas.openxmlformats.org/officeDocument/2006/relationships/oleObject" Target="../embeddings/oleObject9.bin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5" Type="http://schemas.openxmlformats.org/officeDocument/2006/relationships/tags" Target="../tags/tag9.xml"/><Relationship Id="rId10" Type="http://schemas.openxmlformats.org/officeDocument/2006/relationships/slideLayout" Target="../slideLayouts/slideLayout64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vmlDrawing" Target="../drawings/vmlDrawing9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18.xml"/><Relationship Id="rId7" Type="http://schemas.openxmlformats.org/officeDocument/2006/relationships/vmlDrawing" Target="../drawings/vmlDrawing2.v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3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0.xml"/><Relationship Id="rId10" Type="http://schemas.openxmlformats.org/officeDocument/2006/relationships/image" Target="NULL"/><Relationship Id="rId4" Type="http://schemas.openxmlformats.org/officeDocument/2006/relationships/slideLayout" Target="../slideLayouts/slideLayout19.xml"/><Relationship Id="rId9" Type="http://schemas.openxmlformats.org/officeDocument/2006/relationships/oleObject" Target="../embeddings/oleObject2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23.xml"/><Relationship Id="rId7" Type="http://schemas.openxmlformats.org/officeDocument/2006/relationships/vmlDrawing" Target="../drawings/vmlDrawing3.v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theme" Target="../theme/theme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5.xml"/><Relationship Id="rId10" Type="http://schemas.openxmlformats.org/officeDocument/2006/relationships/image" Target="NULL"/><Relationship Id="rId4" Type="http://schemas.openxmlformats.org/officeDocument/2006/relationships/slideLayout" Target="../slideLayouts/slideLayout24.xml"/><Relationship Id="rId9" Type="http://schemas.openxmlformats.org/officeDocument/2006/relationships/oleObject" Target="../embeddings/oleObject3.bin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8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vmlDrawing" Target="../drawings/vmlDrawing4.vml"/><Relationship Id="rId11" Type="http://schemas.openxmlformats.org/officeDocument/2006/relationships/image" Target="../media/image2.png"/><Relationship Id="rId5" Type="http://schemas.openxmlformats.org/officeDocument/2006/relationships/theme" Target="../theme/theme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9.xml"/><Relationship Id="rId9" Type="http://schemas.openxmlformats.org/officeDocument/2006/relationships/image" Target="NUL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32.xml"/><Relationship Id="rId7" Type="http://schemas.openxmlformats.org/officeDocument/2006/relationships/tags" Target="../tags/tag5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vmlDrawing" Target="../drawings/vmlDrawing5.vml"/><Relationship Id="rId11" Type="http://schemas.openxmlformats.org/officeDocument/2006/relationships/image" Target="../media/image2.png"/><Relationship Id="rId5" Type="http://schemas.openxmlformats.org/officeDocument/2006/relationships/theme" Target="../theme/theme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3.xml"/><Relationship Id="rId9" Type="http://schemas.openxmlformats.org/officeDocument/2006/relationships/image" Target="NUL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36.xml"/><Relationship Id="rId7" Type="http://schemas.openxmlformats.org/officeDocument/2006/relationships/tags" Target="../tags/tag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vmlDrawing" Target="../drawings/vmlDrawing6.vml"/><Relationship Id="rId11" Type="http://schemas.openxmlformats.org/officeDocument/2006/relationships/image" Target="../media/image2.png"/><Relationship Id="rId5" Type="http://schemas.openxmlformats.org/officeDocument/2006/relationships/theme" Target="../theme/theme7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7.xml"/><Relationship Id="rId9" Type="http://schemas.openxmlformats.org/officeDocument/2006/relationships/image" Target="NUL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3" Type="http://schemas.openxmlformats.org/officeDocument/2006/relationships/slideLayout" Target="../slideLayouts/slideLayout40.xml"/><Relationship Id="rId7" Type="http://schemas.openxmlformats.org/officeDocument/2006/relationships/vmlDrawing" Target="../drawings/vmlDrawing7.v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theme" Target="../theme/theme8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2.xml"/><Relationship Id="rId10" Type="http://schemas.openxmlformats.org/officeDocument/2006/relationships/image" Target="NULL"/><Relationship Id="rId4" Type="http://schemas.openxmlformats.org/officeDocument/2006/relationships/slideLayout" Target="../slideLayouts/slideLayout41.xml"/><Relationship Id="rId9" Type="http://schemas.openxmlformats.org/officeDocument/2006/relationships/oleObject" Target="../embeddings/oleObject7.bin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theme" Target="../theme/theme9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44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ags" Target="../tags/tag8.xml"/><Relationship Id="rId10" Type="http://schemas.openxmlformats.org/officeDocument/2006/relationships/slideLayout" Target="../slideLayouts/slideLayout52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7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9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5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19D043-04D6-41D3-A74A-5E26CEB9CE12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111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072472404"/>
              </p:ext>
            </p:extLst>
          </p:nvPr>
        </p:nvGraphicFramePr>
        <p:xfrm>
          <a:off x="1467" y="1591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39" name="Diapositive think-cell" r:id="rId16" imgW="526" imgH="536" progId="TCLayout.ActiveDocument.1">
                  <p:embed/>
                </p:oleObj>
              </mc:Choice>
              <mc:Fallback>
                <p:oleObj name="Diapositive think-cell" r:id="rId16" imgW="526" imgH="5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67" y="1591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Disclaimer"/>
          <p:cNvSpPr>
            <a:spLocks noChangeArrowheads="1"/>
          </p:cNvSpPr>
          <p:nvPr/>
        </p:nvSpPr>
        <p:spPr bwMode="auto">
          <a:xfrm>
            <a:off x="5826499" y="6628966"/>
            <a:ext cx="252473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rgbClr val="808080"/>
                </a:solidFill>
              </a:rPr>
              <a:t>© Corporate Value Associates 2015. All rights reserved</a:t>
            </a:r>
            <a:endParaRPr lang="fr-FR" sz="800" dirty="0">
              <a:solidFill>
                <a:srgbClr val="808080"/>
              </a:solidFill>
            </a:endParaRPr>
          </a:p>
        </p:txBody>
      </p:sp>
      <p:pic>
        <p:nvPicPr>
          <p:cNvPr id="1027" name="CVALogo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944" y="6478588"/>
            <a:ext cx="650631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itleBox"/>
          <p:cNvSpPr>
            <a:spLocks noGrp="1" noChangeArrowheads="1"/>
          </p:cNvSpPr>
          <p:nvPr>
            <p:ph type="title"/>
          </p:nvPr>
        </p:nvSpPr>
        <p:spPr bwMode="auto">
          <a:xfrm>
            <a:off x="599344" y="3"/>
            <a:ext cx="718917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9" name="Body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4512" y="1141416"/>
            <a:ext cx="7876442" cy="484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000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Title</a:t>
            </a:r>
          </a:p>
          <a:p>
            <a:pPr lvl="1"/>
            <a:r>
              <a:rPr lang="fr-FR" smtClean="0"/>
              <a:t>Sub-title</a:t>
            </a:r>
          </a:p>
          <a:p>
            <a:pPr lvl="2"/>
            <a:r>
              <a:rPr lang="fr-FR" smtClean="0"/>
              <a:t>Sub-title</a:t>
            </a:r>
          </a:p>
          <a:p>
            <a:pPr lvl="3"/>
            <a:r>
              <a:rPr lang="fr-FR" smtClean="0"/>
              <a:t>Sub-title</a:t>
            </a:r>
          </a:p>
          <a:p>
            <a:pPr lvl="4"/>
            <a:r>
              <a:rPr lang="fr-FR" smtClean="0"/>
              <a:t>Sub-title</a:t>
            </a:r>
          </a:p>
        </p:txBody>
      </p:sp>
      <p:sp>
        <p:nvSpPr>
          <p:cNvPr id="1031" name="SlideNumber"/>
          <p:cNvSpPr>
            <a:spLocks noChangeArrowheads="1"/>
          </p:cNvSpPr>
          <p:nvPr/>
        </p:nvSpPr>
        <p:spPr bwMode="auto">
          <a:xfrm>
            <a:off x="4573467" y="6488215"/>
            <a:ext cx="483577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6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algn="ctr" defTabSz="762000" eaLnBrk="0" fontAlgn="base" hangingPunct="0">
              <a:spcBef>
                <a:spcPct val="0"/>
              </a:spcBef>
              <a:spcAft>
                <a:spcPct val="0"/>
              </a:spcAft>
            </a:pPr>
            <a:fld id="{73B2C038-39BD-4B5B-B94D-5C82F59A95AB}" type="slidenum">
              <a:rPr lang="fr-FR" sz="1200" b="1" smtClean="0">
                <a:solidFill>
                  <a:srgbClr val="051640"/>
                </a:solidFill>
              </a:rPr>
              <a:pPr algn="ctr"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1200" b="1" dirty="0">
              <a:solidFill>
                <a:srgbClr val="05164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344366" y="-1588"/>
            <a:ext cx="0" cy="9652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677A"/>
              </a:buClr>
            </a:pPr>
            <a:endParaRPr lang="fr-FR" sz="1400" dirty="0">
              <a:solidFill>
                <a:srgbClr val="051640"/>
              </a:solidFill>
            </a:endParaRPr>
          </a:p>
        </p:txBody>
      </p:sp>
      <p:sp>
        <p:nvSpPr>
          <p:cNvPr id="9" name="ConfidentialBox"/>
          <p:cNvSpPr txBox="1">
            <a:spLocks noChangeArrowheads="1"/>
          </p:cNvSpPr>
          <p:nvPr userDrawn="1"/>
        </p:nvSpPr>
        <p:spPr bwMode="auto">
          <a:xfrm rot="16200000">
            <a:off x="-668707" y="5865818"/>
            <a:ext cx="1652477" cy="255691"/>
          </a:xfrm>
          <a:prstGeom prst="rect">
            <a:avLst/>
          </a:prstGeom>
          <a:solidFill>
            <a:schemeClr val="tx2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marR="0" indent="0" algn="ctr" defTabSz="914400" eaLnBrk="1" latinLnBrk="0" hangingPunct="1">
              <a:lnSpc>
                <a:spcPct val="100000"/>
              </a:lnSpc>
              <a:buSzTx/>
              <a:buFontTx/>
              <a:buNone/>
              <a:tabLst/>
              <a:defRPr kumimoji="0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677A"/>
              </a:buClr>
            </a:pPr>
            <a:r>
              <a:rPr lang="fr-FR" dirty="0" smtClean="0">
                <a:solidFill>
                  <a:srgbClr val="FFFFFF"/>
                </a:solidFill>
              </a:rPr>
              <a:t>CONFIDENTIEL</a:t>
            </a:r>
            <a:endParaRPr lang="fr-FR" dirty="0">
              <a:solidFill>
                <a:srgbClr val="FFFFFF"/>
              </a:solidFill>
            </a:endParaRPr>
          </a:p>
        </p:txBody>
      </p:sp>
      <p:grpSp>
        <p:nvGrpSpPr>
          <p:cNvPr id="2" name="Groupe 1"/>
          <p:cNvGrpSpPr/>
          <p:nvPr userDrawn="1"/>
        </p:nvGrpSpPr>
        <p:grpSpPr>
          <a:xfrm>
            <a:off x="7967367" y="56198"/>
            <a:ext cx="1067544" cy="1243998"/>
            <a:chOff x="8281207" y="249339"/>
            <a:chExt cx="1419536" cy="1526925"/>
          </a:xfrm>
        </p:grpSpPr>
        <p:pic>
          <p:nvPicPr>
            <p:cNvPr id="10" name="Picture 2" descr="http://www.safran-group.com/IMG/arton13975.jpg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1207" y="887104"/>
              <a:ext cx="1419536" cy="889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10" descr="Fichier:Logo ERAMET.svg"/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0505" y="249339"/>
              <a:ext cx="998752" cy="8011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509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j-ea"/>
          <a:cs typeface="+mj-cs"/>
        </a:defRPr>
      </a:lvl1pPr>
      <a:lvl2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2pPr>
      <a:lvl3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3pPr>
      <a:lvl4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4pPr>
      <a:lvl5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5pPr>
      <a:lvl6pPr marL="4572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6pPr>
      <a:lvl7pPr marL="9144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7pPr>
      <a:lvl8pPr marL="13716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8pPr>
      <a:lvl9pPr marL="18288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9pPr>
    </p:titleStyle>
    <p:bodyStyle>
      <a:lvl1pPr marL="180975" indent="-180975" algn="l" defTabSz="762000" rtl="0" eaLnBrk="1" fontAlgn="base" hangingPunct="1">
        <a:spcBef>
          <a:spcPct val="130000"/>
        </a:spcBef>
        <a:spcAft>
          <a:spcPct val="0"/>
        </a:spcAft>
        <a:buClr>
          <a:schemeClr val="accent2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195263" algn="l" defTabSz="762000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Arial" charset="0"/>
        <a:buChar char="−"/>
        <a:defRPr sz="1400">
          <a:solidFill>
            <a:schemeClr val="tx2"/>
          </a:solidFill>
          <a:latin typeface="+mn-lt"/>
        </a:defRPr>
      </a:lvl2pPr>
      <a:lvl3pPr marL="889000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-"/>
        <a:defRPr sz="1400">
          <a:solidFill>
            <a:schemeClr val="tx2"/>
          </a:solidFill>
          <a:latin typeface="+mn-lt"/>
        </a:defRPr>
      </a:lvl3pPr>
      <a:lvl4pPr marL="1252538" indent="-180975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4pPr>
      <a:lvl5pPr marL="16224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5pPr>
      <a:lvl6pPr marL="20796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6pPr>
      <a:lvl7pPr marL="25368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7pPr>
      <a:lvl8pPr marL="29940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8pPr>
      <a:lvl9pPr marL="34512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AD051-FB8C-4439-8083-DA7E0F38C90A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5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8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4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40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633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8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8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1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520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7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9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9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47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19D043-04D6-41D3-A74A-5E26CEB9CE12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1466" y="6237288"/>
            <a:ext cx="9142534" cy="61912"/>
          </a:xfrm>
          <a:custGeom>
            <a:avLst/>
            <a:gdLst>
              <a:gd name="T0" fmla="*/ 2147483647 w 10629"/>
              <a:gd name="T1" fmla="*/ 2147483647 h 10000"/>
              <a:gd name="T2" fmla="*/ 2147483647 w 10629"/>
              <a:gd name="T3" fmla="*/ 2147483647 h 10000"/>
              <a:gd name="T4" fmla="*/ 2147483647 w 10629"/>
              <a:gd name="T5" fmla="*/ 0 h 10000"/>
              <a:gd name="T6" fmla="*/ 2147483647 w 10629"/>
              <a:gd name="T7" fmla="*/ 2147483647 h 10000"/>
              <a:gd name="T8" fmla="*/ 0 w 10629"/>
              <a:gd name="T9" fmla="*/ 2147483647 h 1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629" h="10000">
                <a:moveTo>
                  <a:pt x="10629" y="10000"/>
                </a:moveTo>
                <a:lnTo>
                  <a:pt x="8793" y="10000"/>
                </a:lnTo>
                <a:cubicBezTo>
                  <a:pt x="8615" y="10000"/>
                  <a:pt x="8551" y="0"/>
                  <a:pt x="8322" y="0"/>
                </a:cubicBezTo>
                <a:cubicBezTo>
                  <a:pt x="8092" y="0"/>
                  <a:pt x="8032" y="10000"/>
                  <a:pt x="7854" y="10000"/>
                </a:cubicBezTo>
                <a:lnTo>
                  <a:pt x="0" y="10000"/>
                </a:lnTo>
              </a:path>
            </a:pathLst>
          </a:custGeom>
          <a:noFill/>
          <a:ln w="6350" cap="flat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3" name="Picture 4" descr="Logo-Safran_Descripteurs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038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7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97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76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4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19D043-04D6-41D3-A74A-5E26CEB9CE12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39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7"/>
            </p:custDataLst>
          </p:nvPr>
        </p:nvGraphicFramePr>
        <p:xfrm>
          <a:off x="1507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90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50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96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 userDrawn="1">
            <p:custDataLst>
              <p:tags r:id="rId8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56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fr-FR" altLang="fr-FR" dirty="0" smtClean="0">
              <a:solidFill>
                <a:srgbClr val="000000"/>
              </a:solidFill>
            </a:endParaRPr>
          </a:p>
        </p:txBody>
      </p:sp>
      <p:sp>
        <p:nvSpPr>
          <p:cNvPr id="3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8777" y="0"/>
            <a:ext cx="8786446" cy="9080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8777" y="1125538"/>
            <a:ext cx="8786446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30" name="Line 8"/>
          <p:cNvSpPr>
            <a:spLocks noChangeShapeType="1"/>
          </p:cNvSpPr>
          <p:nvPr userDrawn="1"/>
        </p:nvSpPr>
        <p:spPr bwMode="auto">
          <a:xfrm>
            <a:off x="25" y="6299200"/>
            <a:ext cx="9141069" cy="0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 userDrawn="1"/>
        </p:nvSpPr>
        <p:spPr bwMode="auto">
          <a:xfrm>
            <a:off x="178777" y="6396038"/>
            <a:ext cx="50409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37FAD31E-03DF-438B-A691-4F9E38339B16}" type="slidenum">
              <a:rPr lang="fr-FR" altLang="fr-FR" sz="800" smtClean="0">
                <a:solidFill>
                  <a:srgbClr val="000000"/>
                </a:solidFill>
              </a:rPr>
              <a:pPr algn="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‹N°›</a:t>
            </a:fld>
            <a:r>
              <a:rPr lang="fr-FR" altLang="fr-FR" sz="800" dirty="0" smtClean="0">
                <a:solidFill>
                  <a:srgbClr val="000000"/>
                </a:solidFill>
              </a:rPr>
              <a:t> /</a:t>
            </a: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178777" y="6604000"/>
            <a:ext cx="626452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altLang="fr-FR" sz="600" i="1" dirty="0" smtClean="0">
                <a:solidFill>
                  <a:srgbClr val="9B9B9B"/>
                </a:solidFill>
              </a:rPr>
              <a:t>Ce document et les informations qu’il contient sont la propriété de Safran. Ils ne doivent pas être copiés ni communiqués à un tiers sans l’autorisation préalable et écrite de Safran.</a:t>
            </a:r>
          </a:p>
        </p:txBody>
      </p:sp>
      <p:pic>
        <p:nvPicPr>
          <p:cNvPr id="1034" name="Picture 4" descr="Logo-Safran_Descripteurs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838" y="6321668"/>
            <a:ext cx="145659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82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525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1463" indent="-271463" algn="l" rtl="0" eaLnBrk="0" fontAlgn="base" hangingPunct="0">
        <a:spcBef>
          <a:spcPct val="8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è"/>
        <a:defRPr sz="2000" b="1">
          <a:solidFill>
            <a:schemeClr val="bg2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2pPr>
      <a:lvl3pPr marL="1160463" indent="-260350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ú"/>
        <a:defRPr sz="1600">
          <a:solidFill>
            <a:schemeClr val="tx1"/>
          </a:solidFill>
          <a:latin typeface="+mn-lt"/>
          <a:cs typeface="+mn-cs"/>
        </a:defRPr>
      </a:lvl3pPr>
      <a:lvl4pPr marL="1519238" indent="-17938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4pPr>
      <a:lvl5pPr marL="1878013" indent="-173038" algn="l" rtl="0" eaLnBrk="0" fontAlgn="base" hangingPunct="0">
        <a:spcBef>
          <a:spcPct val="15000"/>
        </a:spcBef>
        <a:spcAft>
          <a:spcPct val="0"/>
        </a:spcAft>
        <a:buClr>
          <a:schemeClr val="accent2"/>
        </a:buClr>
        <a:buFont typeface="Arial" pitchFamily="34" charset="0"/>
        <a:buChar char="‒"/>
        <a:defRPr sz="1400">
          <a:solidFill>
            <a:schemeClr val="tx1"/>
          </a:solidFill>
          <a:latin typeface="+mn-lt"/>
          <a:cs typeface="+mn-cs"/>
        </a:defRPr>
      </a:lvl5pPr>
      <a:lvl6pPr marL="23352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6pPr>
      <a:lvl7pPr marL="27924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7pPr>
      <a:lvl8pPr marL="32496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8pPr>
      <a:lvl9pPr marL="3706813" indent="-173038" algn="l" rtl="0" fontAlgn="base"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3958662915"/>
              </p:ext>
            </p:extLst>
          </p:nvPr>
        </p:nvGraphicFramePr>
        <p:xfrm>
          <a:off x="1466" y="1589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4" name="Diapositive think-cell" r:id="rId16" imgW="526" imgH="536" progId="TCLayout.ActiveDocument.1">
                  <p:embed/>
                </p:oleObj>
              </mc:Choice>
              <mc:Fallback>
                <p:oleObj name="Diapositive think-cell" r:id="rId16" imgW="526" imgH="5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66" y="1589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Disclaimer"/>
          <p:cNvSpPr>
            <a:spLocks noChangeArrowheads="1"/>
          </p:cNvSpPr>
          <p:nvPr/>
        </p:nvSpPr>
        <p:spPr bwMode="auto">
          <a:xfrm>
            <a:off x="5826498" y="6628964"/>
            <a:ext cx="252473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>
                <a:solidFill>
                  <a:srgbClr val="808080"/>
                </a:solidFill>
              </a:rPr>
              <a:t>© Corporate Value Associates 2014. All rights reserved</a:t>
            </a:r>
            <a:endParaRPr lang="fr-FR" sz="800" dirty="0">
              <a:solidFill>
                <a:srgbClr val="808080"/>
              </a:solidFill>
            </a:endParaRPr>
          </a:p>
        </p:txBody>
      </p:sp>
      <p:pic>
        <p:nvPicPr>
          <p:cNvPr id="1027" name="CVALogo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943" y="6478588"/>
            <a:ext cx="650631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8" name="TitleBox"/>
          <p:cNvSpPr>
            <a:spLocks noGrp="1" noChangeArrowheads="1"/>
          </p:cNvSpPr>
          <p:nvPr>
            <p:ph type="title"/>
          </p:nvPr>
        </p:nvSpPr>
        <p:spPr bwMode="auto">
          <a:xfrm>
            <a:off x="599343" y="1"/>
            <a:ext cx="718917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9" name="Body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4512" y="1141414"/>
            <a:ext cx="7876442" cy="484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9000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Title</a:t>
            </a:r>
          </a:p>
          <a:p>
            <a:pPr lvl="1"/>
            <a:r>
              <a:rPr lang="fr-FR" smtClean="0"/>
              <a:t>Sub-title</a:t>
            </a:r>
          </a:p>
          <a:p>
            <a:pPr lvl="2"/>
            <a:r>
              <a:rPr lang="fr-FR" smtClean="0"/>
              <a:t>Sub-title</a:t>
            </a:r>
          </a:p>
          <a:p>
            <a:pPr lvl="3"/>
            <a:r>
              <a:rPr lang="fr-FR" smtClean="0"/>
              <a:t>Sub-title</a:t>
            </a:r>
          </a:p>
          <a:p>
            <a:pPr lvl="4"/>
            <a:r>
              <a:rPr lang="fr-FR" smtClean="0"/>
              <a:t>Sub-title</a:t>
            </a:r>
          </a:p>
        </p:txBody>
      </p:sp>
      <p:sp>
        <p:nvSpPr>
          <p:cNvPr id="1031" name="SlideNumber"/>
          <p:cNvSpPr>
            <a:spLocks noChangeArrowheads="1"/>
          </p:cNvSpPr>
          <p:nvPr/>
        </p:nvSpPr>
        <p:spPr bwMode="auto">
          <a:xfrm>
            <a:off x="4573466" y="6488215"/>
            <a:ext cx="483577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6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algn="ctr" defTabSz="762000" eaLnBrk="0" fontAlgn="base" hangingPunct="0">
              <a:spcBef>
                <a:spcPct val="0"/>
              </a:spcBef>
              <a:spcAft>
                <a:spcPct val="0"/>
              </a:spcAft>
            </a:pPr>
            <a:fld id="{73B2C038-39BD-4B5B-B94D-5C82F59A95AB}" type="slidenum">
              <a:rPr lang="fr-FR" sz="1200" b="1" smtClean="0">
                <a:solidFill>
                  <a:srgbClr val="051640"/>
                </a:solidFill>
              </a:rPr>
              <a:pPr algn="ctr" defTabSz="7620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1200" b="1" dirty="0">
              <a:solidFill>
                <a:srgbClr val="05164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344366" y="-1588"/>
            <a:ext cx="0" cy="9652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677A"/>
              </a:buClr>
            </a:pPr>
            <a:endParaRPr lang="fr-FR" sz="1400" dirty="0">
              <a:solidFill>
                <a:srgbClr val="051640"/>
              </a:solidFill>
            </a:endParaRPr>
          </a:p>
        </p:txBody>
      </p:sp>
      <p:sp>
        <p:nvSpPr>
          <p:cNvPr id="9" name="ConfidentialBox"/>
          <p:cNvSpPr txBox="1">
            <a:spLocks noChangeArrowheads="1"/>
          </p:cNvSpPr>
          <p:nvPr userDrawn="1"/>
        </p:nvSpPr>
        <p:spPr bwMode="auto">
          <a:xfrm rot="16200000">
            <a:off x="-668708" y="5865816"/>
            <a:ext cx="1652477" cy="255691"/>
          </a:xfrm>
          <a:prstGeom prst="rect">
            <a:avLst/>
          </a:prstGeom>
          <a:solidFill>
            <a:schemeClr val="tx2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marR="0" indent="0" algn="ctr" defTabSz="914400" eaLnBrk="1" latinLnBrk="0" hangingPunct="1">
              <a:lnSpc>
                <a:spcPct val="100000"/>
              </a:lnSpc>
              <a:buSzTx/>
              <a:buFontTx/>
              <a:buNone/>
              <a:tabLst/>
              <a:defRPr kumimoji="0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677A"/>
              </a:buClr>
            </a:pPr>
            <a:r>
              <a:rPr lang="fr-FR" dirty="0" smtClean="0">
                <a:solidFill>
                  <a:srgbClr val="FFFFFF"/>
                </a:solidFill>
              </a:rPr>
              <a:t>CONFIDENTIEL</a:t>
            </a:r>
            <a:endParaRPr lang="fr-FR" dirty="0">
              <a:solidFill>
                <a:srgbClr val="FFFFFF"/>
              </a:solidFill>
            </a:endParaRPr>
          </a:p>
        </p:txBody>
      </p:sp>
      <p:grpSp>
        <p:nvGrpSpPr>
          <p:cNvPr id="2" name="Groupe 1"/>
          <p:cNvGrpSpPr/>
          <p:nvPr userDrawn="1"/>
        </p:nvGrpSpPr>
        <p:grpSpPr>
          <a:xfrm>
            <a:off x="7967367" y="56198"/>
            <a:ext cx="1067544" cy="1243998"/>
            <a:chOff x="8281207" y="249339"/>
            <a:chExt cx="1419536" cy="1526925"/>
          </a:xfrm>
        </p:grpSpPr>
        <p:pic>
          <p:nvPicPr>
            <p:cNvPr id="10" name="Picture 2" descr="http://www.safran-group.com/IMG/arton13975.jpg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1207" y="887104"/>
              <a:ext cx="1419536" cy="889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10" descr="Fichier:Logo ERAMET.svg"/>
            <p:cNvPicPr>
              <a:picLocks noChangeAspect="1" noChangeArrowheads="1"/>
            </p:cNvPicPr>
            <p:nvPr userDrawn="1"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0505" y="249339"/>
              <a:ext cx="998752" cy="8011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0070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j-ea"/>
          <a:cs typeface="+mj-cs"/>
        </a:defRPr>
      </a:lvl1pPr>
      <a:lvl2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2pPr>
      <a:lvl3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3pPr>
      <a:lvl4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4pPr>
      <a:lvl5pPr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5pPr>
      <a:lvl6pPr marL="4572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6pPr>
      <a:lvl7pPr marL="9144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7pPr>
      <a:lvl8pPr marL="13716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8pPr>
      <a:lvl9pPr marL="1828800" algn="l" defTabSz="7620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9pPr>
    </p:titleStyle>
    <p:bodyStyle>
      <a:lvl1pPr marL="180975" indent="-180975" algn="l" defTabSz="762000" rtl="0" eaLnBrk="1" fontAlgn="base" hangingPunct="1">
        <a:spcBef>
          <a:spcPct val="130000"/>
        </a:spcBef>
        <a:spcAft>
          <a:spcPct val="0"/>
        </a:spcAft>
        <a:buClr>
          <a:schemeClr val="accent2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195263" algn="l" defTabSz="762000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Arial" charset="0"/>
        <a:buChar char="−"/>
        <a:defRPr sz="1400">
          <a:solidFill>
            <a:schemeClr val="tx2"/>
          </a:solidFill>
          <a:latin typeface="+mn-lt"/>
        </a:defRPr>
      </a:lvl2pPr>
      <a:lvl3pPr marL="889000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-"/>
        <a:defRPr sz="1400">
          <a:solidFill>
            <a:schemeClr val="tx2"/>
          </a:solidFill>
          <a:latin typeface="+mn-lt"/>
        </a:defRPr>
      </a:lvl3pPr>
      <a:lvl4pPr marL="1252538" indent="-180975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4pPr>
      <a:lvl5pPr marL="16224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5pPr>
      <a:lvl6pPr marL="20796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6pPr>
      <a:lvl7pPr marL="25368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7pPr>
      <a:lvl8pPr marL="29940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8pPr>
      <a:lvl9pPr marL="3451225" indent="-190500" algn="l" defTabSz="762000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-"/>
        <a:defRPr sz="1400">
          <a:solidFill>
            <a:schemeClr val="tx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11.xml"/><Relationship Id="rId7" Type="http://schemas.openxmlformats.org/officeDocument/2006/relationships/image" Target="../media/image2.png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6" Type="http://schemas.openxmlformats.org/officeDocument/2006/relationships/image" Target="NULL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NULL"/><Relationship Id="rId5" Type="http://schemas.openxmlformats.org/officeDocument/2006/relationships/oleObject" Target="../embeddings/oleObject11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6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46538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000" dirty="0">
              <a:solidFill>
                <a:srgbClr val="FFFFFF"/>
              </a:solidFill>
              <a:ea typeface="ＭＳ Ｐゴシック"/>
              <a:sym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bg1"/>
                </a:solidFill>
              </a:rPr>
              <a:t>TITANES: ROAD MAP ALLIAGES ET MOYENS INDUSTRIELS</a:t>
            </a:r>
            <a:endParaRPr lang="fr-FR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7" name="Picture 19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6"/>
          <a:stretch/>
        </p:blipFill>
        <p:spPr bwMode="auto">
          <a:xfrm>
            <a:off x="1425800" y="836712"/>
            <a:ext cx="6962623" cy="5416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0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11" y="1592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1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" y="1592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46538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000" dirty="0">
              <a:solidFill>
                <a:srgbClr val="FFFFFF"/>
              </a:solidFill>
              <a:ea typeface="ＭＳ Ｐゴシック"/>
              <a:sym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bg1"/>
                </a:solidFill>
              </a:rPr>
              <a:t>TITANES: ROAD MAP ALLIAGES ET MOYENS INDUSTRIELS</a:t>
            </a:r>
            <a:endParaRPr lang="fr-FR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65" y="6298654"/>
            <a:ext cx="1229535" cy="55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09550" y="1562576"/>
          <a:ext cx="8724900" cy="4093210"/>
        </p:xfrm>
        <a:graphic>
          <a:graphicData uri="http://schemas.openxmlformats.org/drawingml/2006/table">
            <a:tbl>
              <a:tblPr/>
              <a:tblGrid>
                <a:gridCol w="1270000"/>
                <a:gridCol w="63500"/>
                <a:gridCol w="8636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431800"/>
                <a:gridCol w="7620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Filières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Filière Plasma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std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PQ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Ti 10.2.3.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DQ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0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33CC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33CC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Filière Metafensch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std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PQ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Ti 10.2.3.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DQ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0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33CC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33CC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33CC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Filière 3 VAR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 std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TA6VPQ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33CC"/>
                          </a:solidFill>
                          <a:effectLst/>
                          <a:latin typeface="Calibri"/>
                        </a:rPr>
                        <a:t>Ti 10.2.3.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0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033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10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Années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Wingding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9" name="Connecteur droit avec flèche 8"/>
          <p:cNvCxnSpPr/>
          <p:nvPr/>
        </p:nvCxnSpPr>
        <p:spPr>
          <a:xfrm flipV="1">
            <a:off x="4293144" y="3019425"/>
            <a:ext cx="922337" cy="365125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V="1">
            <a:off x="5087938" y="3010693"/>
            <a:ext cx="922337" cy="366713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6085419" y="3014661"/>
            <a:ext cx="1181100" cy="358775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27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VDP817qwEOQKz0JQY2dJ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VDP817qwEOQKz0JQY2dJ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110706 OfficialCVATemplate2009model">
  <a:themeElements>
    <a:clrScheme name="CVAseptembre">
      <a:dk1>
        <a:srgbClr val="051640"/>
      </a:dk1>
      <a:lt1>
        <a:srgbClr val="FFFFFF"/>
      </a:lt1>
      <a:dk2>
        <a:srgbClr val="051640"/>
      </a:dk2>
      <a:lt2>
        <a:srgbClr val="808080"/>
      </a:lt2>
      <a:accent1>
        <a:srgbClr val="051640"/>
      </a:accent1>
      <a:accent2>
        <a:srgbClr val="00677A"/>
      </a:accent2>
      <a:accent3>
        <a:srgbClr val="671462"/>
      </a:accent3>
      <a:accent4>
        <a:srgbClr val="0E329C"/>
      </a:accent4>
      <a:accent5>
        <a:srgbClr val="808080"/>
      </a:accent5>
      <a:accent6>
        <a:srgbClr val="0066CC"/>
      </a:accent6>
      <a:hlink>
        <a:srgbClr val="671462"/>
      </a:hlink>
      <a:folHlink>
        <a:srgbClr val="0066CC"/>
      </a:folHlink>
    </a:clrScheme>
    <a:fontScheme name="Official Powerpoint Template 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ial Powerpoint Template 2009 1">
        <a:dk1>
          <a:srgbClr val="051640"/>
        </a:dk1>
        <a:lt1>
          <a:srgbClr val="FFFFFF"/>
        </a:lt1>
        <a:dk2>
          <a:srgbClr val="051640"/>
        </a:dk2>
        <a:lt2>
          <a:srgbClr val="808080"/>
        </a:lt2>
        <a:accent1>
          <a:srgbClr val="051640"/>
        </a:accent1>
        <a:accent2>
          <a:srgbClr val="00677A"/>
        </a:accent2>
        <a:accent3>
          <a:srgbClr val="FFFFFF"/>
        </a:accent3>
        <a:accent4>
          <a:srgbClr val="031135"/>
        </a:accent4>
        <a:accent5>
          <a:srgbClr val="AAABAF"/>
        </a:accent5>
        <a:accent6>
          <a:srgbClr val="005D6E"/>
        </a:accent6>
        <a:hlink>
          <a:srgbClr val="671462"/>
        </a:hlink>
        <a:folHlink>
          <a:srgbClr val="0E32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2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0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3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4_Safran - Bleu">
  <a:themeElements>
    <a:clrScheme name="Personnalisé 12">
      <a:dk1>
        <a:srgbClr val="000000"/>
      </a:dk1>
      <a:lt1>
        <a:srgbClr val="FFFFFF"/>
      </a:lt1>
      <a:dk2>
        <a:srgbClr val="FFFFFF"/>
      </a:dk2>
      <a:lt2>
        <a:srgbClr val="003F8A"/>
      </a:lt2>
      <a:accent1>
        <a:srgbClr val="1F85B7"/>
      </a:accent1>
      <a:accent2>
        <a:srgbClr val="79B6D3"/>
      </a:accent2>
      <a:accent3>
        <a:srgbClr val="FFFFFF"/>
      </a:accent3>
      <a:accent4>
        <a:srgbClr val="000000"/>
      </a:accent4>
      <a:accent5>
        <a:srgbClr val="ABC2D8"/>
      </a:accent5>
      <a:accent6>
        <a:srgbClr val="6DA5BF"/>
      </a:accent6>
      <a:hlink>
        <a:srgbClr val="0000FF"/>
      </a:hlink>
      <a:folHlink>
        <a:srgbClr val="0000FF"/>
      </a:folHlink>
    </a:clrScheme>
    <a:fontScheme name="Safran - Bleu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fran - Ble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fran - Bleu 13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79B6D3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6DA5BF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4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F293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DB85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5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A7C50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97B200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fran - Bleu 16">
        <a:dk1>
          <a:srgbClr val="000000"/>
        </a:dk1>
        <a:lt1>
          <a:srgbClr val="FFFFFF"/>
        </a:lt1>
        <a:dk2>
          <a:srgbClr val="FFFFFF"/>
        </a:dk2>
        <a:lt2>
          <a:srgbClr val="003F8A"/>
        </a:lt2>
        <a:accent1>
          <a:srgbClr val="1F85B7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BC2D8"/>
        </a:accent5>
        <a:accent6>
          <a:srgbClr val="737373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110706 OfficialCVATemplate2009model">
  <a:themeElements>
    <a:clrScheme name="CVAseptembre">
      <a:dk1>
        <a:srgbClr val="051640"/>
      </a:dk1>
      <a:lt1>
        <a:srgbClr val="FFFFFF"/>
      </a:lt1>
      <a:dk2>
        <a:srgbClr val="051640"/>
      </a:dk2>
      <a:lt2>
        <a:srgbClr val="808080"/>
      </a:lt2>
      <a:accent1>
        <a:srgbClr val="051640"/>
      </a:accent1>
      <a:accent2>
        <a:srgbClr val="00677A"/>
      </a:accent2>
      <a:accent3>
        <a:srgbClr val="671462"/>
      </a:accent3>
      <a:accent4>
        <a:srgbClr val="0E329C"/>
      </a:accent4>
      <a:accent5>
        <a:srgbClr val="808080"/>
      </a:accent5>
      <a:accent6>
        <a:srgbClr val="0066CC"/>
      </a:accent6>
      <a:hlink>
        <a:srgbClr val="671462"/>
      </a:hlink>
      <a:folHlink>
        <a:srgbClr val="0066CC"/>
      </a:folHlink>
    </a:clrScheme>
    <a:fontScheme name="Official Powerpoint Template 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fr-FR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ial Powerpoint Template 2009 1">
        <a:dk1>
          <a:srgbClr val="051640"/>
        </a:dk1>
        <a:lt1>
          <a:srgbClr val="FFFFFF"/>
        </a:lt1>
        <a:dk2>
          <a:srgbClr val="051640"/>
        </a:dk2>
        <a:lt2>
          <a:srgbClr val="808080"/>
        </a:lt2>
        <a:accent1>
          <a:srgbClr val="051640"/>
        </a:accent1>
        <a:accent2>
          <a:srgbClr val="00677A"/>
        </a:accent2>
        <a:accent3>
          <a:srgbClr val="FFFFFF"/>
        </a:accent3>
        <a:accent4>
          <a:srgbClr val="031135"/>
        </a:accent4>
        <a:accent5>
          <a:srgbClr val="AAABAF"/>
        </a:accent5>
        <a:accent6>
          <a:srgbClr val="005D6E"/>
        </a:accent6>
        <a:hlink>
          <a:srgbClr val="671462"/>
        </a:hlink>
        <a:folHlink>
          <a:srgbClr val="0E32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7243</TotalTime>
  <Words>57</Words>
  <Application>Microsoft Office PowerPoint</Application>
  <PresentationFormat>Affichage à l'écran (4:3)</PresentationFormat>
  <Paragraphs>58</Paragraphs>
  <Slides>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10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4" baseType="lpstr">
      <vt:lpstr>Safran - Bleu</vt:lpstr>
      <vt:lpstr>Conception personnalisée</vt:lpstr>
      <vt:lpstr>12_Safran - Bleu</vt:lpstr>
      <vt:lpstr>10_Safran - Bleu</vt:lpstr>
      <vt:lpstr>1_Safran - Bleu</vt:lpstr>
      <vt:lpstr>2_Safran - Bleu</vt:lpstr>
      <vt:lpstr>13_Safran - Bleu</vt:lpstr>
      <vt:lpstr>14_Safran - Bleu</vt:lpstr>
      <vt:lpstr>1_110706 OfficialCVATemplate2009model</vt:lpstr>
      <vt:lpstr>2_110706 OfficialCVATemplate2009model</vt:lpstr>
      <vt:lpstr>think-cell Slide</vt:lpstr>
      <vt:lpstr>Diapositive think-cell</vt:lpstr>
      <vt:lpstr>TITANES: ROAD MAP ALLIAGES ET MOYENS INDUSTRIELS</vt:lpstr>
      <vt:lpstr>TITANES: ROAD MAP ALLIAGES ET MOYENS INDUSTRIELS</vt:lpstr>
    </vt:vector>
  </TitlesOfParts>
  <Company>Safran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A&amp;D / SAFRAN Gouvernance premier cercle Projets collaboratifs</dc:title>
  <dc:creator>GRANDE Christian (SAFRAN)</dc:creator>
  <cp:lastModifiedBy>Philippe Heritier</cp:lastModifiedBy>
  <cp:revision>170</cp:revision>
  <cp:lastPrinted>2015-01-08T16:08:29Z</cp:lastPrinted>
  <dcterms:created xsi:type="dcterms:W3CDTF">2014-06-16T07:53:09Z</dcterms:created>
  <dcterms:modified xsi:type="dcterms:W3CDTF">2015-03-05T07:35:37Z</dcterms:modified>
</cp:coreProperties>
</file>