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98.jpg" ContentType="image/pn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4"/>
  </p:notesMasterIdLst>
  <p:handoutMasterIdLst>
    <p:handoutMasterId r:id="rId35"/>
  </p:handoutMasterIdLst>
  <p:sldIdLst>
    <p:sldId id="257" r:id="rId6"/>
    <p:sldId id="411" r:id="rId7"/>
    <p:sldId id="405" r:id="rId8"/>
    <p:sldId id="289" r:id="rId9"/>
    <p:sldId id="291" r:id="rId10"/>
    <p:sldId id="332" r:id="rId11"/>
    <p:sldId id="331" r:id="rId12"/>
    <p:sldId id="290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0" r:id="rId25"/>
    <p:sldId id="378" r:id="rId26"/>
    <p:sldId id="407" r:id="rId27"/>
    <p:sldId id="408" r:id="rId28"/>
    <p:sldId id="406" r:id="rId29"/>
    <p:sldId id="380" r:id="rId30"/>
    <p:sldId id="395" r:id="rId31"/>
    <p:sldId id="412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3EF"/>
    <a:srgbClr val="15AF74"/>
    <a:srgbClr val="1AAA8F"/>
    <a:srgbClr val="808080"/>
    <a:srgbClr val="757F88"/>
    <a:srgbClr val="F27019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 varScale="1">
        <p:scale>
          <a:sx n="90" d="100"/>
          <a:sy n="90" d="100"/>
        </p:scale>
        <p:origin x="1404" y="7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21B3E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34-4A14-BCE4-A699BF94E4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34-4A14-BCE4-A699BF94E4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34-4A14-BCE4-A699BF94E4C0}"/>
              </c:ext>
            </c:extLst>
          </c:dPt>
          <c:dPt>
            <c:idx val="9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FDD-4420-8343-72D45E7E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B2020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3050</c:v>
                </c:pt>
                <c:pt idx="8">
                  <c:v>2680</c:v>
                </c:pt>
                <c:pt idx="9">
                  <c:v>3380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4-4A14-BCE4-A699BF94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EcoTitanium 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21B3E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3E3-453B-82F8-6F9E8A20536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34-4A14-BCE4-A699BF94E4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34-4A14-BCE4-A699BF94E4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34-4A14-BCE4-A699BF94E4C0}"/>
              </c:ext>
            </c:extLst>
          </c:dPt>
          <c:dPt>
            <c:idx val="9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FDD-4420-8343-72D45E7E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B2020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395</c:v>
                </c:pt>
                <c:pt idx="3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4-4A14-BCE4-A699BF94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2/19/2020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2/19/2020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9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  <p:sldLayoutId id="214748384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jpeg"/><Relationship Id="rId21" Type="http://schemas.openxmlformats.org/officeDocument/2006/relationships/image" Target="../media/image85.png"/><Relationship Id="rId34" Type="http://schemas.openxmlformats.org/officeDocument/2006/relationships/image" Target="../media/image98.jpg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jpeg"/><Relationship Id="rId33" Type="http://schemas.openxmlformats.org/officeDocument/2006/relationships/image" Target="../media/image97.png"/><Relationship Id="rId2" Type="http://schemas.openxmlformats.org/officeDocument/2006/relationships/image" Target="../media/image66.jpeg"/><Relationship Id="rId16" Type="http://schemas.openxmlformats.org/officeDocument/2006/relationships/image" Target="../media/image80.jpe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jpeg"/><Relationship Id="rId15" Type="http://schemas.openxmlformats.org/officeDocument/2006/relationships/image" Target="../media/image79.png"/><Relationship Id="rId23" Type="http://schemas.openxmlformats.org/officeDocument/2006/relationships/image" Target="../media/image87.jpe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gif"/><Relationship Id="rId31" Type="http://schemas.openxmlformats.org/officeDocument/2006/relationships/image" Target="../media/image95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jpeg"/><Relationship Id="rId22" Type="http://schemas.openxmlformats.org/officeDocument/2006/relationships/image" Target="../media/image86.jpe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0.jpe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jpeg"/><Relationship Id="rId11" Type="http://schemas.openxmlformats.org/officeDocument/2006/relationships/image" Target="../media/image107.png"/><Relationship Id="rId5" Type="http://schemas.openxmlformats.org/officeDocument/2006/relationships/image" Target="../media/image102.jpe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jpeg"/><Relationship Id="rId7" Type="http://schemas.openxmlformats.org/officeDocument/2006/relationships/image" Target="../media/image69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UKAD  </a:t>
            </a:r>
            <a:r>
              <a:rPr lang="fr-FR" dirty="0" err="1"/>
              <a:t>Presentation</a:t>
            </a:r>
            <a:r>
              <a:rPr lang="fr-FR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October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Foundation</a:t>
            </a:r>
            <a:r>
              <a:rPr lang="fr-FR" dirty="0"/>
              <a:t> of UKAD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prstClr val="black"/>
                </a:solidFill>
              </a:rPr>
              <a:t>UKTMP plant in Kazakhstan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>
                <a:solidFill>
                  <a:prstClr val="black"/>
                </a:solidFill>
              </a:rPr>
              <a:t>Ilmenite</a:t>
            </a:r>
            <a:r>
              <a:rPr lang="en-US" sz="1600" kern="0" dirty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UKTMP in </a:t>
            </a:r>
            <a:r>
              <a:rPr lang="fr-FR" dirty="0" err="1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AUBERT &amp; DUVAL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UKAD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EcoTitanium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Process</a:t>
            </a:r>
            <a:r>
              <a:rPr lang="fr-FR" dirty="0"/>
              <a:t> of UKAD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forging 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</a:pP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Worldwide </a:t>
            </a:r>
            <a:r>
              <a:rPr lang="fr-FR" dirty="0" err="1"/>
              <a:t>Aeronautical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Billets</a:t>
            </a: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Ti </a:t>
            </a:r>
            <a:r>
              <a:rPr lang="fr-FR" dirty="0" err="1">
                <a:solidFill>
                  <a:prstClr val="black"/>
                </a:solidFill>
              </a:rPr>
              <a:t>Alloy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37" y="210716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69241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81618"/>
            <a:ext cx="1468812" cy="499480"/>
            <a:chOff x="7639692" y="2075421"/>
            <a:chExt cx="1468812" cy="49948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7542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433" y="241455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133" y="3496120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161" y="4059555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2757772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070821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74" y="4315767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1" y="1413153"/>
            <a:ext cx="1155036" cy="231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51" y="4470894"/>
            <a:ext cx="1232148" cy="217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1" y="4594642"/>
            <a:ext cx="428400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Ingot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000000"/>
                </a:solidFill>
              </a:rPr>
              <a:t>Bars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Orthopedic</a:t>
            </a:r>
            <a:r>
              <a:rPr lang="fr-FR" sz="2000" b="1" dirty="0">
                <a:solidFill>
                  <a:srgbClr val="000000"/>
                </a:solidFill>
              </a:rPr>
              <a:t> Implants</a:t>
            </a: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Ti </a:t>
            </a:r>
            <a:r>
              <a:rPr lang="fr-FR" dirty="0" err="1">
                <a:solidFill>
                  <a:srgbClr val="000000"/>
                </a:solidFill>
              </a:rPr>
              <a:t>Alloy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</a:rPr>
              <a:t>Hip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Aeronautical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fastening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>
                  <a:solidFill>
                    <a:srgbClr val="000000"/>
                  </a:solidFill>
                </a:rPr>
                <a:t> Blooms, Billettes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Welding</a:t>
              </a:r>
              <a:r>
                <a:rPr lang="fr-FR" sz="2000" b="1" dirty="0">
                  <a:solidFill>
                    <a:srgbClr val="000000"/>
                  </a:solidFill>
                </a:rPr>
                <a:t> Neck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Covers</a:t>
              </a:r>
              <a:r>
                <a:rPr lang="fr-FR" sz="2000" b="1" dirty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</a:rPr>
                <a:t>Ti CP or Ti </a:t>
              </a:r>
              <a:r>
                <a:rPr lang="fr-FR" dirty="0" err="1">
                  <a:solidFill>
                    <a:srgbClr val="000000"/>
                  </a:solidFill>
                </a:rPr>
                <a:t>Alloy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Key Figures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562570775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Tons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94902"/>
                <a:gd name="adj2" fmla="val 1606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Impact of the build-up of a strategic stock for our main customer. </a:t>
              </a: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3760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certifications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>
                <a:solidFill>
                  <a:prstClr val="black"/>
                </a:solidFill>
              </a:rPr>
              <a:t>Nadcap</a:t>
            </a:r>
            <a:r>
              <a:rPr lang="en-US" altLang="fr-FR" sz="2000" dirty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>
                <a:solidFill>
                  <a:prstClr val="black"/>
                </a:solidFill>
              </a:rPr>
              <a:t>Airbus </a:t>
            </a:r>
            <a:r>
              <a:rPr lang="en-US" altLang="fr-FR" sz="2000" dirty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>
                <a:solidFill>
                  <a:prstClr val="black"/>
                </a:solidFill>
              </a:rPr>
              <a:t>and Ultra Sonic </a:t>
            </a:r>
            <a:r>
              <a:rPr lang="fr-FR" sz="1900" dirty="0" err="1">
                <a:solidFill>
                  <a:prstClr val="black"/>
                </a:solidFill>
              </a:rPr>
              <a:t>tested</a:t>
            </a:r>
            <a:r>
              <a:rPr lang="fr-FR" sz="1900" dirty="0">
                <a:solidFill>
                  <a:prstClr val="black"/>
                </a:solidFill>
              </a:rPr>
              <a:t> in accordance </a:t>
            </a:r>
            <a:r>
              <a:rPr lang="fr-FR" sz="1900" dirty="0" err="1">
                <a:solidFill>
                  <a:prstClr val="black"/>
                </a:solidFill>
              </a:rPr>
              <a:t>with</a:t>
            </a:r>
            <a:r>
              <a:rPr lang="fr-FR" sz="1900" dirty="0">
                <a:solidFill>
                  <a:prstClr val="black"/>
                </a:solidFill>
              </a:rPr>
              <a:t> </a:t>
            </a:r>
            <a:r>
              <a:rPr lang="fr-FR" sz="1900" b="1" dirty="0">
                <a:solidFill>
                  <a:prstClr val="black"/>
                </a:solidFill>
              </a:rPr>
              <a:t>AMS 2631</a:t>
            </a:r>
            <a:r>
              <a:rPr lang="fr-FR" sz="1900" dirty="0">
                <a:solidFill>
                  <a:prstClr val="black"/>
                </a:solidFill>
              </a:rPr>
              <a:t>.</a:t>
            </a:r>
            <a:endParaRPr lang="en-US" altLang="fr-FR" sz="19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Awards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For </a:t>
            </a:r>
            <a:r>
              <a:rPr lang="fr-FR" sz="1600" dirty="0" err="1">
                <a:solidFill>
                  <a:prstClr val="black"/>
                </a:solidFill>
              </a:rPr>
              <a:t>three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years</a:t>
            </a:r>
            <a:r>
              <a:rPr lang="fr-FR" sz="1600" dirty="0">
                <a:solidFill>
                  <a:prstClr val="black"/>
                </a:solidFill>
              </a:rPr>
              <a:t> running, UKAD </a:t>
            </a:r>
            <a:r>
              <a:rPr lang="fr-FR" sz="1600" dirty="0" err="1">
                <a:solidFill>
                  <a:prstClr val="black"/>
                </a:solidFill>
              </a:rPr>
              <a:t>was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awarded</a:t>
            </a:r>
            <a:r>
              <a:rPr lang="fr-FR" sz="1600" dirty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 Best </a:t>
            </a:r>
            <a:r>
              <a:rPr lang="fr-FR" sz="1600" dirty="0" err="1">
                <a:solidFill>
                  <a:prstClr val="black"/>
                </a:solidFill>
              </a:rPr>
              <a:t>Improver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2014, 2015, 2018.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Best Performer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2019.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63EC3-1D85-4D24-A993-A201A231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8" y="2704352"/>
            <a:ext cx="2312686" cy="39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: ballpoint 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UKAD and  EcoTitanium</a:t>
            </a: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3" y="218178"/>
            <a:ext cx="6945958" cy="553998"/>
          </a:xfrm>
        </p:spPr>
        <p:txBody>
          <a:bodyPr/>
          <a:lstStyle/>
          <a:p>
            <a:r>
              <a:rPr lang="en-US" dirty="0"/>
              <a:t>Safety Rules</a:t>
            </a:r>
          </a:p>
        </p:txBody>
      </p:sp>
    </p:spTree>
    <p:extLst>
      <p:ext uri="{BB962C8B-B14F-4D97-AF65-F5344CB8AC3E}">
        <p14:creationId xmlns:p14="http://schemas.microsoft.com/office/powerpoint/2010/main" val="309923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Why EcoTitanium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:</a:t>
            </a:r>
            <a:r>
              <a:rPr lang="fr-FR" sz="1600" b="1" dirty="0">
                <a:solidFill>
                  <a:srgbClr val="1BAD93"/>
                </a:solidFill>
              </a:rPr>
              <a:t> </a:t>
            </a:r>
          </a:p>
          <a:p>
            <a:endParaRPr lang="fr-FR" sz="1600" b="1" dirty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10500 tons en 2016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16 000 tons en 2018.</a:t>
            </a: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</a:rPr>
              <a:t>US ingots are mainly produced from titanium scrap, which represents more than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60 % of the total consumption Scrap + Sponge.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/>
              <a:t> Plasma Arc Melting Furnace with Cold Hearth Refining System</a:t>
            </a:r>
            <a:endParaRPr lang="fr-FR" sz="2000" dirty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/>
              <a:t>Main Equipment  :         PAM-CHR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solids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Melting Chamber</a:t>
              </a: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Electrodes erection chamber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808080"/>
                </a:solidFill>
              </a:rPr>
              <a:t>Hélium </a:t>
            </a:r>
            <a:r>
              <a:rPr lang="en-US" b="1" i="1" dirty="0">
                <a:solidFill>
                  <a:srgbClr val="808080"/>
                </a:solidFill>
              </a:rPr>
              <a:t>atmosphere</a:t>
            </a: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/>
              <a:t>PAM – CHR </a:t>
            </a:r>
            <a:r>
              <a:rPr lang="fr-FR" dirty="0" err="1"/>
              <a:t>Principle</a:t>
            </a:r>
            <a:r>
              <a:rPr lang="fr-FR" dirty="0"/>
              <a:t>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prstClr val="black"/>
                </a:solidFill>
              </a:rPr>
              <a:t>Stock MP</a:t>
            </a: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r>
              <a:rPr lang="en-GB" sz="800" dirty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Locaux</a:t>
            </a:r>
            <a:r>
              <a:rPr lang="en-GB" sz="6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>
                <a:solidFill>
                  <a:prstClr val="black"/>
                </a:solidFill>
              </a:rPr>
              <a:t>Locaux</a:t>
            </a:r>
            <a:r>
              <a:rPr lang="en-GB" sz="7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prstClr val="black"/>
                </a:solidFill>
              </a:rPr>
              <a:t>Bureaux</a:t>
            </a: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VAR</a:t>
            </a: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Charge preparation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Machining</a:t>
            </a: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UKAD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Lean manufacturing</a:t>
            </a: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Integrated solution for 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General roadmap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Key Figures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932386" y="934449"/>
            <a:ext cx="5759034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594135934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Tons</a:t>
              </a: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69719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Patrick DELABORDE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patrick.delaborde@eramet-aubertduval.com</a:t>
            </a:r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UKAD and  EcoTitanium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/>
              <a:t>Safety Rules</a:t>
            </a:r>
          </a:p>
        </p:txBody>
      </p:sp>
    </p:spTree>
    <p:extLst>
      <p:ext uri="{BB962C8B-B14F-4D97-AF65-F5344CB8AC3E}">
        <p14:creationId xmlns:p14="http://schemas.microsoft.com/office/powerpoint/2010/main" val="341326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TITANIUM </a:t>
            </a:r>
          </a:p>
          <a:p>
            <a:r>
              <a:rPr lang="fr-FR" dirty="0"/>
              <a:t>STREAM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aeronautical-grade 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venture specialised in machining and finishing aeronautical-grade titanium 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CREATION AND STAKES 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SHAREHOLDERS committed in UKAD and EcoTitanium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/>
              <a:t>50 %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ERAMET Group subsidiary, specialized 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aluminum.</a:t>
            </a:r>
          </a:p>
          <a:p>
            <a:pPr algn="ctr"/>
            <a:r>
              <a:rPr lang="en-US" sz="1200" dirty="0"/>
              <a:t> </a:t>
            </a:r>
          </a:p>
          <a:p>
            <a:pPr algn="ctr"/>
            <a:r>
              <a:rPr lang="en-US" sz="1200" b="1" dirty="0"/>
              <a:t>Aubert &amp; Duval </a:t>
            </a:r>
            <a:r>
              <a:rPr lang="en-US" sz="1200" dirty="0"/>
              <a:t>designs and makes cutting-edge metallurgical solutions for aerospace, energy, motor racing, nuclear and medical sectors.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UKTMP</a:t>
            </a:r>
            <a:r>
              <a:rPr lang="en-US" sz="1200" dirty="0"/>
              <a:t> is listed on the Kazakhstan stock market. UKTMP produces high quality Titanium sponge from Kroll process and Titanium ingots using VAR furnaces since 2010.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It’s one of the world leaders 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50%</a:t>
            </a:r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44,8%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42,6%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12,6%</a:t>
            </a: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UKAD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Raison d’Etre of UKAD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driven 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support of Airbus with a 10 years sales agreement, 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French local authorities support,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1427</Words>
  <Application>Microsoft Office PowerPoint</Application>
  <PresentationFormat>Affichage à l'écran (4:3)</PresentationFormat>
  <Paragraphs>295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Comic Sans MS</vt:lpstr>
      <vt:lpstr>Verdana</vt:lpstr>
      <vt:lpstr>Wingdings</vt:lpstr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DELABORDE Patrick</cp:lastModifiedBy>
  <cp:revision>469</cp:revision>
  <cp:lastPrinted>2019-06-17T21:39:18Z</cp:lastPrinted>
  <dcterms:created xsi:type="dcterms:W3CDTF">2016-11-07T15:50:27Z</dcterms:created>
  <dcterms:modified xsi:type="dcterms:W3CDTF">2020-02-19T16:01:30Z</dcterms:modified>
</cp:coreProperties>
</file>