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85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  <p:sldMasterId id="2147483801" r:id="rId3"/>
    <p:sldMasterId id="2147483814" r:id="rId4"/>
    <p:sldMasterId id="2147483827" r:id="rId5"/>
  </p:sldMasterIdLst>
  <p:notesMasterIdLst>
    <p:notesMasterId r:id="rId30"/>
  </p:notesMasterIdLst>
  <p:handoutMasterIdLst>
    <p:handoutMasterId r:id="rId31"/>
  </p:handoutMasterIdLst>
  <p:sldIdLst>
    <p:sldId id="257" r:id="rId6"/>
    <p:sldId id="289" r:id="rId7"/>
    <p:sldId id="291" r:id="rId8"/>
    <p:sldId id="332" r:id="rId9"/>
    <p:sldId id="331" r:id="rId10"/>
    <p:sldId id="290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7" r:id="rId20"/>
    <p:sldId id="348" r:id="rId21"/>
    <p:sldId id="330" r:id="rId22"/>
    <p:sldId id="378" r:id="rId23"/>
    <p:sldId id="407" r:id="rId24"/>
    <p:sldId id="408" r:id="rId25"/>
    <p:sldId id="406" r:id="rId26"/>
    <p:sldId id="380" r:id="rId27"/>
    <p:sldId id="395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157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pos="5557">
          <p15:clr>
            <a:srgbClr val="A4A3A4"/>
          </p15:clr>
        </p15:guide>
        <p15:guide id="6" pos="2880">
          <p15:clr>
            <a:srgbClr val="A4A3A4"/>
          </p15:clr>
        </p15:guide>
        <p15:guide id="7" pos="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3EF"/>
    <a:srgbClr val="15AF74"/>
    <a:srgbClr val="1AAA8F"/>
    <a:srgbClr val="808080"/>
    <a:srgbClr val="757F88"/>
    <a:srgbClr val="F27019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62" autoAdjust="0"/>
  </p:normalViewPr>
  <p:slideViewPr>
    <p:cSldViewPr snapToGrid="0" snapToObjects="1">
      <p:cViewPr varScale="1">
        <p:scale>
          <a:sx n="90" d="100"/>
          <a:sy n="90" d="100"/>
        </p:scale>
        <p:origin x="1404" y="78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en-GB" sz="2000" noProof="0" dirty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noProof="0" dirty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endParaRPr lang="en-GB" sz="1200" noProof="0" dirty="0">
            <a:solidFill>
              <a:schemeClr val="tx2">
                <a:lumMod val="75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en-GB" sz="2000" noProof="0" dirty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r>
            <a:rPr lang="en-GB" sz="1600" noProof="0" dirty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endParaRPr lang="en-GB" sz="1600" noProof="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en-GB" sz="2000" noProof="0" dirty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r>
            <a:rPr lang="en-GB" sz="1600" noProof="0" dirty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en-GB" sz="2000" noProof="0" dirty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r>
            <a:rPr lang="en-GB" sz="1600" noProof="0" dirty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1589FE81-DD30-47CB-8B99-7DCF4A718456}" type="pres">
      <dgm:prSet presAssocID="{96287EC3-ECB5-4C71-A8FA-9639DC21EC4F}" presName="textBox4a" presStyleLbl="revTx" presStyleIdx="0" presStyleCnt="4" custScaleX="112980" custLinFactNeighborY="7028">
        <dgm:presLayoutVars>
          <dgm:bulletEnabled val="1"/>
        </dgm:presLayoutVars>
      </dgm:prSet>
      <dgm:spPr/>
    </dgm:pt>
    <dgm:pt modelId="{5F828938-06DE-4A9B-A85A-EAC606A4C7B7}" type="pres">
      <dgm:prSet presAssocID="{6FAA8EA2-11D8-4BA4-B249-53355A62E2A7}" presName="bullet4b" presStyleLbl="node1" presStyleIdx="1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</dgm:pt>
    <dgm:pt modelId="{E680F8B0-0940-4783-A19B-4D652B9256EA}" type="pres">
      <dgm:prSet presAssocID="{BD995CB4-D98A-47EC-AC72-205650B04B7F}" presName="bullet4c" presStyleLbl="node1" presStyleIdx="2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</dgm:pt>
    <dgm:pt modelId="{83DDC8F4-BC3D-4F4A-BFA8-37C8AD69F0D7}" type="pres">
      <dgm:prSet presAssocID="{D3B080AC-6A78-49A2-92DA-995495E3EDBA}" presName="bullet4d" presStyleLbl="node1" presStyleIdx="3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B99F5C0F-5183-4734-96A4-715170A853E7}" type="presOf" srcId="{BD995CB4-D98A-47EC-AC72-205650B04B7F}" destId="{BFC4252F-5609-43FA-BB2E-1CECA8F68344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6A0F1048-170F-420B-92A4-F169F88BF27D}" type="presOf" srcId="{96287EC3-ECB5-4C71-A8FA-9639DC21EC4F}" destId="{1589FE81-DD30-47CB-8B99-7DCF4A718456}" srcOrd="0" destOrd="0" presId="urn:microsoft.com/office/officeart/2005/8/layout/arrow2"/>
    <dgm:cxn modelId="{6693CB6E-863E-4FD7-A95E-4DE6C7BE6DEB}" type="presOf" srcId="{6FAA8EA2-11D8-4BA4-B249-53355A62E2A7}" destId="{CDCEFCAE-F974-4DF8-ACCC-4B2A5A3463D1}" srcOrd="0" destOrd="0" presId="urn:microsoft.com/office/officeart/2005/8/layout/arrow2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9D42637F-7C94-470E-B9BC-2B9C27F78280}" type="presOf" srcId="{267FB777-1607-4F52-A9FF-DA713A3513E6}" destId="{E5DE07CB-D659-407E-9FC8-414C3CAE323D}" srcOrd="0" destOrd="0" presId="urn:microsoft.com/office/officeart/2005/8/layout/arrow2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5BAD70E4-2751-410C-93A1-109D1F44E88E}" type="presOf" srcId="{D3B080AC-6A78-49A2-92DA-995495E3EDBA}" destId="{69CA776A-BEE8-40DF-8E6E-140CA480A525}" srcOrd="0" destOrd="0" presId="urn:microsoft.com/office/officeart/2005/8/layout/arrow2"/>
    <dgm:cxn modelId="{FC0CF373-C084-43FA-B324-2F242A6202CC}" type="presParOf" srcId="{E5DE07CB-D659-407E-9FC8-414C3CAE323D}" destId="{856409F8-6F23-417B-91E7-98537CD367E0}" srcOrd="0" destOrd="0" presId="urn:microsoft.com/office/officeart/2005/8/layout/arrow2"/>
    <dgm:cxn modelId="{AEAE13E1-6D47-4446-8B46-7FEA8172A663}" type="presParOf" srcId="{E5DE07CB-D659-407E-9FC8-414C3CAE323D}" destId="{E3C53AC1-DE4A-4923-BDC4-9A3B20ED6A68}" srcOrd="1" destOrd="0" presId="urn:microsoft.com/office/officeart/2005/8/layout/arrow2"/>
    <dgm:cxn modelId="{4E42891D-C52C-4A41-A593-23F760B98B7A}" type="presParOf" srcId="{E3C53AC1-DE4A-4923-BDC4-9A3B20ED6A68}" destId="{FBBA8823-C6A8-43B0-85D4-8705FDDF9BFC}" srcOrd="0" destOrd="0" presId="urn:microsoft.com/office/officeart/2005/8/layout/arrow2"/>
    <dgm:cxn modelId="{25C27A62-BF2E-4069-9678-35CC026056D1}" type="presParOf" srcId="{E3C53AC1-DE4A-4923-BDC4-9A3B20ED6A68}" destId="{1589FE81-DD30-47CB-8B99-7DCF4A718456}" srcOrd="1" destOrd="0" presId="urn:microsoft.com/office/officeart/2005/8/layout/arrow2"/>
    <dgm:cxn modelId="{0DD4F677-25BB-48D6-8088-689C22F0217E}" type="presParOf" srcId="{E3C53AC1-DE4A-4923-BDC4-9A3B20ED6A68}" destId="{5F828938-06DE-4A9B-A85A-EAC606A4C7B7}" srcOrd="2" destOrd="0" presId="urn:microsoft.com/office/officeart/2005/8/layout/arrow2"/>
    <dgm:cxn modelId="{5F8DF7B4-6871-44DE-8439-D054783C07CE}" type="presParOf" srcId="{E3C53AC1-DE4A-4923-BDC4-9A3B20ED6A68}" destId="{CDCEFCAE-F974-4DF8-ACCC-4B2A5A3463D1}" srcOrd="3" destOrd="0" presId="urn:microsoft.com/office/officeart/2005/8/layout/arrow2"/>
    <dgm:cxn modelId="{C361198B-A53F-4D9C-A18D-9FBF4E2E533B}" type="presParOf" srcId="{E3C53AC1-DE4A-4923-BDC4-9A3B20ED6A68}" destId="{E680F8B0-0940-4783-A19B-4D652B9256EA}" srcOrd="4" destOrd="0" presId="urn:microsoft.com/office/officeart/2005/8/layout/arrow2"/>
    <dgm:cxn modelId="{7719B76B-026C-49FF-8EFD-D49536BC94F4}" type="presParOf" srcId="{E3C53AC1-DE4A-4923-BDC4-9A3B20ED6A68}" destId="{BFC4252F-5609-43FA-BB2E-1CECA8F68344}" srcOrd="5" destOrd="0" presId="urn:microsoft.com/office/officeart/2005/8/layout/arrow2"/>
    <dgm:cxn modelId="{EC06A18E-BA01-4397-BE46-4B786F64B0FA}" type="presParOf" srcId="{E3C53AC1-DE4A-4923-BDC4-9A3B20ED6A68}" destId="{83DDC8F4-BC3D-4F4A-BFA8-37C8AD69F0D7}" srcOrd="6" destOrd="0" presId="urn:microsoft.com/office/officeart/2005/8/layout/arrow2"/>
    <dgm:cxn modelId="{C7DCE3A7-7F09-4EA9-896B-39B7B1A1E8D5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5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18360" y="3587283"/>
          <a:ext cx="1403247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kern="1200" noProof="0" dirty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718360" y="3587283"/>
        <a:ext cx="1403247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2/19/2020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2/19/2020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jpe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762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Fonction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939452" y="349954"/>
            <a:ext cx="1537783" cy="6218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4" y="349954"/>
            <a:ext cx="1164924" cy="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/>
              <a:t>Insérer une légende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0970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236" y="2966432"/>
            <a:ext cx="2877120" cy="2877120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10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21283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49" y="2978007"/>
            <a:ext cx="2877120" cy="287712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7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6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6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6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>
                <a:solidFill>
                  <a:srgbClr val="1D252B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62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73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4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6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8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8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/>
              <a:t>Insérer une légende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5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4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7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938" y="1127697"/>
            <a:ext cx="1199201" cy="4849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145" y="1710497"/>
            <a:ext cx="1027707" cy="5093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948070" y="218178"/>
            <a:ext cx="5718185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447758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778469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88285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766979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517151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041598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11886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</p:spTree>
    <p:extLst>
      <p:ext uri="{BB962C8B-B14F-4D97-AF65-F5344CB8AC3E}">
        <p14:creationId xmlns:p14="http://schemas.microsoft.com/office/powerpoint/2010/main" val="3753570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664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4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3263" cy="2703263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34990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709290" cy="27035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8854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1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29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5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19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681976" cy="2676294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681976" cy="2681976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/>
              <a:t>Insérer une légende</a:t>
            </a:r>
          </a:p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6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9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1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wmf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.jpeg"/><Relationship Id="rId21" Type="http://schemas.openxmlformats.org/officeDocument/2006/relationships/image" Target="../media/image72.png"/><Relationship Id="rId34" Type="http://schemas.openxmlformats.org/officeDocument/2006/relationships/image" Target="../media/image85.jpg"/><Relationship Id="rId7" Type="http://schemas.openxmlformats.org/officeDocument/2006/relationships/image" Target="../media/image58.jpe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jpeg"/><Relationship Id="rId33" Type="http://schemas.openxmlformats.org/officeDocument/2006/relationships/image" Target="../media/image84.pn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5" Type="http://schemas.openxmlformats.org/officeDocument/2006/relationships/image" Target="../media/image56.jpeg"/><Relationship Id="rId15" Type="http://schemas.openxmlformats.org/officeDocument/2006/relationships/image" Target="../media/image66.png"/><Relationship Id="rId23" Type="http://schemas.openxmlformats.org/officeDocument/2006/relationships/image" Target="../media/image74.jpe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gif"/><Relationship Id="rId31" Type="http://schemas.openxmlformats.org/officeDocument/2006/relationships/image" Target="../media/image82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Relationship Id="rId27" Type="http://schemas.openxmlformats.org/officeDocument/2006/relationships/image" Target="../media/image78.png"/><Relationship Id="rId30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7.jpe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11" Type="http://schemas.openxmlformats.org/officeDocument/2006/relationships/image" Target="../media/image94.png"/><Relationship Id="rId5" Type="http://schemas.openxmlformats.org/officeDocument/2006/relationships/image" Target="../media/image89.jpe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jpeg"/><Relationship Id="rId7" Type="http://schemas.openxmlformats.org/officeDocument/2006/relationships/image" Target="../media/image56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UKAD  </a:t>
            </a:r>
            <a:r>
              <a:rPr lang="fr-FR" dirty="0" err="1"/>
              <a:t>Presentation</a:t>
            </a:r>
            <a:r>
              <a:rPr lang="fr-FR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February</a:t>
            </a:r>
            <a:r>
              <a:rPr lang="fr-FR" dirty="0"/>
              <a:t>  2020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Location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3" y="1077600"/>
            <a:ext cx="7150658" cy="54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54473" y="1712935"/>
            <a:ext cx="196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AUBERT &amp; DUVAL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76213" y="4818814"/>
            <a:ext cx="86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IV30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20326" y="4629259"/>
            <a:ext cx="150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FF00"/>
                </a:solidFill>
              </a:rPr>
              <a:t>UKAD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71411" y="5189151"/>
            <a:ext cx="278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FF00"/>
                </a:solidFill>
              </a:rPr>
              <a:t>EcoTitanium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8874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Process</a:t>
            </a:r>
            <a:r>
              <a:rPr lang="fr-FR" dirty="0"/>
              <a:t> of UKAD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51059" y="830540"/>
            <a:ext cx="8971237" cy="4642077"/>
            <a:chOff x="54372" y="1196975"/>
            <a:chExt cx="8971237" cy="4642077"/>
          </a:xfrm>
        </p:grpSpPr>
        <p:grpSp>
          <p:nvGrpSpPr>
            <p:cNvPr id="7" name="Groupe 6"/>
            <p:cNvGrpSpPr/>
            <p:nvPr/>
          </p:nvGrpSpPr>
          <p:grpSpPr>
            <a:xfrm>
              <a:off x="54372" y="1196975"/>
              <a:ext cx="8945166" cy="4176713"/>
              <a:chOff x="54372" y="1196975"/>
              <a:chExt cx="8945166" cy="4176713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54372" y="1196975"/>
                <a:ext cx="8945166" cy="4150519"/>
                <a:chOff x="54372" y="1196975"/>
                <a:chExt cx="8945166" cy="4150519"/>
              </a:xfrm>
            </p:grpSpPr>
            <p:sp>
              <p:nvSpPr>
                <p:cNvPr id="47" name="Rectangle 4"/>
                <p:cNvSpPr>
                  <a:spLocks noChangeArrowheads="1"/>
                </p:cNvSpPr>
                <p:nvPr/>
              </p:nvSpPr>
              <p:spPr bwMode="auto">
                <a:xfrm>
                  <a:off x="1403349" y="4197807"/>
                  <a:ext cx="229123" cy="386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6"/>
                <p:cNvSpPr>
                  <a:spLocks noChangeArrowheads="1"/>
                </p:cNvSpPr>
                <p:nvPr/>
              </p:nvSpPr>
              <p:spPr bwMode="auto">
                <a:xfrm>
                  <a:off x="1403350" y="2205038"/>
                  <a:ext cx="1727200" cy="7905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5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3141663"/>
                  <a:ext cx="508000" cy="1157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>
                  <a:off x="7021513" y="4652963"/>
                  <a:ext cx="1295400" cy="215900"/>
                </a:xfrm>
                <a:prstGeom prst="rightArrow">
                  <a:avLst>
                    <a:gd name="adj1" fmla="val 59722"/>
                    <a:gd name="adj2" fmla="val 1310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 rot="1254373">
                  <a:off x="2963863" y="4365625"/>
                  <a:ext cx="1176337" cy="200025"/>
                </a:xfrm>
                <a:prstGeom prst="rightArrow">
                  <a:avLst>
                    <a:gd name="adj1" fmla="val 60509"/>
                    <a:gd name="adj2" fmla="val 7849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AutoShape 11"/>
                <p:cNvSpPr>
                  <a:spLocks noChangeArrowheads="1"/>
                </p:cNvSpPr>
                <p:nvPr/>
              </p:nvSpPr>
              <p:spPr bwMode="auto">
                <a:xfrm>
                  <a:off x="827088" y="3716338"/>
                  <a:ext cx="792162" cy="250825"/>
                </a:xfrm>
                <a:prstGeom prst="rightArrow">
                  <a:avLst>
                    <a:gd name="adj1" fmla="val 60130"/>
                    <a:gd name="adj2" fmla="val 8730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AutoShape 12"/>
                <p:cNvSpPr>
                  <a:spLocks noChangeArrowheads="1"/>
                </p:cNvSpPr>
                <p:nvPr/>
              </p:nvSpPr>
              <p:spPr bwMode="auto">
                <a:xfrm rot="21575815" flipV="1">
                  <a:off x="2987675" y="3643313"/>
                  <a:ext cx="5329238" cy="290512"/>
                </a:xfrm>
                <a:prstGeom prst="rightArrow">
                  <a:avLst>
                    <a:gd name="adj1" fmla="val 60806"/>
                    <a:gd name="adj2" fmla="val 165184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AutoShape 13"/>
                <p:cNvSpPr>
                  <a:spLocks noChangeArrowheads="1"/>
                </p:cNvSpPr>
                <p:nvPr/>
              </p:nvSpPr>
              <p:spPr bwMode="auto">
                <a:xfrm rot="20028013" flipV="1">
                  <a:off x="2916238" y="3068638"/>
                  <a:ext cx="1177925" cy="200025"/>
                </a:xfrm>
                <a:prstGeom prst="rightArrow">
                  <a:avLst>
                    <a:gd name="adj1" fmla="val 60509"/>
                    <a:gd name="adj2" fmla="val 786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AutoShape 15"/>
                <p:cNvSpPr>
                  <a:spLocks noChangeArrowheads="1"/>
                </p:cNvSpPr>
                <p:nvPr/>
              </p:nvSpPr>
              <p:spPr bwMode="auto">
                <a:xfrm>
                  <a:off x="7019925" y="2636838"/>
                  <a:ext cx="1296988" cy="215900"/>
                </a:xfrm>
                <a:prstGeom prst="rightArrow">
                  <a:avLst>
                    <a:gd name="adj1" fmla="val 59722"/>
                    <a:gd name="adj2" fmla="val 131161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AutoShape 16"/>
                <p:cNvSpPr>
                  <a:spLocks noChangeArrowheads="1"/>
                </p:cNvSpPr>
                <p:nvPr/>
              </p:nvSpPr>
              <p:spPr bwMode="auto">
                <a:xfrm rot="16200000">
                  <a:off x="4391819" y="3320257"/>
                  <a:ext cx="431800" cy="7921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AutoShape 17"/>
                <p:cNvSpPr>
                  <a:spLocks noChangeArrowheads="1"/>
                </p:cNvSpPr>
                <p:nvPr/>
              </p:nvSpPr>
              <p:spPr bwMode="auto">
                <a:xfrm>
                  <a:off x="5148263" y="2636838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AutoShape 18"/>
                <p:cNvSpPr>
                  <a:spLocks noChangeArrowheads="1"/>
                </p:cNvSpPr>
                <p:nvPr/>
              </p:nvSpPr>
              <p:spPr bwMode="auto">
                <a:xfrm>
                  <a:off x="8388350" y="1773238"/>
                  <a:ext cx="611188" cy="3527425"/>
                </a:xfrm>
                <a:prstGeom prst="roundRect">
                  <a:avLst>
                    <a:gd name="adj" fmla="val 16667"/>
                  </a:avLst>
                </a:prstGeom>
                <a:noFill/>
                <a:ln w="349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U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T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O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M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E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R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</a:p>
              </p:txBody>
            </p:sp>
            <p:sp>
              <p:nvSpPr>
                <p:cNvPr id="25" name="AutoShape 19"/>
                <p:cNvSpPr>
                  <a:spLocks noChangeArrowheads="1"/>
                </p:cNvSpPr>
                <p:nvPr/>
              </p:nvSpPr>
              <p:spPr bwMode="auto">
                <a:xfrm>
                  <a:off x="187196" y="1799174"/>
                  <a:ext cx="1081087" cy="360362"/>
                </a:xfrm>
                <a:prstGeom prst="leftRightArrow">
                  <a:avLst>
                    <a:gd name="adj1" fmla="val 57713"/>
                    <a:gd name="adj2" fmla="val 77486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3065" y="1403906"/>
                  <a:ext cx="113845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b="1" dirty="0">
                      <a:solidFill>
                        <a:prstClr val="black"/>
                      </a:solidFill>
                      <a:latin typeface="Verdana" pitchFamily="34" charset="0"/>
                    </a:rPr>
                    <a:t>Lingots</a:t>
                  </a:r>
                </a:p>
              </p:txBody>
            </p:sp>
            <p:pic>
              <p:nvPicPr>
                <p:cNvPr id="27" name="Picture 2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01"/>
                <a:stretch>
                  <a:fillRect/>
                </a:stretch>
              </p:blipFill>
              <p:spPr bwMode="auto">
                <a:xfrm>
                  <a:off x="3851275" y="1196975"/>
                  <a:ext cx="1152525" cy="666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" name="AutoShape 27"/>
                <p:cNvSpPr>
                  <a:spLocks noChangeArrowheads="1"/>
                </p:cNvSpPr>
                <p:nvPr/>
              </p:nvSpPr>
              <p:spPr bwMode="auto">
                <a:xfrm rot="16200000">
                  <a:off x="5796757" y="3213894"/>
                  <a:ext cx="360362" cy="1079500"/>
                </a:xfrm>
                <a:prstGeom prst="can">
                  <a:avLst>
                    <a:gd name="adj" fmla="val 7489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9" name="Group 28"/>
                <p:cNvGrpSpPr>
                  <a:grpSpLocks/>
                </p:cNvGrpSpPr>
                <p:nvPr/>
              </p:nvGrpSpPr>
              <p:grpSpPr bwMode="auto">
                <a:xfrm>
                  <a:off x="5884863" y="4197350"/>
                  <a:ext cx="1063625" cy="1033463"/>
                  <a:chOff x="3288" y="2644"/>
                  <a:chExt cx="670" cy="651"/>
                </a:xfrm>
              </p:grpSpPr>
              <p:pic>
                <p:nvPicPr>
                  <p:cNvPr id="42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8" y="2644"/>
                    <a:ext cx="670" cy="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3" name="AutoShape 3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514" y="2977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" name="AutoShape 3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650" y="3023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0" y="2931"/>
                    <a:ext cx="19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altLang="fr-FR" sz="1200" b="1">
                        <a:solidFill>
                          <a:srgbClr val="FFFFFF"/>
                        </a:solidFill>
                        <a:latin typeface="Arial Narrow" pitchFamily="34" charset="0"/>
                      </a:rPr>
                      <a:t>or</a:t>
                    </a:r>
                  </a:p>
                </p:txBody>
              </p:sp>
            </p:grpSp>
            <p:pic>
              <p:nvPicPr>
                <p:cNvPr id="30" name="Picture 33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238" y="4298064"/>
                  <a:ext cx="577850" cy="563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1" name="Group 34"/>
                <p:cNvGrpSpPr>
                  <a:grpSpLocks/>
                </p:cNvGrpSpPr>
                <p:nvPr/>
              </p:nvGrpSpPr>
              <p:grpSpPr bwMode="auto">
                <a:xfrm>
                  <a:off x="4068763" y="2133600"/>
                  <a:ext cx="1008062" cy="1150938"/>
                  <a:chOff x="2064" y="1344"/>
                  <a:chExt cx="635" cy="725"/>
                </a:xfrm>
              </p:grpSpPr>
              <p:pic>
                <p:nvPicPr>
                  <p:cNvPr id="40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87" y="1344"/>
                    <a:ext cx="612" cy="6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344"/>
                    <a:ext cx="635" cy="725"/>
                  </a:xfrm>
                  <a:prstGeom prst="rect">
                    <a:avLst/>
                  </a:prstGeom>
                  <a:noFill/>
                  <a:ln w="19050">
                    <a:solidFill>
                      <a:srgbClr val="DB4603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DB460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2" name="Group 41"/>
                <p:cNvGrpSpPr>
                  <a:grpSpLocks/>
                </p:cNvGrpSpPr>
                <p:nvPr/>
              </p:nvGrpSpPr>
              <p:grpSpPr bwMode="auto">
                <a:xfrm>
                  <a:off x="5813425" y="2349500"/>
                  <a:ext cx="1135063" cy="584200"/>
                  <a:chOff x="3662" y="1480"/>
                  <a:chExt cx="715" cy="368"/>
                </a:xfrm>
              </p:grpSpPr>
              <p:pic>
                <p:nvPicPr>
                  <p:cNvPr id="38" name="Picture 42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2" y="1525"/>
                    <a:ext cx="715" cy="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480"/>
                    <a:ext cx="317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3" name="AutoShape 44"/>
                <p:cNvSpPr>
                  <a:spLocks noChangeArrowheads="1"/>
                </p:cNvSpPr>
                <p:nvPr/>
              </p:nvSpPr>
              <p:spPr bwMode="auto">
                <a:xfrm>
                  <a:off x="5219700" y="4797425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AutoShape 45"/>
                <p:cNvSpPr>
                  <a:spLocks noChangeArrowheads="1"/>
                </p:cNvSpPr>
                <p:nvPr/>
              </p:nvSpPr>
              <p:spPr bwMode="auto">
                <a:xfrm>
                  <a:off x="1547813" y="1773238"/>
                  <a:ext cx="6769100" cy="360362"/>
                </a:xfrm>
                <a:prstGeom prst="leftRightArrow">
                  <a:avLst>
                    <a:gd name="adj1" fmla="val 57713"/>
                    <a:gd name="adj2" fmla="val 152013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Rectangle 46"/>
                <p:cNvSpPr>
                  <a:spLocks noChangeArrowheads="1"/>
                </p:cNvSpPr>
                <p:nvPr/>
              </p:nvSpPr>
              <p:spPr bwMode="auto">
                <a:xfrm>
                  <a:off x="1258888" y="2205038"/>
                  <a:ext cx="208915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forging press</a:t>
                  </a:r>
                </a:p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4,500 t.</a:t>
                  </a:r>
                </a:p>
              </p:txBody>
            </p:sp>
            <p:pic>
              <p:nvPicPr>
                <p:cNvPr id="36" name="Image 35"/>
                <p:cNvPicPr/>
                <p:nvPr/>
              </p:nvPicPr>
              <p:blipFill rotWithShape="1">
                <a:blip r:embed="rId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372" y="4761707"/>
                  <a:ext cx="1046956" cy="585787"/>
                </a:xfrm>
                <a:prstGeom prst="rect">
                  <a:avLst/>
                </a:prstGeom>
              </p:spPr>
            </p:pic>
            <p:sp>
              <p:nvSpPr>
                <p:cNvPr id="37" name="AutoShape 23"/>
                <p:cNvSpPr>
                  <a:spLocks noChangeArrowheads="1"/>
                </p:cNvSpPr>
                <p:nvPr/>
              </p:nvSpPr>
              <p:spPr bwMode="auto">
                <a:xfrm>
                  <a:off x="7161430" y="2347913"/>
                  <a:ext cx="504825" cy="295275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N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D</a:t>
                  </a:r>
                  <a:br>
                    <a:rPr lang="fr-FR" altLang="fr-FR" b="1" dirty="0">
                      <a:solidFill>
                        <a:prstClr val="black"/>
                      </a:solidFill>
                    </a:rPr>
                  </a:br>
                  <a:r>
                    <a:rPr lang="fr-FR" altLang="fr-FR" b="1" dirty="0">
                      <a:solidFill>
                        <a:prstClr val="black"/>
                      </a:solidFill>
                    </a:rPr>
                    <a:t>T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*</a:t>
                  </a:r>
                </a:p>
              </p:txBody>
            </p: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4140200" y="4148138"/>
                <a:ext cx="1006475" cy="1225550"/>
                <a:chOff x="2427" y="2613"/>
                <a:chExt cx="634" cy="772"/>
              </a:xfrm>
            </p:grpSpPr>
            <p:pic>
              <p:nvPicPr>
                <p:cNvPr id="11" name="Picture 38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2614"/>
                  <a:ext cx="560" cy="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Rectangle 39"/>
                <p:cNvSpPr>
                  <a:spLocks noChangeArrowheads="1"/>
                </p:cNvSpPr>
                <p:nvPr/>
              </p:nvSpPr>
              <p:spPr bwMode="auto">
                <a:xfrm>
                  <a:off x="2427" y="2613"/>
                  <a:ext cx="634" cy="772"/>
                </a:xfrm>
                <a:prstGeom prst="rect">
                  <a:avLst/>
                </a:prstGeom>
                <a:noFill/>
                <a:ln w="19050">
                  <a:solidFill>
                    <a:srgbClr val="DB4603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B460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4920334" y="5407252"/>
              <a:ext cx="4105275" cy="431800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Operations subcontracted to </a:t>
              </a:r>
              <a:r>
                <a:rPr lang="en-US" altLang="fr-FR" sz="1400" dirty="0" err="1">
                  <a:solidFill>
                    <a:prstClr val="black"/>
                  </a:solidFill>
                  <a:latin typeface="Verdana" pitchFamily="34" charset="0"/>
                </a:rPr>
                <a:t>Aubert</a:t>
              </a:r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 &amp; Duval</a:t>
              </a:r>
              <a:r>
                <a:rPr lang="en-US" altLang="fr-FR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51059" y="4865172"/>
            <a:ext cx="8977041" cy="159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fr-FR" b="1" dirty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fr-FR" b="1" dirty="0">
                <a:solidFill>
                  <a:prstClr val="black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b="1" dirty="0">
                <a:solidFill>
                  <a:prstClr val="black"/>
                </a:solidFill>
                <a:latin typeface="Verdana" pitchFamily="34" charset="0"/>
              </a:rPr>
              <a:t>UKAD :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>
                <a:solidFill>
                  <a:prstClr val="black"/>
                </a:solidFill>
              </a:rPr>
              <a:t> Ingots from 7 (titanium) to 18 t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>
                <a:solidFill>
                  <a:prstClr val="black"/>
                </a:solidFill>
              </a:rPr>
              <a:t> Blooms and billets (round) from 85 to 450 mm in Ø and 4 to 6 m long, rectangular bars.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</a:pPr>
            <a:endParaRPr lang="en-US" altLang="fr-FR" dirty="0">
              <a:solidFill>
                <a:prstClr val="black"/>
              </a:solidFill>
            </a:endParaRPr>
          </a:p>
        </p:txBody>
      </p:sp>
      <p:sp>
        <p:nvSpPr>
          <p:cNvPr id="9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pic>
        <p:nvPicPr>
          <p:cNvPr id="48" name="Picture 2" descr="E:\Sites\Photos UKAD 1\PRESSE\BASSE DEF\_O6A523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052" r="24881" b="22530"/>
          <a:stretch/>
        </p:blipFill>
        <p:spPr bwMode="auto">
          <a:xfrm>
            <a:off x="1272622" y="2662422"/>
            <a:ext cx="2059224" cy="2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99002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Worldwide </a:t>
            </a:r>
            <a:r>
              <a:rPr lang="fr-FR" dirty="0" err="1"/>
              <a:t>Aeronautical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697641" y="4491140"/>
            <a:ext cx="2278285" cy="1724699"/>
            <a:chOff x="5726667" y="4754651"/>
            <a:chExt cx="2278285" cy="1724699"/>
          </a:xfrm>
        </p:grpSpPr>
        <p:pic>
          <p:nvPicPr>
            <p:cNvPr id="44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2442290" y="984558"/>
            <a:ext cx="5934720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86042" y="119138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prstClr val="black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207" y="3040555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442290" y="1557160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Billets</a:t>
            </a:r>
          </a:p>
        </p:txBody>
      </p:sp>
      <p:pic>
        <p:nvPicPr>
          <p:cNvPr id="12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746" y="1656208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4871" y="4616612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Ti </a:t>
            </a:r>
            <a:r>
              <a:rPr lang="fr-FR" dirty="0" err="1">
                <a:solidFill>
                  <a:prstClr val="black"/>
                </a:solidFill>
              </a:rPr>
              <a:t>Alloy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Ingot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4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98" y="1656208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>
            <a:endCxn id="10" idx="1"/>
          </p:cNvCxnSpPr>
          <p:nvPr/>
        </p:nvCxnSpPr>
        <p:spPr>
          <a:xfrm flipV="1">
            <a:off x="4774772" y="3631261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791912" y="2349759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45" idx="3"/>
          </p:cNvCxnSpPr>
          <p:nvPr/>
        </p:nvCxnSpPr>
        <p:spPr>
          <a:xfrm>
            <a:off x="4774772" y="4965527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811" y="4253578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8885" y="1883829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300" y="41872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36063" y="346194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716" y="599439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437" y="2107168"/>
            <a:ext cx="1405821" cy="287725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7542" y="1692414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7616097" y="4981618"/>
            <a:ext cx="1468812" cy="499480"/>
            <a:chOff x="7639692" y="2075421"/>
            <a:chExt cx="1468812" cy="49948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075421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6" descr="Afficher l'image d'origin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349126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0" descr="Afficher l'image d'origin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433" y="2414556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Afficher l'image d'origin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133" y="3496120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161" y="4059555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837" y="2757772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0606" y="3070821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49" y="4980580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3" y="5131619"/>
            <a:ext cx="509520" cy="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Afficher l'image d'origine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14" y="5464236"/>
            <a:ext cx="77543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51" y="5870362"/>
            <a:ext cx="732736" cy="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Afficher l'image d'origine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00" y="6259687"/>
            <a:ext cx="1425746" cy="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069" r="17824" b="19258"/>
          <a:stretch/>
        </p:blipFill>
        <p:spPr bwMode="auto">
          <a:xfrm>
            <a:off x="1883719" y="3158760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droit avec flèche 37"/>
          <p:cNvCxnSpPr/>
          <p:nvPr/>
        </p:nvCxnSpPr>
        <p:spPr>
          <a:xfrm>
            <a:off x="3443953" y="3766627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2668885" y="3766627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8" y="5856995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15" y="4480793"/>
            <a:ext cx="669031" cy="3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3" y="4839689"/>
            <a:ext cx="628040" cy="26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" y="5116796"/>
            <a:ext cx="912242" cy="23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74" y="4315767"/>
            <a:ext cx="872880" cy="34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4" y="5465072"/>
            <a:ext cx="1191860" cy="2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4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41" y="1413153"/>
            <a:ext cx="1155036" cy="2319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51" y="4470894"/>
            <a:ext cx="1232148" cy="2174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1" y="4594642"/>
            <a:ext cx="428400" cy="428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3608027-A02C-4BDC-8968-B2930424C75E}"/>
              </a:ext>
            </a:extLst>
          </p:cNvPr>
          <p:cNvSpPr/>
          <p:nvPr/>
        </p:nvSpPr>
        <p:spPr>
          <a:xfrm rot="20520662">
            <a:off x="3492827" y="3417469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13327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Fasteners and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726667" y="1105065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1963" y="1116798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78044" y="1137694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Ingot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rgbClr val="000000"/>
                </a:solidFill>
              </a:rPr>
              <a:t> Blooms </a:t>
            </a: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000000"/>
                </a:solidFill>
              </a:rPr>
              <a:t>Bars</a:t>
            </a: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14643" y="3936883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0000"/>
                </a:solidFill>
              </a:rPr>
              <a:t>Orthopedic</a:t>
            </a:r>
            <a:r>
              <a:rPr lang="fr-FR" sz="2000" b="1" dirty="0">
                <a:solidFill>
                  <a:srgbClr val="000000"/>
                </a:solidFill>
              </a:rPr>
              <a:t> Implants</a:t>
            </a:r>
          </a:p>
        </p:txBody>
      </p:sp>
      <p:pic>
        <p:nvPicPr>
          <p:cNvPr id="11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1615240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3472238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4803186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117" y="5232771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V="1">
            <a:off x="5004048" y="2807746"/>
            <a:ext cx="722619" cy="14681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004048" y="5491872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0792" y="4542030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Ti </a:t>
            </a:r>
            <a:r>
              <a:rPr lang="fr-FR" dirty="0" err="1">
                <a:solidFill>
                  <a:srgbClr val="000000"/>
                </a:solidFill>
              </a:rPr>
              <a:t>Alloy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Ingot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8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65315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015" y="5158005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 rot="16200000">
            <a:off x="7316275" y="5581907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0000"/>
                </a:solidFill>
              </a:rPr>
              <a:t>Hip</a:t>
            </a: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6186463" y="5452662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0000"/>
                </a:solidFill>
              </a:rPr>
              <a:t>Knee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2" name="Picture 12" descr="fasteners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97" y="3003493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 rot="16200000">
            <a:off x="6783570" y="682910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0000"/>
                </a:solidFill>
              </a:rPr>
              <a:t>Aeronautical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fastening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market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167084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0294" y="305341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548" y="4493439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08" y="2293405"/>
            <a:ext cx="1319344" cy="3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40" y="2683995"/>
            <a:ext cx="1439318" cy="2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3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AA67F7-9995-4E1C-9C0D-5A65AF2102BB}"/>
              </a:ext>
            </a:extLst>
          </p:cNvPr>
          <p:cNvSpPr/>
          <p:nvPr/>
        </p:nvSpPr>
        <p:spPr>
          <a:xfrm rot="20520662">
            <a:off x="3492827" y="3417469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21387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/>
              <a:t>Oil</a:t>
            </a:r>
            <a:r>
              <a:rPr lang="fr-FR" dirty="0"/>
              <a:t> and </a:t>
            </a:r>
            <a:r>
              <a:rPr lang="fr-FR" dirty="0" err="1"/>
              <a:t>Gas</a:t>
            </a:r>
            <a:r>
              <a:rPr lang="fr-FR" dirty="0"/>
              <a:t>,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17054" y="1208106"/>
            <a:ext cx="8858746" cy="5119500"/>
            <a:chOff x="140792" y="1394792"/>
            <a:chExt cx="8858746" cy="5119500"/>
          </a:xfrm>
        </p:grpSpPr>
        <p:pic>
          <p:nvPicPr>
            <p:cNvPr id="7" name="Image 5" descr="http://www.melesi.it/media/Products/ApplicazioneOnshore/BLI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826" y="3573016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6" descr="http://www.melesi.it/media/Products/ApplicazioneOnshore/SLIP%20ON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2000" y="3573016"/>
              <a:ext cx="1440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5726667" y="1394792"/>
              <a:ext cx="3272871" cy="390178"/>
            </a:xfrm>
            <a:prstGeom prst="roundRect">
              <a:avLst>
                <a:gd name="adj" fmla="val 0"/>
              </a:avLst>
            </a:prstGeom>
            <a:noFill/>
            <a:ln w="349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2400" b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CUSTOMERS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461963" y="1406525"/>
              <a:ext cx="1085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>
                  <a:solidFill>
                    <a:srgbClr val="000000"/>
                  </a:solidFill>
                  <a:latin typeface="Verdana" pitchFamily="34" charset="0"/>
                </a:rPr>
                <a:t>UKTMP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94665" y="1796753"/>
              <a:ext cx="3170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solidFill>
                    <a:srgbClr val="000000"/>
                  </a:solidFill>
                </a:rPr>
                <a:t>Ingot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fr-FR" dirty="0">
                  <a:solidFill>
                    <a:srgbClr val="000000"/>
                  </a:solidFill>
                  <a:sym typeface="Wingdings" panose="05000000000000000000" pitchFamily="2" charset="2"/>
                </a:rPr>
                <a:t></a:t>
              </a:r>
              <a:r>
                <a:rPr lang="fr-FR" dirty="0">
                  <a:solidFill>
                    <a:srgbClr val="000000"/>
                  </a:solidFill>
                </a:rPr>
                <a:t> Blooms, Billettes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730445" y="2399067"/>
              <a:ext cx="12608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>
                  <a:solidFill>
                    <a:srgbClr val="000000"/>
                  </a:solidFill>
                </a:rPr>
                <a:t>Welding</a:t>
              </a:r>
              <a:r>
                <a:rPr lang="fr-FR" sz="2000" b="1" dirty="0">
                  <a:solidFill>
                    <a:srgbClr val="000000"/>
                  </a:solidFill>
                </a:rPr>
                <a:t> Neck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736597" y="4784254"/>
              <a:ext cx="1262941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>
                  <a:solidFill>
                    <a:srgbClr val="000000"/>
                  </a:solidFill>
                </a:rPr>
                <a:t>Covers</a:t>
              </a:r>
              <a:r>
                <a:rPr lang="fr-FR" sz="2000" b="1" dirty="0">
                  <a:solidFill>
                    <a:srgbClr val="000000"/>
                  </a:solidFill>
                </a:rPr>
                <a:t> and </a:t>
              </a:r>
              <a:r>
                <a:rPr lang="fr-FR" sz="2000" b="1" dirty="0" err="1">
                  <a:solidFill>
                    <a:srgbClr val="000000"/>
                  </a:solidFill>
                </a:rPr>
                <a:t>flanges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2" descr="C:\Users\patrick.delaborde\Documents\UKAD\Présentations\2014 05 22 Présentation Forum Kazakhstan\Photos\Blooms 2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9752" y="2399067"/>
              <a:ext cx="2508818" cy="162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 4" descr="http://www.melesi.it/media/Products/ApplicazioneOnshore/WELDING%20NE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667" y="1919987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7" descr="http://www.melesi.it/media/Products/ApplicazioneOnshore/COMPAC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500" y="5085542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140792" y="4831757"/>
              <a:ext cx="1550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0000"/>
                  </a:solidFill>
                </a:rPr>
                <a:t>Ti CP or Ti </a:t>
              </a:r>
              <a:r>
                <a:rPr lang="fr-FR" dirty="0" err="1">
                  <a:solidFill>
                    <a:srgbClr val="000000"/>
                  </a:solidFill>
                </a:rPr>
                <a:t>Alloy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fr-FR" dirty="0" err="1">
                  <a:solidFill>
                    <a:srgbClr val="000000"/>
                  </a:solidFill>
                </a:rPr>
                <a:t>Ingot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7" descr="C:\Users\patrick.delaborde\Pictures\Image1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2" y="1910462"/>
              <a:ext cx="1633537" cy="287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641752"/>
              <a:ext cx="260985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32617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06B36-8125-404B-A67E-86B25270B208}"/>
              </a:ext>
            </a:extLst>
          </p:cNvPr>
          <p:cNvSpPr/>
          <p:nvPr/>
        </p:nvSpPr>
        <p:spPr>
          <a:xfrm rot="20520662">
            <a:off x="3492827" y="3417469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26945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UKAD certifications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654" y="1075754"/>
            <a:ext cx="8568952" cy="52296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2000" dirty="0">
                <a:solidFill>
                  <a:prstClr val="black"/>
                </a:solidFill>
              </a:rPr>
              <a:t>ISO 9001 and AS 9100, last approval Dec 2018</a:t>
            </a:r>
          </a:p>
          <a:p>
            <a:pPr>
              <a:lnSpc>
                <a:spcPct val="90000"/>
              </a:lnSpc>
            </a:pPr>
            <a:endParaRPr lang="en-US" altLang="fr-FR" sz="20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dirty="0">
                <a:solidFill>
                  <a:prstClr val="black"/>
                </a:solidFill>
              </a:rPr>
              <a:t>ISO 14 001 and OHSAS 18001, last approval Dec 2018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altLang="fr-FR" sz="20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fr-FR" sz="2000" dirty="0">
                <a:solidFill>
                  <a:prstClr val="black"/>
                </a:solidFill>
              </a:rPr>
              <a:t>Ultra Sonic Nadcap Certification in Dec 2014, confirmed in 2015, 2016, 2018 and in Dec 2019.</a:t>
            </a:r>
          </a:p>
          <a:p>
            <a:pPr>
              <a:lnSpc>
                <a:spcPct val="90000"/>
              </a:lnSpc>
            </a:pPr>
            <a:endParaRPr lang="en-US" altLang="fr-FR" sz="20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US" altLang="fr-FR" sz="20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b="1" dirty="0">
                <a:solidFill>
                  <a:prstClr val="black"/>
                </a:solidFill>
              </a:rPr>
              <a:t>Airbus </a:t>
            </a:r>
            <a:r>
              <a:rPr lang="en-US" altLang="fr-FR" sz="2000" dirty="0">
                <a:solidFill>
                  <a:prstClr val="black"/>
                </a:solidFill>
              </a:rPr>
              <a:t>:</a:t>
            </a:r>
          </a:p>
          <a:p>
            <a:pPr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altLang="fr-FR" sz="1900" dirty="0">
                <a:solidFill>
                  <a:prstClr val="black"/>
                </a:solidFill>
              </a:rPr>
              <a:t>IPCA Jan 2013 « C »</a:t>
            </a:r>
            <a:r>
              <a:rPr lang="en-US" altLang="fr-FR" sz="1900" dirty="0">
                <a:solidFill>
                  <a:prstClr val="black"/>
                </a:solidFill>
                <a:sym typeface="Wingdings" panose="05000000000000000000" pitchFamily="2" charset="2"/>
              </a:rPr>
              <a:t> IPCA+ 28 Jan 2016 « B »</a:t>
            </a:r>
          </a:p>
          <a:p>
            <a:pPr marL="768350"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altLang="fr-FR" sz="16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>
                <a:solidFill>
                  <a:prstClr val="black"/>
                </a:solidFill>
                <a:sym typeface="Wingdings" panose="05000000000000000000" pitchFamily="2" charset="2"/>
              </a:rPr>
              <a:t>UKAD</a:t>
            </a:r>
            <a:r>
              <a:rPr lang="en-US" altLang="fr-FR" sz="1900" dirty="0">
                <a:solidFill>
                  <a:prstClr val="black"/>
                </a:solidFill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>
                <a:solidFill>
                  <a:prstClr val="black"/>
                </a:solidFill>
                <a:sym typeface="Wingdings" panose="05000000000000000000" pitchFamily="2" charset="2"/>
              </a:rPr>
              <a:t>AMS 4928 </a:t>
            </a:r>
            <a:r>
              <a:rPr lang="fr-FR" sz="1900" dirty="0">
                <a:solidFill>
                  <a:prstClr val="black"/>
                </a:solidFill>
              </a:rPr>
              <a:t>and Ultra Sonic </a:t>
            </a:r>
            <a:r>
              <a:rPr lang="fr-FR" sz="1900" dirty="0" err="1">
                <a:solidFill>
                  <a:prstClr val="black"/>
                </a:solidFill>
              </a:rPr>
              <a:t>tested</a:t>
            </a:r>
            <a:r>
              <a:rPr lang="fr-FR" sz="1900" dirty="0">
                <a:solidFill>
                  <a:prstClr val="black"/>
                </a:solidFill>
              </a:rPr>
              <a:t> in accordance </a:t>
            </a:r>
            <a:r>
              <a:rPr lang="fr-FR" sz="1900" dirty="0" err="1">
                <a:solidFill>
                  <a:prstClr val="black"/>
                </a:solidFill>
              </a:rPr>
              <a:t>with</a:t>
            </a:r>
            <a:r>
              <a:rPr lang="fr-FR" sz="1900" dirty="0">
                <a:solidFill>
                  <a:prstClr val="black"/>
                </a:solidFill>
              </a:rPr>
              <a:t> </a:t>
            </a:r>
            <a:r>
              <a:rPr lang="fr-FR" sz="1900" b="1" dirty="0">
                <a:solidFill>
                  <a:prstClr val="black"/>
                </a:solidFill>
              </a:rPr>
              <a:t>AMS 2631</a:t>
            </a:r>
            <a:r>
              <a:rPr lang="fr-FR" sz="1900" dirty="0">
                <a:solidFill>
                  <a:prstClr val="black"/>
                </a:solidFill>
              </a:rPr>
              <a:t>.</a:t>
            </a:r>
            <a:endParaRPr lang="en-US" altLang="fr-FR" sz="1900" dirty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fr-FR" sz="1600" dirty="0">
              <a:solidFill>
                <a:prstClr val="black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70797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UKAD Awards</a:t>
            </a: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3945856" y="1397725"/>
            <a:ext cx="5105400" cy="13439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>
                <a:solidFill>
                  <a:prstClr val="black"/>
                </a:solidFill>
              </a:rPr>
              <a:t>For </a:t>
            </a:r>
            <a:r>
              <a:rPr lang="fr-FR" sz="1600" dirty="0" err="1">
                <a:solidFill>
                  <a:prstClr val="black"/>
                </a:solidFill>
              </a:rPr>
              <a:t>three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years</a:t>
            </a:r>
            <a:r>
              <a:rPr lang="fr-FR" sz="1600" dirty="0">
                <a:solidFill>
                  <a:prstClr val="black"/>
                </a:solidFill>
              </a:rPr>
              <a:t> running, UKAD </a:t>
            </a:r>
            <a:r>
              <a:rPr lang="fr-FR" sz="1600" dirty="0" err="1">
                <a:solidFill>
                  <a:prstClr val="black"/>
                </a:solidFill>
              </a:rPr>
              <a:t>was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awarded</a:t>
            </a:r>
            <a:r>
              <a:rPr lang="fr-FR" sz="1600" dirty="0">
                <a:solidFill>
                  <a:prstClr val="black"/>
                </a:solidFill>
              </a:rPr>
              <a:t> by Airbus :</a:t>
            </a:r>
          </a:p>
          <a:p>
            <a:pPr marL="0" indent="0">
              <a:buFont typeface="Arial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600" dirty="0">
                <a:solidFill>
                  <a:prstClr val="black"/>
                </a:solidFill>
              </a:rPr>
              <a:t> Best </a:t>
            </a:r>
            <a:r>
              <a:rPr lang="fr-FR" sz="1600" dirty="0" err="1">
                <a:solidFill>
                  <a:prstClr val="black"/>
                </a:solidFill>
              </a:rPr>
              <a:t>Improver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Award</a:t>
            </a:r>
            <a:r>
              <a:rPr lang="fr-FR" sz="1600" dirty="0">
                <a:solidFill>
                  <a:prstClr val="black"/>
                </a:solidFill>
              </a:rPr>
              <a:t> 2014, 2015, 2018.</a:t>
            </a:r>
          </a:p>
          <a:p>
            <a:pPr marL="0" indent="0">
              <a:buFont typeface="Arial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600" dirty="0">
                <a:solidFill>
                  <a:prstClr val="black"/>
                </a:solidFill>
              </a:rPr>
              <a:t>Best Performer </a:t>
            </a:r>
            <a:r>
              <a:rPr lang="fr-FR" sz="1600" dirty="0" err="1">
                <a:solidFill>
                  <a:prstClr val="black"/>
                </a:solidFill>
              </a:rPr>
              <a:t>Award</a:t>
            </a:r>
            <a:r>
              <a:rPr lang="fr-FR" sz="1600" dirty="0">
                <a:solidFill>
                  <a:prstClr val="black"/>
                </a:solidFill>
              </a:rPr>
              <a:t> 2019.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8" y="1301505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E63EC3-1D85-4D24-A993-A201A231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28" y="2704352"/>
            <a:ext cx="2312686" cy="39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2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EcoTitanium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38346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Why EcoTitanium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53162" y="956354"/>
            <a:ext cx="8538258" cy="502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b="1" dirty="0">
                <a:solidFill>
                  <a:prstClr val="white">
                    <a:lumMod val="50000"/>
                  </a:prstClr>
                </a:solidFill>
              </a:rPr>
              <a:t>Scrap generated in Europe is a key for competitiveness of US titanium </a:t>
            </a:r>
            <a:r>
              <a:rPr lang="en-GB" sz="1600" b="1" dirty="0" err="1">
                <a:solidFill>
                  <a:prstClr val="white">
                    <a:lumMod val="50000"/>
                  </a:prstClr>
                </a:solidFill>
              </a:rPr>
              <a:t>melters</a:t>
            </a:r>
            <a:r>
              <a:rPr lang="en-GB" sz="1600" dirty="0">
                <a:solidFill>
                  <a:srgbClr val="000000"/>
                </a:solidFill>
                <a:latin typeface="Calibri"/>
              </a:rPr>
              <a:t>: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1510748" y="1752011"/>
            <a:ext cx="7353852" cy="4264340"/>
            <a:chOff x="1025353" y="1579992"/>
            <a:chExt cx="7698511" cy="3865231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53" y="1628800"/>
              <a:ext cx="7288925" cy="38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lèche droite 25"/>
            <p:cNvSpPr/>
            <p:nvPr/>
          </p:nvSpPr>
          <p:spPr>
            <a:xfrm rot="20682007">
              <a:off x="3601090" y="4378749"/>
              <a:ext cx="3861955" cy="479460"/>
            </a:xfrm>
            <a:prstGeom prst="rightArrow">
              <a:avLst/>
            </a:prstGeom>
            <a:solidFill>
              <a:srgbClr val="21B3E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979712" y="3703080"/>
              <a:ext cx="965407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>
                  <a:solidFill>
                    <a:srgbClr val="000000"/>
                  </a:solidFill>
                  <a:latin typeface="Calibri"/>
                  <a:cs typeface="Arial"/>
                </a:rPr>
                <a:t>USA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62891" y="2708920"/>
              <a:ext cx="1260973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>
                  <a:solidFill>
                    <a:srgbClr val="000000"/>
                  </a:solidFill>
                  <a:latin typeface="Calibri"/>
                  <a:cs typeface="Arial"/>
                </a:rPr>
                <a:t>Europe</a:t>
              </a:r>
              <a:endParaRPr lang="fr-FR" sz="1200" b="1" kern="0" dirty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sp>
          <p:nvSpPr>
            <p:cNvPr id="29" name="Flèche en arc 28"/>
            <p:cNvSpPr/>
            <p:nvPr/>
          </p:nvSpPr>
          <p:spPr>
            <a:xfrm rot="20873541" flipH="1">
              <a:off x="2623511" y="1579992"/>
              <a:ext cx="4549022" cy="35728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928159"/>
                <a:gd name="adj5" fmla="val 12500"/>
              </a:avLst>
            </a:prstGeom>
            <a:solidFill>
              <a:srgbClr val="00B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pic>
          <p:nvPicPr>
            <p:cNvPr id="30" name="Picture 5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437111"/>
              <a:ext cx="1295394" cy="77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340495"/>
              <a:ext cx="772185" cy="76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03" y="2262049"/>
              <a:ext cx="1147284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814" y="1686750"/>
              <a:ext cx="885021" cy="663766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153162" y="1966938"/>
            <a:ext cx="2993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European titanium scrap is mainly exported to USA :</a:t>
            </a:r>
            <a:r>
              <a:rPr lang="fr-FR" sz="1600" b="1" dirty="0">
                <a:solidFill>
                  <a:srgbClr val="1BAD93"/>
                </a:solidFill>
              </a:rPr>
              <a:t> </a:t>
            </a:r>
          </a:p>
          <a:p>
            <a:endParaRPr lang="fr-FR" sz="1600" b="1" dirty="0">
              <a:solidFill>
                <a:srgbClr val="1BAD93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10500 tons en 2016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B050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16 000 tons en 2018.</a:t>
            </a:r>
          </a:p>
        </p:txBody>
      </p:sp>
      <p:sp>
        <p:nvSpPr>
          <p:cNvPr id="35" name="ZoneTexte 25"/>
          <p:cNvSpPr txBox="1"/>
          <p:nvPr/>
        </p:nvSpPr>
        <p:spPr>
          <a:xfrm>
            <a:off x="0" y="6043282"/>
            <a:ext cx="854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black"/>
                </a:solidFill>
              </a:rPr>
              <a:t>US ingots are mainly produced from titanium scrap, which represents more than </a:t>
            </a:r>
          </a:p>
          <a:p>
            <a:r>
              <a:rPr lang="en-US" sz="1600" b="1" dirty="0">
                <a:solidFill>
                  <a:prstClr val="black"/>
                </a:solidFill>
              </a:rPr>
              <a:t>60 % of the total consumption Scrap + Sponge.</a:t>
            </a:r>
          </a:p>
          <a:p>
            <a:r>
              <a:rPr lang="en-US" sz="16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81372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92723" y="1215628"/>
            <a:ext cx="7641677" cy="603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dirty="0"/>
              <a:t> Plasma Arc Melting Furnace with Cold Hearth Refining System</a:t>
            </a:r>
            <a:endParaRPr lang="fr-FR" sz="2000" dirty="0"/>
          </a:p>
        </p:txBody>
      </p:sp>
      <p:sp>
        <p:nvSpPr>
          <p:cNvPr id="3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EcoTitanium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742" y="218179"/>
            <a:ext cx="7625514" cy="573392"/>
          </a:xfrm>
        </p:spPr>
        <p:txBody>
          <a:bodyPr/>
          <a:lstStyle/>
          <a:p>
            <a:r>
              <a:rPr lang="fr-FR" dirty="0"/>
              <a:t>Main Equipment  :         PAM-CHR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778571" y="1778247"/>
            <a:ext cx="8280964" cy="4496403"/>
            <a:chOff x="179512" y="1412776"/>
            <a:chExt cx="8711523" cy="4928565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34" name="Connecteur droit avec flèche 33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e 35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45" name="Rectangle 44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>
              <a:off x="203126" y="1412776"/>
              <a:ext cx="3036726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Loading system for turnings </a:t>
              </a:r>
              <a:r>
                <a:rPr lang="en-US" sz="1400" b="1" dirty="0" err="1">
                  <a:solidFill>
                    <a:prstClr val="black"/>
                  </a:solidFill>
                  <a:latin typeface="Calibri"/>
                </a:rPr>
                <a:t>briquets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79512" y="2780928"/>
              <a:ext cx="2537883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Loading system for solids</a:t>
              </a: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7668344" y="2990190"/>
              <a:ext cx="1222691" cy="57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Melting Chamber</a:t>
              </a: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7668343" y="4450300"/>
              <a:ext cx="1222691" cy="80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Electrodes erection chamber</a:t>
              </a: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à coins arrondis 51"/>
          <p:cNvSpPr/>
          <p:nvPr/>
        </p:nvSpPr>
        <p:spPr>
          <a:xfrm>
            <a:off x="40741" y="4251139"/>
            <a:ext cx="2585955" cy="22609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Plasma </a:t>
            </a:r>
            <a:r>
              <a:rPr lang="en-US" altLang="fr-FR" sz="1400" b="1" kern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</a:t>
            </a:r>
            <a:r>
              <a:rPr lang="en-US" altLang="fr-FR" sz="1400" b="1" kern="0" noProof="0" dirty="0" err="1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elting</a:t>
            </a: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is followed by VAR </a:t>
            </a:r>
            <a:r>
              <a:rPr lang="en-US" altLang="fr-FR" sz="1400" b="1" kern="0" noProof="0" dirty="0" err="1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in EcoTitanium facility.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All equipment available in </a:t>
            </a:r>
            <a:r>
              <a:rPr lang="en-US" altLang="fr-FR" sz="1400" b="1" kern="0" noProof="0" dirty="0" err="1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Ecotitanium</a:t>
            </a: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for preparation of melting and </a:t>
            </a:r>
            <a:r>
              <a:rPr lang="en-US" altLang="fr-FR" sz="1400" b="1" kern="0" noProof="0" dirty="0" err="1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, and sample collection for chemical analysis.   </a:t>
            </a:r>
            <a:endParaRPr kumimoji="0" lang="en-US" altLang="fr-FR" sz="1400" b="0" i="0" u="none" strike="noStrike" kern="0" cap="none" spc="0" normalizeH="0" baseline="0" noProof="0" dirty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415064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TITANIUM </a:t>
            </a:r>
          </a:p>
          <a:p>
            <a:r>
              <a:rPr lang="fr-FR" dirty="0"/>
              <a:t>STREAM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99247" y="1983152"/>
            <a:ext cx="7992173" cy="4258670"/>
            <a:chOff x="1356840" y="1924050"/>
            <a:chExt cx="7550176" cy="425867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5580063" y="4292600"/>
              <a:ext cx="863600" cy="792163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098" y="1988840"/>
              <a:ext cx="5784190" cy="404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811516" y="1924050"/>
              <a:ext cx="2095500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Plasma Torches</a:t>
              </a:r>
              <a:endParaRPr lang="fr-FR" dirty="0">
                <a:latin typeface="+mn-lt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763688" y="5341919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Cold Hearth</a:t>
              </a:r>
              <a:endParaRPr lang="fr-FR" dirty="0">
                <a:latin typeface="+mn-lt"/>
              </a:endParaRPr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5939855" y="5822680"/>
              <a:ext cx="216321" cy="36004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811516" y="567416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Ingot</a:t>
              </a:r>
              <a:endParaRPr lang="fr-FR" dirty="0">
                <a:latin typeface="+mn-lt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7536278" y="389335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crucible</a:t>
              </a:r>
              <a:endParaRPr lang="fr-FR" dirty="0">
                <a:latin typeface="+mn-lt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356840" y="4355421"/>
              <a:ext cx="813017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Scrap</a:t>
              </a:r>
              <a:endParaRPr lang="fr-FR" dirty="0">
                <a:latin typeface="+mn-lt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2076846" y="4112487"/>
              <a:ext cx="838970" cy="4370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8" idx="3"/>
            </p:cNvCxnSpPr>
            <p:nvPr/>
          </p:nvCxnSpPr>
          <p:spPr>
            <a:xfrm flipV="1">
              <a:off x="3059832" y="5048608"/>
              <a:ext cx="847354" cy="4873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21" idx="1"/>
            </p:cNvCxnSpPr>
            <p:nvPr/>
          </p:nvCxnSpPr>
          <p:spPr>
            <a:xfrm flipH="1" flipV="1">
              <a:off x="6588224" y="4012753"/>
              <a:ext cx="948054" cy="74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20" idx="1"/>
            </p:cNvCxnSpPr>
            <p:nvPr/>
          </p:nvCxnSpPr>
          <p:spPr>
            <a:xfrm flipH="1" flipV="1">
              <a:off x="6296607" y="5730064"/>
              <a:ext cx="514909" cy="1381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stCxn id="17" idx="1"/>
            </p:cNvCxnSpPr>
            <p:nvPr/>
          </p:nvCxnSpPr>
          <p:spPr>
            <a:xfrm flipH="1">
              <a:off x="3732133" y="2118122"/>
              <a:ext cx="3079383" cy="56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7" idx="1"/>
            </p:cNvCxnSpPr>
            <p:nvPr/>
          </p:nvCxnSpPr>
          <p:spPr>
            <a:xfrm flipH="1">
              <a:off x="4716019" y="2118122"/>
              <a:ext cx="2095497" cy="518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H="1">
              <a:off x="5939855" y="2146554"/>
              <a:ext cx="871662" cy="5665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H="1">
              <a:off x="6323346" y="2118122"/>
              <a:ext cx="488170" cy="5949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05245" y="1880756"/>
            <a:ext cx="8115300" cy="45096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4143" y="1910923"/>
            <a:ext cx="20677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808080"/>
                </a:solidFill>
              </a:rPr>
              <a:t>Hélium </a:t>
            </a:r>
            <a:r>
              <a:rPr lang="en-US" b="1" i="1" dirty="0">
                <a:solidFill>
                  <a:srgbClr val="808080"/>
                </a:solidFill>
              </a:rPr>
              <a:t>atmosphere</a:t>
            </a:r>
          </a:p>
        </p:txBody>
      </p:sp>
      <p:sp>
        <p:nvSpPr>
          <p:cNvPr id="2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EcoTitanium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86604" y="218178"/>
            <a:ext cx="7379652" cy="553998"/>
          </a:xfrm>
        </p:spPr>
        <p:txBody>
          <a:bodyPr/>
          <a:lstStyle/>
          <a:p>
            <a:r>
              <a:rPr lang="fr-FR" dirty="0"/>
              <a:t>PAM – CHR </a:t>
            </a:r>
            <a:r>
              <a:rPr lang="fr-FR" dirty="0" err="1"/>
              <a:t>Principle</a:t>
            </a:r>
            <a:r>
              <a:rPr lang="fr-FR" dirty="0"/>
              <a:t> </a:t>
            </a: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947619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spc="0" dirty="0"/>
              <a:t>Layout &amp; flow process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" y="1045220"/>
            <a:ext cx="8770800" cy="5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59832" y="2132856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876256" y="4832286"/>
            <a:ext cx="5760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232397">
            <a:off x="4520092" y="4533045"/>
            <a:ext cx="634901" cy="4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prstClr val="black"/>
                </a:solidFill>
              </a:rPr>
              <a:t>Stock MP</a:t>
            </a:r>
          </a:p>
        </p:txBody>
      </p:sp>
      <p:sp>
        <p:nvSpPr>
          <p:cNvPr id="11" name="Rectangle 10"/>
          <p:cNvSpPr/>
          <p:nvPr/>
        </p:nvSpPr>
        <p:spPr>
          <a:xfrm rot="1232397">
            <a:off x="5274416" y="4106838"/>
            <a:ext cx="410590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prstClr val="black"/>
              </a:solidFill>
            </a:endParaRPr>
          </a:p>
          <a:p>
            <a:pPr algn="ctr"/>
            <a:endParaRPr lang="en-GB" sz="700" dirty="0">
              <a:solidFill>
                <a:prstClr val="black"/>
              </a:solidFill>
            </a:endParaRPr>
          </a:p>
          <a:p>
            <a:pPr algn="ctr"/>
            <a:r>
              <a:rPr lang="en-GB" sz="800" dirty="0">
                <a:solidFill>
                  <a:prstClr val="black"/>
                </a:solidFill>
              </a:rPr>
              <a:t>Stock MP</a:t>
            </a:r>
          </a:p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232397">
            <a:off x="5708653" y="3625839"/>
            <a:ext cx="612000" cy="142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232397">
            <a:off x="5076237" y="3403478"/>
            <a:ext cx="810000" cy="66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748771" y="3573016"/>
            <a:ext cx="223270" cy="6192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200000">
            <a:off x="5763310" y="4152134"/>
            <a:ext cx="368762" cy="29414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60232" y="4102362"/>
            <a:ext cx="7057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Plasma</a:t>
            </a:r>
          </a:p>
        </p:txBody>
      </p:sp>
      <p:sp>
        <p:nvSpPr>
          <p:cNvPr id="17" name="Rectangle 16"/>
          <p:cNvSpPr/>
          <p:nvPr/>
        </p:nvSpPr>
        <p:spPr>
          <a:xfrm rot="1200000">
            <a:off x="5711029" y="4552358"/>
            <a:ext cx="184381" cy="2941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200000">
            <a:off x="5521235" y="3609379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232397">
            <a:off x="5163226" y="3449861"/>
            <a:ext cx="958354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>
                <a:solidFill>
                  <a:prstClr val="black"/>
                </a:solidFill>
              </a:rPr>
              <a:t>Locaux</a:t>
            </a:r>
            <a:r>
              <a:rPr lang="en-GB" sz="600" dirty="0">
                <a:solidFill>
                  <a:prstClr val="black"/>
                </a:solidFill>
              </a:rPr>
              <a:t> techniques</a:t>
            </a:r>
          </a:p>
        </p:txBody>
      </p:sp>
      <p:sp>
        <p:nvSpPr>
          <p:cNvPr id="20" name="Rectangle 19"/>
          <p:cNvSpPr/>
          <p:nvPr/>
        </p:nvSpPr>
        <p:spPr>
          <a:xfrm rot="1200000">
            <a:off x="5697323" y="3676101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6642110">
            <a:off x="5735867" y="4455036"/>
            <a:ext cx="876597" cy="1636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err="1">
                <a:solidFill>
                  <a:prstClr val="black"/>
                </a:solidFill>
              </a:rPr>
              <a:t>Locaux</a:t>
            </a:r>
            <a:r>
              <a:rPr lang="en-GB" sz="700" dirty="0">
                <a:solidFill>
                  <a:prstClr val="black"/>
                </a:solidFill>
              </a:rPr>
              <a:t> techniques</a:t>
            </a:r>
          </a:p>
        </p:txBody>
      </p:sp>
      <p:sp>
        <p:nvSpPr>
          <p:cNvPr id="22" name="Rectangle 21"/>
          <p:cNvSpPr/>
          <p:nvPr/>
        </p:nvSpPr>
        <p:spPr>
          <a:xfrm rot="1232397">
            <a:off x="6070426" y="3698137"/>
            <a:ext cx="464080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prstClr val="black"/>
                </a:solidFill>
              </a:rPr>
              <a:t>Bureaux</a:t>
            </a:r>
          </a:p>
        </p:txBody>
      </p:sp>
      <p:sp>
        <p:nvSpPr>
          <p:cNvPr id="23" name="Rectangle 22"/>
          <p:cNvSpPr/>
          <p:nvPr/>
        </p:nvSpPr>
        <p:spPr>
          <a:xfrm rot="1232397">
            <a:off x="5208011" y="3938034"/>
            <a:ext cx="585663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>
                <a:solidFill>
                  <a:prstClr val="black"/>
                </a:solidFill>
              </a:rPr>
              <a:t>Lingotières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04248" y="3490257"/>
            <a:ext cx="4898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VAR</a:t>
            </a:r>
          </a:p>
        </p:txBody>
      </p:sp>
      <p:sp>
        <p:nvSpPr>
          <p:cNvPr id="25" name="Rectangle 24"/>
          <p:cNvSpPr/>
          <p:nvPr/>
        </p:nvSpPr>
        <p:spPr>
          <a:xfrm rot="1200000">
            <a:off x="5167606" y="3534167"/>
            <a:ext cx="243700" cy="1417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68460" y="4917995"/>
            <a:ext cx="895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Charge preparation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148064" y="3036328"/>
            <a:ext cx="10231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Machining</a:t>
            </a:r>
          </a:p>
        </p:txBody>
      </p:sp>
      <p:cxnSp>
        <p:nvCxnSpPr>
          <p:cNvPr id="28" name="Connecteur droit avec flèche 27"/>
          <p:cNvCxnSpPr>
            <a:stCxn id="26" idx="1"/>
          </p:cNvCxnSpPr>
          <p:nvPr/>
        </p:nvCxnSpPr>
        <p:spPr>
          <a:xfrm flipH="1" flipV="1">
            <a:off x="5825350" y="4675616"/>
            <a:ext cx="443110" cy="442434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6014653" y="4243230"/>
            <a:ext cx="636486" cy="93609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endCxn id="20" idx="1"/>
          </p:cNvCxnSpPr>
          <p:nvPr/>
        </p:nvCxnSpPr>
        <p:spPr>
          <a:xfrm flipH="1">
            <a:off x="5702883" y="3607839"/>
            <a:ext cx="1100656" cy="131146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7" idx="2"/>
          </p:cNvCxnSpPr>
          <p:nvPr/>
        </p:nvCxnSpPr>
        <p:spPr>
          <a:xfrm flipH="1">
            <a:off x="5311345" y="3282549"/>
            <a:ext cx="348314" cy="359987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 droite 31"/>
          <p:cNvSpPr/>
          <p:nvPr/>
        </p:nvSpPr>
        <p:spPr>
          <a:xfrm rot="11942934">
            <a:off x="4535446" y="4943796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 rot="1200000">
            <a:off x="4886711" y="411669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4" name="Flèche droite 33"/>
          <p:cNvSpPr/>
          <p:nvPr/>
        </p:nvSpPr>
        <p:spPr>
          <a:xfrm rot="20722988">
            <a:off x="5131845" y="4712719"/>
            <a:ext cx="523411" cy="188662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Flèche droite 34"/>
          <p:cNvSpPr/>
          <p:nvPr/>
        </p:nvSpPr>
        <p:spPr>
          <a:xfrm rot="1200000">
            <a:off x="5526888" y="4309459"/>
            <a:ext cx="195838" cy="186836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 rot="17526135">
            <a:off x="5731108" y="440881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 rot="14203975">
            <a:off x="5704304" y="3914583"/>
            <a:ext cx="403362" cy="170819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 rot="11942934">
            <a:off x="5270661" y="3629980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 rot="11942934">
            <a:off x="4711278" y="360404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 rot="11942934">
            <a:off x="3589827" y="3490148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Flèche droite 40"/>
          <p:cNvSpPr/>
          <p:nvPr/>
        </p:nvSpPr>
        <p:spPr>
          <a:xfrm rot="15146044">
            <a:off x="898997" y="359444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541754" y="1609636"/>
            <a:ext cx="146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UKAD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3840" y="5730240"/>
            <a:ext cx="1493520" cy="795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40504" y="5498021"/>
            <a:ext cx="3303856" cy="1013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>
                <a:solidFill>
                  <a:prstClr val="black"/>
                </a:solidFill>
                <a:sym typeface="Wingdings" panose="05000000000000000000" pitchFamily="2" charset="2"/>
              </a:rPr>
              <a:t>Key points: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sym typeface="Wingdings" panose="05000000000000000000" pitchFamily="2" charset="2"/>
              </a:rPr>
              <a:t>Sponges / turnings storage in a separated workshop  fire risk management.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Lean manufacturing</a:t>
            </a:r>
          </a:p>
        </p:txBody>
      </p:sp>
      <p:sp>
        <p:nvSpPr>
          <p:cNvPr id="4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66994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Integrated solution for titanium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51682" y="956353"/>
            <a:ext cx="7674718" cy="7001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 open Solution for all UKAD Customers: The revert loop will be available for all UKAD’s  customers (forgers, extruders), based on circular Economy.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1" y="1732243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2792537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General roadmap</a:t>
            </a: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983820352"/>
              </p:ext>
            </p:extLst>
          </p:nvPr>
        </p:nvGraphicFramePr>
        <p:xfrm>
          <a:off x="1586298" y="2001654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4554251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962" y="1658637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X:\Photos et Vidéos chantier\141_1612\IMGP366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5"/>
          <a:stretch/>
        </p:blipFill>
        <p:spPr bwMode="auto">
          <a:xfrm>
            <a:off x="136676" y="2783988"/>
            <a:ext cx="3242458" cy="11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raymond.allier\AppData\Local\Microsoft\Windows\Temporary Internet Files\Content.Outlook\Y1BUC1WN\Lingot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6933"/>
          <a:stretch/>
        </p:blipFill>
        <p:spPr bwMode="auto">
          <a:xfrm>
            <a:off x="6201309" y="1009482"/>
            <a:ext cx="1701591" cy="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51755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13" y="2694896"/>
            <a:ext cx="4524375" cy="321501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Patrick DELABORDE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23461" y="3626375"/>
            <a:ext cx="4524375" cy="293796"/>
          </a:xfrm>
        </p:spPr>
        <p:txBody>
          <a:bodyPr/>
          <a:lstStyle/>
          <a:p>
            <a:r>
              <a:rPr lang="fr-FR" dirty="0"/>
              <a:t>+ 33 4 73 33 46 11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309813" y="333257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 spc="0" baseline="0">
                <a:solidFill>
                  <a:srgbClr val="757F88"/>
                </a:solidFill>
                <a:latin typeface="Arial"/>
                <a:ea typeface="+mn-ea"/>
                <a:cs typeface="Arial"/>
              </a:defRPr>
            </a:lvl1pPr>
            <a:lvl2pPr marL="4572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8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4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patrick.delaborde@eramet.com</a:t>
            </a:r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56083" y="1034573"/>
            <a:ext cx="8384229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Over the 2012/2020 period,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global titanium demand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set to grow by more than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50% to total 100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ingots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mainly to meet the needs of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industry and aviation sectors.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aeronautic market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also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medical, energy and defense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markets should grow by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5%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 year.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588402" y="2951000"/>
            <a:ext cx="7555597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0" y="4600981"/>
            <a:ext cx="2558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sz="1200" dirty="0"/>
          </a:p>
          <a:p>
            <a:r>
              <a:rPr lang="en-US" sz="1200" dirty="0"/>
              <a:t>ERAMET Group, its subsidiary Aubert &amp; Duval and its partner UKTMP inaugurated </a:t>
            </a:r>
            <a:r>
              <a:rPr lang="en-US" sz="1400" b="1" dirty="0"/>
              <a:t>UKAD</a:t>
            </a:r>
            <a:r>
              <a:rPr lang="en-US" sz="1200" dirty="0"/>
              <a:t> forging plant </a:t>
            </a:r>
          </a:p>
          <a:p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444604" y="4301326"/>
            <a:ext cx="2709231" cy="1854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fr-FR" sz="1050" dirty="0"/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UKAD, ADEME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Crédit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Agricole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Centre France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EcoTitanium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first plant in Europe to produce aeronautical-grade titanium by recycling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fr-FR" sz="1050" dirty="0">
              <a:solidFill>
                <a:srgbClr val="000000"/>
              </a:solidFill>
              <a:latin typeface="+mj-lt"/>
            </a:endParaRPr>
          </a:p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0590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white"/>
                </a:solidFill>
                <a:latin typeface="+mj-lt"/>
              </a:rPr>
              <a:t>2011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2726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white"/>
                </a:solidFill>
                <a:latin typeface="+mj-lt"/>
              </a:rPr>
              <a:t>2016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4861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white"/>
                </a:solidFill>
                <a:latin typeface="+mj-lt"/>
              </a:rPr>
              <a:t>2017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84860" y="4524397"/>
            <a:ext cx="2580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MECACHROME and 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Aubert &amp; Duval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MKAD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joint venture specialised in machining and finishing aeronautical-grade titanium parts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audrey.delache\Desktop\COMMUNICATION EXTERNE\4- EVENEMENTS\MKAD inauguration\VERSION FINALE\Impressions MKAD\EXTERIEUR_MKAD_2016- credit 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59" y="3294654"/>
            <a:ext cx="2580865" cy="1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udrey.delache\Desktop\COMMUNICATION EXTERNE\12- PHOTOTHEQUE\PHOTOS\ARCHIVES\exterieur UKAD\_O6A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94654"/>
            <a:ext cx="2558005" cy="14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drey.delache\Desktop\INAUGURATION ECOTITANIUM\sélection EcoTitanium\usine nouvelle\EcoTitanium- vue extérieure- crédits Joel DAMASE_83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7" t="21948" r="4307"/>
          <a:stretch/>
        </p:blipFill>
        <p:spPr bwMode="auto">
          <a:xfrm>
            <a:off x="6567436" y="3294654"/>
            <a:ext cx="2590215" cy="14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r="33376" b="65789"/>
          <a:stretch/>
        </p:blipFill>
        <p:spPr bwMode="auto">
          <a:xfrm>
            <a:off x="6758125" y="6084743"/>
            <a:ext cx="2082187" cy="4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26091" r="6487" b="8353"/>
          <a:stretch/>
        </p:blipFill>
        <p:spPr bwMode="auto">
          <a:xfrm>
            <a:off x="3500494" y="6117478"/>
            <a:ext cx="1243930" cy="1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74" y="6050621"/>
            <a:ext cx="697989" cy="3459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9" y="6005185"/>
            <a:ext cx="697989" cy="3459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3" y="5918705"/>
            <a:ext cx="605932" cy="5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CREATION AND STAKES </a:t>
            </a:r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28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06" y="1110292"/>
            <a:ext cx="1058449" cy="9102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6" y="1317618"/>
            <a:ext cx="1362083" cy="675067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946" y="1000531"/>
            <a:ext cx="1318443" cy="12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8309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SHAREHOLDERS committed in UKAD and EcoTitanium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209" y="4403227"/>
            <a:ext cx="2861047" cy="11570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03" y="2565923"/>
            <a:ext cx="1266225" cy="627534"/>
          </a:xfrm>
          <a:prstGeom prst="rect">
            <a:avLst/>
          </a:prstGeom>
        </p:spPr>
      </p:pic>
      <p:pic>
        <p:nvPicPr>
          <p:cNvPr id="3074" name="Picture 2" descr="C:\Users\audrey.delache\Desktop\INAUGURATION ECOTITANIUM\ca-CentreFrance-v-4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98" y="4463525"/>
            <a:ext cx="1254543" cy="9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r="36496"/>
          <a:stretch/>
        </p:blipFill>
        <p:spPr>
          <a:xfrm>
            <a:off x="6628" y="4504469"/>
            <a:ext cx="1829141" cy="90805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0800000">
            <a:off x="5464628" y="2641675"/>
            <a:ext cx="750628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fr-FR" sz="1400" dirty="0"/>
              <a:t>50 %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120" y="2224183"/>
            <a:ext cx="342529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Aubert &amp; Duval</a:t>
            </a:r>
            <a:r>
              <a:rPr lang="en-US" sz="1200" dirty="0"/>
              <a:t>, an ERAMET Group subsidiary, specialized in high value added metallurgy is a world leader in high performance steels, </a:t>
            </a:r>
            <a:r>
              <a:rPr lang="en-US" sz="1200" dirty="0" err="1"/>
              <a:t>superalloys</a:t>
            </a:r>
            <a:r>
              <a:rPr lang="en-US" sz="1200" dirty="0"/>
              <a:t>, titanium and aluminum.</a:t>
            </a:r>
          </a:p>
          <a:p>
            <a:pPr algn="ctr"/>
            <a:r>
              <a:rPr lang="en-US" sz="1200" dirty="0"/>
              <a:t> </a:t>
            </a:r>
          </a:p>
          <a:p>
            <a:pPr algn="ctr"/>
            <a:r>
              <a:rPr lang="en-US" sz="1200" b="1" dirty="0"/>
              <a:t>Aubert &amp; Duval </a:t>
            </a:r>
            <a:r>
              <a:rPr lang="en-US" sz="1200" dirty="0"/>
              <a:t>designs and makes cutting-edge metallurgical solutions for aerospace, energy, motor racing, nuclear and medical sectors.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215256" y="2071381"/>
            <a:ext cx="247616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UKTMP</a:t>
            </a:r>
            <a:r>
              <a:rPr lang="en-US" sz="1200" dirty="0"/>
              <a:t> is listed on the Kazakhstan stock market. UKTMP produces high quality Titanium sponge from Kroll process and Titanium ingots using VAR furnaces since 2010.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It’s one of the world leaders in titanium sponge production. </a:t>
            </a:r>
            <a:endParaRPr lang="fr-FR" sz="1200" dirty="0"/>
          </a:p>
        </p:txBody>
      </p:sp>
      <p:sp>
        <p:nvSpPr>
          <p:cNvPr id="32" name="Flèche droite 31"/>
          <p:cNvSpPr/>
          <p:nvPr/>
        </p:nvSpPr>
        <p:spPr>
          <a:xfrm>
            <a:off x="3548418" y="2602886"/>
            <a:ext cx="703900" cy="5148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50%</a:t>
            </a:r>
          </a:p>
        </p:txBody>
      </p:sp>
      <p:sp>
        <p:nvSpPr>
          <p:cNvPr id="33" name="Flèche droite 32"/>
          <p:cNvSpPr/>
          <p:nvPr/>
        </p:nvSpPr>
        <p:spPr>
          <a:xfrm rot="10800000">
            <a:off x="7085148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1835769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5400000">
            <a:off x="4579338" y="3593799"/>
            <a:ext cx="375314" cy="346990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77775" y="3978509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808080"/>
                </a:solidFill>
              </a:rPr>
              <a:t>44,8%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418654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808080"/>
                </a:solidFill>
              </a:rPr>
              <a:t>42,6%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071233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808080"/>
                </a:solidFill>
              </a:rPr>
              <a:t>12,6%</a:t>
            </a:r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99312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TITANIUM STREAM</a:t>
            </a:r>
            <a:endParaRPr lang="fr-FR" sz="2400" dirty="0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7791"/>
          <a:stretch/>
        </p:blipFill>
        <p:spPr bwMode="auto">
          <a:xfrm>
            <a:off x="0" y="926201"/>
            <a:ext cx="7833815" cy="55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42702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UKAD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34830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The Raison d’Etre of UKAD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6231" y="1057130"/>
            <a:ext cx="5845190" cy="4850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n-US" sz="2400" dirty="0">
                <a:solidFill>
                  <a:prstClr val="black"/>
                </a:solidFill>
              </a:rPr>
              <a:t>The creation of UKAD was driven by :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increase of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material in airplane structures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UKTMP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downstream development,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Aubert et Duval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upstream development,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support of Airbus with a 10 years sales agreement, 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French local authorities support,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5" y="2929981"/>
            <a:ext cx="3175770" cy="25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 descr="A350XWB RR AIRBUS V02 300dp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91" y="1767175"/>
            <a:ext cx="2872498" cy="9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86842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Foundation</a:t>
            </a:r>
            <a:r>
              <a:rPr lang="fr-FR" dirty="0"/>
              <a:t> of UKAD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8734" y="1108213"/>
            <a:ext cx="7659110" cy="259228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>
                <a:solidFill>
                  <a:prstClr val="black"/>
                </a:solidFill>
              </a:rPr>
              <a:t>	UKAD is a joint-venture which combines, in the titanium market, the strengths of 2 companies  :	</a:t>
            </a:r>
          </a:p>
          <a:p>
            <a:pPr marL="482600" lvl="1" indent="0">
              <a:buFont typeface="Arial"/>
              <a:buNone/>
            </a:pPr>
            <a:endParaRPr lang="en-US" altLang="fr-FR" sz="600" b="1" dirty="0">
              <a:solidFill>
                <a:prstClr val="black"/>
              </a:solidFill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>
                <a:solidFill>
                  <a:prstClr val="black"/>
                </a:solidFill>
              </a:rPr>
              <a:t>Aubert &amp; Duval	</a:t>
            </a:r>
          </a:p>
          <a:p>
            <a:pPr marL="457200" lvl="1" indent="0">
              <a:buFont typeface="Arial"/>
              <a:buNone/>
            </a:pPr>
            <a:r>
              <a:rPr lang="en-US" altLang="fr-FR" b="1" dirty="0">
                <a:solidFill>
                  <a:prstClr val="black"/>
                </a:solidFill>
              </a:rPr>
              <a:t>		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>
                <a:solidFill>
                  <a:prstClr val="black"/>
                </a:solidFill>
              </a:rPr>
              <a:t>UKTMP 		</a:t>
            </a:r>
          </a:p>
          <a:p>
            <a:pPr>
              <a:buFontTx/>
              <a:buNone/>
            </a:pPr>
            <a:endParaRPr lang="en-US" altLang="fr-FR" sz="2000" b="1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250" y="3111415"/>
            <a:ext cx="836252" cy="7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398" y="2232081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90" y="3823899"/>
            <a:ext cx="3487333" cy="246667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452990" y="6312584"/>
            <a:ext cx="399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prstClr val="black"/>
                </a:solidFill>
              </a:rPr>
              <a:t>UKTMP plant in Kazakhstan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117054" y="3856630"/>
            <a:ext cx="4335936" cy="27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>
                <a:solidFill>
                  <a:prstClr val="black"/>
                </a:solidFill>
              </a:rPr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>
              <a:solidFill>
                <a:prstClr val="black"/>
              </a:solidFill>
            </a:endParaRPr>
          </a:p>
          <a:p>
            <a:pPr>
              <a:buClr>
                <a:srgbClr val="F27019"/>
              </a:buClr>
            </a:pPr>
            <a:r>
              <a:rPr lang="en-US" sz="1600" kern="0" dirty="0" err="1">
                <a:solidFill>
                  <a:prstClr val="black"/>
                </a:solidFill>
              </a:rPr>
              <a:t>Ilmenite</a:t>
            </a:r>
            <a:r>
              <a:rPr lang="en-US" sz="1600" kern="0" dirty="0">
                <a:solidFill>
                  <a:prstClr val="black"/>
                </a:solidFill>
              </a:rPr>
              <a:t> mining operation</a:t>
            </a:r>
          </a:p>
          <a:p>
            <a:pPr>
              <a:buClr>
                <a:srgbClr val="F27019"/>
              </a:buClr>
            </a:pPr>
            <a:r>
              <a:rPr lang="en-US" sz="1600" kern="0" dirty="0">
                <a:solidFill>
                  <a:prstClr val="black"/>
                </a:solidFill>
              </a:rPr>
              <a:t>Titanium slag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>
                <a:solidFill>
                  <a:prstClr val="black"/>
                </a:solidFill>
              </a:rPr>
              <a:t>Titanium tetrachloride and magnesium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>
                <a:solidFill>
                  <a:prstClr val="black"/>
                </a:solidFill>
              </a:rPr>
              <a:t>Titanium sponge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>
                <a:solidFill>
                  <a:prstClr val="black"/>
                </a:solidFill>
              </a:rPr>
              <a:t>Titanium melting facility</a:t>
            </a:r>
          </a:p>
          <a:p>
            <a:pPr marL="0" indent="0"/>
            <a:endParaRPr lang="en-US" sz="1600" kern="0" dirty="0">
              <a:solidFill>
                <a:prstClr val="black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3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209120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572" y="857402"/>
            <a:ext cx="1320532" cy="12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UKTMP in </a:t>
            </a:r>
            <a:r>
              <a:rPr lang="fr-FR" dirty="0" err="1"/>
              <a:t>pictures</a:t>
            </a:r>
            <a:endParaRPr lang="fr-FR" dirty="0"/>
          </a:p>
        </p:txBody>
      </p:sp>
      <p:pic>
        <p:nvPicPr>
          <p:cNvPr id="7" name="Picture 4" descr="DSCN00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1906471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66" y="1944379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DSCN00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1954127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SCN004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07" y="1954127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6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3660323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IMG_005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954" y="36603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IMG_0052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3669079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 descr="DSC_2121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06" y="5313847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954" y="5313846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Foto_001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84" y="5313847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07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839" y="5313847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DSC_211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454" y="3660324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340592238"/>
      </p:ext>
    </p:extLst>
  </p:cSld>
  <p:clrMapOvr>
    <a:masterClrMapping/>
  </p:clrMapOvr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1150</Words>
  <Application>Microsoft Office PowerPoint</Application>
  <PresentationFormat>Affichage à l'écran (4:3)</PresentationFormat>
  <Paragraphs>251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Verdana</vt:lpstr>
      <vt:lpstr>Wingdings</vt:lpstr>
      <vt:lpstr>COUV - SOMMAIRE - CONTACT</vt:lpstr>
      <vt:lpstr>ALLIAGE (orange)</vt:lpstr>
      <vt:lpstr>1_ALLIAGE (orange)</vt:lpstr>
      <vt:lpstr>2_ALLIAGE (orange)</vt:lpstr>
      <vt:lpstr>3_ALLIAGE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DELABORDE Patrick</cp:lastModifiedBy>
  <cp:revision>471</cp:revision>
  <cp:lastPrinted>2020-02-19T16:12:20Z</cp:lastPrinted>
  <dcterms:created xsi:type="dcterms:W3CDTF">2016-11-07T15:50:27Z</dcterms:created>
  <dcterms:modified xsi:type="dcterms:W3CDTF">2020-02-19T16:12:20Z</dcterms:modified>
</cp:coreProperties>
</file>