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  <p:sldMasterId id="2147483801" r:id="rId3"/>
    <p:sldMasterId id="2147483814" r:id="rId4"/>
    <p:sldMasterId id="2147483827" r:id="rId5"/>
  </p:sldMasterIdLst>
  <p:notesMasterIdLst>
    <p:notesMasterId r:id="rId33"/>
  </p:notesMasterIdLst>
  <p:handoutMasterIdLst>
    <p:handoutMasterId r:id="rId34"/>
  </p:handoutMasterIdLst>
  <p:sldIdLst>
    <p:sldId id="257" r:id="rId6"/>
    <p:sldId id="411" r:id="rId7"/>
    <p:sldId id="405" r:id="rId8"/>
    <p:sldId id="289" r:id="rId9"/>
    <p:sldId id="291" r:id="rId10"/>
    <p:sldId id="332" r:id="rId11"/>
    <p:sldId id="331" r:id="rId12"/>
    <p:sldId id="290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30" r:id="rId25"/>
    <p:sldId id="378" r:id="rId26"/>
    <p:sldId id="407" r:id="rId27"/>
    <p:sldId id="408" r:id="rId28"/>
    <p:sldId id="406" r:id="rId29"/>
    <p:sldId id="380" r:id="rId30"/>
    <p:sldId id="395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74"/>
    <a:srgbClr val="1AAA8F"/>
    <a:srgbClr val="808080"/>
    <a:srgbClr val="757F88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 varScale="1">
        <p:scale>
          <a:sx n="67" d="100"/>
          <a:sy n="67" d="100"/>
        </p:scale>
        <p:origin x="1254" y="54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34-4A14-BCE4-A699BF94E4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34-4A14-BCE4-A699BF94E4C0}"/>
              </c:ext>
            </c:extLst>
          </c:dPt>
          <c:dPt>
            <c:idx val="8"/>
            <c:invertIfNegative val="0"/>
            <c:bubble3D val="0"/>
            <c:spPr>
              <a:solidFill>
                <a:srgbClr val="6AB732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934-4A14-BCE4-A699BF94E4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B2019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2860</c:v>
                </c:pt>
                <c:pt idx="7">
                  <c:v>3050</c:v>
                </c:pt>
                <c:pt idx="8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34-4A14-BCE4-A699BF94E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75648"/>
        <c:axId val="36881536"/>
      </c:barChart>
      <c:catAx>
        <c:axId val="368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81536"/>
        <c:crosses val="autoZero"/>
        <c:auto val="1"/>
        <c:lblAlgn val="ctr"/>
        <c:lblOffset val="100"/>
        <c:noMultiLvlLbl val="0"/>
      </c:catAx>
      <c:valAx>
        <c:axId val="368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endParaRPr lang="en-GB" sz="1200" noProof="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endParaRPr lang="en-GB" sz="16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1589FE81-DD30-47CB-8B99-7DCF4A718456}" type="pres">
      <dgm:prSet presAssocID="{96287EC3-ECB5-4C71-A8FA-9639DC21EC4F}" presName="textBox4a" presStyleLbl="revTx" presStyleIdx="0" presStyleCnt="4" custScaleX="112980" custLinFactNeighborY="70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5BAD70E4-2751-410C-93A1-109D1F44E88E}" type="presOf" srcId="{D3B080AC-6A78-49A2-92DA-995495E3EDBA}" destId="{69CA776A-BEE8-40DF-8E6E-140CA480A525}" srcOrd="0" destOrd="0" presId="urn:microsoft.com/office/officeart/2005/8/layout/arrow2"/>
    <dgm:cxn modelId="{9D42637F-7C94-470E-B9BC-2B9C27F78280}" type="presOf" srcId="{267FB777-1607-4F52-A9FF-DA713A3513E6}" destId="{E5DE07CB-D659-407E-9FC8-414C3CAE323D}" srcOrd="0" destOrd="0" presId="urn:microsoft.com/office/officeart/2005/8/layout/arrow2"/>
    <dgm:cxn modelId="{B99F5C0F-5183-4734-96A4-715170A853E7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6A0F1048-170F-420B-92A4-F169F88BF27D}" type="presOf" srcId="{96287EC3-ECB5-4C71-A8FA-9639DC21EC4F}" destId="{1589FE81-DD30-47CB-8B99-7DCF4A718456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6693CB6E-863E-4FD7-A95E-4DE6C7BE6DEB}" type="presOf" srcId="{6FAA8EA2-11D8-4BA4-B249-53355A62E2A7}" destId="{CDCEFCAE-F974-4DF8-ACCC-4B2A5A3463D1}" srcOrd="0" destOrd="0" presId="urn:microsoft.com/office/officeart/2005/8/layout/arrow2"/>
    <dgm:cxn modelId="{FC0CF373-C084-43FA-B324-2F242A6202CC}" type="presParOf" srcId="{E5DE07CB-D659-407E-9FC8-414C3CAE323D}" destId="{856409F8-6F23-417B-91E7-98537CD367E0}" srcOrd="0" destOrd="0" presId="urn:microsoft.com/office/officeart/2005/8/layout/arrow2"/>
    <dgm:cxn modelId="{AEAE13E1-6D47-4446-8B46-7FEA8172A663}" type="presParOf" srcId="{E5DE07CB-D659-407E-9FC8-414C3CAE323D}" destId="{E3C53AC1-DE4A-4923-BDC4-9A3B20ED6A68}" srcOrd="1" destOrd="0" presId="urn:microsoft.com/office/officeart/2005/8/layout/arrow2"/>
    <dgm:cxn modelId="{4E42891D-C52C-4A41-A593-23F760B98B7A}" type="presParOf" srcId="{E3C53AC1-DE4A-4923-BDC4-9A3B20ED6A68}" destId="{FBBA8823-C6A8-43B0-85D4-8705FDDF9BFC}" srcOrd="0" destOrd="0" presId="urn:microsoft.com/office/officeart/2005/8/layout/arrow2"/>
    <dgm:cxn modelId="{25C27A62-BF2E-4069-9678-35CC026056D1}" type="presParOf" srcId="{E3C53AC1-DE4A-4923-BDC4-9A3B20ED6A68}" destId="{1589FE81-DD30-47CB-8B99-7DCF4A718456}" srcOrd="1" destOrd="0" presId="urn:microsoft.com/office/officeart/2005/8/layout/arrow2"/>
    <dgm:cxn modelId="{0DD4F677-25BB-48D6-8088-689C22F0217E}" type="presParOf" srcId="{E3C53AC1-DE4A-4923-BDC4-9A3B20ED6A68}" destId="{5F828938-06DE-4A9B-A85A-EAC606A4C7B7}" srcOrd="2" destOrd="0" presId="urn:microsoft.com/office/officeart/2005/8/layout/arrow2"/>
    <dgm:cxn modelId="{5F8DF7B4-6871-44DE-8439-D054783C07CE}" type="presParOf" srcId="{E3C53AC1-DE4A-4923-BDC4-9A3B20ED6A68}" destId="{CDCEFCAE-F974-4DF8-ACCC-4B2A5A3463D1}" srcOrd="3" destOrd="0" presId="urn:microsoft.com/office/officeart/2005/8/layout/arrow2"/>
    <dgm:cxn modelId="{C361198B-A53F-4D9C-A18D-9FBF4E2E533B}" type="presParOf" srcId="{E3C53AC1-DE4A-4923-BDC4-9A3B20ED6A68}" destId="{E680F8B0-0940-4783-A19B-4D652B9256EA}" srcOrd="4" destOrd="0" presId="urn:microsoft.com/office/officeart/2005/8/layout/arrow2"/>
    <dgm:cxn modelId="{7719B76B-026C-49FF-8EFD-D49536BC94F4}" type="presParOf" srcId="{E3C53AC1-DE4A-4923-BDC4-9A3B20ED6A68}" destId="{BFC4252F-5609-43FA-BB2E-1CECA8F68344}" srcOrd="5" destOrd="0" presId="urn:microsoft.com/office/officeart/2005/8/layout/arrow2"/>
    <dgm:cxn modelId="{EC06A18E-BA01-4397-BE46-4B786F64B0FA}" type="presParOf" srcId="{E3C53AC1-DE4A-4923-BDC4-9A3B20ED6A68}" destId="{83DDC8F4-BC3D-4F4A-BFA8-37C8AD69F0D7}" srcOrd="6" destOrd="0" presId="urn:microsoft.com/office/officeart/2005/8/layout/arrow2"/>
    <dgm:cxn modelId="{C7DCE3A7-7F09-4EA9-896B-39B7B1A1E8D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18360" y="3587283"/>
          <a:ext cx="1403247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kern="12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718360" y="3587283"/>
        <a:ext cx="1403247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10/18/2019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10/18/2019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1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CONTENTS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7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2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75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46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858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979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151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598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86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70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43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49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885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  <p:sldLayoutId id="214748384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wmf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jpeg"/><Relationship Id="rId3" Type="http://schemas.openxmlformats.org/officeDocument/2006/relationships/image" Target="../media/image67.jpeg"/><Relationship Id="rId21" Type="http://schemas.openxmlformats.org/officeDocument/2006/relationships/image" Target="../media/image85.pn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5" Type="http://schemas.openxmlformats.org/officeDocument/2006/relationships/image" Target="../media/image89.png"/><Relationship Id="rId2" Type="http://schemas.openxmlformats.org/officeDocument/2006/relationships/image" Target="../media/image66.jpeg"/><Relationship Id="rId16" Type="http://schemas.openxmlformats.org/officeDocument/2006/relationships/image" Target="../media/image80.png"/><Relationship Id="rId20" Type="http://schemas.openxmlformats.org/officeDocument/2006/relationships/image" Target="../media/image84.gif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24" Type="http://schemas.openxmlformats.org/officeDocument/2006/relationships/image" Target="../media/image88.jpeg"/><Relationship Id="rId32" Type="http://schemas.openxmlformats.org/officeDocument/2006/relationships/image" Target="../media/image96.png"/><Relationship Id="rId5" Type="http://schemas.openxmlformats.org/officeDocument/2006/relationships/image" Target="../media/image69.jpeg"/><Relationship Id="rId15" Type="http://schemas.openxmlformats.org/officeDocument/2006/relationships/image" Target="../media/image79.jpeg"/><Relationship Id="rId23" Type="http://schemas.openxmlformats.org/officeDocument/2006/relationships/image" Target="../media/image87.jpe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8.jpe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jpeg"/><Relationship Id="rId11" Type="http://schemas.openxmlformats.org/officeDocument/2006/relationships/image" Target="../media/image105.png"/><Relationship Id="rId5" Type="http://schemas.openxmlformats.org/officeDocument/2006/relationships/image" Target="../media/image100.jpe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jpeg"/><Relationship Id="rId7" Type="http://schemas.openxmlformats.org/officeDocument/2006/relationships/image" Target="../media/image6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hyperlink" Target="http://www.google.fr/url?sa=i&amp;rct=j&amp;q=&amp;esrc=s&amp;source=images&amp;cd=&amp;cad=rja&amp;uact=8&amp;ved=0ahUKEwjE-P3S2bzTAhXIyRoKHVQiCKQQjRwIBw&amp;url=http://www.seton.fr/panneau-evacuation-aluminium-point-rassemblement-apres-evacuation.html&amp;psig=AFQjCNGkKyYdXnfPvJE2VIdmnNctv2_TeA&amp;ust=1493109773030028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UKAD 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October</a:t>
            </a:r>
            <a:r>
              <a:rPr lang="fr-FR" dirty="0" smtClean="0"/>
              <a:t> </a:t>
            </a:r>
            <a:r>
              <a:rPr lang="fr-FR" dirty="0" smtClean="0"/>
              <a:t>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F</a:t>
            </a:r>
            <a:r>
              <a:rPr lang="fr-FR" dirty="0" err="1" smtClean="0"/>
              <a:t>oundation</a:t>
            </a:r>
            <a:r>
              <a:rPr lang="fr-FR" dirty="0" smtClean="0"/>
              <a:t> of UKAD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>
                <a:solidFill>
                  <a:prstClr val="black"/>
                </a:solidFill>
              </a:rPr>
              <a:t>	UKAD is a joint-venture which combines, in the titanium market, the strengths 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 smtClean="0">
              <a:solidFill>
                <a:prstClr val="black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>
                <a:solidFill>
                  <a:prstClr val="black"/>
                </a:solidFill>
              </a:rPr>
              <a:t>Aubert &amp; Duval	</a:t>
            </a:r>
          </a:p>
          <a:p>
            <a:pPr marL="457200" lvl="1" indent="0">
              <a:buFont typeface="Arial"/>
              <a:buNone/>
            </a:pPr>
            <a:r>
              <a:rPr lang="en-US" altLang="fr-FR" b="1" dirty="0" smtClean="0">
                <a:solidFill>
                  <a:prstClr val="black"/>
                </a:solidFill>
              </a:rPr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>
                <a:solidFill>
                  <a:prstClr val="black"/>
                </a:solidFill>
              </a:rPr>
              <a:t>UKTMP 		</a:t>
            </a:r>
          </a:p>
          <a:p>
            <a:pPr>
              <a:buFontTx/>
              <a:buNone/>
            </a:pPr>
            <a:endParaRPr lang="en-US" altLang="fr-FR" sz="2000" b="1" dirty="0" smtClean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90" y="3823899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452990" y="6312584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prstClr val="black"/>
                </a:solidFill>
              </a:rPr>
              <a:t>UKTMP plant in Kazakhstan</a:t>
            </a:r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117054" y="3856630"/>
            <a:ext cx="4335936" cy="27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solidFill>
                  <a:prstClr val="black"/>
                </a:solidFill>
              </a:rPr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prstClr val="black"/>
              </a:solidFill>
            </a:endParaRPr>
          </a:p>
          <a:p>
            <a:pPr>
              <a:buClr>
                <a:srgbClr val="F27019"/>
              </a:buClr>
            </a:pPr>
            <a:r>
              <a:rPr lang="en-US" sz="1600" kern="0" dirty="0" err="1" smtClean="0">
                <a:solidFill>
                  <a:prstClr val="black"/>
                </a:solidFill>
              </a:rPr>
              <a:t>Ilmenite</a:t>
            </a:r>
            <a:r>
              <a:rPr lang="en-US" sz="1600" kern="0" dirty="0" smtClean="0">
                <a:solidFill>
                  <a:prstClr val="black"/>
                </a:solidFill>
              </a:rPr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melting facility</a:t>
            </a:r>
          </a:p>
          <a:p>
            <a:pPr marL="0" indent="0"/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3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7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ocation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1077600"/>
            <a:ext cx="7150658" cy="5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54473" y="1712935"/>
            <a:ext cx="196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AUBERT &amp; DUVAL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6213" y="4818814"/>
            <a:ext cx="86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IV30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0326" y="4629259"/>
            <a:ext cx="15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UKAD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71411" y="5189151"/>
            <a:ext cx="27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EcoTitanium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Process</a:t>
            </a:r>
            <a:r>
              <a:rPr lang="fr-FR" dirty="0" smtClean="0"/>
              <a:t> of UKAD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1059" y="830540"/>
            <a:ext cx="8971237" cy="4642077"/>
            <a:chOff x="54372" y="1196975"/>
            <a:chExt cx="8971237" cy="4642077"/>
          </a:xfrm>
        </p:grpSpPr>
        <p:grpSp>
          <p:nvGrpSpPr>
            <p:cNvPr id="7" name="Groupe 6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sp>
              <p:nvSpPr>
                <p:cNvPr id="47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Lingots</a:t>
                  </a:r>
                  <a:endParaRPr lang="fr-FR" altLang="fr-FR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pic>
              <p:nvPicPr>
                <p:cNvPr id="27" name="Picture 2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2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rgbClr val="FFFFFF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0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0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2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38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 smtClean="0">
                      <a:solidFill>
                        <a:srgbClr val="4D4D4D"/>
                      </a:solidFill>
                      <a:latin typeface="Verdana" pitchFamily="34" charset="0"/>
                    </a:rPr>
                    <a:t>forging </a:t>
                  </a:r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36" name="Image 35"/>
                <p:cNvPicPr/>
                <p:nvPr/>
              </p:nvPicPr>
              <p:blipFill rotWithShape="1"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*</a:t>
                  </a:r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11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solidFill>
                    <a:prstClr val="black"/>
                  </a:solidFill>
                  <a:latin typeface="Verdana" pitchFamily="34" charset="0"/>
                </a:rPr>
                <a:t>Aubert</a:t>
              </a:r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51059" y="4865172"/>
            <a:ext cx="897704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b="1" dirty="0" smtClean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b="1" dirty="0" smtClean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b="1" dirty="0" smtClean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Blooms and billets (round) from 85 to 450 mm in Ø and 4 to 6 m long,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</a:t>
            </a:r>
            <a:r>
              <a:rPr lang="en-US" altLang="fr-FR" dirty="0">
                <a:solidFill>
                  <a:prstClr val="black"/>
                </a:solidFill>
              </a:rPr>
              <a:t>Bars below </a:t>
            </a:r>
            <a:r>
              <a:rPr lang="en-US" altLang="fr-FR" dirty="0" smtClean="0">
                <a:solidFill>
                  <a:prstClr val="black"/>
                </a:solidFill>
              </a:rPr>
              <a:t>80 </a:t>
            </a:r>
            <a:r>
              <a:rPr lang="en-US" altLang="fr-FR" dirty="0">
                <a:solidFill>
                  <a:prstClr val="black"/>
                </a:solidFill>
              </a:rPr>
              <a:t>mm in 2019, </a:t>
            </a:r>
            <a:r>
              <a:rPr lang="en-US" altLang="fr-FR" dirty="0" smtClean="0">
                <a:solidFill>
                  <a:prstClr val="black"/>
                </a:solidFill>
              </a:rPr>
              <a:t>allowed by new </a:t>
            </a:r>
            <a:r>
              <a:rPr lang="en-US" altLang="fr-FR" dirty="0">
                <a:solidFill>
                  <a:prstClr val="black"/>
                </a:solidFill>
              </a:rPr>
              <a:t>investment in Aubert et </a:t>
            </a:r>
            <a:r>
              <a:rPr lang="en-US" altLang="fr-FR" dirty="0" smtClean="0">
                <a:solidFill>
                  <a:prstClr val="black"/>
                </a:solidFill>
              </a:rPr>
              <a:t>Duval.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Rectangular shapes with </a:t>
            </a:r>
            <a:r>
              <a:rPr lang="en-US" altLang="fr-FR" dirty="0" err="1" smtClean="0">
                <a:solidFill>
                  <a:prstClr val="black"/>
                </a:solidFill>
              </a:rPr>
              <a:t>Erasteel</a:t>
            </a:r>
            <a:r>
              <a:rPr lang="en-US" altLang="fr-FR" dirty="0" smtClean="0">
                <a:solidFill>
                  <a:prstClr val="black"/>
                </a:solidFill>
              </a:rPr>
              <a:t> </a:t>
            </a:r>
            <a:r>
              <a:rPr lang="en-US" altLang="fr-FR" dirty="0" err="1" smtClean="0">
                <a:solidFill>
                  <a:prstClr val="black"/>
                </a:solidFill>
              </a:rPr>
              <a:t>Champagnole</a:t>
            </a:r>
            <a:r>
              <a:rPr lang="en-US" altLang="fr-FR" dirty="0" smtClean="0">
                <a:solidFill>
                  <a:prstClr val="black"/>
                </a:solidFill>
              </a:rPr>
              <a:t> plant.</a:t>
            </a:r>
            <a:endParaRPr lang="en-US" altLang="fr-FR" dirty="0">
              <a:solidFill>
                <a:prstClr val="black"/>
              </a:solidFill>
            </a:endParaRPr>
          </a:p>
        </p:txBody>
      </p:sp>
      <p:sp>
        <p:nvSpPr>
          <p:cNvPr id="9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4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272622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Worldwide </a:t>
            </a:r>
            <a:r>
              <a:rPr lang="fr-FR" dirty="0" err="1"/>
              <a:t>A</a:t>
            </a:r>
            <a:r>
              <a:rPr lang="fr-FR" dirty="0" err="1" smtClean="0"/>
              <a:t>eronautical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97641" y="4491140"/>
            <a:ext cx="2278285" cy="1724699"/>
            <a:chOff x="5726667" y="4754651"/>
            <a:chExt cx="2278285" cy="1724699"/>
          </a:xfrm>
        </p:grpSpPr>
        <p:pic>
          <p:nvPicPr>
            <p:cNvPr id="44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442290" y="984558"/>
            <a:ext cx="5934720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6AB73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6042" y="119138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prstClr val="black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207" y="3040555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42290" y="1557160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Billets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746" y="1656208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871" y="4616612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Ti </a:t>
            </a:r>
            <a:r>
              <a:rPr lang="fr-FR" dirty="0" err="1" smtClean="0">
                <a:solidFill>
                  <a:prstClr val="black"/>
                </a:solidFill>
              </a:rPr>
              <a:t>Alloy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Ingot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4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98" y="1656208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endCxn id="10" idx="1"/>
          </p:cNvCxnSpPr>
          <p:nvPr/>
        </p:nvCxnSpPr>
        <p:spPr>
          <a:xfrm flipV="1">
            <a:off x="4774772" y="3631261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91912" y="2349759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45" idx="3"/>
          </p:cNvCxnSpPr>
          <p:nvPr/>
        </p:nvCxnSpPr>
        <p:spPr>
          <a:xfrm>
            <a:off x="4774772" y="4965527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11" y="4253578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885" y="1883829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00" y="41872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36063" y="346194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716" y="599439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439" y="1494769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927" y="2254308"/>
            <a:ext cx="1405821" cy="28772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542" y="1755474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7616097" y="4939578"/>
            <a:ext cx="1468812" cy="541520"/>
            <a:chOff x="7639692" y="2033381"/>
            <a:chExt cx="1468812" cy="54152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033381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Afficher l'image d'origin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349126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923" y="2561696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111" y="3936063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1199" y="4583578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837" y="3220556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606" y="3533605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9" y="4980580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3" y="5131619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4" y="5464236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51" y="5870362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0" y="6259687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83719" y="3158760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avec flèche 37"/>
          <p:cNvCxnSpPr/>
          <p:nvPr/>
        </p:nvCxnSpPr>
        <p:spPr>
          <a:xfrm>
            <a:off x="3443953" y="3766627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668885" y="3766627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8" y="5856995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15" y="4480793"/>
            <a:ext cx="669031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3" y="4839689"/>
            <a:ext cx="628040" cy="2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5116796"/>
            <a:ext cx="912242" cy="2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89" y="4293101"/>
            <a:ext cx="872880" cy="3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4" y="5465072"/>
            <a:ext cx="1191860" cy="2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Fasteners and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726667" y="1105065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1963" y="1116798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78044" y="1137694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</a:rPr>
              <a:t>Ingot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rgbClr val="000000"/>
                </a:solidFill>
              </a:rPr>
              <a:t> Blooms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000000"/>
                </a:solidFill>
              </a:rPr>
              <a:t>Bars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14643" y="3936883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</a:rPr>
              <a:t> Implants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11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1615240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3472238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4803186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17" y="5232771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04048" y="2807746"/>
            <a:ext cx="722619" cy="1468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004048" y="5491872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0792" y="4542030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Ti </a:t>
            </a:r>
            <a:r>
              <a:rPr lang="fr-FR" dirty="0" err="1" smtClean="0">
                <a:solidFill>
                  <a:srgbClr val="000000"/>
                </a:solidFill>
              </a:rPr>
              <a:t>Alloy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Ingot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8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65315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15" y="5158005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 rot="16200000">
            <a:off x="7316275" y="5581907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Hip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186463" y="5452662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Knee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2" name="Picture 12" descr="fasteners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97" y="3003493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 rot="16200000">
            <a:off x="6783570" y="682910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market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167084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0294" y="305341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48" y="4493439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08" y="2293405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40" y="2683995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, </a:t>
            </a:r>
            <a:r>
              <a:rPr lang="fr-FR" dirty="0" err="1"/>
              <a:t>I</a:t>
            </a:r>
            <a:r>
              <a:rPr lang="fr-FR" dirty="0" err="1" smtClean="0"/>
              <a:t>ndustrial</a:t>
            </a:r>
            <a:r>
              <a:rPr lang="fr-FR" dirty="0" smtClean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7054" y="1208106"/>
            <a:ext cx="8858746" cy="5119500"/>
            <a:chOff x="140792" y="1394792"/>
            <a:chExt cx="8858746" cy="5119500"/>
          </a:xfrm>
        </p:grpSpPr>
        <p:pic>
          <p:nvPicPr>
            <p:cNvPr id="7" name="Image 5" descr="http://www.melesi.it/media/Products/ApplicazioneOnshore/BLI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26" y="3573016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http://www.melesi.it/media/Products/ApplicazioneOnshore/SLIP%20ON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2000" y="3573016"/>
              <a:ext cx="1440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  <a:endPara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94665" y="1796753"/>
              <a:ext cx="31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000000"/>
                  </a:solidFill>
                </a:rPr>
                <a:t>Ingot</a:t>
              </a:r>
              <a:r>
                <a:rPr lang="fr-FR" dirty="0" smtClean="0">
                  <a:solidFill>
                    <a:srgbClr val="000000"/>
                  </a:solidFill>
                </a:rPr>
                <a:t> </a:t>
              </a:r>
              <a:r>
                <a:rPr lang="fr-FR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fr-FR" dirty="0" smtClean="0">
                  <a:solidFill>
                    <a:srgbClr val="000000"/>
                  </a:solidFill>
                </a:rPr>
                <a:t> Blooms, Billettes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730445" y="2399067"/>
              <a:ext cx="12608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Welding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Neck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36597" y="4784254"/>
              <a:ext cx="1262941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Covers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and 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flanges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2" descr="C:\Users\patrick.delaborde\Documents\UKAD\Présentations\2014 05 22 Présentation Forum Kazakhstan\Photos\Blooms 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399067"/>
              <a:ext cx="2508818" cy="162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4" descr="http://www.melesi.it/media/Products/ApplicazioneOnshore/WELDING%20NE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919987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7" descr="http://www.melesi.it/media/Products/ApplicazioneOnshore/COMPA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00" y="5085542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40792" y="4831757"/>
              <a:ext cx="155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00"/>
                  </a:solidFill>
                </a:rPr>
                <a:t>Ti CP or Ti </a:t>
              </a:r>
              <a:r>
                <a:rPr lang="fr-FR" dirty="0" err="1" smtClean="0">
                  <a:solidFill>
                    <a:srgbClr val="000000"/>
                  </a:solidFill>
                </a:rPr>
                <a:t>Alloy</a:t>
              </a:r>
              <a:r>
                <a:rPr lang="fr-FR" dirty="0" smtClean="0">
                  <a:solidFill>
                    <a:srgbClr val="000000"/>
                  </a:solidFill>
                </a:rPr>
                <a:t> </a:t>
              </a:r>
              <a:r>
                <a:rPr lang="fr-FR" dirty="0" err="1" smtClean="0">
                  <a:solidFill>
                    <a:srgbClr val="000000"/>
                  </a:solidFill>
                </a:rPr>
                <a:t>Ingot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7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" y="1910462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41752"/>
              <a:ext cx="26098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326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Key Figures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-39374" y="934449"/>
            <a:ext cx="9183373" cy="5236088"/>
            <a:chOff x="-39374" y="1700808"/>
            <a:chExt cx="8715830" cy="495913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997548655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Tons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187624" y="2348880"/>
              <a:ext cx="2016224" cy="1152310"/>
            </a:xfrm>
            <a:prstGeom prst="wedgeRoundRectCallout">
              <a:avLst>
                <a:gd name="adj1" fmla="val 94902"/>
                <a:gd name="adj2" fmla="val 16062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Impact of the build-up of a strategic stock for our main customer.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certifications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654" y="1075754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ISO 9001 and AS 9100, last approval Dec 2018</a:t>
            </a: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ISO 14 001 and OHSAS 18001, last approval Dec 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Ultra Sonic </a:t>
            </a:r>
            <a:r>
              <a:rPr lang="en-US" altLang="fr-FR" sz="2000" dirty="0" err="1" smtClean="0">
                <a:solidFill>
                  <a:prstClr val="black"/>
                </a:solidFill>
              </a:rPr>
              <a:t>Nadcap</a:t>
            </a:r>
            <a:r>
              <a:rPr lang="en-US" altLang="fr-FR" sz="2000" dirty="0" smtClean="0">
                <a:solidFill>
                  <a:prstClr val="black"/>
                </a:solidFill>
              </a:rPr>
              <a:t> Certification in Dec 2014, confirmed in 2015, 2016 and in April 2018.</a:t>
            </a: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b="1" dirty="0" smtClean="0">
                <a:solidFill>
                  <a:prstClr val="black"/>
                </a:solidFill>
              </a:rPr>
              <a:t>Airbus </a:t>
            </a:r>
            <a:r>
              <a:rPr lang="en-US" altLang="fr-FR" sz="2000" dirty="0" smtClean="0">
                <a:solidFill>
                  <a:prstClr val="black"/>
                </a:solidFill>
              </a:rPr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 smtClean="0">
                <a:solidFill>
                  <a:prstClr val="black"/>
                </a:solidFill>
              </a:rPr>
              <a:t>IPCA Jan 2013 « C »</a:t>
            </a:r>
            <a:r>
              <a:rPr lang="en-US" altLang="fr-FR" sz="19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IPCA+ 28 Jan 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olidFill>
                  <a:prstClr val="black"/>
                </a:solidFill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AMS 4928 </a:t>
            </a:r>
            <a:r>
              <a:rPr lang="fr-FR" sz="1900" dirty="0" smtClean="0">
                <a:solidFill>
                  <a:prstClr val="black"/>
                </a:solidFill>
              </a:rPr>
              <a:t>and Ultra Sonic </a:t>
            </a:r>
            <a:r>
              <a:rPr lang="fr-FR" sz="1900" dirty="0" err="1" smtClean="0">
                <a:solidFill>
                  <a:prstClr val="black"/>
                </a:solidFill>
              </a:rPr>
              <a:t>tested</a:t>
            </a:r>
            <a:r>
              <a:rPr lang="fr-FR" sz="1900" dirty="0" smtClean="0">
                <a:solidFill>
                  <a:prstClr val="black"/>
                </a:solidFill>
              </a:rPr>
              <a:t> in accordance </a:t>
            </a:r>
            <a:r>
              <a:rPr lang="fr-FR" sz="1900" dirty="0" err="1" smtClean="0">
                <a:solidFill>
                  <a:prstClr val="black"/>
                </a:solidFill>
              </a:rPr>
              <a:t>with</a:t>
            </a:r>
            <a:r>
              <a:rPr lang="fr-FR" sz="1900" dirty="0" smtClean="0">
                <a:solidFill>
                  <a:prstClr val="black"/>
                </a:solidFill>
              </a:rPr>
              <a:t> </a:t>
            </a:r>
            <a:r>
              <a:rPr lang="fr-FR" sz="1900" b="1" dirty="0" smtClean="0">
                <a:solidFill>
                  <a:prstClr val="black"/>
                </a:solidFill>
              </a:rPr>
              <a:t>AMS 2631</a:t>
            </a:r>
            <a:r>
              <a:rPr lang="fr-FR" sz="1900" dirty="0" smtClean="0">
                <a:solidFill>
                  <a:prstClr val="black"/>
                </a:solidFill>
              </a:rPr>
              <a:t>.</a:t>
            </a:r>
            <a:endParaRPr lang="en-US" altLang="fr-FR" sz="1900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fr-FR" sz="1600" dirty="0" smtClean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Awards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For </a:t>
            </a:r>
            <a:r>
              <a:rPr lang="fr-FR" sz="1600" dirty="0" err="1" smtClean="0">
                <a:solidFill>
                  <a:prstClr val="black"/>
                </a:solidFill>
              </a:rPr>
              <a:t>three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years</a:t>
            </a:r>
            <a:r>
              <a:rPr lang="fr-FR" sz="1600" dirty="0" smtClean="0">
                <a:solidFill>
                  <a:prstClr val="black"/>
                </a:solidFill>
              </a:rPr>
              <a:t> running, UKAD </a:t>
            </a:r>
            <a:r>
              <a:rPr lang="fr-FR" sz="1600" dirty="0" err="1" smtClean="0">
                <a:solidFill>
                  <a:prstClr val="black"/>
                </a:solidFill>
              </a:rPr>
              <a:t>was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awarded</a:t>
            </a:r>
            <a:r>
              <a:rPr lang="fr-FR" sz="1600" dirty="0" smtClean="0">
                <a:solidFill>
                  <a:prstClr val="black"/>
                </a:solidFill>
              </a:rPr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 Best </a:t>
            </a:r>
            <a:r>
              <a:rPr lang="fr-FR" sz="1600" dirty="0" err="1" smtClean="0">
                <a:solidFill>
                  <a:prstClr val="black"/>
                </a:solidFill>
              </a:rPr>
              <a:t>Improver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Award</a:t>
            </a:r>
            <a:r>
              <a:rPr lang="fr-FR" sz="1600" dirty="0" smtClean="0">
                <a:solidFill>
                  <a:prstClr val="black"/>
                </a:solidFill>
              </a:rPr>
              <a:t> 2014, 2015, 2018</a:t>
            </a:r>
            <a:r>
              <a:rPr lang="fr-FR" sz="1600" dirty="0">
                <a:solidFill>
                  <a:prstClr val="black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324" y="2957689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72124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000" smtClean="0">
                <a:solidFill>
                  <a:prstClr val="black"/>
                </a:solidFill>
              </a:rPr>
              <a:pPr/>
              <a:t>2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172" y="952685"/>
            <a:ext cx="7902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to guarantee an enjoyable visit, thanks to follow these few safety rules in the production hall :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78172" y="1323030"/>
            <a:ext cx="8947382" cy="5302102"/>
            <a:chOff x="159414" y="1161529"/>
            <a:chExt cx="8947382" cy="4978233"/>
          </a:xfrm>
        </p:grpSpPr>
        <p:grpSp>
          <p:nvGrpSpPr>
            <p:cNvPr id="42" name="Groupe 41"/>
            <p:cNvGrpSpPr/>
            <p:nvPr/>
          </p:nvGrpSpPr>
          <p:grpSpPr>
            <a:xfrm>
              <a:off x="159414" y="1161529"/>
              <a:ext cx="4149663" cy="4760127"/>
              <a:chOff x="159414" y="1161529"/>
              <a:chExt cx="4149663" cy="4760127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159414" y="4984459"/>
                <a:ext cx="4149663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defRPr>
                </a:lvl1pPr>
              </a:lstStyle>
              <a:p>
                <a:pPr>
                  <a:defRPr/>
                </a:pPr>
                <a:r>
                  <a:rPr lang="en-US" sz="1300" b="1" dirty="0" smtClean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If you see an accident, please warn ASAP a first-aid worker. They are easy to recognize thanks to a green helmet. </a:t>
                </a:r>
                <a:endParaRPr lang="en-US" sz="1300" b="1" dirty="0">
                  <a:solidFill>
                    <a:srgbClr val="1F497D">
                      <a:lumMod val="50000"/>
                    </a:srgb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8" name="Picture 2" descr="http://www.usinenouvelle.com/expo/img/casque-de-securite-leg-000309011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23" y="5383898"/>
                <a:ext cx="535836" cy="53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58"/>
              <p:cNvGrpSpPr/>
              <p:nvPr/>
            </p:nvGrpSpPr>
            <p:grpSpPr>
              <a:xfrm>
                <a:off x="159414" y="1161529"/>
                <a:ext cx="4149663" cy="3918887"/>
                <a:chOff x="159414" y="1081945"/>
                <a:chExt cx="4149663" cy="3918887"/>
              </a:xfrm>
            </p:grpSpPr>
            <p:sp>
              <p:nvSpPr>
                <p:cNvPr id="60" name="Rectangle à coins arrondis 59"/>
                <p:cNvSpPr/>
                <p:nvPr/>
              </p:nvSpPr>
              <p:spPr>
                <a:xfrm>
                  <a:off x="901967" y="1081945"/>
                  <a:ext cx="2664556" cy="363537"/>
                </a:xfrm>
                <a:prstGeom prst="roundRect">
                  <a:avLst/>
                </a:prstGeom>
                <a:solidFill>
                  <a:srgbClr val="EF7A4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SAFETY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61" name="Groupe 60"/>
                <p:cNvGrpSpPr/>
                <p:nvPr/>
              </p:nvGrpSpPr>
              <p:grpSpPr>
                <a:xfrm>
                  <a:off x="159414" y="1562010"/>
                  <a:ext cx="4149663" cy="3438822"/>
                  <a:chOff x="159414" y="1668168"/>
                  <a:chExt cx="4149663" cy="3438822"/>
                </a:xfrm>
              </p:grpSpPr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59414" y="1668168"/>
                    <a:ext cx="4149663" cy="34388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40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defRPr>
                    </a:lvl1pPr>
                  </a:lstStyle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Wear personal protective equipment (helmet. eyewear, earplugs, safety shoes and reflective jacket).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 careful at the handling devices and travelling forklifts.</a:t>
                    </a:r>
                  </a:p>
                  <a:p>
                    <a:pPr algn="just"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</a:t>
                    </a: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cross safety fences.</a:t>
                    </a: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touch products (danger of getting burned and/or cut).</a:t>
                    </a:r>
                  </a:p>
                  <a:p>
                    <a:pPr algn="l">
                      <a:defRPr/>
                    </a:pPr>
                    <a:endParaRPr lang="en-US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pic>
                <p:nvPicPr>
                  <p:cNvPr id="63" name="Picture 8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5140" y="3371266"/>
                    <a:ext cx="854075" cy="758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4" name="Picture 9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5809" y="3339429"/>
                    <a:ext cx="795306" cy="75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5" name="Image 64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0548" y="3433824"/>
                    <a:ext cx="658961" cy="658961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760855" y="2309246"/>
                    <a:ext cx="3044493" cy="641097"/>
                    <a:chOff x="710982" y="2309246"/>
                    <a:chExt cx="3044493" cy="641097"/>
                  </a:xfrm>
                </p:grpSpPr>
                <p:pic>
                  <p:nvPicPr>
                    <p:cNvPr id="6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338050" y="2309254"/>
                      <a:ext cx="622584" cy="6205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8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8391" y="2309254"/>
                      <a:ext cx="641089" cy="6410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9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37177" y="2326580"/>
                      <a:ext cx="618298" cy="6210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0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0982" y="2309246"/>
                      <a:ext cx="641090" cy="6410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</p:grpSp>
        <p:grpSp>
          <p:nvGrpSpPr>
            <p:cNvPr id="43" name="Groupe 42"/>
            <p:cNvGrpSpPr/>
            <p:nvPr/>
          </p:nvGrpSpPr>
          <p:grpSpPr>
            <a:xfrm>
              <a:off x="4852015" y="1161706"/>
              <a:ext cx="4254781" cy="4978056"/>
              <a:chOff x="4852015" y="1161706"/>
              <a:chExt cx="4254781" cy="4978056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4856800" y="3268076"/>
                <a:ext cx="4249996" cy="1295966"/>
                <a:chOff x="4861584" y="3284351"/>
                <a:chExt cx="4249996" cy="1295966"/>
              </a:xfrm>
            </p:grpSpPr>
            <p:sp>
              <p:nvSpPr>
                <p:cNvPr id="55" name="Rectangle à coins arrondis 54"/>
                <p:cNvSpPr/>
                <p:nvPr/>
              </p:nvSpPr>
              <p:spPr>
                <a:xfrm>
                  <a:off x="5544032" y="3284351"/>
                  <a:ext cx="2664556" cy="360363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ENVIRONMENTAL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4861584" y="3733931"/>
                  <a:ext cx="4249996" cy="846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Save energy (water and electricity).</a:t>
                  </a:r>
                </a:p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 leakage, please inform us ASAP.</a:t>
                  </a:r>
                </a:p>
                <a:p>
                  <a:pPr algn="just">
                    <a:spcAft>
                      <a:spcPts val="600"/>
                    </a:spcAft>
                    <a:defRPr/>
                  </a:pPr>
                  <a:endParaRPr lang="en-US" sz="1300" dirty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4856801" y="1161706"/>
                <a:ext cx="4179340" cy="972509"/>
                <a:chOff x="4861585" y="1081944"/>
                <a:chExt cx="4179340" cy="972509"/>
              </a:xfrm>
            </p:grpSpPr>
            <p:sp>
              <p:nvSpPr>
                <p:cNvPr id="53" name="ZoneTexte 52"/>
                <p:cNvSpPr txBox="1"/>
                <p:nvPr/>
              </p:nvSpPr>
              <p:spPr>
                <a:xfrm>
                  <a:off x="4861585" y="1562010"/>
                  <a:ext cx="417934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an hazardous situation, feel free to inform us.</a:t>
                  </a:r>
                </a:p>
              </p:txBody>
            </p:sp>
            <p:sp>
              <p:nvSpPr>
                <p:cNvPr id="54" name="Rectangle à coins arrondis 53"/>
                <p:cNvSpPr/>
                <p:nvPr/>
              </p:nvSpPr>
              <p:spPr>
                <a:xfrm>
                  <a:off x="5596784" y="1081944"/>
                  <a:ext cx="2664556" cy="363538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SHARED VIGILANCE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4852015" y="4382677"/>
                <a:ext cx="4088741" cy="1160929"/>
                <a:chOff x="4856799" y="4466371"/>
                <a:chExt cx="4088741" cy="1160929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>
                  <a:off x="5544092" y="4466371"/>
                  <a:ext cx="2664556" cy="360363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EVACUATION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4856799" y="4934803"/>
                  <a:ext cx="4088741" cy="692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>
                    <a:defRPr/>
                  </a:pPr>
                  <a:r>
                    <a:rPr lang="en-US" sz="1300" b="1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hear the emergency alert system, follow your guide to </a:t>
                  </a:r>
                  <a:r>
                    <a:rPr lang="en-US" sz="1300" b="1" dirty="0" smtClean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the meeting point </a:t>
                  </a:r>
                  <a:r>
                    <a:rPr lang="en-US" sz="1300" b="1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situated near the entrance.</a:t>
                  </a: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4858871" y="2153880"/>
                <a:ext cx="4177270" cy="979696"/>
                <a:chOff x="4861585" y="2119694"/>
                <a:chExt cx="4177270" cy="979696"/>
              </a:xfrm>
            </p:grpSpPr>
            <p:sp>
              <p:nvSpPr>
                <p:cNvPr id="49" name="Rectangle à coins arrondis 48"/>
                <p:cNvSpPr/>
                <p:nvPr/>
              </p:nvSpPr>
              <p:spPr>
                <a:xfrm>
                  <a:off x="5568892" y="2119694"/>
                  <a:ext cx="2664556" cy="363538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QUALITY PRODUCT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4861585" y="2606947"/>
                  <a:ext cx="417727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Do not used source of tungsten pollution </a:t>
                  </a: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: ballpoint </a:t>
                  </a: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pen, filament lamp, drill tools…</a:t>
                  </a:r>
                </a:p>
              </p:txBody>
            </p:sp>
          </p:grpSp>
          <p:pic>
            <p:nvPicPr>
              <p:cNvPr id="48" name="Picture 12" descr="Résultat de recherche d'images pour &quot;logo point de rassemblement&quot;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484" y="5309618"/>
                <a:ext cx="830144" cy="830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4097" y="6585376"/>
            <a:ext cx="3146730" cy="232867"/>
          </a:xfrm>
        </p:spPr>
        <p:txBody>
          <a:bodyPr/>
          <a:lstStyle/>
          <a:p>
            <a:r>
              <a:rPr lang="en-US" sz="1000" dirty="0" smtClean="0">
                <a:solidFill>
                  <a:prstClr val="black"/>
                </a:solidFill>
              </a:rPr>
              <a:t>UKAD and  EcoTitanium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3" y="218178"/>
            <a:ext cx="6945958" cy="553998"/>
          </a:xfrm>
        </p:spPr>
        <p:txBody>
          <a:bodyPr/>
          <a:lstStyle/>
          <a:p>
            <a:r>
              <a:rPr lang="en-US" dirty="0" smtClean="0"/>
              <a:t>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Why EcoTitanium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3162" y="956354"/>
            <a:ext cx="8538258" cy="50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</a:rPr>
              <a:t>Scrap generated in Europe is a key for competitiveness of US titanium </a:t>
            </a:r>
            <a:r>
              <a:rPr lang="en-GB" sz="1600" b="1" dirty="0" err="1" smtClean="0">
                <a:solidFill>
                  <a:prstClr val="white">
                    <a:lumMod val="50000"/>
                  </a:prstClr>
                </a:solidFill>
              </a:rPr>
              <a:t>melters</a:t>
            </a:r>
            <a:r>
              <a:rPr lang="en-GB" sz="1600" dirty="0" smtClean="0">
                <a:solidFill>
                  <a:srgbClr val="000000"/>
                </a:solidFill>
                <a:latin typeface="Calibri"/>
              </a:rPr>
              <a:t>:</a:t>
            </a:r>
            <a:endParaRPr lang="en-GB" sz="16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510748" y="1752011"/>
            <a:ext cx="7353852" cy="4264340"/>
            <a:chOff x="1025353" y="1579992"/>
            <a:chExt cx="7698511" cy="3865231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29" name="Flèche en arc 28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3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1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153162" y="1966938"/>
            <a:ext cx="299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European titanium scrap is mainly exported to USA </a:t>
            </a:r>
            <a:r>
              <a:rPr lang="en-US" sz="1600" b="1" dirty="0" smtClean="0">
                <a:solidFill>
                  <a:srgbClr val="00B050"/>
                </a:solidFill>
              </a:rPr>
              <a:t>:</a:t>
            </a:r>
            <a:r>
              <a:rPr lang="fr-FR" sz="1600" b="1" dirty="0" smtClean="0">
                <a:solidFill>
                  <a:srgbClr val="1BAD93"/>
                </a:solidFill>
              </a:rPr>
              <a:t> </a:t>
            </a:r>
          </a:p>
          <a:p>
            <a:endParaRPr lang="fr-FR" sz="1600" b="1" dirty="0" smtClean="0">
              <a:solidFill>
                <a:srgbClr val="1BAD93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</a:rPr>
              <a:t>10500 tons </a:t>
            </a:r>
            <a:r>
              <a:rPr lang="fr-FR" sz="1600" b="1" dirty="0">
                <a:solidFill>
                  <a:srgbClr val="00B050"/>
                </a:solidFill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</a:rPr>
              <a:t>2016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</a:rPr>
              <a:t>15300 tons </a:t>
            </a:r>
            <a:r>
              <a:rPr lang="fr-FR" sz="1600" b="1" dirty="0">
                <a:solidFill>
                  <a:srgbClr val="00B050"/>
                </a:solidFill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</a:rPr>
              <a:t>2017.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35" name="ZoneTexte 25"/>
          <p:cNvSpPr txBox="1"/>
          <p:nvPr/>
        </p:nvSpPr>
        <p:spPr>
          <a:xfrm>
            <a:off x="0" y="6043282"/>
            <a:ext cx="854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prstClr val="black"/>
                </a:solidFill>
              </a:rPr>
              <a:t>US </a:t>
            </a:r>
            <a:r>
              <a:rPr lang="en-US" sz="1600" b="1" dirty="0">
                <a:solidFill>
                  <a:prstClr val="black"/>
                </a:solidFill>
              </a:rPr>
              <a:t>ingots are mainly produced from titanium scrap, which represents more than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60 </a:t>
            </a:r>
            <a:r>
              <a:rPr lang="en-US" sz="1600" b="1" dirty="0">
                <a:solidFill>
                  <a:prstClr val="black"/>
                </a:solidFill>
              </a:rPr>
              <a:t>% of the total consumption Scrap + Sponge.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.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92723" y="1215628"/>
            <a:ext cx="7641677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 smtClean="0"/>
              <a:t> </a:t>
            </a:r>
            <a:r>
              <a:rPr lang="en-US" sz="2000" dirty="0"/>
              <a:t>Plasma </a:t>
            </a:r>
            <a:r>
              <a:rPr lang="en-US" sz="2000" dirty="0" smtClean="0"/>
              <a:t>Arc Melting Furnace with Cold </a:t>
            </a:r>
            <a:r>
              <a:rPr lang="en-US" sz="2000" dirty="0"/>
              <a:t>Hearth </a:t>
            </a:r>
            <a:r>
              <a:rPr lang="en-US" sz="2000" dirty="0" smtClean="0"/>
              <a:t>Refining System</a:t>
            </a:r>
            <a:endParaRPr lang="fr-FR" sz="2000" dirty="0" smtClean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42" y="218179"/>
            <a:ext cx="7625514" cy="573392"/>
          </a:xfrm>
        </p:spPr>
        <p:txBody>
          <a:bodyPr/>
          <a:lstStyle/>
          <a:p>
            <a:r>
              <a:rPr lang="fr-FR" dirty="0" smtClean="0"/>
              <a:t>Main Equipment  :         PAM-CHR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45" name="Rectangle 44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203126" y="1412776"/>
              <a:ext cx="3036726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turnings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/>
                </a:rPr>
                <a:t>briquets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9512" y="2780928"/>
              <a:ext cx="2537883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solids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668344" y="2990190"/>
              <a:ext cx="1222691" cy="57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Melting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668343" y="4450300"/>
              <a:ext cx="1222691" cy="80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Electrodes erection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9247" y="1983152"/>
            <a:ext cx="7992173" cy="4258670"/>
            <a:chOff x="1356840" y="1924050"/>
            <a:chExt cx="7550176" cy="425867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5580063" y="4292600"/>
              <a:ext cx="863600" cy="792163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098" y="1988840"/>
              <a:ext cx="5784190" cy="404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11516" y="1924050"/>
              <a:ext cx="2095500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Plasma Torches</a:t>
              </a:r>
              <a:endParaRPr lang="fr-FR" dirty="0"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63688" y="5341919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Cold Hearth</a:t>
              </a:r>
              <a:endParaRPr lang="fr-FR" dirty="0">
                <a:latin typeface="+mn-lt"/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939855" y="5822680"/>
              <a:ext cx="216321" cy="36004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811516" y="567416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Ingot</a:t>
              </a:r>
              <a:endParaRPr lang="fr-FR" dirty="0">
                <a:latin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36278" y="389335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crucible</a:t>
              </a:r>
              <a:endParaRPr lang="fr-FR" dirty="0">
                <a:latin typeface="+mn-lt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56840" y="4355421"/>
              <a:ext cx="813017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S</a:t>
              </a:r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crap</a:t>
              </a:r>
              <a:endParaRPr lang="fr-FR" dirty="0">
                <a:latin typeface="+mn-lt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2076846" y="4112487"/>
              <a:ext cx="838970" cy="43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5048608"/>
              <a:ext cx="847354" cy="487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1" idx="1"/>
            </p:cNvCxnSpPr>
            <p:nvPr/>
          </p:nvCxnSpPr>
          <p:spPr>
            <a:xfrm flipH="1" flipV="1">
              <a:off x="6588224" y="4012753"/>
              <a:ext cx="948054" cy="7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0" idx="1"/>
            </p:cNvCxnSpPr>
            <p:nvPr/>
          </p:nvCxnSpPr>
          <p:spPr>
            <a:xfrm flipH="1" flipV="1">
              <a:off x="6296607" y="5730064"/>
              <a:ext cx="514909" cy="138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7" idx="1"/>
            </p:cNvCxnSpPr>
            <p:nvPr/>
          </p:nvCxnSpPr>
          <p:spPr>
            <a:xfrm flipH="1">
              <a:off x="3732133" y="2118122"/>
              <a:ext cx="3079383" cy="56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716019" y="2118122"/>
              <a:ext cx="2095497" cy="518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>
              <a:off x="5939855" y="2146554"/>
              <a:ext cx="871662" cy="566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6323346" y="2118122"/>
              <a:ext cx="488170" cy="594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5245" y="1880756"/>
            <a:ext cx="8115300" cy="4509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4143" y="1910923"/>
            <a:ext cx="20677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808080"/>
                </a:solidFill>
              </a:rPr>
              <a:t>Hélium </a:t>
            </a:r>
            <a:r>
              <a:rPr lang="en-US" b="1" i="1" dirty="0" smtClean="0">
                <a:solidFill>
                  <a:srgbClr val="808080"/>
                </a:solidFill>
              </a:rPr>
              <a:t>atmosphere</a:t>
            </a:r>
            <a:endParaRPr lang="en-US" b="1" i="1" dirty="0">
              <a:solidFill>
                <a:srgbClr val="808080"/>
              </a:solidFill>
            </a:endParaRPr>
          </a:p>
        </p:txBody>
      </p:sp>
      <p:sp>
        <p:nvSpPr>
          <p:cNvPr id="2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6604" y="218178"/>
            <a:ext cx="7379652" cy="553998"/>
          </a:xfrm>
        </p:spPr>
        <p:txBody>
          <a:bodyPr/>
          <a:lstStyle/>
          <a:p>
            <a:r>
              <a:rPr lang="fr-FR" dirty="0" smtClean="0"/>
              <a:t>PAM – CHR </a:t>
            </a:r>
            <a:r>
              <a:rPr lang="fr-FR" dirty="0" err="1" smtClean="0"/>
              <a:t>Principle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Layout &amp; flow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" y="1045220"/>
            <a:ext cx="8770800" cy="5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213285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76256" y="4832286"/>
            <a:ext cx="5760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232397">
            <a:off x="4520092" y="4533045"/>
            <a:ext cx="634901" cy="4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prstClr val="black"/>
                </a:solidFill>
              </a:rPr>
              <a:t>Stock MP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232397">
            <a:off x="5274416" y="4106838"/>
            <a:ext cx="410590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 smtClean="0">
              <a:solidFill>
                <a:prstClr val="black"/>
              </a:solidFill>
            </a:endParaRPr>
          </a:p>
          <a:p>
            <a:pPr algn="ctr"/>
            <a:endParaRPr lang="en-GB" sz="700" dirty="0" smtClean="0">
              <a:solidFill>
                <a:prstClr val="black"/>
              </a:solidFill>
            </a:endParaRP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Stock MP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232397">
            <a:off x="5708653" y="3625839"/>
            <a:ext cx="612000" cy="142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232397">
            <a:off x="5076237" y="3403478"/>
            <a:ext cx="810000" cy="66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748771" y="3573016"/>
            <a:ext cx="223270" cy="6192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200000">
            <a:off x="5763310" y="4152134"/>
            <a:ext cx="368762" cy="29414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0232" y="4102362"/>
            <a:ext cx="7057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Plasma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200000">
            <a:off x="5711029" y="4552358"/>
            <a:ext cx="184381" cy="2941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00000">
            <a:off x="5521235" y="3609379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232397">
            <a:off x="5163226" y="3449861"/>
            <a:ext cx="958354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prstClr val="black"/>
                </a:solidFill>
              </a:rPr>
              <a:t>Locaux</a:t>
            </a:r>
            <a:r>
              <a:rPr lang="en-GB" sz="600" dirty="0" smtClean="0">
                <a:solidFill>
                  <a:prstClr val="black"/>
                </a:solidFill>
              </a:rPr>
              <a:t> techniques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200000">
            <a:off x="5697323" y="3676101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642110">
            <a:off x="5735867" y="4455036"/>
            <a:ext cx="876597" cy="16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 smtClean="0">
                <a:solidFill>
                  <a:prstClr val="black"/>
                </a:solidFill>
              </a:rPr>
              <a:t>Locaux</a:t>
            </a:r>
            <a:r>
              <a:rPr lang="en-GB" sz="700" dirty="0" smtClean="0">
                <a:solidFill>
                  <a:prstClr val="black"/>
                </a:solidFill>
              </a:rPr>
              <a:t> techniques</a:t>
            </a: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232397">
            <a:off x="6070426" y="3698137"/>
            <a:ext cx="464080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prstClr val="black"/>
                </a:solidFill>
              </a:rPr>
              <a:t>Bureaux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232397">
            <a:off x="5208011" y="3938034"/>
            <a:ext cx="585663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prstClr val="black"/>
                </a:solidFill>
              </a:rPr>
              <a:t>Lingotières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3490257"/>
            <a:ext cx="489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VAR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200000">
            <a:off x="5167606" y="3534167"/>
            <a:ext cx="243700" cy="1417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8460" y="4917995"/>
            <a:ext cx="895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Charge preparation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148064" y="3036328"/>
            <a:ext cx="102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Machining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825350" y="4675616"/>
            <a:ext cx="443110" cy="442434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014653" y="4243230"/>
            <a:ext cx="636486" cy="93609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0" idx="1"/>
          </p:cNvCxnSpPr>
          <p:nvPr/>
        </p:nvCxnSpPr>
        <p:spPr>
          <a:xfrm flipH="1">
            <a:off x="5702883" y="3607839"/>
            <a:ext cx="1100656" cy="131146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5311345" y="3282549"/>
            <a:ext cx="348314" cy="359987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 rot="11942934">
            <a:off x="4535446" y="4943796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 rot="1200000">
            <a:off x="4886711" y="411669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 rot="20722988">
            <a:off x="5131845" y="4712719"/>
            <a:ext cx="523411" cy="188662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 rot="1200000">
            <a:off x="5526888" y="4309459"/>
            <a:ext cx="195838" cy="186836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7526135">
            <a:off x="5731108" y="440881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 rot="14203975">
            <a:off x="5704304" y="3914583"/>
            <a:ext cx="403362" cy="170819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11942934">
            <a:off x="5270661" y="3629980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11942934">
            <a:off x="4711278" y="360404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11942934">
            <a:off x="3589827" y="3490148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15146044">
            <a:off x="898997" y="359444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41754" y="1609636"/>
            <a:ext cx="14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UKAD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3840" y="5730240"/>
            <a:ext cx="1493520" cy="79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0504" y="5498021"/>
            <a:ext cx="3303856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Key points: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Sponges / turnings storage in a separated workshop  fire risk management.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Lean manufacturing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Integrated solution for 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2" y="956353"/>
            <a:ext cx="7674718" cy="70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 open Solution for all UKAD Customers: The revert loop will be available for all UKAD’s  customers (forgers, extruders), based on circular Economy.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173224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General roadmap</a:t>
            </a:r>
            <a:endParaRPr lang="en-GB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983820352"/>
              </p:ext>
            </p:extLst>
          </p:nvPr>
        </p:nvGraphicFramePr>
        <p:xfrm>
          <a:off x="1586298" y="2001654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4554251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62" y="1658637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X:\Photos et Vidéos chantier\141_1612\IMGP366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 bwMode="auto">
          <a:xfrm>
            <a:off x="136676" y="2783988"/>
            <a:ext cx="3242458" cy="11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raymond.allier\AppData\Local\Microsoft\Windows\Temporary Internet Files\Content.Outlook\Y1BUC1WN\Lingot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933"/>
          <a:stretch/>
        </p:blipFill>
        <p:spPr bwMode="auto">
          <a:xfrm>
            <a:off x="6201309" y="1009482"/>
            <a:ext cx="1701591" cy="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Patrick DELABORDE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23461" y="3626375"/>
            <a:ext cx="4524375" cy="293796"/>
          </a:xfrm>
        </p:spPr>
        <p:txBody>
          <a:bodyPr/>
          <a:lstStyle/>
          <a:p>
            <a:r>
              <a:rPr lang="fr-FR" dirty="0" smtClean="0"/>
              <a:t>+ 33 4 73 33 46 11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09813" y="333257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 spc="0" baseline="0">
                <a:solidFill>
                  <a:srgbClr val="757F88"/>
                </a:solidFill>
                <a:latin typeface="Arial"/>
                <a:ea typeface="+mn-ea"/>
                <a:cs typeface="Arial"/>
              </a:defRPr>
            </a:lvl1pPr>
            <a:lvl2pPr marL="4572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8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patrick.delaborde@eramet-aubertduval.com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8168" y="655887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200" smtClean="0">
                <a:solidFill>
                  <a:prstClr val="black"/>
                </a:solidFill>
              </a:rPr>
              <a:pPr/>
              <a:t>3</a:t>
            </a:fld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09502" y="901256"/>
            <a:ext cx="8496640" cy="5045902"/>
            <a:chOff x="520699" y="1316754"/>
            <a:chExt cx="8496640" cy="5045902"/>
          </a:xfrm>
        </p:grpSpPr>
        <p:sp>
          <p:nvSpPr>
            <p:cNvPr id="33" name="ZoneTexte 32"/>
            <p:cNvSpPr txBox="1"/>
            <p:nvPr/>
          </p:nvSpPr>
          <p:spPr>
            <a:xfrm>
              <a:off x="520699" y="1739427"/>
              <a:ext cx="4858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take pictures </a:t>
              </a:r>
              <a:r>
                <a:rPr lang="fr-FR" sz="1600" dirty="0" smtClean="0">
                  <a:solidFill>
                    <a:prstClr val="black"/>
                  </a:solidFill>
                </a:rPr>
                <a:t>.</a:t>
              </a:r>
              <a:endParaRPr lang="fr-FR" sz="1600" dirty="0">
                <a:solidFill>
                  <a:prstClr val="black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29149" y="3036415"/>
              <a:ext cx="5089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Switch off your mobile devices.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52188" y="5531659"/>
              <a:ext cx="4827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Using pen (or any other thing) containing tungsten is absolutely forbidden in the EcoTitanium shop. Only use EcoTitanium pen.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6125594" y="1316754"/>
              <a:ext cx="1080119" cy="1080120"/>
              <a:chOff x="7468" y="2230"/>
              <a:chExt cx="966" cy="979"/>
            </a:xfrm>
          </p:grpSpPr>
          <p:pic>
            <p:nvPicPr>
              <p:cNvPr id="45" name="bigpic" descr="Panneau interdiction de photographier 70350PI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" y="2230"/>
                <a:ext cx="966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Ellipse 4"/>
              <p:cNvSpPr>
                <a:spLocks noChangeArrowheads="1"/>
              </p:cNvSpPr>
              <p:nvPr/>
            </p:nvSpPr>
            <p:spPr bwMode="auto">
              <a:xfrm>
                <a:off x="7477" y="2230"/>
                <a:ext cx="957" cy="967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7" name="Picture 8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" t="6049"/>
            <a:stretch/>
          </p:blipFill>
          <p:spPr bwMode="auto">
            <a:xfrm>
              <a:off x="6125594" y="2658322"/>
              <a:ext cx="1259368" cy="111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6675">
              <a:off x="5731214" y="5566159"/>
              <a:ext cx="3286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189" y="4024231"/>
              <a:ext cx="2342178" cy="101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49"/>
            <p:cNvSpPr txBox="1"/>
            <p:nvPr/>
          </p:nvSpPr>
          <p:spPr>
            <a:xfrm>
              <a:off x="552188" y="4361595"/>
              <a:ext cx="482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smoke in walking areas.</a:t>
              </a:r>
            </a:p>
          </p:txBody>
        </p:sp>
      </p:grp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547873"/>
            <a:ext cx="3146730" cy="232867"/>
          </a:xfrm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UKAD and  EcoTitanium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2" y="218178"/>
            <a:ext cx="7488083" cy="553998"/>
          </a:xfrm>
        </p:spPr>
        <p:txBody>
          <a:bodyPr/>
          <a:lstStyle/>
          <a:p>
            <a:r>
              <a:rPr lang="en-US" dirty="0" smtClean="0"/>
              <a:t>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TITANIUM </a:t>
            </a:r>
          </a:p>
          <a:p>
            <a:r>
              <a:rPr lang="fr-FR" dirty="0" smtClean="0"/>
              <a:t>STREAM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aeronautical-grade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venture specialised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machining and finishing aeronautical-grade titanium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CREATION AND STAKES </a:t>
            </a:r>
            <a:endParaRPr lang="fr-FR" sz="2400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28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6" y="1110292"/>
            <a:ext cx="1058449" cy="910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" y="1317618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1000531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SHAREHOLDERS committed in UKAD and EcoTitanium</a:t>
            </a:r>
            <a:endParaRPr lang="en-US" sz="2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fr-FR" sz="1400" dirty="0" smtClean="0"/>
              <a:t>50 %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23120" y="2224183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</a:t>
            </a:r>
            <a:r>
              <a:rPr lang="en-US" sz="1200" dirty="0" smtClean="0"/>
              <a:t>ERAMET Group </a:t>
            </a:r>
            <a:r>
              <a:rPr lang="en-US" sz="1200" dirty="0"/>
              <a:t>subsidiary, </a:t>
            </a:r>
            <a:r>
              <a:rPr lang="en-US" sz="1200" dirty="0" smtClean="0"/>
              <a:t>specialized </a:t>
            </a:r>
            <a:r>
              <a:rPr lang="en-US" sz="1200" dirty="0"/>
              <a:t>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</a:t>
            </a:r>
            <a:r>
              <a:rPr lang="en-US" sz="1200" dirty="0" smtClean="0"/>
              <a:t>aluminum.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1200" b="1" dirty="0" smtClean="0"/>
              <a:t>Aubert </a:t>
            </a:r>
            <a:r>
              <a:rPr lang="en-US" sz="1200" b="1" dirty="0"/>
              <a:t>&amp; Duval </a:t>
            </a:r>
            <a:r>
              <a:rPr lang="en-US" sz="1200" dirty="0"/>
              <a:t>designs and makes cutting-edge metallurgical solutions </a:t>
            </a:r>
            <a:r>
              <a:rPr lang="en-US" sz="1200" dirty="0" smtClean="0"/>
              <a:t>for aerospace</a:t>
            </a:r>
            <a:r>
              <a:rPr lang="en-US" sz="1200" dirty="0"/>
              <a:t>, energy, motor racing, nuclear and medical sectors</a:t>
            </a:r>
            <a:r>
              <a:rPr lang="en-US" sz="1200" dirty="0" smtClean="0"/>
              <a:t>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2071381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UKTMP</a:t>
            </a:r>
            <a:r>
              <a:rPr lang="en-US" sz="1200" dirty="0" smtClean="0"/>
              <a:t> is </a:t>
            </a:r>
            <a:r>
              <a:rPr lang="en-US" sz="1200" dirty="0"/>
              <a:t>listed on the Kazakhstan stock market. </a:t>
            </a:r>
            <a:r>
              <a:rPr lang="en-US" sz="1200" dirty="0" smtClean="0"/>
              <a:t>UKTMP produces high quality Titanium sponge from Kroll process and Titanium ingots using VAR furnaces since 2010.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It’s </a:t>
            </a:r>
            <a:r>
              <a:rPr lang="en-US" sz="1200" dirty="0"/>
              <a:t>one of the world </a:t>
            </a:r>
            <a:r>
              <a:rPr lang="en-US" sz="1200" dirty="0" smtClean="0"/>
              <a:t>leaders </a:t>
            </a:r>
            <a:r>
              <a:rPr lang="en-US" sz="1200" dirty="0"/>
              <a:t>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5148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50%</a:t>
            </a:r>
            <a:endParaRPr lang="fr-FR" sz="1400" dirty="0"/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44,8%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42,6%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12,6%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UKAD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Raison d’Etre of UKAD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231" y="1057130"/>
            <a:ext cx="5845190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</a:rPr>
              <a:t>The creation of UKAD was </a:t>
            </a:r>
            <a:r>
              <a:rPr lang="en-US" sz="2400" dirty="0" smtClean="0">
                <a:solidFill>
                  <a:prstClr val="black"/>
                </a:solidFill>
              </a:rPr>
              <a:t>driven </a:t>
            </a:r>
            <a:r>
              <a:rPr lang="en-US" sz="2400" dirty="0">
                <a:solidFill>
                  <a:prstClr val="black"/>
                </a:solidFill>
              </a:rPr>
              <a:t>by :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increase of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material in airplane </a:t>
            </a:r>
            <a:r>
              <a:rPr lang="en-US" sz="2000" dirty="0" smtClean="0">
                <a:solidFill>
                  <a:prstClr val="black"/>
                </a:solidFill>
              </a:rPr>
              <a:t>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UKTMP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downstream </a:t>
            </a:r>
            <a:r>
              <a:rPr lang="en-US" sz="2000" dirty="0" smtClean="0">
                <a:solidFill>
                  <a:prstClr val="black"/>
                </a:solidFill>
              </a:rPr>
              <a:t>development,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Aubert et Duval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upstream </a:t>
            </a:r>
            <a:r>
              <a:rPr lang="en-US" sz="2000" dirty="0" smtClean="0">
                <a:solidFill>
                  <a:prstClr val="black"/>
                </a:solidFill>
              </a:rPr>
              <a:t>development,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support of Airbus </a:t>
            </a:r>
            <a:r>
              <a:rPr lang="en-US" sz="2000" dirty="0">
                <a:solidFill>
                  <a:prstClr val="black"/>
                </a:solidFill>
              </a:rPr>
              <a:t>with a 10 years sales </a:t>
            </a:r>
            <a:r>
              <a:rPr lang="en-US" sz="2000" dirty="0" smtClean="0">
                <a:solidFill>
                  <a:prstClr val="black"/>
                </a:solidFill>
              </a:rPr>
              <a:t>agreement, 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French </a:t>
            </a:r>
            <a:r>
              <a:rPr lang="en-US" sz="2000" dirty="0">
                <a:solidFill>
                  <a:prstClr val="black"/>
                </a:solidFill>
              </a:rPr>
              <a:t>local authorities </a:t>
            </a:r>
            <a:r>
              <a:rPr lang="en-US" sz="2000" dirty="0" smtClean="0">
                <a:solidFill>
                  <a:prstClr val="black"/>
                </a:solidFill>
              </a:rPr>
              <a:t>support,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" y="2929981"/>
            <a:ext cx="3175770" cy="25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A350XWB RR AIRBUS V02 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1" y="1767175"/>
            <a:ext cx="2872498" cy="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1421</Words>
  <Application>Microsoft Office PowerPoint</Application>
  <PresentationFormat>Affichage à l'écran (4:3)</PresentationFormat>
  <Paragraphs>289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27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Comic Sans MS</vt:lpstr>
      <vt:lpstr>Times New Roman</vt:lpstr>
      <vt:lpstr>Verdana</vt:lpstr>
      <vt:lpstr>Wingdings</vt:lpstr>
      <vt:lpstr>COUV - SOMMAIRE - CONTACT</vt:lpstr>
      <vt:lpstr>ALLIAGE (orange)</vt:lpstr>
      <vt:lpstr>1_ALLIAGE (orange)</vt:lpstr>
      <vt:lpstr>2_ALLIAGE (orange)</vt:lpstr>
      <vt:lpstr>3_ALLIAGE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DELABORDE Patrick</cp:lastModifiedBy>
  <cp:revision>462</cp:revision>
  <cp:lastPrinted>2019-06-17T21:39:18Z</cp:lastPrinted>
  <dcterms:created xsi:type="dcterms:W3CDTF">2016-11-07T15:50:27Z</dcterms:created>
  <dcterms:modified xsi:type="dcterms:W3CDTF">2019-10-18T13:46:39Z</dcterms:modified>
</cp:coreProperties>
</file>