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3"/>
  </p:notesMasterIdLst>
  <p:handoutMasterIdLst>
    <p:handoutMasterId r:id="rId34"/>
  </p:handoutMasterIdLst>
  <p:sldIdLst>
    <p:sldId id="257" r:id="rId6"/>
    <p:sldId id="411" r:id="rId7"/>
    <p:sldId id="405" r:id="rId8"/>
    <p:sldId id="289" r:id="rId9"/>
    <p:sldId id="291" r:id="rId10"/>
    <p:sldId id="332" r:id="rId11"/>
    <p:sldId id="331" r:id="rId12"/>
    <p:sldId id="290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0" r:id="rId25"/>
    <p:sldId id="378" r:id="rId26"/>
    <p:sldId id="407" r:id="rId27"/>
    <p:sldId id="408" r:id="rId28"/>
    <p:sldId id="406" r:id="rId29"/>
    <p:sldId id="380" r:id="rId30"/>
    <p:sldId id="395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062" y="-13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B2019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3050</c:v>
                </c:pt>
                <c:pt idx="8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6/17/2019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6/17/2019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  <p:sldLayoutId id="214748384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jpeg"/><Relationship Id="rId3" Type="http://schemas.openxmlformats.org/officeDocument/2006/relationships/image" Target="../media/image67.jpeg"/><Relationship Id="rId21" Type="http://schemas.openxmlformats.org/officeDocument/2006/relationships/image" Target="../media/image85.pn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png"/><Relationship Id="rId2" Type="http://schemas.openxmlformats.org/officeDocument/2006/relationships/image" Target="../media/image66.jpeg"/><Relationship Id="rId16" Type="http://schemas.openxmlformats.org/officeDocument/2006/relationships/image" Target="../media/image80.png"/><Relationship Id="rId20" Type="http://schemas.openxmlformats.org/officeDocument/2006/relationships/image" Target="../media/image84.gif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24" Type="http://schemas.openxmlformats.org/officeDocument/2006/relationships/image" Target="../media/image88.jpeg"/><Relationship Id="rId32" Type="http://schemas.openxmlformats.org/officeDocument/2006/relationships/image" Target="../media/image96.pn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8.jpe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jpeg"/><Relationship Id="rId11" Type="http://schemas.openxmlformats.org/officeDocument/2006/relationships/image" Target="../media/image105.png"/><Relationship Id="rId5" Type="http://schemas.openxmlformats.org/officeDocument/2006/relationships/image" Target="../media/image100.jpe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jpeg"/><Relationship Id="rId7" Type="http://schemas.openxmlformats.org/officeDocument/2006/relationships/image" Target="../media/image6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F</a:t>
            </a:r>
            <a:r>
              <a:rPr lang="fr-FR" dirty="0" err="1" smtClean="0"/>
              <a:t>oundation</a:t>
            </a:r>
            <a:r>
              <a:rPr lang="fr-FR" dirty="0" smtClean="0"/>
              <a:t> of UKAD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 smtClean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prstClr val="black"/>
                </a:solidFill>
              </a:rPr>
              <a:t>UKTMP plant in Kazakhstan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 smtClean="0">
                <a:solidFill>
                  <a:prstClr val="black"/>
                </a:solidFill>
              </a:rPr>
              <a:t>Ilmenite</a:t>
            </a:r>
            <a:r>
              <a:rPr lang="en-US" sz="1600" kern="0" dirty="0" smtClean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ocation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AUBERT &amp; DUVAL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UKAD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EcoTitanium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Process</a:t>
            </a:r>
            <a:r>
              <a:rPr lang="fr-FR" dirty="0" smtClean="0"/>
              <a:t> of UKAD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>
                <a:solidFill>
                  <a:prstClr val="black"/>
                </a:solidFill>
              </a:rPr>
              <a:t>Bars below </a:t>
            </a:r>
            <a:r>
              <a:rPr lang="en-US" altLang="fr-FR" dirty="0" smtClean="0">
                <a:solidFill>
                  <a:prstClr val="black"/>
                </a:solidFill>
              </a:rPr>
              <a:t>80 </a:t>
            </a:r>
            <a:r>
              <a:rPr lang="en-US" altLang="fr-FR" dirty="0">
                <a:solidFill>
                  <a:prstClr val="black"/>
                </a:solidFill>
              </a:rPr>
              <a:t>mm in 2019, </a:t>
            </a:r>
            <a:r>
              <a:rPr lang="en-US" altLang="fr-FR" dirty="0" smtClean="0">
                <a:solidFill>
                  <a:prstClr val="black"/>
                </a:solidFill>
              </a:rPr>
              <a:t>allowed by new </a:t>
            </a:r>
            <a:r>
              <a:rPr lang="en-US" altLang="fr-FR" dirty="0">
                <a:solidFill>
                  <a:prstClr val="black"/>
                </a:solidFill>
              </a:rPr>
              <a:t>investment in Aubert et </a:t>
            </a:r>
            <a:r>
              <a:rPr lang="en-US" altLang="fr-FR" dirty="0" smtClean="0">
                <a:solidFill>
                  <a:prstClr val="black"/>
                </a:solidFill>
              </a:rPr>
              <a:t>Duval.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Rectangular shapes with </a:t>
            </a:r>
            <a:r>
              <a:rPr lang="en-US" altLang="fr-FR" dirty="0" err="1" smtClean="0">
                <a:solidFill>
                  <a:prstClr val="black"/>
                </a:solidFill>
              </a:rPr>
              <a:t>Erasteel</a:t>
            </a: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 err="1" smtClean="0">
                <a:solidFill>
                  <a:prstClr val="black"/>
                </a:solidFill>
              </a:rPr>
              <a:t>Champagnole</a:t>
            </a:r>
            <a:r>
              <a:rPr lang="en-US" altLang="fr-FR" dirty="0" smtClean="0">
                <a:solidFill>
                  <a:prstClr val="black"/>
                </a:solidFill>
              </a:rPr>
              <a:t> plant.</a:t>
            </a: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Worldwide </a:t>
            </a:r>
            <a:r>
              <a:rPr lang="fr-FR" dirty="0" err="1"/>
              <a:t>A</a:t>
            </a:r>
            <a:r>
              <a:rPr lang="fr-FR" dirty="0" err="1" smtClean="0"/>
              <a:t>eronautical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6AB73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Billets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Ti </a:t>
            </a:r>
            <a:r>
              <a:rPr lang="fr-FR" dirty="0" err="1" smtClean="0">
                <a:solidFill>
                  <a:prstClr val="black"/>
                </a:solidFill>
              </a:rPr>
              <a:t>Alloy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439" y="1494769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27" y="225430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75547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39578"/>
            <a:ext cx="1468812" cy="541520"/>
            <a:chOff x="7639692" y="2033381"/>
            <a:chExt cx="1468812" cy="54152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3338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923" y="256169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111" y="3936063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199" y="4583578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3220556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533605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89" y="4293101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Ingot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000000"/>
                </a:solidFill>
              </a:rPr>
              <a:t>Bars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</a:rPr>
              <a:t> Implants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Ti </a:t>
            </a:r>
            <a:r>
              <a:rPr lang="fr-FR" dirty="0" err="1" smtClean="0">
                <a:solidFill>
                  <a:srgbClr val="000000"/>
                </a:solidFill>
              </a:rPr>
              <a:t>Alloy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Hip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</a:t>
            </a:r>
            <a:r>
              <a:rPr lang="fr-FR" dirty="0" err="1" smtClean="0"/>
              <a:t>ndustrial</a:t>
            </a:r>
            <a:r>
              <a:rPr lang="fr-FR" dirty="0" smtClean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 smtClean="0">
                  <a:solidFill>
                    <a:srgbClr val="000000"/>
                  </a:solidFill>
                </a:rPr>
                <a:t> Blooms, Billettes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Welding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Neck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Covers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</a:rPr>
                <a:t>Ti CP or Ti </a:t>
              </a:r>
              <a:r>
                <a:rPr lang="fr-FR" dirty="0" err="1" smtClean="0">
                  <a:solidFill>
                    <a:srgbClr val="000000"/>
                  </a:solidFill>
                </a:rPr>
                <a:t>Alloy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Key Figures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997548655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Tons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94902"/>
                <a:gd name="adj2" fmla="val 1606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Impact of the build-up of a strategic stock for our main customer.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certifications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 smtClean="0">
                <a:solidFill>
                  <a:prstClr val="black"/>
                </a:solidFill>
              </a:rPr>
              <a:t>Nadcap</a:t>
            </a:r>
            <a:r>
              <a:rPr lang="en-US" altLang="fr-FR" sz="2000" dirty="0" smtClean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 smtClean="0">
                <a:solidFill>
                  <a:prstClr val="black"/>
                </a:solidFill>
              </a:rPr>
              <a:t>Airbus </a:t>
            </a:r>
            <a:r>
              <a:rPr lang="en-US" altLang="fr-FR" sz="2000" dirty="0" smtClean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 smtClean="0">
                <a:solidFill>
                  <a:prstClr val="black"/>
                </a:solidFill>
              </a:rPr>
              <a:t>and Ultra Sonic </a:t>
            </a:r>
            <a:r>
              <a:rPr lang="fr-FR" sz="1900" dirty="0" err="1" smtClean="0">
                <a:solidFill>
                  <a:prstClr val="black"/>
                </a:solidFill>
              </a:rPr>
              <a:t>tested</a:t>
            </a:r>
            <a:r>
              <a:rPr lang="fr-FR" sz="1900" dirty="0" smtClean="0">
                <a:solidFill>
                  <a:prstClr val="black"/>
                </a:solidFill>
              </a:rPr>
              <a:t> in accordance </a:t>
            </a:r>
            <a:r>
              <a:rPr lang="fr-FR" sz="1900" dirty="0" err="1" smtClean="0">
                <a:solidFill>
                  <a:prstClr val="black"/>
                </a:solidFill>
              </a:rPr>
              <a:t>with</a:t>
            </a:r>
            <a:r>
              <a:rPr lang="fr-FR" sz="1900" dirty="0" smtClean="0">
                <a:solidFill>
                  <a:prstClr val="black"/>
                </a:solidFill>
              </a:rPr>
              <a:t> </a:t>
            </a:r>
            <a:r>
              <a:rPr lang="fr-FR" sz="1900" b="1" dirty="0" smtClean="0">
                <a:solidFill>
                  <a:prstClr val="black"/>
                </a:solidFill>
              </a:rPr>
              <a:t>AMS 2631</a:t>
            </a:r>
            <a:r>
              <a:rPr lang="fr-FR" sz="1900" dirty="0" smtClean="0">
                <a:solidFill>
                  <a:prstClr val="black"/>
                </a:solidFill>
              </a:rPr>
              <a:t>.</a:t>
            </a:r>
            <a:endParaRPr lang="en-US" altLang="fr-FR" sz="19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Awards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For </a:t>
            </a:r>
            <a:r>
              <a:rPr lang="fr-FR" sz="1600" dirty="0" err="1" smtClean="0">
                <a:solidFill>
                  <a:prstClr val="black"/>
                </a:solidFill>
              </a:rPr>
              <a:t>three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years</a:t>
            </a:r>
            <a:r>
              <a:rPr lang="fr-FR" sz="1600" dirty="0" smtClean="0">
                <a:solidFill>
                  <a:prstClr val="black"/>
                </a:solidFill>
              </a:rPr>
              <a:t> running, UKAD </a:t>
            </a:r>
            <a:r>
              <a:rPr lang="fr-FR" sz="1600" dirty="0" err="1" smtClean="0">
                <a:solidFill>
                  <a:prstClr val="black"/>
                </a:solidFill>
              </a:rPr>
              <a:t>was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awarded</a:t>
            </a:r>
            <a:r>
              <a:rPr lang="fr-FR" sz="1600" dirty="0" smtClean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 Best </a:t>
            </a:r>
            <a:r>
              <a:rPr lang="fr-FR" sz="1600" dirty="0" err="1" smtClean="0">
                <a:solidFill>
                  <a:prstClr val="black"/>
                </a:solidFill>
              </a:rPr>
              <a:t>Improver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</a:t>
            </a:r>
            <a:r>
              <a:rPr lang="fr-FR" sz="1600" dirty="0" smtClean="0">
                <a:solidFill>
                  <a:prstClr val="black"/>
                </a:solidFill>
              </a:rPr>
              <a:t> 2014, 2015, 2018</a:t>
            </a:r>
            <a:r>
              <a:rPr lang="fr-FR" sz="1600" dirty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 smtClean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  <a:endParaRPr lang="en-US" sz="1300" b="1" dirty="0">
                  <a:solidFill>
                    <a:srgbClr val="1F497D">
                      <a:lumMod val="50000"/>
                    </a:srgb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 smtClean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</a:t>
                  </a: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: ballpoint </a:t>
                  </a: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 smtClean="0">
                <a:solidFill>
                  <a:prstClr val="black"/>
                </a:solidFill>
              </a:rPr>
              <a:t>UKAD and  EcoTitanium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3" y="218178"/>
            <a:ext cx="6945958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 smtClean="0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</a:t>
            </a:r>
            <a:r>
              <a:rPr lang="en-US" sz="1600" b="1" dirty="0" smtClean="0">
                <a:solidFill>
                  <a:srgbClr val="00B050"/>
                </a:solidFill>
              </a:rPr>
              <a:t>:</a:t>
            </a:r>
            <a:r>
              <a:rPr lang="fr-FR" sz="1600" b="1" dirty="0" smtClean="0">
                <a:solidFill>
                  <a:srgbClr val="1BAD93"/>
                </a:solidFill>
              </a:rPr>
              <a:t> </a:t>
            </a:r>
          </a:p>
          <a:p>
            <a:endParaRPr lang="fr-FR" sz="1600" b="1" dirty="0" smtClean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10500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2016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15300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2017.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</a:rPr>
              <a:t>US </a:t>
            </a:r>
            <a:r>
              <a:rPr lang="en-US" sz="1600" b="1" dirty="0">
                <a:solidFill>
                  <a:prstClr val="black"/>
                </a:solidFill>
              </a:rPr>
              <a:t>ingots are mainly produced from titanium scrap, which represents more than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60 </a:t>
            </a:r>
            <a:r>
              <a:rPr lang="en-US" sz="1600" b="1" dirty="0">
                <a:solidFill>
                  <a:prstClr val="black"/>
                </a:solidFill>
              </a:rPr>
              <a:t>% of the total consumption Scrap + Sponge.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Arc Melting Furnace with Cold </a:t>
            </a:r>
            <a:r>
              <a:rPr lang="en-US" sz="2000" dirty="0"/>
              <a:t>Hearth </a:t>
            </a:r>
            <a:r>
              <a:rPr lang="en-US" sz="2000" dirty="0" smtClean="0"/>
              <a:t>Refining System</a:t>
            </a:r>
            <a:endParaRPr lang="fr-FR" sz="2000" dirty="0" smtClean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 smtClean="0"/>
              <a:t>Main Equipment  :         PAM-CHR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solids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Melting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Electrodes erection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</a:t>
              </a:r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08080"/>
                </a:solidFill>
              </a:rPr>
              <a:t>Hélium </a:t>
            </a:r>
            <a:r>
              <a:rPr lang="en-US" b="1" i="1" dirty="0" smtClean="0">
                <a:solidFill>
                  <a:srgbClr val="808080"/>
                </a:solidFill>
              </a:rPr>
              <a:t>atmosphere</a:t>
            </a:r>
            <a:endParaRPr lang="en-US" b="1" i="1" dirty="0">
              <a:solidFill>
                <a:srgbClr val="808080"/>
              </a:solidFill>
            </a:endParaRP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 smtClean="0"/>
              <a:t>PAM – CHR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prstClr val="black"/>
                </a:solidFill>
              </a:rPr>
              <a:t>Stock MP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Plasma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Locaux</a:t>
            </a:r>
            <a:r>
              <a:rPr lang="en-GB" sz="600" dirty="0" smtClean="0">
                <a:solidFill>
                  <a:prstClr val="black"/>
                </a:solidFill>
              </a:rPr>
              <a:t> techniques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 smtClean="0">
                <a:solidFill>
                  <a:prstClr val="black"/>
                </a:solidFill>
              </a:rPr>
              <a:t>Locaux</a:t>
            </a:r>
            <a:r>
              <a:rPr lang="en-GB" sz="700" dirty="0" smtClean="0">
                <a:solidFill>
                  <a:prstClr val="black"/>
                </a:solidFill>
              </a:rPr>
              <a:t> techniques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prstClr val="black"/>
                </a:solidFill>
              </a:rPr>
              <a:t>Bureaux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VAR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Charge preparation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Machining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UKAD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Lean manufacturing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Integrated solution for 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General roadmap</a:t>
            </a:r>
            <a:endParaRPr lang="en-GB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Patrick DELABORDE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 smtClean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patrick.delaborde@eramet-aubertduval.com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 smtClean="0">
                  <a:solidFill>
                    <a:prstClr val="black"/>
                  </a:solidFill>
                </a:rPr>
                <a:t>.</a:t>
              </a:r>
              <a:endParaRPr lang="fr-FR" sz="1600" dirty="0">
                <a:solidFill>
                  <a:prstClr val="black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UKAD and  EcoTitanium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aeronautical-grade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machining and finishing aeronautical-grade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CREATION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SHAREHOLDERS committed in UKAD and EcoTitanium</a:t>
            </a:r>
            <a:endParaRPr lang="en-US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 smtClean="0"/>
              <a:t>50 %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UKTMP produces high quality Titanium sponge from Kroll process and Titanium ingots using VAR furnaces since 2010.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50%</a:t>
            </a:r>
            <a:endParaRPr lang="fr-FR" sz="1400" dirty="0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44,8%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Raison d’Etre of UKAD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</a:t>
            </a:r>
            <a:r>
              <a:rPr lang="en-US" sz="2400" dirty="0" smtClean="0">
                <a:solidFill>
                  <a:prstClr val="black"/>
                </a:solidFill>
              </a:rPr>
              <a:t>driven </a:t>
            </a:r>
            <a:r>
              <a:rPr lang="en-US" sz="2400" dirty="0">
                <a:solidFill>
                  <a:prstClr val="black"/>
                </a:solidFill>
              </a:rPr>
              <a:t>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</a:t>
            </a:r>
            <a:r>
              <a:rPr lang="en-US" sz="2000" dirty="0" smtClean="0">
                <a:solidFill>
                  <a:prstClr val="black"/>
                </a:solidFill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support of Airbus </a:t>
            </a:r>
            <a:r>
              <a:rPr lang="en-US" sz="2000" dirty="0">
                <a:solidFill>
                  <a:prstClr val="black"/>
                </a:solidFill>
              </a:rPr>
              <a:t>with a 10 years sales </a:t>
            </a:r>
            <a:r>
              <a:rPr lang="en-US" sz="2000" dirty="0" smtClean="0">
                <a:solidFill>
                  <a:prstClr val="black"/>
                </a:solidFill>
              </a:rPr>
              <a:t>agreement, 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French </a:t>
            </a:r>
            <a:r>
              <a:rPr lang="en-US" sz="2000" dirty="0">
                <a:solidFill>
                  <a:prstClr val="black"/>
                </a:solidFill>
              </a:rPr>
              <a:t>local authorities </a:t>
            </a:r>
            <a:r>
              <a:rPr lang="en-US" sz="2000" dirty="0" smtClean="0">
                <a:solidFill>
                  <a:prstClr val="black"/>
                </a:solidFill>
              </a:rPr>
              <a:t>support,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1421</Words>
  <Application>Microsoft Office PowerPoint</Application>
  <PresentationFormat>Affichage à l'écran (4:3)</PresentationFormat>
  <Paragraphs>289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458</cp:revision>
  <cp:lastPrinted>2019-06-17T21:39:18Z</cp:lastPrinted>
  <dcterms:created xsi:type="dcterms:W3CDTF">2016-11-07T15:50:27Z</dcterms:created>
  <dcterms:modified xsi:type="dcterms:W3CDTF">2019-06-17T21:39:18Z</dcterms:modified>
</cp:coreProperties>
</file>