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28"/>
  </p:notesMasterIdLst>
  <p:handoutMasterIdLst>
    <p:handoutMasterId r:id="rId29"/>
  </p:handoutMasterIdLst>
  <p:sldIdLst>
    <p:sldId id="257" r:id="rId6"/>
    <p:sldId id="289" r:id="rId7"/>
    <p:sldId id="291" r:id="rId8"/>
    <p:sldId id="332" r:id="rId9"/>
    <p:sldId id="331" r:id="rId10"/>
    <p:sldId id="290" r:id="rId11"/>
    <p:sldId id="338" r:id="rId12"/>
    <p:sldId id="339" r:id="rId13"/>
    <p:sldId id="340" r:id="rId14"/>
    <p:sldId id="341" r:id="rId15"/>
    <p:sldId id="342" r:id="rId16"/>
    <p:sldId id="347" r:id="rId17"/>
    <p:sldId id="348" r:id="rId18"/>
    <p:sldId id="330" r:id="rId19"/>
    <p:sldId id="378" r:id="rId20"/>
    <p:sldId id="407" r:id="rId21"/>
    <p:sldId id="408" r:id="rId22"/>
    <p:sldId id="406" r:id="rId23"/>
    <p:sldId id="380" r:id="rId24"/>
    <p:sldId id="395" r:id="rId25"/>
    <p:sldId id="409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1386" y="-180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10/7/2018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10/7/2018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wmf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ECOTITANIUM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October</a:t>
            </a:r>
            <a:r>
              <a:rPr lang="fr-FR" dirty="0" smtClean="0"/>
              <a:t>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ocation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AUBERT &amp; DUVAL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UKAD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EcoTitanium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Process</a:t>
            </a:r>
            <a:r>
              <a:rPr lang="fr-FR" dirty="0" smtClean="0"/>
              <a:t> of UKAD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  <a:endParaRPr lang="fr-FR" altLang="fr-FR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 smtClean="0">
                      <a:solidFill>
                        <a:srgbClr val="4D4D4D"/>
                      </a:solidFill>
                      <a:latin typeface="Verdana" pitchFamily="34" charset="0"/>
                    </a:rPr>
                    <a:t>forging </a:t>
                  </a:r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>
                <a:solidFill>
                  <a:prstClr val="black"/>
                </a:solidFill>
              </a:rPr>
              <a:t>Bars below </a:t>
            </a:r>
            <a:r>
              <a:rPr lang="en-US" altLang="fr-FR" dirty="0" smtClean="0">
                <a:solidFill>
                  <a:prstClr val="black"/>
                </a:solidFill>
              </a:rPr>
              <a:t>80 </a:t>
            </a:r>
            <a:r>
              <a:rPr lang="en-US" altLang="fr-FR" dirty="0">
                <a:solidFill>
                  <a:prstClr val="black"/>
                </a:solidFill>
              </a:rPr>
              <a:t>mm in 2019, </a:t>
            </a:r>
            <a:r>
              <a:rPr lang="en-US" altLang="fr-FR" dirty="0" smtClean="0">
                <a:solidFill>
                  <a:prstClr val="black"/>
                </a:solidFill>
              </a:rPr>
              <a:t>allowed by new </a:t>
            </a:r>
            <a:r>
              <a:rPr lang="en-US" altLang="fr-FR" dirty="0">
                <a:solidFill>
                  <a:prstClr val="black"/>
                </a:solidFill>
              </a:rPr>
              <a:t>investment in Aubert et </a:t>
            </a:r>
            <a:r>
              <a:rPr lang="en-US" altLang="fr-FR" dirty="0" smtClean="0">
                <a:solidFill>
                  <a:prstClr val="black"/>
                </a:solidFill>
              </a:rPr>
              <a:t>Duval.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Rectangular shapes with </a:t>
            </a:r>
            <a:r>
              <a:rPr lang="en-US" altLang="fr-FR" dirty="0" err="1" smtClean="0">
                <a:solidFill>
                  <a:prstClr val="black"/>
                </a:solidFill>
              </a:rPr>
              <a:t>Erasteel</a:t>
            </a: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 err="1" smtClean="0">
                <a:solidFill>
                  <a:prstClr val="black"/>
                </a:solidFill>
              </a:rPr>
              <a:t>Champagnole</a:t>
            </a:r>
            <a:r>
              <a:rPr lang="en-US" altLang="fr-FR" dirty="0" smtClean="0">
                <a:solidFill>
                  <a:prstClr val="black"/>
                </a:solidFill>
              </a:rPr>
              <a:t> plant.</a:t>
            </a: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certifications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9001 and AS 9100, last approval Feb 2018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14 001 and OHSAS 18001, last approval Feb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Ultra Sonic </a:t>
            </a:r>
            <a:r>
              <a:rPr lang="en-US" altLang="fr-FR" sz="2000" dirty="0" err="1" smtClean="0">
                <a:solidFill>
                  <a:prstClr val="black"/>
                </a:solidFill>
              </a:rPr>
              <a:t>Nadcap</a:t>
            </a:r>
            <a:r>
              <a:rPr lang="en-US" altLang="fr-FR" sz="2000" dirty="0" smtClean="0">
                <a:solidFill>
                  <a:prstClr val="black"/>
                </a:solidFill>
              </a:rPr>
              <a:t> Certification in Dec 2014, confirmed in 2015, 2016 and in April 2018.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 smtClean="0">
                <a:solidFill>
                  <a:prstClr val="black"/>
                </a:solidFill>
              </a:rPr>
              <a:t>Airbus </a:t>
            </a:r>
            <a:r>
              <a:rPr lang="en-US" altLang="fr-FR" sz="2000" dirty="0" smtClean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 smtClean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 smtClean="0">
                <a:solidFill>
                  <a:prstClr val="black"/>
                </a:solidFill>
              </a:rPr>
              <a:t>and Ultra Sonic </a:t>
            </a:r>
            <a:r>
              <a:rPr lang="fr-FR" sz="1900" dirty="0" err="1" smtClean="0">
                <a:solidFill>
                  <a:prstClr val="black"/>
                </a:solidFill>
              </a:rPr>
              <a:t>tested</a:t>
            </a:r>
            <a:r>
              <a:rPr lang="fr-FR" sz="1900" dirty="0" smtClean="0">
                <a:solidFill>
                  <a:prstClr val="black"/>
                </a:solidFill>
              </a:rPr>
              <a:t> in accordance </a:t>
            </a:r>
            <a:r>
              <a:rPr lang="fr-FR" sz="1900" dirty="0" err="1" smtClean="0">
                <a:solidFill>
                  <a:prstClr val="black"/>
                </a:solidFill>
              </a:rPr>
              <a:t>with</a:t>
            </a:r>
            <a:r>
              <a:rPr lang="fr-FR" sz="1900" dirty="0" smtClean="0">
                <a:solidFill>
                  <a:prstClr val="black"/>
                </a:solidFill>
              </a:rPr>
              <a:t> </a:t>
            </a:r>
            <a:r>
              <a:rPr lang="fr-FR" sz="1900" b="1" dirty="0" smtClean="0">
                <a:solidFill>
                  <a:prstClr val="black"/>
                </a:solidFill>
              </a:rPr>
              <a:t>AMS 2631</a:t>
            </a:r>
            <a:r>
              <a:rPr lang="fr-FR" sz="1900" dirty="0" smtClean="0">
                <a:solidFill>
                  <a:prstClr val="black"/>
                </a:solidFill>
              </a:rPr>
              <a:t>.</a:t>
            </a:r>
            <a:endParaRPr lang="en-US" altLang="fr-FR" sz="1900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Awards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For </a:t>
            </a:r>
            <a:r>
              <a:rPr lang="fr-FR" sz="1600" dirty="0" err="1" smtClean="0">
                <a:solidFill>
                  <a:prstClr val="black"/>
                </a:solidFill>
              </a:rPr>
              <a:t>two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years</a:t>
            </a:r>
            <a:r>
              <a:rPr lang="fr-FR" sz="1600" dirty="0" smtClean="0">
                <a:solidFill>
                  <a:prstClr val="black"/>
                </a:solidFill>
              </a:rPr>
              <a:t> running, UKAD </a:t>
            </a:r>
            <a:r>
              <a:rPr lang="fr-FR" sz="1600" dirty="0" err="1" smtClean="0">
                <a:solidFill>
                  <a:prstClr val="black"/>
                </a:solidFill>
              </a:rPr>
              <a:t>was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awarded</a:t>
            </a:r>
            <a:r>
              <a:rPr lang="fr-FR" sz="1600" dirty="0" smtClean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 Best </a:t>
            </a:r>
            <a:r>
              <a:rPr lang="fr-FR" sz="1600" dirty="0" err="1" smtClean="0">
                <a:solidFill>
                  <a:prstClr val="black"/>
                </a:solidFill>
              </a:rPr>
              <a:t>Improver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</a:t>
            </a:r>
            <a:r>
              <a:rPr lang="fr-FR" sz="1600" dirty="0" smtClean="0">
                <a:solidFill>
                  <a:prstClr val="black"/>
                </a:solidFill>
              </a:rPr>
              <a:t> 2014 and 2015 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324" y="2957689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Why EcoTitanium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 smtClean="0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 smtClean="0">
                <a:solidFill>
                  <a:srgbClr val="000000"/>
                </a:solidFill>
                <a:latin typeface="Calibri"/>
              </a:rPr>
              <a:t>:</a:t>
            </a:r>
            <a:endParaRPr lang="en-GB" sz="16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</a:t>
            </a:r>
            <a:r>
              <a:rPr lang="en-US" sz="1600" b="1" dirty="0" smtClean="0">
                <a:solidFill>
                  <a:srgbClr val="00B050"/>
                </a:solidFill>
              </a:rPr>
              <a:t>:</a:t>
            </a:r>
            <a:r>
              <a:rPr lang="fr-FR" sz="1600" b="1" dirty="0" smtClean="0">
                <a:solidFill>
                  <a:srgbClr val="1BAD93"/>
                </a:solidFill>
              </a:rPr>
              <a:t> </a:t>
            </a:r>
          </a:p>
          <a:p>
            <a:endParaRPr lang="fr-FR" sz="1600" b="1" dirty="0" smtClean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10500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2016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15300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2017.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prstClr val="black"/>
                </a:solidFill>
              </a:rPr>
              <a:t>US </a:t>
            </a:r>
            <a:r>
              <a:rPr lang="en-US" sz="1600" b="1" dirty="0">
                <a:solidFill>
                  <a:prstClr val="black"/>
                </a:solidFill>
              </a:rPr>
              <a:t>ingots are mainly produced from titanium scrap, which represents more than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60 </a:t>
            </a:r>
            <a:r>
              <a:rPr lang="en-US" sz="1600" b="1" dirty="0">
                <a:solidFill>
                  <a:prstClr val="black"/>
                </a:solidFill>
              </a:rPr>
              <a:t>% of the total consumption Scrap + Sponge.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000" dirty="0"/>
              <a:t>Plasma </a:t>
            </a:r>
            <a:r>
              <a:rPr lang="en-US" sz="2000" dirty="0" smtClean="0"/>
              <a:t>Arc Melting Furnace with Cold </a:t>
            </a:r>
            <a:r>
              <a:rPr lang="en-US" sz="2000" dirty="0"/>
              <a:t>Hearth </a:t>
            </a:r>
            <a:r>
              <a:rPr lang="en-US" sz="2000" dirty="0" smtClean="0"/>
              <a:t>Refining System</a:t>
            </a:r>
            <a:endParaRPr lang="fr-FR" sz="2000" dirty="0" smtClean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 smtClean="0"/>
              <a:t>Main Equipment  :         PAM-CHR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solids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Melting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Electrodes erection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</a:t>
              </a:r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08080"/>
                </a:solidFill>
              </a:rPr>
              <a:t>Hélium </a:t>
            </a:r>
            <a:r>
              <a:rPr lang="en-US" b="1" i="1" dirty="0" smtClean="0">
                <a:solidFill>
                  <a:srgbClr val="808080"/>
                </a:solidFill>
              </a:rPr>
              <a:t>atmosphere</a:t>
            </a:r>
            <a:endParaRPr lang="en-US" b="1" i="1" dirty="0">
              <a:solidFill>
                <a:srgbClr val="808080"/>
              </a:solidFill>
            </a:endParaRP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 smtClean="0"/>
              <a:t>PAM – CHR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prstClr val="black"/>
                </a:solidFill>
              </a:rPr>
              <a:t>Stock MP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Plasma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Locaux</a:t>
            </a:r>
            <a:r>
              <a:rPr lang="en-GB" sz="600" dirty="0" smtClean="0">
                <a:solidFill>
                  <a:prstClr val="black"/>
                </a:solidFill>
              </a:rPr>
              <a:t> techniques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 smtClean="0">
                <a:solidFill>
                  <a:prstClr val="black"/>
                </a:solidFill>
              </a:rPr>
              <a:t>Locaux</a:t>
            </a:r>
            <a:r>
              <a:rPr lang="en-GB" sz="700" dirty="0" smtClean="0">
                <a:solidFill>
                  <a:prstClr val="black"/>
                </a:solidFill>
              </a:rPr>
              <a:t> techniques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prstClr val="black"/>
                </a:solidFill>
              </a:rPr>
              <a:t>Bureaux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VAR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Charge preparation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Machining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UKAD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Lean manufacturing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Integrated solution for 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General roadmap</a:t>
            </a:r>
            <a:endParaRPr lang="en-GB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48" y="850188"/>
            <a:ext cx="5773433" cy="175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553998"/>
          </a:xfrm>
        </p:spPr>
        <p:txBody>
          <a:bodyPr/>
          <a:lstStyle/>
          <a:p>
            <a:r>
              <a:rPr lang="fr-FR" dirty="0" smtClean="0"/>
              <a:t>EcoTitanium </a:t>
            </a:r>
            <a:r>
              <a:rPr lang="fr-FR" dirty="0" err="1"/>
              <a:t>I</a:t>
            </a:r>
            <a:r>
              <a:rPr lang="fr-FR" dirty="0" err="1" smtClean="0"/>
              <a:t>ngots</a:t>
            </a:r>
            <a:r>
              <a:rPr lang="fr-FR" dirty="0" smtClean="0"/>
              <a:t> / AMS 4928</a:t>
            </a:r>
            <a:endParaRPr lang="fr-FR" dirty="0"/>
          </a:p>
        </p:txBody>
      </p:sp>
      <p:sp>
        <p:nvSpPr>
          <p:cNvPr id="5" name="AutoShape 2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612775" y="-4270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6" y="850329"/>
            <a:ext cx="2266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2871" y="2769273"/>
            <a:ext cx="750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Very consistent chemical homogeneity all along the </a:t>
            </a:r>
            <a:r>
              <a:rPr lang="en-US" sz="1600" dirty="0" smtClean="0"/>
              <a:t>ingot </a:t>
            </a:r>
            <a:r>
              <a:rPr lang="en-US" sz="1600" dirty="0"/>
              <a:t>and sections.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Mechanical properties </a:t>
            </a:r>
            <a:r>
              <a:rPr lang="en-US" sz="1600" dirty="0" smtClean="0"/>
              <a:t>reach very good level due </a:t>
            </a:r>
            <a:r>
              <a:rPr lang="en-US" sz="1600" dirty="0"/>
              <a:t>to chemical aim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13" name="Image 12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35109">
            <a:off x="322955" y="1749161"/>
            <a:ext cx="2267746" cy="11247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8654" y="3680647"/>
            <a:ext cx="794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Offer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Grade 5 or 23 Exclusively,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Bars and Billets &gt; 80 </a:t>
            </a:r>
            <a:r>
              <a:rPr lang="en-US" sz="1600" dirty="0" err="1" smtClean="0"/>
              <a:t>mm,blooms</a:t>
            </a:r>
            <a:r>
              <a:rPr lang="en-US" sz="1600" dirty="0" smtClean="0"/>
              <a:t> and </a:t>
            </a:r>
            <a:r>
              <a:rPr lang="en-US" sz="1600" dirty="0" err="1" smtClean="0"/>
              <a:t>bingots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Rolled rectangular shapes (</a:t>
            </a:r>
            <a:r>
              <a:rPr lang="en-US" sz="1600" dirty="0" err="1" smtClean="0"/>
              <a:t>Th</a:t>
            </a:r>
            <a:r>
              <a:rPr lang="en-US" sz="1600" dirty="0" smtClean="0"/>
              <a:t> : 40 to 100 mm and W : 90 to 220 mm).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Other dimensions to be discussed…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382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Patrick DELABORDE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 smtClean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patrick.delaborde@eramet-aubertduval.com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aeronautical-grade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machining and finishing aeronautical-grade 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CREATION AND 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SHAREHOLDERS committed in UKAD and EcoTitanium</a:t>
            </a:r>
            <a:endParaRPr lang="en-US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smtClean="0"/>
              <a:t>specialized </a:t>
            </a:r>
            <a:r>
              <a:rPr lang="en-US" sz="1200" dirty="0"/>
              <a:t>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smtClean="0"/>
              <a:t>aluminum.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</a:t>
            </a:r>
            <a:r>
              <a:rPr lang="en-US" sz="1200" dirty="0" smtClean="0"/>
              <a:t>UKTMP produces high quality Titanium sponge from Kroll process and Titanium ingots using VAR furnaces since 2010.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world </a:t>
            </a:r>
            <a:r>
              <a:rPr lang="en-US" sz="1200" dirty="0" smtClean="0"/>
              <a:t>leaders </a:t>
            </a:r>
            <a:r>
              <a:rPr lang="en-US" sz="1200" dirty="0"/>
              <a:t>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43,5%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41,3%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15,2%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Raison d’Etre of UKAD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</a:t>
            </a:r>
            <a:r>
              <a:rPr lang="en-US" sz="2400" dirty="0" smtClean="0">
                <a:solidFill>
                  <a:prstClr val="black"/>
                </a:solidFill>
              </a:rPr>
              <a:t>driven </a:t>
            </a:r>
            <a:r>
              <a:rPr lang="en-US" sz="2400" dirty="0">
                <a:solidFill>
                  <a:prstClr val="black"/>
                </a:solidFill>
              </a:rPr>
              <a:t>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</a:t>
            </a:r>
            <a:r>
              <a:rPr lang="en-US" sz="2000" dirty="0" smtClean="0">
                <a:solidFill>
                  <a:prstClr val="black"/>
                </a:solidFill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support of Airbus </a:t>
            </a:r>
            <a:r>
              <a:rPr lang="en-US" sz="2000" dirty="0">
                <a:solidFill>
                  <a:prstClr val="black"/>
                </a:solidFill>
              </a:rPr>
              <a:t>with a 10 years sales </a:t>
            </a:r>
            <a:r>
              <a:rPr lang="en-US" sz="2000" dirty="0" smtClean="0">
                <a:solidFill>
                  <a:prstClr val="black"/>
                </a:solidFill>
              </a:rPr>
              <a:t>agreement, 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French </a:t>
            </a:r>
            <a:r>
              <a:rPr lang="en-US" sz="2000" dirty="0">
                <a:solidFill>
                  <a:prstClr val="black"/>
                </a:solidFill>
              </a:rPr>
              <a:t>local authorities </a:t>
            </a:r>
            <a:r>
              <a:rPr lang="en-US" sz="2000" dirty="0" smtClean="0">
                <a:solidFill>
                  <a:prstClr val="black"/>
                </a:solidFill>
              </a:rPr>
              <a:t>support,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F</a:t>
            </a:r>
            <a:r>
              <a:rPr lang="fr-FR" dirty="0" err="1" smtClean="0"/>
              <a:t>oundation</a:t>
            </a:r>
            <a:r>
              <a:rPr lang="fr-FR" dirty="0" smtClean="0"/>
              <a:t> of UKAD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 smtClean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 smtClean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prstClr val="black"/>
                </a:solidFill>
              </a:rPr>
              <a:t>UKTMP plant in Kazakhstan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 smtClean="0">
                <a:solidFill>
                  <a:prstClr val="black"/>
                </a:solidFill>
              </a:rPr>
              <a:t>Ilmenite</a:t>
            </a:r>
            <a:r>
              <a:rPr lang="en-US" sz="1600" kern="0" dirty="0" smtClean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1099</Words>
  <Application>Microsoft Office PowerPoint</Application>
  <PresentationFormat>Affichage à l'écran (4:3)</PresentationFormat>
  <Paragraphs>225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431</cp:revision>
  <cp:lastPrinted>2018-10-03T14:38:38Z</cp:lastPrinted>
  <dcterms:created xsi:type="dcterms:W3CDTF">2016-11-07T15:50:27Z</dcterms:created>
  <dcterms:modified xsi:type="dcterms:W3CDTF">2018-10-07T02:20:51Z</dcterms:modified>
</cp:coreProperties>
</file>