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7" r:id="rId2"/>
    <p:sldMasterId id="2147483714" r:id="rId3"/>
    <p:sldMasterId id="2147483736" r:id="rId4"/>
    <p:sldMasterId id="2147483758" r:id="rId5"/>
    <p:sldMasterId id="2147483785" r:id="rId6"/>
    <p:sldMasterId id="2147483802" r:id="rId7"/>
  </p:sldMasterIdLst>
  <p:notesMasterIdLst>
    <p:notesMasterId r:id="rId35"/>
  </p:notesMasterIdLst>
  <p:handoutMasterIdLst>
    <p:handoutMasterId r:id="rId36"/>
  </p:handoutMasterIdLst>
  <p:sldIdLst>
    <p:sldId id="257" r:id="rId8"/>
    <p:sldId id="374" r:id="rId9"/>
    <p:sldId id="375" r:id="rId10"/>
    <p:sldId id="289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50" r:id="rId25"/>
    <p:sldId id="367" r:id="rId26"/>
    <p:sldId id="347" r:id="rId27"/>
    <p:sldId id="348" r:id="rId28"/>
    <p:sldId id="349" r:id="rId29"/>
    <p:sldId id="330" r:id="rId30"/>
    <p:sldId id="331" r:id="rId31"/>
    <p:sldId id="334" r:id="rId32"/>
    <p:sldId id="368" r:id="rId33"/>
    <p:sldId id="37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019"/>
    <a:srgbClr val="1BAD93"/>
    <a:srgbClr val="21B3EF"/>
    <a:srgbClr val="808080"/>
    <a:srgbClr val="6AB732"/>
    <a:srgbClr val="DB001A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96662" autoAdjust="0"/>
  </p:normalViewPr>
  <p:slideViewPr>
    <p:cSldViewPr snapToGrid="0" snapToObjects="1">
      <p:cViewPr varScale="1">
        <p:scale>
          <a:sx n="88" d="100"/>
          <a:sy n="88" d="100"/>
        </p:scale>
        <p:origin x="-354" y="-102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300"/>
    </p:cViewPr>
  </p:sorter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UKAD Deliveries</a:t>
            </a:r>
          </a:p>
        </c:rich>
      </c:tx>
      <c:layout>
        <c:manualLayout>
          <c:xMode val="edge"/>
          <c:yMode val="edge"/>
          <c:x val="0.24733151454495816"/>
          <c:y val="2.72250687861728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599286417322842E-2"/>
          <c:y val="0.13057152591782262"/>
          <c:w val="0.78035931201130415"/>
          <c:h val="0.76021010342072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sold, mt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E 2018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</c:v>
                </c:pt>
                <c:pt idx="1">
                  <c:v>60</c:v>
                </c:pt>
                <c:pt idx="2">
                  <c:v>780</c:v>
                </c:pt>
                <c:pt idx="3">
                  <c:v>1600</c:v>
                </c:pt>
                <c:pt idx="4">
                  <c:v>2800</c:v>
                </c:pt>
                <c:pt idx="5">
                  <c:v>2800</c:v>
                </c:pt>
                <c:pt idx="6">
                  <c:v>2860</c:v>
                </c:pt>
                <c:pt idx="7">
                  <c:v>3300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3500160"/>
        <c:axId val="113501696"/>
      </c:barChart>
      <c:catAx>
        <c:axId val="11350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3501696"/>
        <c:crosses val="autoZero"/>
        <c:auto val="1"/>
        <c:lblAlgn val="ctr"/>
        <c:lblOffset val="100"/>
        <c:noMultiLvlLbl val="0"/>
      </c:catAx>
      <c:valAx>
        <c:axId val="11350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350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791192937251028"/>
          <c:y val="0.24777295568752861"/>
          <c:w val="0.11303996247766175"/>
          <c:h val="0.489246170041450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8DDAB-563D-4E45-B613-06288FD346CD}" type="doc">
      <dgm:prSet loTypeId="urn:microsoft.com/office/officeart/2005/8/layout/pyramid3" loCatId="pyramid" qsTypeId="urn:microsoft.com/office/officeart/2005/8/quickstyle/simple1" qsCatId="simple" csTypeId="urn:microsoft.com/office/officeart/2005/8/colors/accent1_5" csCatId="accent1" phldr="1"/>
      <dgm:spPr/>
    </dgm:pt>
    <dgm:pt modelId="{0D975801-5D6C-4858-A0BA-F36B3E222902}">
      <dgm:prSet phldrT="[Texte]" custT="1"/>
      <dgm:spPr>
        <a:xfrm rot="10800000">
          <a:off x="0" y="0"/>
          <a:ext cx="6096000" cy="1354666"/>
        </a:xfrm>
        <a:prstGeom prst="trapezoid">
          <a:avLst>
            <a:gd name="adj" fmla="val 75000"/>
          </a:avLst>
        </a:prstGeom>
        <a:solidFill>
          <a:srgbClr val="4F81BD">
            <a:hueOff val="0"/>
            <a:satOff val="0"/>
            <a:lumOff val="0"/>
            <a:alpha val="3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anchor="t" anchorCtr="0"/>
        <a:lstStyle/>
        <a:p>
          <a:endParaRPr lang="fr-FR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07012AC-D249-4ECC-BA1F-ADFE59BFCFBB}" type="parTrans" cxnId="{B5CD56D5-9FD3-4445-A996-BDFB61D6C2E4}">
      <dgm:prSet/>
      <dgm:spPr/>
      <dgm:t>
        <a:bodyPr/>
        <a:lstStyle/>
        <a:p>
          <a:endParaRPr lang="fr-FR"/>
        </a:p>
      </dgm:t>
    </dgm:pt>
    <dgm:pt modelId="{A21F5D0D-6F15-465F-A575-DBDB340BCB17}" type="sibTrans" cxnId="{B5CD56D5-9FD3-4445-A996-BDFB61D6C2E4}">
      <dgm:prSet/>
      <dgm:spPr/>
      <dgm:t>
        <a:bodyPr/>
        <a:lstStyle/>
        <a:p>
          <a:endParaRPr lang="fr-FR"/>
        </a:p>
      </dgm:t>
    </dgm:pt>
    <dgm:pt modelId="{1730BDBF-F91E-4529-AF37-5771EA87A23A}">
      <dgm:prSet phldrT="[Texte]" custT="1"/>
      <dgm:spPr>
        <a:xfrm rot="10800000">
          <a:off x="1015999" y="1281325"/>
          <a:ext cx="4064000" cy="1354666"/>
        </a:xfrm>
        <a:prstGeom prst="trapezoid">
          <a:avLst>
            <a:gd name="adj" fmla="val 75000"/>
          </a:avLst>
        </a:prstGeom>
        <a:solidFill>
          <a:srgbClr val="4F81BD">
            <a:alpha val="90000"/>
            <a:hueOff val="0"/>
            <a:satOff val="0"/>
            <a:lumOff val="0"/>
            <a:alphaOff val="-2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anchor="t" anchorCtr="0"/>
        <a:lstStyle/>
        <a:p>
          <a:pPr>
            <a:spcAft>
              <a:spcPts val="0"/>
            </a:spcAft>
          </a:pPr>
          <a:endParaRPr lang="fr-FR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195A9B3-3C55-4B32-B486-06405F67CD22}" type="parTrans" cxnId="{D0634BE7-3384-48A1-AF52-3E9C193A4A38}">
      <dgm:prSet/>
      <dgm:spPr/>
      <dgm:t>
        <a:bodyPr/>
        <a:lstStyle/>
        <a:p>
          <a:endParaRPr lang="fr-FR"/>
        </a:p>
      </dgm:t>
    </dgm:pt>
    <dgm:pt modelId="{30F0AF51-82AE-454E-9E09-3C7A84D9E956}" type="sibTrans" cxnId="{D0634BE7-3384-48A1-AF52-3E9C193A4A38}">
      <dgm:prSet/>
      <dgm:spPr/>
      <dgm:t>
        <a:bodyPr/>
        <a:lstStyle/>
        <a:p>
          <a:endParaRPr lang="fr-FR"/>
        </a:p>
      </dgm:t>
    </dgm:pt>
    <dgm:pt modelId="{B2C5081A-D579-491E-B3E1-411841C9C663}">
      <dgm:prSet phldrT="[Texte]" custT="1"/>
      <dgm:spPr>
        <a:xfrm rot="10800000">
          <a:off x="2031999" y="2635991"/>
          <a:ext cx="2032000" cy="1354666"/>
        </a:xfrm>
        <a:prstGeom prst="trapezoid">
          <a:avLst>
            <a:gd name="adj" fmla="val 75000"/>
          </a:avLst>
        </a:prstGeom>
        <a:solidFill>
          <a:srgbClr val="4F81BD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anchor="t" anchorCtr="0"/>
        <a:lstStyle/>
        <a:p>
          <a:endParaRPr lang="fr-FR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96B321B-149F-48DF-9687-CFEB964AABF6}" type="parTrans" cxnId="{8356E74B-B51A-40F2-A2D7-E6637F8A9161}">
      <dgm:prSet/>
      <dgm:spPr/>
      <dgm:t>
        <a:bodyPr/>
        <a:lstStyle/>
        <a:p>
          <a:endParaRPr lang="fr-FR"/>
        </a:p>
      </dgm:t>
    </dgm:pt>
    <dgm:pt modelId="{60E2F637-5AD1-4592-819C-F8F91E6E848C}" type="sibTrans" cxnId="{8356E74B-B51A-40F2-A2D7-E6637F8A9161}">
      <dgm:prSet/>
      <dgm:spPr/>
      <dgm:t>
        <a:bodyPr/>
        <a:lstStyle/>
        <a:p>
          <a:endParaRPr lang="fr-FR"/>
        </a:p>
      </dgm:t>
    </dgm:pt>
    <dgm:pt modelId="{E57B0C81-8D9E-411B-AC75-2B9D3E93376D}" type="pres">
      <dgm:prSet presAssocID="{6CB8DDAB-563D-4E45-B613-06288FD346CD}" presName="Name0" presStyleCnt="0">
        <dgm:presLayoutVars>
          <dgm:dir/>
          <dgm:animLvl val="lvl"/>
          <dgm:resizeHandles val="exact"/>
        </dgm:presLayoutVars>
      </dgm:prSet>
      <dgm:spPr/>
    </dgm:pt>
    <dgm:pt modelId="{2CC05583-366B-49A6-BAA9-635887FB138F}" type="pres">
      <dgm:prSet presAssocID="{0D975801-5D6C-4858-A0BA-F36B3E222902}" presName="Name8" presStyleCnt="0"/>
      <dgm:spPr/>
    </dgm:pt>
    <dgm:pt modelId="{B2F05A53-B71E-4FD2-B102-7BA8F3620A81}" type="pres">
      <dgm:prSet presAssocID="{0D975801-5D6C-4858-A0BA-F36B3E222902}" presName="level" presStyleLbl="node1" presStyleIdx="0" presStyleCnt="3" custScaleX="99214" custLinFactNeighborX="1109" custLinFactNeighborY="-1001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516CAC-EAED-4A58-82D4-2C50B0ED3812}" type="pres">
      <dgm:prSet presAssocID="{0D975801-5D6C-4858-A0BA-F36B3E2229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5E2BBA-D389-40E3-804B-B28FA5718028}" type="pres">
      <dgm:prSet presAssocID="{1730BDBF-F91E-4529-AF37-5771EA87A23A}" presName="Name8" presStyleCnt="0"/>
      <dgm:spPr/>
    </dgm:pt>
    <dgm:pt modelId="{5F96D42D-20CD-4585-AF40-2AFB3BC5B88D}" type="pres">
      <dgm:prSet presAssocID="{1730BDBF-F91E-4529-AF37-5771EA87A23A}" presName="level" presStyleLbl="node1" presStyleIdx="1" presStyleCnt="3" custScaleX="102197" custLinFactNeighborY="-54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05A8DD-C564-4992-A964-A20E5BD56ECA}" type="pres">
      <dgm:prSet presAssocID="{1730BDBF-F91E-4529-AF37-5771EA87A2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24A637-AAFE-4EF7-A8A5-F068019DFBA8}" type="pres">
      <dgm:prSet presAssocID="{B2C5081A-D579-491E-B3E1-411841C9C663}" presName="Name8" presStyleCnt="0"/>
      <dgm:spPr/>
    </dgm:pt>
    <dgm:pt modelId="{B9D99A93-A961-44F4-862B-9C3E9A8ED7B4}" type="pres">
      <dgm:prSet presAssocID="{B2C5081A-D579-491E-B3E1-411841C9C663}" presName="level" presStyleLbl="node1" presStyleIdx="2" presStyleCnt="3" custScaleX="101826" custLinFactNeighborY="-54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7A062E-BCCB-48FC-9807-7707E73CB2E3}" type="pres">
      <dgm:prSet presAssocID="{B2C5081A-D579-491E-B3E1-411841C9C6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3BA3FDD-2031-42F8-A41C-F82711D03159}" type="presOf" srcId="{0D975801-5D6C-4858-A0BA-F36B3E222902}" destId="{B2F05A53-B71E-4FD2-B102-7BA8F3620A81}" srcOrd="0" destOrd="0" presId="urn:microsoft.com/office/officeart/2005/8/layout/pyramid3"/>
    <dgm:cxn modelId="{31797209-ACB9-4331-B86F-0C6D71C44F3D}" type="presOf" srcId="{B2C5081A-D579-491E-B3E1-411841C9C663}" destId="{B9D99A93-A961-44F4-862B-9C3E9A8ED7B4}" srcOrd="0" destOrd="0" presId="urn:microsoft.com/office/officeart/2005/8/layout/pyramid3"/>
    <dgm:cxn modelId="{66837393-CB43-46A5-BD2F-27AC0D22D9E4}" type="presOf" srcId="{1730BDBF-F91E-4529-AF37-5771EA87A23A}" destId="{F105A8DD-C564-4992-A964-A20E5BD56ECA}" srcOrd="1" destOrd="0" presId="urn:microsoft.com/office/officeart/2005/8/layout/pyramid3"/>
    <dgm:cxn modelId="{B5CD56D5-9FD3-4445-A996-BDFB61D6C2E4}" srcId="{6CB8DDAB-563D-4E45-B613-06288FD346CD}" destId="{0D975801-5D6C-4858-A0BA-F36B3E222902}" srcOrd="0" destOrd="0" parTransId="{607012AC-D249-4ECC-BA1F-ADFE59BFCFBB}" sibTransId="{A21F5D0D-6F15-465F-A575-DBDB340BCB17}"/>
    <dgm:cxn modelId="{D0634BE7-3384-48A1-AF52-3E9C193A4A38}" srcId="{6CB8DDAB-563D-4E45-B613-06288FD346CD}" destId="{1730BDBF-F91E-4529-AF37-5771EA87A23A}" srcOrd="1" destOrd="0" parTransId="{D195A9B3-3C55-4B32-B486-06405F67CD22}" sibTransId="{30F0AF51-82AE-454E-9E09-3C7A84D9E956}"/>
    <dgm:cxn modelId="{A8F17EDD-0392-4D6A-AA5D-317766D87E7D}" type="presOf" srcId="{0D975801-5D6C-4858-A0BA-F36B3E222902}" destId="{C4516CAC-EAED-4A58-82D4-2C50B0ED3812}" srcOrd="1" destOrd="0" presId="urn:microsoft.com/office/officeart/2005/8/layout/pyramid3"/>
    <dgm:cxn modelId="{94AB336B-C078-4F1F-BB4B-573735AD0906}" type="presOf" srcId="{1730BDBF-F91E-4529-AF37-5771EA87A23A}" destId="{5F96D42D-20CD-4585-AF40-2AFB3BC5B88D}" srcOrd="0" destOrd="0" presId="urn:microsoft.com/office/officeart/2005/8/layout/pyramid3"/>
    <dgm:cxn modelId="{D0F4D4C0-E198-4795-812F-E53B4E4CC254}" type="presOf" srcId="{B2C5081A-D579-491E-B3E1-411841C9C663}" destId="{6D7A062E-BCCB-48FC-9807-7707E73CB2E3}" srcOrd="1" destOrd="0" presId="urn:microsoft.com/office/officeart/2005/8/layout/pyramid3"/>
    <dgm:cxn modelId="{8356E74B-B51A-40F2-A2D7-E6637F8A9161}" srcId="{6CB8DDAB-563D-4E45-B613-06288FD346CD}" destId="{B2C5081A-D579-491E-B3E1-411841C9C663}" srcOrd="2" destOrd="0" parTransId="{896B321B-149F-48DF-9687-CFEB964AABF6}" sibTransId="{60E2F637-5AD1-4592-819C-F8F91E6E848C}"/>
    <dgm:cxn modelId="{6EFD1D5B-E174-4BA7-ABC6-6A502D13BC06}" type="presOf" srcId="{6CB8DDAB-563D-4E45-B613-06288FD346CD}" destId="{E57B0C81-8D9E-411B-AC75-2B9D3E93376D}" srcOrd="0" destOrd="0" presId="urn:microsoft.com/office/officeart/2005/8/layout/pyramid3"/>
    <dgm:cxn modelId="{57051F41-BB0A-4FEC-8DBC-B23848AC16D6}" type="presParOf" srcId="{E57B0C81-8D9E-411B-AC75-2B9D3E93376D}" destId="{2CC05583-366B-49A6-BAA9-635887FB138F}" srcOrd="0" destOrd="0" presId="urn:microsoft.com/office/officeart/2005/8/layout/pyramid3"/>
    <dgm:cxn modelId="{05BBB93C-C289-423D-A275-E8257667AD1F}" type="presParOf" srcId="{2CC05583-366B-49A6-BAA9-635887FB138F}" destId="{B2F05A53-B71E-4FD2-B102-7BA8F3620A81}" srcOrd="0" destOrd="0" presId="urn:microsoft.com/office/officeart/2005/8/layout/pyramid3"/>
    <dgm:cxn modelId="{779E380D-BAE7-4719-A443-07F0FA68E2B1}" type="presParOf" srcId="{2CC05583-366B-49A6-BAA9-635887FB138F}" destId="{C4516CAC-EAED-4A58-82D4-2C50B0ED3812}" srcOrd="1" destOrd="0" presId="urn:microsoft.com/office/officeart/2005/8/layout/pyramid3"/>
    <dgm:cxn modelId="{0DD112DA-4780-4DBD-AAFD-F34795C3B6DD}" type="presParOf" srcId="{E57B0C81-8D9E-411B-AC75-2B9D3E93376D}" destId="{7E5E2BBA-D389-40E3-804B-B28FA5718028}" srcOrd="1" destOrd="0" presId="urn:microsoft.com/office/officeart/2005/8/layout/pyramid3"/>
    <dgm:cxn modelId="{F5026D83-48FB-46BE-A556-4A53878DBCCC}" type="presParOf" srcId="{7E5E2BBA-D389-40E3-804B-B28FA5718028}" destId="{5F96D42D-20CD-4585-AF40-2AFB3BC5B88D}" srcOrd="0" destOrd="0" presId="urn:microsoft.com/office/officeart/2005/8/layout/pyramid3"/>
    <dgm:cxn modelId="{62EFB9F8-8538-45FC-ABE3-1243154627E7}" type="presParOf" srcId="{7E5E2BBA-D389-40E3-804B-B28FA5718028}" destId="{F105A8DD-C564-4992-A964-A20E5BD56ECA}" srcOrd="1" destOrd="0" presId="urn:microsoft.com/office/officeart/2005/8/layout/pyramid3"/>
    <dgm:cxn modelId="{34EFFC8A-8031-49AD-B101-F1F4CDEF17D7}" type="presParOf" srcId="{E57B0C81-8D9E-411B-AC75-2B9D3E93376D}" destId="{9E24A637-AAFE-4EF7-A8A5-F068019DFBA8}" srcOrd="2" destOrd="0" presId="urn:microsoft.com/office/officeart/2005/8/layout/pyramid3"/>
    <dgm:cxn modelId="{5E51A560-11B5-416C-AA69-246E41DD3016}" type="presParOf" srcId="{9E24A637-AAFE-4EF7-A8A5-F068019DFBA8}" destId="{B9D99A93-A961-44F4-862B-9C3E9A8ED7B4}" srcOrd="0" destOrd="0" presId="urn:microsoft.com/office/officeart/2005/8/layout/pyramid3"/>
    <dgm:cxn modelId="{3D943771-4302-41F0-AC07-258CE044295F}" type="presParOf" srcId="{9E24A637-AAFE-4EF7-A8A5-F068019DFBA8}" destId="{6D7A062E-BCCB-48FC-9807-7707E73CB2E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FB777-1607-4F52-A9FF-DA713A3513E6}" type="doc">
      <dgm:prSet loTypeId="urn:microsoft.com/office/officeart/2005/8/layout/arrow2" loCatId="process" qsTypeId="urn:microsoft.com/office/officeart/2005/8/quickstyle/simple1" qsCatId="simple" csTypeId="urn:microsoft.com/office/officeart/2005/8/colors/accent3_3" csCatId="accent3" phldr="1"/>
      <dgm:spPr/>
    </dgm:pt>
    <dgm:pt modelId="{96287EC3-ECB5-4C71-A8FA-9639DC21EC4F}">
      <dgm:prSet phldrT="[Texte]" custT="1"/>
      <dgm:spPr/>
      <dgm:t>
        <a:bodyPr/>
        <a:lstStyle/>
        <a:p>
          <a:r>
            <a:rPr lang="fr-FR" sz="2000" dirty="0" smtClean="0"/>
            <a:t>2010 : </a:t>
          </a:r>
          <a:r>
            <a:rPr lang="en-US" sz="1600" dirty="0" smtClean="0"/>
            <a:t>Reflection and project structuring </a:t>
          </a:r>
          <a:endParaRPr lang="fr-FR" sz="1200" dirty="0"/>
        </a:p>
      </dgm:t>
    </dgm:pt>
    <dgm:pt modelId="{99A6E2F9-CED9-4470-BCA4-ACF7F7C0CBDE}" type="parTrans" cxnId="{595DBA47-CA09-4AB9-B47D-B12F80D51AED}">
      <dgm:prSet/>
      <dgm:spPr/>
      <dgm:t>
        <a:bodyPr/>
        <a:lstStyle/>
        <a:p>
          <a:endParaRPr lang="fr-FR"/>
        </a:p>
      </dgm:t>
    </dgm:pt>
    <dgm:pt modelId="{9C16E7E5-5791-4DD7-8C7A-580ACAA393E8}" type="sibTrans" cxnId="{595DBA47-CA09-4AB9-B47D-B12F80D51AED}">
      <dgm:prSet/>
      <dgm:spPr/>
      <dgm:t>
        <a:bodyPr/>
        <a:lstStyle/>
        <a:p>
          <a:endParaRPr lang="fr-FR"/>
        </a:p>
      </dgm:t>
    </dgm:pt>
    <dgm:pt modelId="{6FAA8EA2-11D8-4BA4-B249-53355A62E2A7}">
      <dgm:prSet phldrT="[Texte]" custT="1"/>
      <dgm:spPr/>
      <dgm:t>
        <a:bodyPr/>
        <a:lstStyle/>
        <a:p>
          <a:r>
            <a:rPr lang="fr-FR" sz="2000" dirty="0" smtClean="0"/>
            <a:t>2015 :</a:t>
          </a:r>
        </a:p>
        <a:p>
          <a:r>
            <a:rPr lang="fr-FR" sz="1600" dirty="0" smtClean="0"/>
            <a:t>Mai : </a:t>
          </a:r>
          <a:r>
            <a:rPr lang="en-US" sz="1600" dirty="0" smtClean="0">
              <a:solidFill>
                <a:schemeClr val="tx1"/>
              </a:solidFill>
              <a:latin typeface="+mj-lt"/>
            </a:rPr>
            <a:t>Erection of the new plant next to UKAD</a:t>
          </a:r>
          <a:endParaRPr lang="fr-FR" sz="1600" dirty="0">
            <a:solidFill>
              <a:schemeClr val="tx1"/>
            </a:solidFill>
            <a:latin typeface="+mj-lt"/>
          </a:endParaRPr>
        </a:p>
      </dgm:t>
    </dgm:pt>
    <dgm:pt modelId="{F54E35CE-1A2C-4440-9B1A-C8BAB76EF32A}" type="parTrans" cxnId="{07DCC87B-2F3E-4324-8D03-FF35572839AA}">
      <dgm:prSet/>
      <dgm:spPr/>
      <dgm:t>
        <a:bodyPr/>
        <a:lstStyle/>
        <a:p>
          <a:endParaRPr lang="fr-FR"/>
        </a:p>
      </dgm:t>
    </dgm:pt>
    <dgm:pt modelId="{204B94CB-246B-4E7F-996C-8EF52EF4B74F}" type="sibTrans" cxnId="{07DCC87B-2F3E-4324-8D03-FF35572839AA}">
      <dgm:prSet/>
      <dgm:spPr/>
      <dgm:t>
        <a:bodyPr/>
        <a:lstStyle/>
        <a:p>
          <a:endParaRPr lang="fr-FR"/>
        </a:p>
      </dgm:t>
    </dgm:pt>
    <dgm:pt modelId="{BD995CB4-D98A-47EC-AC72-205650B04B7F}">
      <dgm:prSet phldrT="[Texte]" custT="1"/>
      <dgm:spPr/>
      <dgm:t>
        <a:bodyPr/>
        <a:lstStyle/>
        <a:p>
          <a:r>
            <a:rPr lang="fr-FR" sz="2000" dirty="0" smtClean="0"/>
            <a:t>2017 :</a:t>
          </a:r>
        </a:p>
        <a:p>
          <a:r>
            <a:rPr lang="fr-FR" sz="2000" dirty="0" smtClean="0">
              <a:solidFill>
                <a:srgbClr val="1F497D">
                  <a:lumMod val="50000"/>
                </a:srgbClr>
              </a:solidFill>
              <a:latin typeface="Calibri"/>
            </a:rPr>
            <a:t>Production startup</a:t>
          </a:r>
          <a:endParaRPr lang="fr-FR" sz="1600" dirty="0"/>
        </a:p>
      </dgm:t>
    </dgm:pt>
    <dgm:pt modelId="{2AF74344-D4D2-45D8-A49D-DC35A055FC9F}" type="parTrans" cxnId="{049F63E0-CDDC-45DF-B637-EB0ED726DD4C}">
      <dgm:prSet/>
      <dgm:spPr/>
      <dgm:t>
        <a:bodyPr/>
        <a:lstStyle/>
        <a:p>
          <a:endParaRPr lang="fr-FR"/>
        </a:p>
      </dgm:t>
    </dgm:pt>
    <dgm:pt modelId="{B329D7A8-F7E4-446B-9329-71F47EEFEDFE}" type="sibTrans" cxnId="{049F63E0-CDDC-45DF-B637-EB0ED726DD4C}">
      <dgm:prSet/>
      <dgm:spPr/>
      <dgm:t>
        <a:bodyPr/>
        <a:lstStyle/>
        <a:p>
          <a:endParaRPr lang="fr-FR"/>
        </a:p>
      </dgm:t>
    </dgm:pt>
    <dgm:pt modelId="{D3B080AC-6A78-49A2-92DA-995495E3EDBA}">
      <dgm:prSet phldrT="[Texte]" custT="1"/>
      <dgm:spPr/>
      <dgm:t>
        <a:bodyPr/>
        <a:lstStyle/>
        <a:p>
          <a:r>
            <a:rPr lang="fr-FR" sz="2000" dirty="0" smtClean="0"/>
            <a:t>2022</a:t>
          </a:r>
        </a:p>
        <a:p>
          <a:r>
            <a:rPr lang="en-US" sz="2000" dirty="0" smtClean="0">
              <a:solidFill>
                <a:srgbClr val="1F497D">
                  <a:lumMod val="50000"/>
                </a:srgbClr>
              </a:solidFill>
              <a:latin typeface="Calibri"/>
            </a:rPr>
            <a:t>Full maturity</a:t>
          </a:r>
          <a:endParaRPr lang="fr-FR" sz="1600" dirty="0"/>
        </a:p>
      </dgm:t>
    </dgm:pt>
    <dgm:pt modelId="{07315334-71D6-4454-8FFF-A72CA363D74E}" type="parTrans" cxnId="{898B5E41-6D9D-4F23-B678-E89813F46B64}">
      <dgm:prSet/>
      <dgm:spPr/>
      <dgm:t>
        <a:bodyPr/>
        <a:lstStyle/>
        <a:p>
          <a:endParaRPr lang="fr-FR"/>
        </a:p>
      </dgm:t>
    </dgm:pt>
    <dgm:pt modelId="{EF9FF16E-3098-450C-8E52-C6110027C796}" type="sibTrans" cxnId="{898B5E41-6D9D-4F23-B678-E89813F46B64}">
      <dgm:prSet/>
      <dgm:spPr/>
      <dgm:t>
        <a:bodyPr/>
        <a:lstStyle/>
        <a:p>
          <a:endParaRPr lang="fr-FR"/>
        </a:p>
      </dgm:t>
    </dgm:pt>
    <dgm:pt modelId="{E5DE07CB-D659-407E-9FC8-414C3CAE323D}" type="pres">
      <dgm:prSet presAssocID="{267FB777-1607-4F52-A9FF-DA713A3513E6}" presName="arrowDiagram" presStyleCnt="0">
        <dgm:presLayoutVars>
          <dgm:chMax val="5"/>
          <dgm:dir/>
          <dgm:resizeHandles val="exact"/>
        </dgm:presLayoutVars>
      </dgm:prSet>
      <dgm:spPr/>
    </dgm:pt>
    <dgm:pt modelId="{856409F8-6F23-417B-91E7-98537CD367E0}" type="pres">
      <dgm:prSet presAssocID="{267FB777-1607-4F52-A9FF-DA713A3513E6}" presName="arrow" presStyleLbl="bgShp" presStyleIdx="0" presStyleCnt="1" custLinFactNeighborX="-154" custLinFactNeighborY="-6493"/>
      <dgm:spPr/>
      <dgm:t>
        <a:bodyPr/>
        <a:lstStyle/>
        <a:p>
          <a:endParaRPr lang="en-US"/>
        </a:p>
      </dgm:t>
    </dgm:pt>
    <dgm:pt modelId="{E3C53AC1-DE4A-4923-BDC4-9A3B20ED6A68}" type="pres">
      <dgm:prSet presAssocID="{267FB777-1607-4F52-A9FF-DA713A3513E6}" presName="arrowDiagram4" presStyleCnt="0"/>
      <dgm:spPr/>
    </dgm:pt>
    <dgm:pt modelId="{FBBA8823-C6A8-43B0-85D4-8705FDDF9BFC}" type="pres">
      <dgm:prSet presAssocID="{96287EC3-ECB5-4C71-A8FA-9639DC21EC4F}" presName="bullet4a" presStyleLbl="node1" presStyleIdx="0" presStyleCnt="4"/>
      <dgm:spPr/>
    </dgm:pt>
    <dgm:pt modelId="{1589FE81-DD30-47CB-8B99-7DCF4A718456}" type="pres">
      <dgm:prSet presAssocID="{96287EC3-ECB5-4C71-A8FA-9639DC21EC4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828938-06DE-4A9B-A85A-EAC606A4C7B7}" type="pres">
      <dgm:prSet presAssocID="{6FAA8EA2-11D8-4BA4-B249-53355A62E2A7}" presName="bullet4b" presStyleLbl="node1" presStyleIdx="1" presStyleCnt="4"/>
      <dgm:spPr/>
    </dgm:pt>
    <dgm:pt modelId="{CDCEFCAE-F974-4DF8-ACCC-4B2A5A3463D1}" type="pres">
      <dgm:prSet presAssocID="{6FAA8EA2-11D8-4BA4-B249-53355A62E2A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80F8B0-0940-4783-A19B-4D652B9256EA}" type="pres">
      <dgm:prSet presAssocID="{BD995CB4-D98A-47EC-AC72-205650B04B7F}" presName="bullet4c" presStyleLbl="node1" presStyleIdx="2" presStyleCnt="4"/>
      <dgm:spPr/>
    </dgm:pt>
    <dgm:pt modelId="{BFC4252F-5609-43FA-BB2E-1CECA8F68344}" type="pres">
      <dgm:prSet presAssocID="{BD995CB4-D98A-47EC-AC72-205650B04B7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DC8F4-BC3D-4F4A-BFA8-37C8AD69F0D7}" type="pres">
      <dgm:prSet presAssocID="{D3B080AC-6A78-49A2-92DA-995495E3EDBA}" presName="bullet4d" presStyleLbl="node1" presStyleIdx="3" presStyleCnt="4"/>
      <dgm:spPr/>
    </dgm:pt>
    <dgm:pt modelId="{69CA776A-BEE8-40DF-8E6E-140CA480A525}" type="pres">
      <dgm:prSet presAssocID="{D3B080AC-6A78-49A2-92DA-995495E3EDB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5DBA47-CA09-4AB9-B47D-B12F80D51AED}" srcId="{267FB777-1607-4F52-A9FF-DA713A3513E6}" destId="{96287EC3-ECB5-4C71-A8FA-9639DC21EC4F}" srcOrd="0" destOrd="0" parTransId="{99A6E2F9-CED9-4470-BCA4-ACF7F7C0CBDE}" sibTransId="{9C16E7E5-5791-4DD7-8C7A-580ACAA393E8}"/>
    <dgm:cxn modelId="{C8443D56-DD21-4D16-9CC5-FEF72F76C0DF}" type="presOf" srcId="{D3B080AC-6A78-49A2-92DA-995495E3EDBA}" destId="{69CA776A-BEE8-40DF-8E6E-140CA480A525}" srcOrd="0" destOrd="0" presId="urn:microsoft.com/office/officeart/2005/8/layout/arrow2"/>
    <dgm:cxn modelId="{2C4E4ACC-5530-4F87-BCBF-8869ED5ED9BE}" type="presOf" srcId="{267FB777-1607-4F52-A9FF-DA713A3513E6}" destId="{E5DE07CB-D659-407E-9FC8-414C3CAE323D}" srcOrd="0" destOrd="0" presId="urn:microsoft.com/office/officeart/2005/8/layout/arrow2"/>
    <dgm:cxn modelId="{2CC98837-1F86-4EE9-86EA-8605560F2FA4}" type="presOf" srcId="{6FAA8EA2-11D8-4BA4-B249-53355A62E2A7}" destId="{CDCEFCAE-F974-4DF8-ACCC-4B2A5A3463D1}" srcOrd="0" destOrd="0" presId="urn:microsoft.com/office/officeart/2005/8/layout/arrow2"/>
    <dgm:cxn modelId="{BDEC9923-2247-41FA-9EB4-9730574A26CE}" type="presOf" srcId="{BD995CB4-D98A-47EC-AC72-205650B04B7F}" destId="{BFC4252F-5609-43FA-BB2E-1CECA8F68344}" srcOrd="0" destOrd="0" presId="urn:microsoft.com/office/officeart/2005/8/layout/arrow2"/>
    <dgm:cxn modelId="{898B5E41-6D9D-4F23-B678-E89813F46B64}" srcId="{267FB777-1607-4F52-A9FF-DA713A3513E6}" destId="{D3B080AC-6A78-49A2-92DA-995495E3EDBA}" srcOrd="3" destOrd="0" parTransId="{07315334-71D6-4454-8FFF-A72CA363D74E}" sibTransId="{EF9FF16E-3098-450C-8E52-C6110027C796}"/>
    <dgm:cxn modelId="{049F63E0-CDDC-45DF-B637-EB0ED726DD4C}" srcId="{267FB777-1607-4F52-A9FF-DA713A3513E6}" destId="{BD995CB4-D98A-47EC-AC72-205650B04B7F}" srcOrd="2" destOrd="0" parTransId="{2AF74344-D4D2-45D8-A49D-DC35A055FC9F}" sibTransId="{B329D7A8-F7E4-446B-9329-71F47EEFEDFE}"/>
    <dgm:cxn modelId="{07DCC87B-2F3E-4324-8D03-FF35572839AA}" srcId="{267FB777-1607-4F52-A9FF-DA713A3513E6}" destId="{6FAA8EA2-11D8-4BA4-B249-53355A62E2A7}" srcOrd="1" destOrd="0" parTransId="{F54E35CE-1A2C-4440-9B1A-C8BAB76EF32A}" sibTransId="{204B94CB-246B-4E7F-996C-8EF52EF4B74F}"/>
    <dgm:cxn modelId="{3731DDD1-D0C5-4063-9F37-1E73FEE29174}" type="presOf" srcId="{96287EC3-ECB5-4C71-A8FA-9639DC21EC4F}" destId="{1589FE81-DD30-47CB-8B99-7DCF4A718456}" srcOrd="0" destOrd="0" presId="urn:microsoft.com/office/officeart/2005/8/layout/arrow2"/>
    <dgm:cxn modelId="{546F3F15-1476-4343-86D5-48ED8861C566}" type="presParOf" srcId="{E5DE07CB-D659-407E-9FC8-414C3CAE323D}" destId="{856409F8-6F23-417B-91E7-98537CD367E0}" srcOrd="0" destOrd="0" presId="urn:microsoft.com/office/officeart/2005/8/layout/arrow2"/>
    <dgm:cxn modelId="{0D8E1134-A5D6-48F6-922C-87253F1C05CF}" type="presParOf" srcId="{E5DE07CB-D659-407E-9FC8-414C3CAE323D}" destId="{E3C53AC1-DE4A-4923-BDC4-9A3B20ED6A68}" srcOrd="1" destOrd="0" presId="urn:microsoft.com/office/officeart/2005/8/layout/arrow2"/>
    <dgm:cxn modelId="{31331ACE-09F0-41B3-9CFB-45AED2B19F22}" type="presParOf" srcId="{E3C53AC1-DE4A-4923-BDC4-9A3B20ED6A68}" destId="{FBBA8823-C6A8-43B0-85D4-8705FDDF9BFC}" srcOrd="0" destOrd="0" presId="urn:microsoft.com/office/officeart/2005/8/layout/arrow2"/>
    <dgm:cxn modelId="{37D18849-3353-454B-BA47-9DDCE90963ED}" type="presParOf" srcId="{E3C53AC1-DE4A-4923-BDC4-9A3B20ED6A68}" destId="{1589FE81-DD30-47CB-8B99-7DCF4A718456}" srcOrd="1" destOrd="0" presId="urn:microsoft.com/office/officeart/2005/8/layout/arrow2"/>
    <dgm:cxn modelId="{70A665D6-97B1-4E49-9F9F-F0B56A89091F}" type="presParOf" srcId="{E3C53AC1-DE4A-4923-BDC4-9A3B20ED6A68}" destId="{5F828938-06DE-4A9B-A85A-EAC606A4C7B7}" srcOrd="2" destOrd="0" presId="urn:microsoft.com/office/officeart/2005/8/layout/arrow2"/>
    <dgm:cxn modelId="{ED18B9CA-83A4-4820-AD82-4A77B678389C}" type="presParOf" srcId="{E3C53AC1-DE4A-4923-BDC4-9A3B20ED6A68}" destId="{CDCEFCAE-F974-4DF8-ACCC-4B2A5A3463D1}" srcOrd="3" destOrd="0" presId="urn:microsoft.com/office/officeart/2005/8/layout/arrow2"/>
    <dgm:cxn modelId="{B894C2A2-C60B-4516-8D15-2A141E968F5D}" type="presParOf" srcId="{E3C53AC1-DE4A-4923-BDC4-9A3B20ED6A68}" destId="{E680F8B0-0940-4783-A19B-4D652B9256EA}" srcOrd="4" destOrd="0" presId="urn:microsoft.com/office/officeart/2005/8/layout/arrow2"/>
    <dgm:cxn modelId="{8CA02DC1-D93E-40C7-B9AD-DCC1A6A2181A}" type="presParOf" srcId="{E3C53AC1-DE4A-4923-BDC4-9A3B20ED6A68}" destId="{BFC4252F-5609-43FA-BB2E-1CECA8F68344}" srcOrd="5" destOrd="0" presId="urn:microsoft.com/office/officeart/2005/8/layout/arrow2"/>
    <dgm:cxn modelId="{286BE5EF-2443-4052-B8A2-F49204EAD33E}" type="presParOf" srcId="{E3C53AC1-DE4A-4923-BDC4-9A3B20ED6A68}" destId="{83DDC8F4-BC3D-4F4A-BFA8-37C8AD69F0D7}" srcOrd="6" destOrd="0" presId="urn:microsoft.com/office/officeart/2005/8/layout/arrow2"/>
    <dgm:cxn modelId="{AA97E77A-01F7-4F61-87AA-8669471029F4}" type="presParOf" srcId="{E3C53AC1-DE4A-4923-BDC4-9A3B20ED6A68}" destId="{69CA776A-BEE8-40DF-8E6E-140CA480A52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05A53-B71E-4FD2-B102-7BA8F3620A81}">
      <dsp:nvSpPr>
        <dsp:cNvPr id="0" name=""/>
        <dsp:cNvSpPr/>
      </dsp:nvSpPr>
      <dsp:spPr>
        <a:xfrm rot="10800000">
          <a:off x="47914" y="0"/>
          <a:ext cx="6048085" cy="1354666"/>
        </a:xfrm>
        <a:prstGeom prst="trapezoid">
          <a:avLst>
            <a:gd name="adj" fmla="val 75000"/>
          </a:avLst>
        </a:prstGeom>
        <a:solidFill>
          <a:srgbClr val="4F81BD">
            <a:hueOff val="0"/>
            <a:satOff val="0"/>
            <a:lumOff val="0"/>
            <a:alpha val="32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10800000">
        <a:off x="1783662" y="233401"/>
        <a:ext cx="2576589" cy="1121265"/>
      </dsp:txXfrm>
    </dsp:sp>
    <dsp:sp modelId="{5F96D42D-20CD-4585-AF40-2AFB3BC5B88D}">
      <dsp:nvSpPr>
        <dsp:cNvPr id="0" name=""/>
        <dsp:cNvSpPr/>
      </dsp:nvSpPr>
      <dsp:spPr>
        <a:xfrm rot="10800000">
          <a:off x="971356" y="1281325"/>
          <a:ext cx="4153286" cy="1354666"/>
        </a:xfrm>
        <a:prstGeom prst="trapezoid">
          <a:avLst>
            <a:gd name="adj" fmla="val 75000"/>
          </a:avLst>
        </a:prstGeom>
        <a:solidFill>
          <a:srgbClr val="4F81BD">
            <a:alpha val="90000"/>
            <a:hueOff val="0"/>
            <a:satOff val="0"/>
            <a:lumOff val="0"/>
            <a:alphaOff val="-2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fr-FR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10800000">
        <a:off x="2375515" y="1621208"/>
        <a:ext cx="1344969" cy="1014783"/>
      </dsp:txXfrm>
    </dsp:sp>
    <dsp:sp modelId="{B9D99A93-A961-44F4-862B-9C3E9A8ED7B4}">
      <dsp:nvSpPr>
        <dsp:cNvPr id="0" name=""/>
        <dsp:cNvSpPr/>
      </dsp:nvSpPr>
      <dsp:spPr>
        <a:xfrm rot="10800000">
          <a:off x="2013447" y="2635991"/>
          <a:ext cx="2069104" cy="1354666"/>
        </a:xfrm>
        <a:prstGeom prst="trapezoid">
          <a:avLst>
            <a:gd name="adj" fmla="val 75000"/>
          </a:avLst>
        </a:prstGeom>
        <a:solidFill>
          <a:srgbClr val="4F81BD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10800000">
        <a:off x="2690780" y="3079449"/>
        <a:ext cx="714438" cy="911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409F8-6F23-417B-91E7-98537CD367E0}">
      <dsp:nvSpPr>
        <dsp:cNvPr id="0" name=""/>
        <dsp:cNvSpPr/>
      </dsp:nvSpPr>
      <dsp:spPr>
        <a:xfrm>
          <a:off x="0" y="0"/>
          <a:ext cx="7263344" cy="4539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8823-C6A8-43B0-85D4-8705FDDF9BFC}">
      <dsp:nvSpPr>
        <dsp:cNvPr id="0" name=""/>
        <dsp:cNvSpPr/>
      </dsp:nvSpPr>
      <dsp:spPr>
        <a:xfrm>
          <a:off x="715439" y="3439697"/>
          <a:ext cx="167056" cy="167056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9FE81-DD30-47CB-8B99-7DCF4A718456}">
      <dsp:nvSpPr>
        <dsp:cNvPr id="0" name=""/>
        <dsp:cNvSpPr/>
      </dsp:nvSpPr>
      <dsp:spPr>
        <a:xfrm>
          <a:off x="798967" y="3523225"/>
          <a:ext cx="1242031" cy="108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2010 : </a:t>
          </a:r>
          <a:r>
            <a:rPr lang="en-US" sz="1600" kern="1200" dirty="0" smtClean="0"/>
            <a:t>Reflection and project structuring </a:t>
          </a:r>
          <a:endParaRPr lang="fr-FR" sz="1200" kern="1200" dirty="0"/>
        </a:p>
      </dsp:txBody>
      <dsp:txXfrm>
        <a:off x="798967" y="3523225"/>
        <a:ext cx="1242031" cy="1080422"/>
      </dsp:txXfrm>
    </dsp:sp>
    <dsp:sp modelId="{5F828938-06DE-4A9B-A85A-EAC606A4C7B7}">
      <dsp:nvSpPr>
        <dsp:cNvPr id="0" name=""/>
        <dsp:cNvSpPr/>
      </dsp:nvSpPr>
      <dsp:spPr>
        <a:xfrm>
          <a:off x="1895733" y="2383788"/>
          <a:ext cx="290533" cy="290533"/>
        </a:xfrm>
        <a:prstGeom prst="ellipse">
          <a:avLst/>
        </a:prstGeom>
        <a:solidFill>
          <a:schemeClr val="accent3">
            <a:shade val="80000"/>
            <a:hueOff val="144963"/>
            <a:satOff val="1413"/>
            <a:lumOff val="9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EFCAE-F974-4DF8-ACCC-4B2A5A3463D1}">
      <dsp:nvSpPr>
        <dsp:cNvPr id="0" name=""/>
        <dsp:cNvSpPr/>
      </dsp:nvSpPr>
      <dsp:spPr>
        <a:xfrm>
          <a:off x="2040999" y="2529055"/>
          <a:ext cx="1525302" cy="207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4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2015 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Mai : </a:t>
          </a:r>
          <a:r>
            <a:rPr lang="en-US" sz="1600" kern="1200" dirty="0" smtClean="0">
              <a:solidFill>
                <a:schemeClr val="tx1"/>
              </a:solidFill>
              <a:latin typeface="+mj-lt"/>
            </a:rPr>
            <a:t>Erection of the new plant next to UKAD</a:t>
          </a:r>
          <a:endParaRPr lang="fr-FR" sz="1600" kern="1200" dirty="0">
            <a:solidFill>
              <a:schemeClr val="tx1"/>
            </a:solidFill>
            <a:latin typeface="+mj-lt"/>
          </a:endParaRPr>
        </a:p>
      </dsp:txBody>
      <dsp:txXfrm>
        <a:off x="2040999" y="2529055"/>
        <a:ext cx="1525302" cy="2074592"/>
      </dsp:txXfrm>
    </dsp:sp>
    <dsp:sp modelId="{E680F8B0-0940-4783-A19B-4D652B9256EA}">
      <dsp:nvSpPr>
        <dsp:cNvPr id="0" name=""/>
        <dsp:cNvSpPr/>
      </dsp:nvSpPr>
      <dsp:spPr>
        <a:xfrm>
          <a:off x="3402877" y="1605702"/>
          <a:ext cx="384957" cy="384957"/>
        </a:xfrm>
        <a:prstGeom prst="ellipse">
          <a:avLst/>
        </a:prstGeom>
        <a:solidFill>
          <a:schemeClr val="accent3">
            <a:shade val="80000"/>
            <a:hueOff val="289926"/>
            <a:satOff val="2827"/>
            <a:lumOff val="195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252F-5609-43FA-BB2E-1CECA8F68344}">
      <dsp:nvSpPr>
        <dsp:cNvPr id="0" name=""/>
        <dsp:cNvSpPr/>
      </dsp:nvSpPr>
      <dsp:spPr>
        <a:xfrm>
          <a:off x="3595355" y="1798181"/>
          <a:ext cx="1525302" cy="280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8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2017 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1F497D">
                  <a:lumMod val="50000"/>
                </a:srgbClr>
              </a:solidFill>
              <a:latin typeface="Calibri"/>
            </a:rPr>
            <a:t>Production startup</a:t>
          </a:r>
          <a:endParaRPr lang="fr-FR" sz="1600" kern="1200" dirty="0"/>
        </a:p>
      </dsp:txBody>
      <dsp:txXfrm>
        <a:off x="3595355" y="1798181"/>
        <a:ext cx="1525302" cy="2805467"/>
      </dsp:txXfrm>
    </dsp:sp>
    <dsp:sp modelId="{83DDC8F4-BC3D-4F4A-BFA8-37C8AD69F0D7}">
      <dsp:nvSpPr>
        <dsp:cNvPr id="0" name=""/>
        <dsp:cNvSpPr/>
      </dsp:nvSpPr>
      <dsp:spPr>
        <a:xfrm>
          <a:off x="5044393" y="1090913"/>
          <a:ext cx="515697" cy="515697"/>
        </a:xfrm>
        <a:prstGeom prst="ellipse">
          <a:avLst/>
        </a:prstGeom>
        <a:solidFill>
          <a:schemeClr val="accent3">
            <a:shade val="80000"/>
            <a:hueOff val="434888"/>
            <a:satOff val="4240"/>
            <a:lumOff val="293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776A-BEE8-40DF-8E6E-140CA480A525}">
      <dsp:nvSpPr>
        <dsp:cNvPr id="0" name=""/>
        <dsp:cNvSpPr/>
      </dsp:nvSpPr>
      <dsp:spPr>
        <a:xfrm>
          <a:off x="5302241" y="1348761"/>
          <a:ext cx="1525302" cy="325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5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2022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1F497D">
                  <a:lumMod val="50000"/>
                </a:srgbClr>
              </a:solidFill>
              <a:latin typeface="Calibri"/>
            </a:rPr>
            <a:t>Full maturity</a:t>
          </a:r>
          <a:endParaRPr lang="fr-FR" sz="1600" kern="1200" dirty="0"/>
        </a:p>
      </dsp:txBody>
      <dsp:txXfrm>
        <a:off x="5302241" y="1348761"/>
        <a:ext cx="1525302" cy="325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4/19/2018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4/19/2018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6E044-2083-4859-B741-900CE53B8194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3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uv2-r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7" y="937016"/>
            <a:ext cx="8056427" cy="57737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3974" y="274997"/>
            <a:ext cx="981469" cy="846094"/>
          </a:xfrm>
          <a:prstGeom prst="rect">
            <a:avLst/>
          </a:prstGeom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2" name="Oval 21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Lithium</a:t>
            </a:r>
            <a:endParaRPr lang="fr-FR" sz="1100" b="1" dirty="0">
              <a:solidFill>
                <a:srgbClr val="DB001A"/>
              </a:solidFill>
            </a:endParaRPr>
          </a:p>
        </p:txBody>
      </p:sp>
      <p:pic>
        <p:nvPicPr>
          <p:cNvPr id="23" name="Picture 22" descr="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97" y="2833590"/>
            <a:ext cx="2852738" cy="2846642"/>
          </a:xfrm>
          <a:prstGeom prst="rect">
            <a:avLst/>
          </a:prstGeom>
        </p:spPr>
      </p:pic>
      <p:sp>
        <p:nvSpPr>
          <p:cNvPr id="2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1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86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2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14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0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1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71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63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8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Insérer une légende</a:t>
            </a:r>
          </a:p>
          <a:p>
            <a:pPr lvl="0"/>
            <a:endParaRPr lang="fr-FR" dirty="0" smtClean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0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89499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0269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465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7308857" y="4227236"/>
            <a:ext cx="1382563" cy="1382563"/>
            <a:chOff x="2217201" y="744513"/>
            <a:chExt cx="1382563" cy="1382563"/>
          </a:xfrm>
        </p:grpSpPr>
        <p:sp>
          <p:nvSpPr>
            <p:cNvPr id="25" name="Oval 2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6AB732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308857" y="3395442"/>
            <a:ext cx="338678" cy="82231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7124339" y="534314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6AB732"/>
                </a:solidFill>
              </a:rPr>
              <a:t>Ni</a:t>
            </a:r>
            <a:endParaRPr lang="fr-FR" sz="3600" b="1" dirty="0">
              <a:solidFill>
                <a:srgbClr val="6AB732"/>
              </a:solidFill>
            </a:endParaRPr>
          </a:p>
        </p:txBody>
      </p:sp>
      <p:pic>
        <p:nvPicPr>
          <p:cNvPr id="18" name="Picture 17" descr="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50" y="541370"/>
            <a:ext cx="2822260" cy="2816164"/>
          </a:xfrm>
          <a:prstGeom prst="rect">
            <a:avLst/>
          </a:prstGeom>
        </p:spPr>
      </p:pic>
      <p:sp>
        <p:nvSpPr>
          <p:cNvPr id="2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87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47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90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57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8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36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9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3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5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89499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27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18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65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049843" y="3980457"/>
            <a:ext cx="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21B3E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58561" y="4709051"/>
            <a:ext cx="1382563" cy="1382563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2423629" y="4486910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21B3EF"/>
                </a:solidFill>
              </a:rPr>
              <a:t>Mn</a:t>
            </a:r>
            <a:endParaRPr lang="fr-FR" sz="3600" b="1" dirty="0">
              <a:solidFill>
                <a:srgbClr val="21B3EF"/>
              </a:solidFill>
            </a:endParaRPr>
          </a:p>
        </p:txBody>
      </p:sp>
      <p:pic>
        <p:nvPicPr>
          <p:cNvPr id="17" name="Picture 16" descr="5-r70.png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4" y="1023219"/>
            <a:ext cx="2834451" cy="2834451"/>
          </a:xfrm>
          <a:prstGeom prst="rect">
            <a:avLst/>
          </a:prstGeom>
        </p:spPr>
      </p:pic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12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38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4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80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75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89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92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76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9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024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900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383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948070" y="218178"/>
            <a:ext cx="5718185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13C53C-DFCD-412E-A68B-92836321E2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79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37" name="Oval 3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smtClean="0">
                <a:solidFill>
                  <a:srgbClr val="7F7F7F"/>
                </a:solidFill>
              </a:rPr>
              <a:t>Autres métaux</a:t>
            </a:r>
            <a:endParaRPr lang="fr-FR" sz="1800" b="1" dirty="0">
              <a:solidFill>
                <a:srgbClr val="7F7F7F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7F7F7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pic>
        <p:nvPicPr>
          <p:cNvPr id="35" name="Picture 34" descr="zircon sand-r20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/>
        </p:blipFill>
        <p:spPr>
          <a:xfrm>
            <a:off x="499840" y="2852550"/>
            <a:ext cx="2830798" cy="2835393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39372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93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773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7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17"/>
          <p:cNvSpPr/>
          <p:nvPr userDrawn="1"/>
        </p:nvSpPr>
        <p:spPr>
          <a:xfrm>
            <a:off x="4336917" y="1264998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0" name="Oval 17"/>
          <p:cNvSpPr/>
          <p:nvPr userDrawn="1"/>
        </p:nvSpPr>
        <p:spPr>
          <a:xfrm>
            <a:off x="4341178" y="2293864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9" name="Oval 17"/>
          <p:cNvSpPr/>
          <p:nvPr userDrawn="1"/>
        </p:nvSpPr>
        <p:spPr>
          <a:xfrm>
            <a:off x="4342578" y="3355027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4" name="Oval 17"/>
          <p:cNvSpPr/>
          <p:nvPr userDrawn="1"/>
        </p:nvSpPr>
        <p:spPr>
          <a:xfrm>
            <a:off x="4342578" y="439007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851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60307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1851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184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53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784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155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699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2" name="Oval 1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913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4" name="Oval 13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  <p:sp>
        <p:nvSpPr>
          <p:cNvPr id="15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5504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5746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uv2-r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7" y="937016"/>
            <a:ext cx="8056427" cy="57737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3974" y="274997"/>
            <a:ext cx="981469" cy="846094"/>
          </a:xfrm>
          <a:prstGeom prst="rect">
            <a:avLst/>
          </a:prstGeom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29928594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89499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4193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89499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7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42578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5" name="Oval 14"/>
          <p:cNvSpPr/>
          <p:nvPr userDrawn="1"/>
        </p:nvSpPr>
        <p:spPr>
          <a:xfrm>
            <a:off x="4342578" y="2298705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Oval 18"/>
          <p:cNvSpPr/>
          <p:nvPr userDrawn="1"/>
        </p:nvSpPr>
        <p:spPr>
          <a:xfrm>
            <a:off x="4342578" y="3344102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2" name="Oval 21"/>
          <p:cNvSpPr/>
          <p:nvPr userDrawn="1"/>
        </p:nvSpPr>
        <p:spPr>
          <a:xfrm>
            <a:off x="4342578" y="4389499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851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1851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13528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327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399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17"/>
          <p:cNvSpPr/>
          <p:nvPr userDrawn="1"/>
        </p:nvSpPr>
        <p:spPr>
          <a:xfrm>
            <a:off x="4336917" y="1264998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30" name="Oval 17"/>
          <p:cNvSpPr/>
          <p:nvPr userDrawn="1"/>
        </p:nvSpPr>
        <p:spPr>
          <a:xfrm>
            <a:off x="4341178" y="2293864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9" name="Oval 17"/>
          <p:cNvSpPr/>
          <p:nvPr userDrawn="1"/>
        </p:nvSpPr>
        <p:spPr>
          <a:xfrm>
            <a:off x="4342578" y="3355027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4" name="Oval 17"/>
          <p:cNvSpPr/>
          <p:nvPr userDrawn="1"/>
        </p:nvSpPr>
        <p:spPr>
          <a:xfrm>
            <a:off x="4342578" y="439007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851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60307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1851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3445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42578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5" name="Oval 14"/>
          <p:cNvSpPr/>
          <p:nvPr userDrawn="1"/>
        </p:nvSpPr>
        <p:spPr>
          <a:xfrm>
            <a:off x="4342578" y="2298705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Oval 18"/>
          <p:cNvSpPr/>
          <p:nvPr userDrawn="1"/>
        </p:nvSpPr>
        <p:spPr>
          <a:xfrm>
            <a:off x="4342578" y="3344102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2" name="Oval 21"/>
          <p:cNvSpPr/>
          <p:nvPr userDrawn="1"/>
        </p:nvSpPr>
        <p:spPr>
          <a:xfrm>
            <a:off x="4342578" y="4389499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851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1851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87254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prstClr val="white"/>
                </a:solidFill>
                <a:cs typeface="Arial"/>
              </a:rPr>
              <a:t>CONTACT</a:t>
            </a:r>
            <a:endParaRPr lang="fr-FR" sz="1100" dirty="0">
              <a:solidFill>
                <a:prstClr val="white"/>
              </a:solidFill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819" y="1321375"/>
            <a:ext cx="1196361" cy="1031346"/>
          </a:xfrm>
          <a:prstGeom prst="rect">
            <a:avLst/>
          </a:prstGeom>
        </p:spPr>
      </p:pic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822692" y="5004993"/>
            <a:ext cx="5467887" cy="1657120"/>
            <a:chOff x="1432479" y="5004993"/>
            <a:chExt cx="5467887" cy="1657120"/>
          </a:xfrm>
        </p:grpSpPr>
        <p:pic>
          <p:nvPicPr>
            <p:cNvPr id="20" name="Picture 19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61" b="21438"/>
            <a:stretch/>
          </p:blipFill>
          <p:spPr>
            <a:xfrm>
              <a:off x="3989373" y="5004993"/>
              <a:ext cx="1129592" cy="12491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967" y="5572969"/>
              <a:ext cx="590647" cy="59064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543149" y="6292781"/>
              <a:ext cx="1768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prstClr val="white"/>
                  </a:solidFill>
                </a:rPr>
                <a:t>RENDEZ-VOUS SUR LE WEB</a:t>
              </a:r>
            </a:p>
            <a:p>
              <a:pPr algn="ctr"/>
              <a:r>
                <a:rPr lang="fr-FR" sz="900" dirty="0" smtClean="0">
                  <a:solidFill>
                    <a:prstClr val="white"/>
                  </a:solidFill>
                </a:rPr>
                <a:t>www.eramet.com</a:t>
              </a:r>
              <a:endParaRPr lang="fr-FR" sz="900" dirty="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3619587" y="6292781"/>
              <a:ext cx="1907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prstClr val="white"/>
                  </a:solidFill>
                </a:rPr>
                <a:t>TÉLÉCHARGEZ</a:t>
              </a:r>
            </a:p>
            <a:p>
              <a:pPr algn="ctr"/>
              <a:r>
                <a:rPr lang="fr-FR" sz="900" dirty="0" smtClean="0">
                  <a:solidFill>
                    <a:prstClr val="white"/>
                  </a:solidFill>
                </a:rPr>
                <a:t>NOTRE APPLICATION FINANCE</a:t>
              </a:r>
              <a:endParaRPr lang="fr-FR" sz="900" dirty="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5632039" y="6292781"/>
              <a:ext cx="1268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prstClr val="white"/>
                  </a:solidFill>
                </a:rPr>
                <a:t>RETROUVEZ-NOUS</a:t>
              </a:r>
            </a:p>
            <a:p>
              <a:pPr algn="ctr"/>
              <a:r>
                <a:rPr lang="fr-FR" sz="900" dirty="0" smtClean="0">
                  <a:solidFill>
                    <a:prstClr val="white"/>
                  </a:solidFill>
                </a:rPr>
                <a:t>SUR LINKEDIN</a:t>
              </a:r>
              <a:endParaRPr lang="fr-FR" sz="900" dirty="0">
                <a:solidFill>
                  <a:prstClr val="white"/>
                </a:solidFill>
              </a:endParaRPr>
            </a:p>
          </p:txBody>
        </p:sp>
        <p:pic>
          <p:nvPicPr>
            <p:cNvPr id="25" name="Picture 24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32" b="21438"/>
            <a:stretch/>
          </p:blipFill>
          <p:spPr>
            <a:xfrm>
              <a:off x="1432479" y="5004993"/>
              <a:ext cx="2051450" cy="1249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6995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TITRE DE LA PRÉSENTATION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948070" y="218178"/>
            <a:ext cx="5718185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4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819" y="1321375"/>
            <a:ext cx="1196361" cy="1031346"/>
          </a:xfrm>
          <a:prstGeom prst="rect">
            <a:avLst/>
          </a:prstGeom>
        </p:spPr>
      </p:pic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822692" y="5004993"/>
            <a:ext cx="5467887" cy="1657120"/>
            <a:chOff x="1432479" y="5004993"/>
            <a:chExt cx="5467887" cy="1657120"/>
          </a:xfrm>
        </p:grpSpPr>
        <p:pic>
          <p:nvPicPr>
            <p:cNvPr id="20" name="Picture 19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61" b="21438"/>
            <a:stretch/>
          </p:blipFill>
          <p:spPr>
            <a:xfrm>
              <a:off x="3989373" y="5004993"/>
              <a:ext cx="1129592" cy="12491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967" y="5572969"/>
              <a:ext cx="590647" cy="59064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543149" y="6292781"/>
              <a:ext cx="1768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RENDEZ-VOUS SUR LE WEB</a:t>
              </a:r>
            </a:p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www.eramet.com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3619587" y="6292781"/>
              <a:ext cx="1907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TÉLÉCHARGEZ</a:t>
              </a:r>
            </a:p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NOTRE APPLICATION FINANCE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5632039" y="6292781"/>
              <a:ext cx="1268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RETROUVEZ-NOUS</a:t>
              </a:r>
            </a:p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SUR</a:t>
              </a:r>
              <a:r>
                <a:rPr lang="fr-FR" sz="900" baseline="0" dirty="0" smtClean="0">
                  <a:solidFill>
                    <a:schemeClr val="bg1"/>
                  </a:solidFill>
                </a:rPr>
                <a:t> LINKEDIN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24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32" b="21438"/>
            <a:stretch/>
          </p:blipFill>
          <p:spPr>
            <a:xfrm>
              <a:off x="1432479" y="5004993"/>
              <a:ext cx="2051450" cy="1249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Groupe</a:t>
            </a:r>
            <a:endParaRPr lang="fr-FR" sz="1100" b="1" dirty="0">
              <a:solidFill>
                <a:srgbClr val="DB001A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  <p:sp>
        <p:nvSpPr>
          <p:cNvPr id="2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798" r:id="rId3"/>
    <p:sldLayoutId id="2147483799" r:id="rId4"/>
    <p:sldLayoutId id="2147483800" r:id="rId5"/>
    <p:sldLayoutId id="2147483801" r:id="rId6"/>
    <p:sldLayoutId id="2147483652" r:id="rId7"/>
    <p:sldLayoutId id="2147483695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80" r:id="rId11"/>
    <p:sldLayoutId id="214748370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4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81" r:id="rId10"/>
    <p:sldLayoutId id="214748372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2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82" r:id="rId10"/>
    <p:sldLayoutId id="214748374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  <p:sldLayoutId id="2147483812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1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49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wmf"/><Relationship Id="rId7" Type="http://schemas.openxmlformats.org/officeDocument/2006/relationships/image" Target="../media/image57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14.png"/><Relationship Id="rId9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jpeg"/><Relationship Id="rId3" Type="http://schemas.openxmlformats.org/officeDocument/2006/relationships/image" Target="../media/image62.jpeg"/><Relationship Id="rId21" Type="http://schemas.openxmlformats.org/officeDocument/2006/relationships/image" Target="../media/image80.pn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17" Type="http://schemas.openxmlformats.org/officeDocument/2006/relationships/image" Target="../media/image76.jpeg"/><Relationship Id="rId25" Type="http://schemas.openxmlformats.org/officeDocument/2006/relationships/image" Target="../media/image84.png"/><Relationship Id="rId2" Type="http://schemas.openxmlformats.org/officeDocument/2006/relationships/image" Target="../media/image61.jpeg"/><Relationship Id="rId16" Type="http://schemas.openxmlformats.org/officeDocument/2006/relationships/image" Target="../media/image75.png"/><Relationship Id="rId20" Type="http://schemas.openxmlformats.org/officeDocument/2006/relationships/image" Target="../media/image79.gif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5.jpeg"/><Relationship Id="rId11" Type="http://schemas.openxmlformats.org/officeDocument/2006/relationships/image" Target="../media/image70.png"/><Relationship Id="rId24" Type="http://schemas.openxmlformats.org/officeDocument/2006/relationships/image" Target="../media/image83.jpeg"/><Relationship Id="rId5" Type="http://schemas.openxmlformats.org/officeDocument/2006/relationships/image" Target="../media/image64.jpeg"/><Relationship Id="rId15" Type="http://schemas.openxmlformats.org/officeDocument/2006/relationships/image" Target="../media/image74.jpeg"/><Relationship Id="rId23" Type="http://schemas.openxmlformats.org/officeDocument/2006/relationships/image" Target="../media/image82.jpeg"/><Relationship Id="rId28" Type="http://schemas.openxmlformats.org/officeDocument/2006/relationships/image" Target="../media/image87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jpe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jpeg"/><Relationship Id="rId7" Type="http://schemas.openxmlformats.org/officeDocument/2006/relationships/image" Target="../media/image64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95.jpe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4.jpeg"/><Relationship Id="rId11" Type="http://schemas.openxmlformats.org/officeDocument/2006/relationships/image" Target="../media/image102.png"/><Relationship Id="rId5" Type="http://schemas.openxmlformats.org/officeDocument/2006/relationships/image" Target="../media/image97.jpeg"/><Relationship Id="rId10" Type="http://schemas.openxmlformats.org/officeDocument/2006/relationships/image" Target="../media/image101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hyperlink" Target="http://www.google.fr/url?sa=i&amp;rct=j&amp;q=&amp;esrc=s&amp;source=images&amp;cd=&amp;cad=rja&amp;uact=8&amp;ved=0ahUKEwjE-P3S2bzTAhXIyRoKHVQiCKQQjRwIBw&amp;url=http://www.seton.fr/panneau-evacuation-aluminium-point-rassemblement-apres-evacuation.html&amp;psig=AFQjCNGkKyYdXnfPvJE2VIdmnNctv2_TeA&amp;ust=1493109773030028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59.jpe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://www.ca-centrefrance.fr/" TargetMode="External"/><Relationship Id="rId7" Type="http://schemas.openxmlformats.org/officeDocument/2006/relationships/image" Target="../media/image122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1.pn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5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30.pn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5.jpeg"/><Relationship Id="rId5" Type="http://schemas.openxmlformats.org/officeDocument/2006/relationships/image" Target="../media/image134.png"/><Relationship Id="rId4" Type="http://schemas.openxmlformats.org/officeDocument/2006/relationships/image" Target="../media/image133.jpeg"/><Relationship Id="rId9" Type="http://schemas.openxmlformats.org/officeDocument/2006/relationships/image" Target="../media/image1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14.pn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oline.marty\Desktop\ECOTI - Infos légales\Logo_EcoTitan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606" y="199820"/>
            <a:ext cx="2248501" cy="106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2948105" y="110663"/>
            <a:ext cx="2149501" cy="124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April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7" name="Groupe 56"/>
          <p:cNvGrpSpPr/>
          <p:nvPr/>
        </p:nvGrpSpPr>
        <p:grpSpPr>
          <a:xfrm>
            <a:off x="54372" y="1067707"/>
            <a:ext cx="8971237" cy="4642077"/>
            <a:chOff x="54372" y="1196975"/>
            <a:chExt cx="8971237" cy="4642077"/>
          </a:xfrm>
        </p:grpSpPr>
        <p:grpSp>
          <p:nvGrpSpPr>
            <p:cNvPr id="4" name="Groupe 3"/>
            <p:cNvGrpSpPr/>
            <p:nvPr/>
          </p:nvGrpSpPr>
          <p:grpSpPr>
            <a:xfrm>
              <a:off x="54372" y="1196975"/>
              <a:ext cx="8945166" cy="4176713"/>
              <a:chOff x="54372" y="1196975"/>
              <a:chExt cx="8945166" cy="4176713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54372" y="1196975"/>
                <a:ext cx="8945166" cy="4150519"/>
                <a:chOff x="54372" y="1196975"/>
                <a:chExt cx="8945166" cy="4150519"/>
              </a:xfrm>
            </p:grpSpPr>
            <p:grpSp>
              <p:nvGrpSpPr>
                <p:cNvPr id="18" name="Group 2"/>
                <p:cNvGrpSpPr>
                  <a:grpSpLocks/>
                </p:cNvGrpSpPr>
                <p:nvPr/>
              </p:nvGrpSpPr>
              <p:grpSpPr bwMode="auto">
                <a:xfrm>
                  <a:off x="1403350" y="2708275"/>
                  <a:ext cx="1655763" cy="2592388"/>
                  <a:chOff x="930" y="844"/>
                  <a:chExt cx="1308" cy="2132"/>
                </a:xfrm>
              </p:grpSpPr>
              <p:pic>
                <p:nvPicPr>
                  <p:cNvPr id="5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20" y="844"/>
                    <a:ext cx="1218" cy="21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2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2069"/>
                    <a:ext cx="181" cy="31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9" name="AutoShape 6"/>
                <p:cNvSpPr>
                  <a:spLocks noChangeArrowheads="1"/>
                </p:cNvSpPr>
                <p:nvPr/>
              </p:nvSpPr>
              <p:spPr bwMode="auto">
                <a:xfrm>
                  <a:off x="1403350" y="2205038"/>
                  <a:ext cx="1727200" cy="79057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pic>
              <p:nvPicPr>
                <p:cNvPr id="20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3141663"/>
                  <a:ext cx="508000" cy="1157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1" name="AutoShape 9"/>
                <p:cNvSpPr>
                  <a:spLocks noChangeArrowheads="1"/>
                </p:cNvSpPr>
                <p:nvPr/>
              </p:nvSpPr>
              <p:spPr bwMode="auto">
                <a:xfrm>
                  <a:off x="7021513" y="4652963"/>
                  <a:ext cx="1295400" cy="215900"/>
                </a:xfrm>
                <a:prstGeom prst="rightArrow">
                  <a:avLst>
                    <a:gd name="adj1" fmla="val 59722"/>
                    <a:gd name="adj2" fmla="val 1310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" name="AutoShape 10"/>
                <p:cNvSpPr>
                  <a:spLocks noChangeArrowheads="1"/>
                </p:cNvSpPr>
                <p:nvPr/>
              </p:nvSpPr>
              <p:spPr bwMode="auto">
                <a:xfrm rot="1254373">
                  <a:off x="2963863" y="4365625"/>
                  <a:ext cx="1176337" cy="200025"/>
                </a:xfrm>
                <a:prstGeom prst="rightArrow">
                  <a:avLst>
                    <a:gd name="adj1" fmla="val 60509"/>
                    <a:gd name="adj2" fmla="val 7849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" name="AutoShape 11"/>
                <p:cNvSpPr>
                  <a:spLocks noChangeArrowheads="1"/>
                </p:cNvSpPr>
                <p:nvPr/>
              </p:nvSpPr>
              <p:spPr bwMode="auto">
                <a:xfrm>
                  <a:off x="827088" y="3716338"/>
                  <a:ext cx="792162" cy="250825"/>
                </a:xfrm>
                <a:prstGeom prst="rightArrow">
                  <a:avLst>
                    <a:gd name="adj1" fmla="val 60130"/>
                    <a:gd name="adj2" fmla="val 8730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" name="AutoShape 12"/>
                <p:cNvSpPr>
                  <a:spLocks noChangeArrowheads="1"/>
                </p:cNvSpPr>
                <p:nvPr/>
              </p:nvSpPr>
              <p:spPr bwMode="auto">
                <a:xfrm rot="21575815" flipV="1">
                  <a:off x="2987675" y="3643313"/>
                  <a:ext cx="5329238" cy="290512"/>
                </a:xfrm>
                <a:prstGeom prst="rightArrow">
                  <a:avLst>
                    <a:gd name="adj1" fmla="val 60806"/>
                    <a:gd name="adj2" fmla="val 165184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" name="AutoShape 13"/>
                <p:cNvSpPr>
                  <a:spLocks noChangeArrowheads="1"/>
                </p:cNvSpPr>
                <p:nvPr/>
              </p:nvSpPr>
              <p:spPr bwMode="auto">
                <a:xfrm rot="20028013" flipV="1">
                  <a:off x="2916238" y="3068638"/>
                  <a:ext cx="1177925" cy="200025"/>
                </a:xfrm>
                <a:prstGeom prst="rightArrow">
                  <a:avLst>
                    <a:gd name="adj1" fmla="val 60509"/>
                    <a:gd name="adj2" fmla="val 78600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" name="AutoShape 15"/>
                <p:cNvSpPr>
                  <a:spLocks noChangeArrowheads="1"/>
                </p:cNvSpPr>
                <p:nvPr/>
              </p:nvSpPr>
              <p:spPr bwMode="auto">
                <a:xfrm>
                  <a:off x="7019925" y="2636838"/>
                  <a:ext cx="1296988" cy="215900"/>
                </a:xfrm>
                <a:prstGeom prst="rightArrow">
                  <a:avLst>
                    <a:gd name="adj1" fmla="val 59722"/>
                    <a:gd name="adj2" fmla="val 131161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" name="AutoShape 16"/>
                <p:cNvSpPr>
                  <a:spLocks noChangeArrowheads="1"/>
                </p:cNvSpPr>
                <p:nvPr/>
              </p:nvSpPr>
              <p:spPr bwMode="auto">
                <a:xfrm rot="16200000">
                  <a:off x="4391819" y="3320257"/>
                  <a:ext cx="431800" cy="7921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" name="AutoShape 17"/>
                <p:cNvSpPr>
                  <a:spLocks noChangeArrowheads="1"/>
                </p:cNvSpPr>
                <p:nvPr/>
              </p:nvSpPr>
              <p:spPr bwMode="auto">
                <a:xfrm>
                  <a:off x="5148263" y="2636838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" name="AutoShape 18"/>
                <p:cNvSpPr>
                  <a:spLocks noChangeArrowheads="1"/>
                </p:cNvSpPr>
                <p:nvPr/>
              </p:nvSpPr>
              <p:spPr bwMode="auto">
                <a:xfrm>
                  <a:off x="8388350" y="1773238"/>
                  <a:ext cx="611188" cy="3527425"/>
                </a:xfrm>
                <a:prstGeom prst="roundRect">
                  <a:avLst>
                    <a:gd name="adj" fmla="val 16667"/>
                  </a:avLst>
                </a:prstGeom>
                <a:noFill/>
                <a:ln w="349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C</a:t>
                  </a:r>
                </a:p>
                <a:p>
                  <a:pPr algn="ctr"/>
                  <a: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U</a:t>
                  </a:r>
                </a:p>
                <a:p>
                  <a:pPr algn="ctr"/>
                  <a: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  <a:b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T</a:t>
                  </a:r>
                </a:p>
                <a:p>
                  <a:pPr algn="ctr"/>
                  <a: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O</a:t>
                  </a:r>
                  <a:b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M</a:t>
                  </a:r>
                  <a:b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E</a:t>
                  </a:r>
                  <a:b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R</a:t>
                  </a:r>
                  <a:b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</a:p>
              </p:txBody>
            </p:sp>
            <p:sp>
              <p:nvSpPr>
                <p:cNvPr id="30" name="AutoShape 19"/>
                <p:cNvSpPr>
                  <a:spLocks noChangeArrowheads="1"/>
                </p:cNvSpPr>
                <p:nvPr/>
              </p:nvSpPr>
              <p:spPr bwMode="auto">
                <a:xfrm>
                  <a:off x="187196" y="1799174"/>
                  <a:ext cx="1081087" cy="360362"/>
                </a:xfrm>
                <a:prstGeom prst="leftRightArrow">
                  <a:avLst>
                    <a:gd name="adj1" fmla="val 57713"/>
                    <a:gd name="adj2" fmla="val 77486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3065" y="1403906"/>
                  <a:ext cx="113845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800" b="1" dirty="0" smtClean="0">
                      <a:latin typeface="Verdana" pitchFamily="34" charset="0"/>
                    </a:rPr>
                    <a:t>Lingots</a:t>
                  </a:r>
                  <a:endParaRPr lang="fr-FR" altLang="fr-FR" sz="1800" b="1" dirty="0">
                    <a:latin typeface="Verdana" pitchFamily="34" charset="0"/>
                  </a:endParaRPr>
                </a:p>
              </p:txBody>
            </p:sp>
            <p:pic>
              <p:nvPicPr>
                <p:cNvPr id="32" name="Picture 22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201"/>
                <a:stretch>
                  <a:fillRect/>
                </a:stretch>
              </p:blipFill>
              <p:spPr bwMode="auto">
                <a:xfrm>
                  <a:off x="3851275" y="1196975"/>
                  <a:ext cx="1152525" cy="666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4" name="AutoShape 27"/>
                <p:cNvSpPr>
                  <a:spLocks noChangeArrowheads="1"/>
                </p:cNvSpPr>
                <p:nvPr/>
              </p:nvSpPr>
              <p:spPr bwMode="auto">
                <a:xfrm rot="16200000">
                  <a:off x="5796757" y="3213894"/>
                  <a:ext cx="360362" cy="1079500"/>
                </a:xfrm>
                <a:prstGeom prst="can">
                  <a:avLst>
                    <a:gd name="adj" fmla="val 7489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35" name="Group 28"/>
                <p:cNvGrpSpPr>
                  <a:grpSpLocks/>
                </p:cNvGrpSpPr>
                <p:nvPr/>
              </p:nvGrpSpPr>
              <p:grpSpPr bwMode="auto">
                <a:xfrm>
                  <a:off x="5884863" y="4197350"/>
                  <a:ext cx="1063625" cy="1033463"/>
                  <a:chOff x="3288" y="2644"/>
                  <a:chExt cx="670" cy="651"/>
                </a:xfrm>
              </p:grpSpPr>
              <p:pic>
                <p:nvPicPr>
                  <p:cNvPr id="47" name="Picture 29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8" y="2644"/>
                    <a:ext cx="670" cy="2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8" name="AutoShape 3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514" y="2977"/>
                    <a:ext cx="137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49" name="AutoShape 3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650" y="3023"/>
                    <a:ext cx="137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70" y="2931"/>
                    <a:ext cx="19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altLang="fr-FR" sz="1200" b="1">
                        <a:solidFill>
                          <a:schemeClr val="bg2"/>
                        </a:solidFill>
                        <a:latin typeface="Arial Narrow" pitchFamily="34" charset="0"/>
                      </a:rPr>
                      <a:t>or</a:t>
                    </a:r>
                  </a:p>
                </p:txBody>
              </p:sp>
            </p:grpSp>
            <p:pic>
              <p:nvPicPr>
                <p:cNvPr id="36" name="Picture 33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238" y="4298064"/>
                  <a:ext cx="577850" cy="563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7" name="Group 34"/>
                <p:cNvGrpSpPr>
                  <a:grpSpLocks/>
                </p:cNvGrpSpPr>
                <p:nvPr/>
              </p:nvGrpSpPr>
              <p:grpSpPr bwMode="auto">
                <a:xfrm>
                  <a:off x="4068763" y="2133600"/>
                  <a:ext cx="1008062" cy="1150938"/>
                  <a:chOff x="2064" y="1344"/>
                  <a:chExt cx="635" cy="725"/>
                </a:xfrm>
              </p:grpSpPr>
              <p:pic>
                <p:nvPicPr>
                  <p:cNvPr id="45" name="Picture 35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87" y="1344"/>
                    <a:ext cx="612" cy="6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6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344"/>
                    <a:ext cx="635" cy="725"/>
                  </a:xfrm>
                  <a:prstGeom prst="rect">
                    <a:avLst/>
                  </a:prstGeom>
                  <a:noFill/>
                  <a:ln w="19050">
                    <a:solidFill>
                      <a:srgbClr val="DB4603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DB460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8" name="Group 41"/>
                <p:cNvGrpSpPr>
                  <a:grpSpLocks/>
                </p:cNvGrpSpPr>
                <p:nvPr/>
              </p:nvGrpSpPr>
              <p:grpSpPr bwMode="auto">
                <a:xfrm>
                  <a:off x="5813425" y="2349500"/>
                  <a:ext cx="1135063" cy="584200"/>
                  <a:chOff x="3662" y="1480"/>
                  <a:chExt cx="715" cy="368"/>
                </a:xfrm>
              </p:grpSpPr>
              <p:pic>
                <p:nvPicPr>
                  <p:cNvPr id="43" name="Picture 42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62" y="1525"/>
                    <a:ext cx="715" cy="3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4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480"/>
                    <a:ext cx="317" cy="1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39" name="AutoShape 44"/>
                <p:cNvSpPr>
                  <a:spLocks noChangeArrowheads="1"/>
                </p:cNvSpPr>
                <p:nvPr/>
              </p:nvSpPr>
              <p:spPr bwMode="auto">
                <a:xfrm>
                  <a:off x="5219700" y="4797425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0" name="AutoShape 45"/>
                <p:cNvSpPr>
                  <a:spLocks noChangeArrowheads="1"/>
                </p:cNvSpPr>
                <p:nvPr/>
              </p:nvSpPr>
              <p:spPr bwMode="auto">
                <a:xfrm>
                  <a:off x="1547813" y="1773238"/>
                  <a:ext cx="6769100" cy="360362"/>
                </a:xfrm>
                <a:prstGeom prst="leftRightArrow">
                  <a:avLst>
                    <a:gd name="adj1" fmla="val 57713"/>
                    <a:gd name="adj2" fmla="val 152013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" name="Rectangle 46"/>
                <p:cNvSpPr>
                  <a:spLocks noChangeArrowheads="1"/>
                </p:cNvSpPr>
                <p:nvPr/>
              </p:nvSpPr>
              <p:spPr bwMode="auto">
                <a:xfrm>
                  <a:off x="1258888" y="2205038"/>
                  <a:ext cx="2089150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fr-FR" sz="1600" dirty="0" smtClean="0">
                      <a:solidFill>
                        <a:srgbClr val="4D4D4D"/>
                      </a:solidFill>
                      <a:latin typeface="Verdana" pitchFamily="34" charset="0"/>
                    </a:rPr>
                    <a:t>forging </a:t>
                  </a:r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press</a:t>
                  </a:r>
                </a:p>
                <a:p>
                  <a:pPr algn="ctr"/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4,500 t.</a:t>
                  </a:r>
                </a:p>
              </p:txBody>
            </p:sp>
            <p:pic>
              <p:nvPicPr>
                <p:cNvPr id="42" name="Image 41"/>
                <p:cNvPicPr/>
                <p:nvPr/>
              </p:nvPicPr>
              <p:blipFill rotWithShape="1">
                <a:blip r:embed="rId9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4372" y="4761707"/>
                  <a:ext cx="1046956" cy="585787"/>
                </a:xfrm>
                <a:prstGeom prst="rect">
                  <a:avLst/>
                </a:prstGeom>
              </p:spPr>
            </p:pic>
            <p:sp>
              <p:nvSpPr>
                <p:cNvPr id="33" name="AutoShape 23"/>
                <p:cNvSpPr>
                  <a:spLocks noChangeArrowheads="1"/>
                </p:cNvSpPr>
                <p:nvPr/>
              </p:nvSpPr>
              <p:spPr bwMode="auto">
                <a:xfrm>
                  <a:off x="7161430" y="2347913"/>
                  <a:ext cx="504825" cy="295275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fr-FR" altLang="fr-FR" sz="1800" b="1" dirty="0"/>
                    <a:t>N</a:t>
                  </a:r>
                </a:p>
                <a:p>
                  <a:pPr algn="ctr"/>
                  <a:r>
                    <a:rPr lang="fr-FR" altLang="fr-FR" sz="1800" b="1" dirty="0"/>
                    <a:t>D</a:t>
                  </a:r>
                  <a:br>
                    <a:rPr lang="fr-FR" altLang="fr-FR" sz="1800" b="1" dirty="0"/>
                  </a:br>
                  <a:r>
                    <a:rPr lang="fr-FR" altLang="fr-FR" sz="1800" b="1" dirty="0"/>
                    <a:t>T</a:t>
                  </a:r>
                </a:p>
                <a:p>
                  <a:pPr algn="ctr"/>
                  <a:r>
                    <a:rPr lang="fr-FR" altLang="fr-FR" sz="1800" b="1" dirty="0"/>
                    <a:t>*</a:t>
                  </a:r>
                </a:p>
              </p:txBody>
            </p:sp>
          </p:grpSp>
          <p:grpSp>
            <p:nvGrpSpPr>
              <p:cNvPr id="53" name="Group 37"/>
              <p:cNvGrpSpPr>
                <a:grpSpLocks/>
              </p:cNvGrpSpPr>
              <p:nvPr/>
            </p:nvGrpSpPr>
            <p:grpSpPr bwMode="auto">
              <a:xfrm>
                <a:off x="4140200" y="4148138"/>
                <a:ext cx="1006475" cy="1225550"/>
                <a:chOff x="2427" y="2613"/>
                <a:chExt cx="634" cy="772"/>
              </a:xfrm>
            </p:grpSpPr>
            <p:pic>
              <p:nvPicPr>
                <p:cNvPr id="54" name="Picture 38"/>
                <p:cNvPicPr>
                  <a:picLocks noChangeAspect="1" noChangeArrowheads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2" y="2614"/>
                  <a:ext cx="560" cy="7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5" name="Rectangle 39"/>
                <p:cNvSpPr>
                  <a:spLocks noChangeArrowheads="1"/>
                </p:cNvSpPr>
                <p:nvPr/>
              </p:nvSpPr>
              <p:spPr bwMode="auto">
                <a:xfrm>
                  <a:off x="2427" y="2613"/>
                  <a:ext cx="634" cy="772"/>
                </a:xfrm>
                <a:prstGeom prst="rect">
                  <a:avLst/>
                </a:prstGeom>
                <a:noFill/>
                <a:ln w="19050">
                  <a:solidFill>
                    <a:srgbClr val="DB4603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B460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56" name="Rectangle 40"/>
            <p:cNvSpPr>
              <a:spLocks noChangeArrowheads="1"/>
            </p:cNvSpPr>
            <p:nvPr/>
          </p:nvSpPr>
          <p:spPr bwMode="auto">
            <a:xfrm>
              <a:off x="4920334" y="5407252"/>
              <a:ext cx="4105275" cy="431800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fr-FR" sz="1400" dirty="0">
                  <a:latin typeface="Verdana" pitchFamily="34" charset="0"/>
                </a:rPr>
                <a:t>Operations subcontracted to </a:t>
              </a:r>
              <a:r>
                <a:rPr lang="en-US" altLang="fr-FR" sz="1400" dirty="0" err="1">
                  <a:latin typeface="Verdana" pitchFamily="34" charset="0"/>
                </a:rPr>
                <a:t>Aubert</a:t>
              </a:r>
              <a:r>
                <a:rPr lang="en-US" altLang="fr-FR" sz="1400" dirty="0">
                  <a:latin typeface="Verdana" pitchFamily="34" charset="0"/>
                </a:rPr>
                <a:t> &amp; Duval</a:t>
              </a:r>
              <a:r>
                <a:rPr lang="en-US" altLang="fr-FR" sz="1800" dirty="0"/>
                <a:t> </a:t>
              </a:r>
            </a:p>
          </p:txBody>
        </p:sp>
      </p:grpSp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54372" y="5322472"/>
            <a:ext cx="6997428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fr-FR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</a:t>
            </a:r>
            <a:r>
              <a:rPr lang="en-US" altLang="fr-FR" sz="1800" b="1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sz="1800" b="1" dirty="0" smtClean="0">
                <a:latin typeface="Verdana" pitchFamily="34" charset="0"/>
              </a:rPr>
              <a:t>UKAD :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sz="1800" dirty="0" smtClean="0">
                <a:latin typeface="+mj-lt"/>
              </a:rPr>
              <a:t> Ingots from 7 (titanium) to 18 t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sz="1800" dirty="0" smtClean="0">
                <a:latin typeface="+mj-lt"/>
              </a:rPr>
              <a:t> Blooms and billets from 85 to 450 mm in Ø and 4 to 6 m long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sz="1800" dirty="0" smtClean="0">
                <a:latin typeface="+mj-lt"/>
              </a:rPr>
              <a:t> Bars from 55 to 85 mm.</a:t>
            </a:r>
            <a:endParaRPr lang="en-US" altLang="fr-FR" sz="1800" dirty="0">
              <a:latin typeface="+mj-lt"/>
            </a:endParaRPr>
          </a:p>
        </p:txBody>
      </p:sp>
      <p:sp>
        <p:nvSpPr>
          <p:cNvPr id="5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553998"/>
          </a:xfrm>
        </p:spPr>
        <p:txBody>
          <a:bodyPr/>
          <a:lstStyle/>
          <a:p>
            <a:r>
              <a:rPr lang="en-US" dirty="0" smtClean="0"/>
              <a:t>UKAD products</a:t>
            </a:r>
            <a:endParaRPr lang="en-US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117054" y="85877"/>
            <a:ext cx="13319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3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7" name="Groupe 16"/>
          <p:cNvGrpSpPr/>
          <p:nvPr/>
        </p:nvGrpSpPr>
        <p:grpSpPr>
          <a:xfrm>
            <a:off x="189207" y="1241931"/>
            <a:ext cx="8920038" cy="5516758"/>
            <a:chOff x="140792" y="1218145"/>
            <a:chExt cx="8920038" cy="5516758"/>
          </a:xfrm>
        </p:grpSpPr>
        <p:grpSp>
          <p:nvGrpSpPr>
            <p:cNvPr id="18" name="Groupe 17"/>
            <p:cNvGrpSpPr/>
            <p:nvPr/>
          </p:nvGrpSpPr>
          <p:grpSpPr>
            <a:xfrm>
              <a:off x="4673562" y="4706285"/>
              <a:ext cx="2278285" cy="1724699"/>
              <a:chOff x="5726667" y="4754651"/>
              <a:chExt cx="2278285" cy="1724699"/>
            </a:xfrm>
          </p:grpSpPr>
          <p:pic>
            <p:nvPicPr>
              <p:cNvPr id="56" name="Picture 5" descr="C:\Users\patrick.delaborde\Documents\UKAD\Présentations\2014 05 22 Présentation Forum Kazakhstan\Photos\005-DoorFrameA350-V01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9607852">
                <a:off x="6223730" y="4754651"/>
                <a:ext cx="1781222" cy="17246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Rectangle 56"/>
              <p:cNvSpPr/>
              <p:nvPr/>
            </p:nvSpPr>
            <p:spPr>
              <a:xfrm>
                <a:off x="5726667" y="4883203"/>
                <a:ext cx="1005573" cy="11053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6239626" y="1218145"/>
              <a:ext cx="2338448" cy="390178"/>
            </a:xfrm>
            <a:prstGeom prst="roundRect">
              <a:avLst>
                <a:gd name="adj" fmla="val 0"/>
              </a:avLst>
            </a:prstGeom>
            <a:noFill/>
            <a:ln w="349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2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CUSTOMERS</a:t>
              </a:r>
              <a:endParaRPr lang="fr-FR" altLang="fr-F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61963" y="1406525"/>
              <a:ext cx="1085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800" b="1">
                  <a:latin typeface="Verdana" pitchFamily="34" charset="0"/>
                </a:rPr>
                <a:t>UKTMP</a:t>
              </a: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255700"/>
              <a:ext cx="1758380" cy="118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ZoneTexte 22"/>
            <p:cNvSpPr txBox="1"/>
            <p:nvPr/>
          </p:nvSpPr>
          <p:spPr>
            <a:xfrm>
              <a:off x="2418211" y="1772305"/>
              <a:ext cx="2665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dirty="0" smtClean="0"/>
                <a:t>Billets</a:t>
              </a:r>
              <a:endParaRPr lang="fr-FR" sz="1800" dirty="0"/>
            </a:p>
          </p:txBody>
        </p:sp>
        <p:pic>
          <p:nvPicPr>
            <p:cNvPr id="24" name="Picture 4" descr="C:\Users\patrick.delaborde\Documents\UKAD\Présentations\2014 05 22 Présentation Forum Kazakhstan\Photos\Pyramide A35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667" y="1871353"/>
              <a:ext cx="1716518" cy="128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ZoneTexte 24"/>
            <p:cNvSpPr txBox="1"/>
            <p:nvPr/>
          </p:nvSpPr>
          <p:spPr>
            <a:xfrm>
              <a:off x="140792" y="4831757"/>
              <a:ext cx="1550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/>
                <a:t>Ti </a:t>
              </a:r>
              <a:r>
                <a:rPr lang="fr-FR" sz="1800" dirty="0" err="1" smtClean="0"/>
                <a:t>Alloy</a:t>
              </a:r>
              <a:r>
                <a:rPr lang="fr-FR" sz="1800" dirty="0" smtClean="0"/>
                <a:t> </a:t>
              </a:r>
              <a:r>
                <a:rPr lang="fr-FR" sz="1800" dirty="0" err="1" smtClean="0"/>
                <a:t>Ingot</a:t>
              </a:r>
              <a:endParaRPr lang="fr-FR" sz="1800" dirty="0"/>
            </a:p>
          </p:txBody>
        </p:sp>
        <p:pic>
          <p:nvPicPr>
            <p:cNvPr id="26" name="Picture 2" descr="C:\Users\patrick.delaborde\Pictures\Image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19" y="1871353"/>
              <a:ext cx="1633537" cy="287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Connecteur droit avec flèche 26"/>
            <p:cNvCxnSpPr>
              <a:endCxn id="22" idx="1"/>
            </p:cNvCxnSpPr>
            <p:nvPr/>
          </p:nvCxnSpPr>
          <p:spPr>
            <a:xfrm flipV="1">
              <a:off x="4750693" y="3846406"/>
              <a:ext cx="973435" cy="13342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flipV="1">
              <a:off x="4767833" y="2564904"/>
              <a:ext cx="956295" cy="26157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>
              <a:endCxn id="57" idx="3"/>
            </p:cNvCxnSpPr>
            <p:nvPr/>
          </p:nvCxnSpPr>
          <p:spPr>
            <a:xfrm>
              <a:off x="4750693" y="5180672"/>
              <a:ext cx="928442" cy="2068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732" y="4468723"/>
              <a:ext cx="1860292" cy="1993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44806" y="2098974"/>
              <a:ext cx="2105888" cy="18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221" y="4402356"/>
              <a:ext cx="372967" cy="362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14"/>
            <a:stretch>
              <a:fillRect/>
            </a:stretch>
          </p:blipFill>
          <p:spPr bwMode="auto">
            <a:xfrm>
              <a:off x="4311984" y="3677089"/>
              <a:ext cx="445896" cy="264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637" y="6209536"/>
              <a:ext cx="521387" cy="258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709914"/>
              <a:ext cx="1224134" cy="30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6848" y="2469453"/>
              <a:ext cx="1405821" cy="287725"/>
            </a:xfrm>
            <a:prstGeom prst="rect">
              <a:avLst/>
            </a:prstGeom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3463" y="1970619"/>
              <a:ext cx="429154" cy="25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Groupe 37"/>
            <p:cNvGrpSpPr/>
            <p:nvPr/>
          </p:nvGrpSpPr>
          <p:grpSpPr>
            <a:xfrm>
              <a:off x="7592018" y="5489577"/>
              <a:ext cx="1468812" cy="502883"/>
              <a:chOff x="7639692" y="2368235"/>
              <a:chExt cx="1468812" cy="502883"/>
            </a:xfrm>
          </p:grpSpPr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9692" y="2368235"/>
                <a:ext cx="1468812" cy="405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6" descr="Afficher l'image d'origine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4446" y="2645343"/>
                <a:ext cx="429154" cy="22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9" name="Picture 10" descr="Afficher l'image d'origin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5844" y="2776841"/>
              <a:ext cx="429154" cy="214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2" descr="Afficher l'image d'origine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32" y="4241361"/>
              <a:ext cx="739091" cy="566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Drapeau de la République populaire de Chine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7120" y="4875997"/>
              <a:ext cx="429154" cy="28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758" y="3435701"/>
              <a:ext cx="1298346" cy="30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" descr="Afficher l'image d'origine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6527" y="3748750"/>
              <a:ext cx="428471" cy="285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Afficher l'image d'origine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870" y="5195725"/>
              <a:ext cx="537861" cy="389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Afficher l'image d'origine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224" y="5346764"/>
              <a:ext cx="509520" cy="236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4" descr="Afficher l'image d'origine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535" y="5679381"/>
              <a:ext cx="775432" cy="20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6" descr="Afficher l'image d'origine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072" y="6085507"/>
              <a:ext cx="732736" cy="29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8" descr="Afficher l'image d'origine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221" y="6474832"/>
              <a:ext cx="1425746" cy="260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:\Users\patrick.delaborde\Documents\Personal\Personnel\DCIM\Camera\20151217_123903.jpg"/>
            <p:cNvPicPr>
              <a:picLocks noChangeAspect="1" noChangeArrowheads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0" t="7069" r="17824" b="19258"/>
            <a:stretch/>
          </p:blipFill>
          <p:spPr bwMode="auto">
            <a:xfrm>
              <a:off x="1859640" y="3373905"/>
              <a:ext cx="1263222" cy="871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0" name="Connecteur droit avec flèche 49"/>
            <p:cNvCxnSpPr/>
            <p:nvPr/>
          </p:nvCxnSpPr>
          <p:spPr>
            <a:xfrm>
              <a:off x="3419874" y="3981772"/>
              <a:ext cx="277876" cy="5317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 flipH="1">
              <a:off x="2644806" y="3981772"/>
              <a:ext cx="775066" cy="5634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709" y="6072140"/>
              <a:ext cx="10572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936" y="4695938"/>
              <a:ext cx="669031" cy="32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1015663"/>
          </a:xfrm>
        </p:spPr>
        <p:txBody>
          <a:bodyPr/>
          <a:lstStyle/>
          <a:p>
            <a:r>
              <a:rPr lang="fr-FR" dirty="0" smtClean="0"/>
              <a:t>Worldwide </a:t>
            </a:r>
            <a:r>
              <a:rPr lang="fr-FR" dirty="0" err="1" smtClean="0"/>
              <a:t>Aeronautical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endParaRPr lang="fr-FR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117054" y="85877"/>
            <a:ext cx="13319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9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8" name="Groupe 57"/>
          <p:cNvGrpSpPr/>
          <p:nvPr/>
        </p:nvGrpSpPr>
        <p:grpSpPr>
          <a:xfrm>
            <a:off x="117054" y="1388412"/>
            <a:ext cx="8858746" cy="5119500"/>
            <a:chOff x="140792" y="1394792"/>
            <a:chExt cx="8858746" cy="5119500"/>
          </a:xfrm>
        </p:grpSpPr>
        <p:pic>
          <p:nvPicPr>
            <p:cNvPr id="59" name="Image 5" descr="http://www.melesi.it/media/Products/ApplicazioneOnshore/BLIN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826" y="3573016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Image 6" descr="http://www.melesi.it/media/Products/ApplicazioneOnshore/SLIP%20ON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52000" y="3573016"/>
              <a:ext cx="1440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AutoShape 18"/>
            <p:cNvSpPr>
              <a:spLocks noChangeArrowheads="1"/>
            </p:cNvSpPr>
            <p:nvPr/>
          </p:nvSpPr>
          <p:spPr bwMode="auto">
            <a:xfrm>
              <a:off x="5726667" y="1394792"/>
              <a:ext cx="3272871" cy="390178"/>
            </a:xfrm>
            <a:prstGeom prst="roundRect">
              <a:avLst>
                <a:gd name="adj" fmla="val 0"/>
              </a:avLst>
            </a:prstGeom>
            <a:noFill/>
            <a:ln w="349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2400" b="1" dirty="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CUSTOMERS</a:t>
              </a:r>
              <a:endParaRPr lang="fr-FR" altLang="fr-FR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62" name="Text Box 21"/>
            <p:cNvSpPr txBox="1">
              <a:spLocks noChangeArrowheads="1"/>
            </p:cNvSpPr>
            <p:nvPr/>
          </p:nvSpPr>
          <p:spPr bwMode="auto">
            <a:xfrm>
              <a:off x="461963" y="1406525"/>
              <a:ext cx="1085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800" b="1">
                  <a:solidFill>
                    <a:srgbClr val="000000"/>
                  </a:solidFill>
                  <a:latin typeface="Verdana" pitchFamily="34" charset="0"/>
                </a:rPr>
                <a:t>UKTMP</a:t>
              </a: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2194665" y="1796753"/>
              <a:ext cx="3170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err="1" smtClean="0">
                  <a:solidFill>
                    <a:srgbClr val="000000"/>
                  </a:solidFill>
                </a:rPr>
                <a:t>Ingot</a:t>
              </a:r>
              <a:r>
                <a:rPr lang="fr-FR" sz="1800" dirty="0" smtClean="0">
                  <a:solidFill>
                    <a:srgbClr val="000000"/>
                  </a:solidFill>
                </a:rPr>
                <a:t> </a:t>
              </a:r>
              <a:r>
                <a:rPr lang="fr-FR" sz="1800" dirty="0" smtClean="0">
                  <a:solidFill>
                    <a:srgbClr val="000000"/>
                  </a:solidFill>
                  <a:sym typeface="Wingdings" panose="05000000000000000000" pitchFamily="2" charset="2"/>
                </a:rPr>
                <a:t></a:t>
              </a:r>
              <a:r>
                <a:rPr lang="fr-FR" sz="1800" dirty="0" smtClean="0">
                  <a:solidFill>
                    <a:srgbClr val="000000"/>
                  </a:solidFill>
                </a:rPr>
                <a:t> Blooms, Billettes</a:t>
              </a:r>
              <a:endParaRPr lang="fr-FR" sz="1800" dirty="0">
                <a:solidFill>
                  <a:srgbClr val="000000"/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7730445" y="2399067"/>
              <a:ext cx="12608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2000" b="1" dirty="0" err="1" smtClean="0">
                  <a:solidFill>
                    <a:srgbClr val="000000"/>
                  </a:solidFill>
                </a:rPr>
                <a:t>Welding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 Neck</a:t>
              </a:r>
              <a:endParaRPr lang="fr-FR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7736597" y="4784254"/>
              <a:ext cx="1262941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2000" b="1" dirty="0" err="1" smtClean="0">
                  <a:solidFill>
                    <a:srgbClr val="000000"/>
                  </a:solidFill>
                </a:rPr>
                <a:t>Covers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 and </a:t>
              </a:r>
              <a:r>
                <a:rPr lang="fr-FR" sz="2000" b="1" dirty="0" err="1" smtClean="0">
                  <a:solidFill>
                    <a:srgbClr val="000000"/>
                  </a:solidFill>
                </a:rPr>
                <a:t>flanges</a:t>
              </a:r>
              <a:endParaRPr lang="fr-FR" sz="2000" b="1" dirty="0">
                <a:solidFill>
                  <a:srgbClr val="000000"/>
                </a:solidFill>
              </a:endParaRPr>
            </a:p>
          </p:txBody>
        </p:sp>
        <p:pic>
          <p:nvPicPr>
            <p:cNvPr id="67" name="Picture 2" descr="C:\Users\patrick.delaborde\Documents\UKAD\Présentations\2014 05 22 Présentation Forum Kazakhstan\Photos\Blooms 2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39752" y="2399067"/>
              <a:ext cx="2508818" cy="1628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Image 4" descr="http://www.melesi.it/media/Products/ApplicazioneOnshore/WELDING%20NEC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667" y="1919987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Image 7" descr="http://www.melesi.it/media/Products/ApplicazioneOnshore/COMPAC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500" y="5085542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ZoneTexte 69"/>
            <p:cNvSpPr txBox="1"/>
            <p:nvPr/>
          </p:nvSpPr>
          <p:spPr>
            <a:xfrm>
              <a:off x="140792" y="4831757"/>
              <a:ext cx="1550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rgbClr val="000000"/>
                  </a:solidFill>
                </a:rPr>
                <a:t>Ti CP or Ti </a:t>
              </a:r>
              <a:r>
                <a:rPr lang="fr-FR" sz="1800" dirty="0" err="1" smtClean="0">
                  <a:solidFill>
                    <a:srgbClr val="000000"/>
                  </a:solidFill>
                </a:rPr>
                <a:t>Alloy</a:t>
              </a:r>
              <a:r>
                <a:rPr lang="fr-FR" sz="1800" dirty="0" smtClean="0">
                  <a:solidFill>
                    <a:srgbClr val="000000"/>
                  </a:solidFill>
                </a:rPr>
                <a:t> </a:t>
              </a:r>
              <a:r>
                <a:rPr lang="fr-FR" sz="1800" dirty="0" err="1" smtClean="0">
                  <a:solidFill>
                    <a:srgbClr val="000000"/>
                  </a:solidFill>
                </a:rPr>
                <a:t>Ingot</a:t>
              </a:r>
              <a:endParaRPr lang="fr-FR" sz="1800" dirty="0">
                <a:solidFill>
                  <a:srgbClr val="000000"/>
                </a:solidFill>
              </a:endParaRPr>
            </a:p>
          </p:txBody>
        </p:sp>
        <p:pic>
          <p:nvPicPr>
            <p:cNvPr id="71" name="Picture 7" descr="C:\Users\patrick.delaborde\Pictures\Image1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62" y="1910462"/>
              <a:ext cx="1633537" cy="287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641752"/>
              <a:ext cx="2609850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1015663"/>
          </a:xfrm>
        </p:spPr>
        <p:txBody>
          <a:bodyPr/>
          <a:lstStyle/>
          <a:p>
            <a:r>
              <a:rPr lang="fr-FR" dirty="0" err="1" smtClean="0"/>
              <a:t>Oil</a:t>
            </a:r>
            <a:r>
              <a:rPr lang="fr-FR" dirty="0" smtClean="0"/>
              <a:t> and </a:t>
            </a:r>
            <a:r>
              <a:rPr lang="fr-FR" dirty="0" err="1" smtClean="0"/>
              <a:t>Gas</a:t>
            </a:r>
            <a:r>
              <a:rPr lang="fr-FR" dirty="0" smtClean="0"/>
              <a:t>, Corrosion </a:t>
            </a:r>
            <a:r>
              <a:rPr lang="fr-FR" dirty="0" err="1" smtClean="0"/>
              <a:t>Market</a:t>
            </a:r>
            <a:endParaRPr lang="fr-FR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117054" y="85877"/>
            <a:ext cx="13319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Connecteur droit avec flèche 21"/>
          <p:cNvCxnSpPr>
            <a:stCxn id="67" idx="3"/>
          </p:cNvCxnSpPr>
          <p:nvPr/>
        </p:nvCxnSpPr>
        <p:spPr>
          <a:xfrm>
            <a:off x="4824832" y="3206807"/>
            <a:ext cx="1138646" cy="1355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72" idx="0"/>
          </p:cNvCxnSpPr>
          <p:nvPr/>
        </p:nvCxnSpPr>
        <p:spPr>
          <a:xfrm>
            <a:off x="3405809" y="4020927"/>
            <a:ext cx="215130" cy="6144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8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1" name="Groupe 20"/>
          <p:cNvGrpSpPr/>
          <p:nvPr/>
        </p:nvGrpSpPr>
        <p:grpSpPr>
          <a:xfrm>
            <a:off x="140792" y="1452798"/>
            <a:ext cx="8858746" cy="5185251"/>
            <a:chOff x="140792" y="1394792"/>
            <a:chExt cx="8858746" cy="5185251"/>
          </a:xfrm>
        </p:grpSpPr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5726667" y="1394792"/>
              <a:ext cx="3272871" cy="390178"/>
            </a:xfrm>
            <a:prstGeom prst="roundRect">
              <a:avLst>
                <a:gd name="adj" fmla="val 0"/>
              </a:avLst>
            </a:prstGeom>
            <a:noFill/>
            <a:ln w="349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2400" b="1" dirty="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CUSTOMERS</a:t>
              </a:r>
              <a:endParaRPr lang="fr-FR" altLang="fr-FR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61963" y="1406525"/>
              <a:ext cx="1085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800" b="1" dirty="0">
                  <a:solidFill>
                    <a:srgbClr val="000000"/>
                  </a:solidFill>
                  <a:latin typeface="Verdana" pitchFamily="34" charset="0"/>
                </a:rPr>
                <a:t>UKTMP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378044" y="1427421"/>
              <a:ext cx="2770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err="1" smtClean="0">
                  <a:solidFill>
                    <a:srgbClr val="000000"/>
                  </a:solidFill>
                  <a:latin typeface="Arial" pitchFamily="34" charset="0"/>
                </a:rPr>
                <a:t>Ingot</a:t>
              </a:r>
              <a:r>
                <a:rPr lang="fr-FR" sz="1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fr-FR" sz="1800" dirty="0" smtClean="0">
                  <a:solidFill>
                    <a:srgbClr val="000000"/>
                  </a:solidFill>
                  <a:latin typeface="Arial" pitchFamily="34" charset="0"/>
                  <a:sym typeface="Wingdings" panose="05000000000000000000" pitchFamily="2" charset="2"/>
                </a:rPr>
                <a:t></a:t>
              </a:r>
              <a:r>
                <a:rPr lang="fr-FR" sz="1800" dirty="0" smtClean="0">
                  <a:solidFill>
                    <a:srgbClr val="000000"/>
                  </a:solidFill>
                  <a:latin typeface="Arial" pitchFamily="34" charset="0"/>
                </a:rPr>
                <a:t> Blooms </a:t>
              </a:r>
              <a:r>
                <a:rPr lang="fr-FR" sz="1800" dirty="0">
                  <a:solidFill>
                    <a:srgbClr val="000000"/>
                  </a:solidFill>
                  <a:latin typeface="Arial" pitchFamily="34" charset="0"/>
                  <a:sym typeface="Wingdings" panose="05000000000000000000" pitchFamily="2" charset="2"/>
                </a:rPr>
                <a:t> </a:t>
              </a:r>
              <a:r>
                <a:rPr lang="fr-FR" sz="1800" dirty="0" smtClean="0">
                  <a:solidFill>
                    <a:srgbClr val="000000"/>
                  </a:solidFill>
                  <a:latin typeface="Arial" pitchFamily="34" charset="0"/>
                </a:rPr>
                <a:t>Bars</a:t>
              </a:r>
              <a:endParaRPr lang="fr-FR" sz="1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 rot="16200000">
              <a:off x="6814643" y="4226610"/>
              <a:ext cx="800219" cy="197407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fr-FR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Orthopedic</a:t>
              </a:r>
              <a:r>
                <a:rPr lang="fr-FR" sz="2000" b="1" dirty="0" smtClean="0">
                  <a:solidFill>
                    <a:srgbClr val="000000"/>
                  </a:solidFill>
                  <a:latin typeface="Arial" pitchFamily="34" charset="0"/>
                </a:rPr>
                <a:t> Implants</a:t>
              </a:r>
              <a:endParaRPr lang="fr-FR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27" name="Picture 2" descr="C:\Users\patrick.delaborde\Documents\UKAD\Présentations\2014 05 22 Présentation Forum Kazakhstan\Photos\Blooms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432" y="1904967"/>
              <a:ext cx="2298608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C:\Users\patrick.delaborde\Documents\UKAD\Présentations\2014 05 22 Présentation Forum Kazakhstan\Photos\Blooming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086" y="3761965"/>
              <a:ext cx="2304837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 descr="C:\Users\patrick.delaborde\Documents\UKAD\Présentations\2014 05 22 Présentation Forum Kazakhstan\Photos\Barres Médicales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086" y="5092913"/>
              <a:ext cx="2291889" cy="1487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C:\Users\patrick.delaborde\Documents\UKAD\Présentations\2014 05 22 Présentation Forum Kazakhstan\Photos\Protheses de hanches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341" y="5445224"/>
              <a:ext cx="794115" cy="517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Connecteur droit avec flèche 30"/>
            <p:cNvCxnSpPr/>
            <p:nvPr/>
          </p:nvCxnSpPr>
          <p:spPr>
            <a:xfrm flipV="1">
              <a:off x="5004048" y="3097473"/>
              <a:ext cx="722619" cy="1468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V="1">
              <a:off x="5004048" y="5781599"/>
              <a:ext cx="1064013" cy="956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140792" y="4831757"/>
              <a:ext cx="1550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rgbClr val="000000"/>
                  </a:solidFill>
                  <a:latin typeface="Arial" pitchFamily="34" charset="0"/>
                </a:rPr>
                <a:t>Ti </a:t>
              </a:r>
              <a:r>
                <a:rPr lang="fr-FR" sz="1800" dirty="0" err="1" smtClean="0">
                  <a:solidFill>
                    <a:srgbClr val="000000"/>
                  </a:solidFill>
                  <a:latin typeface="Arial" pitchFamily="34" charset="0"/>
                </a:rPr>
                <a:t>Alloy</a:t>
              </a:r>
              <a:r>
                <a:rPr lang="fr-FR" sz="18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fr-FR" sz="1800" dirty="0" err="1" smtClean="0">
                  <a:solidFill>
                    <a:srgbClr val="000000"/>
                  </a:solidFill>
                  <a:latin typeface="Arial" pitchFamily="34" charset="0"/>
                </a:rPr>
                <a:t>Ingot</a:t>
              </a:r>
              <a:endParaRPr lang="fr-FR" sz="1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34" name="Picture 8" descr="C:\Users\patrick.delaborde\Pictures\Image1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19" y="1942879"/>
              <a:ext cx="1633537" cy="287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652" y="5447732"/>
              <a:ext cx="572643" cy="667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ZoneTexte 35"/>
            <p:cNvSpPr txBox="1"/>
            <p:nvPr/>
          </p:nvSpPr>
          <p:spPr>
            <a:xfrm rot="16200000">
              <a:off x="7857193" y="5871634"/>
              <a:ext cx="492443" cy="651061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000000"/>
                  </a:solidFill>
                  <a:latin typeface="Arial" pitchFamily="34" charset="0"/>
                </a:rPr>
                <a:t>Hip</a:t>
              </a:r>
              <a:endParaRPr lang="fr-FR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 rot="16200000">
              <a:off x="6379648" y="5639357"/>
              <a:ext cx="492443" cy="1115617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fr-FR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Knee</a:t>
              </a:r>
              <a:endParaRPr lang="fr-FR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38" name="Picture 12" descr="fasteners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397" y="3293220"/>
              <a:ext cx="1944687" cy="161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ZoneTexte 38"/>
            <p:cNvSpPr txBox="1"/>
            <p:nvPr/>
          </p:nvSpPr>
          <p:spPr>
            <a:xfrm rot="16200000">
              <a:off x="6783570" y="972637"/>
              <a:ext cx="800219" cy="248705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fr-FR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Aeronautical</a:t>
              </a:r>
              <a:r>
                <a:rPr lang="fr-FR" sz="2000" b="1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fr-FR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fastening</a:t>
              </a:r>
              <a:r>
                <a:rPr lang="fr-FR" sz="2000" b="1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fr-FR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market</a:t>
              </a:r>
              <a:endParaRPr lang="fr-FR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689" y="4456811"/>
              <a:ext cx="372967" cy="362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14"/>
            <a:stretch>
              <a:fillRect/>
            </a:stretch>
          </p:blipFill>
          <p:spPr bwMode="auto">
            <a:xfrm>
              <a:off x="4480294" y="3343141"/>
              <a:ext cx="445896" cy="264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548" y="4783166"/>
              <a:ext cx="521387" cy="258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408" y="2583132"/>
              <a:ext cx="1319344" cy="37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640" y="2973722"/>
              <a:ext cx="1439318" cy="247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1015663"/>
          </a:xfrm>
        </p:spPr>
        <p:txBody>
          <a:bodyPr/>
          <a:lstStyle/>
          <a:p>
            <a:r>
              <a:rPr lang="fr-FR" dirty="0" smtClean="0"/>
              <a:t>Fasteners and </a:t>
            </a:r>
            <a:r>
              <a:rPr lang="fr-FR" dirty="0" err="1" smtClean="0"/>
              <a:t>Medical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endParaRPr lang="fr-FR" dirty="0" smtClean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117054" y="85877"/>
            <a:ext cx="13319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45" name="Groupe 44"/>
          <p:cNvGrpSpPr/>
          <p:nvPr/>
        </p:nvGrpSpPr>
        <p:grpSpPr>
          <a:xfrm>
            <a:off x="-39374" y="1423851"/>
            <a:ext cx="9183373" cy="5236088"/>
            <a:chOff x="-39374" y="1700808"/>
            <a:chExt cx="8715830" cy="4959131"/>
          </a:xfrm>
        </p:grpSpPr>
        <p:graphicFrame>
          <p:nvGraphicFramePr>
            <p:cNvPr id="46" name="Chart 6"/>
            <p:cNvGraphicFramePr/>
            <p:nvPr>
              <p:extLst>
                <p:ext uri="{D42A27DB-BD31-4B8C-83A1-F6EECF244321}">
                  <p14:modId xmlns:p14="http://schemas.microsoft.com/office/powerpoint/2010/main" val="1599663832"/>
                </p:ext>
              </p:extLst>
            </p:nvPr>
          </p:nvGraphicFramePr>
          <p:xfrm>
            <a:off x="683568" y="1700808"/>
            <a:ext cx="7992888" cy="49591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7" name="TextBox 7"/>
            <p:cNvSpPr txBox="1"/>
            <p:nvPr/>
          </p:nvSpPr>
          <p:spPr>
            <a:xfrm>
              <a:off x="-39374" y="4419181"/>
              <a:ext cx="869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Tons</a:t>
              </a:r>
              <a:endParaRPr lang="en-US" sz="1400" dirty="0"/>
            </a:p>
          </p:txBody>
        </p:sp>
        <p:sp>
          <p:nvSpPr>
            <p:cNvPr id="48" name="Rectangle à coins arrondis 47"/>
            <p:cNvSpPr/>
            <p:nvPr/>
          </p:nvSpPr>
          <p:spPr>
            <a:xfrm>
              <a:off x="1187624" y="2348880"/>
              <a:ext cx="2016224" cy="1152310"/>
            </a:xfrm>
            <a:prstGeom prst="wedgeRoundRectCallout">
              <a:avLst>
                <a:gd name="adj1" fmla="val 112248"/>
                <a:gd name="adj2" fmla="val 14940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Impact of the build-up of a strategic stock for our main customer. </a:t>
              </a:r>
              <a:endParaRPr lang="en-US" sz="1400" dirty="0"/>
            </a:p>
          </p:txBody>
        </p:sp>
      </p:grp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553998"/>
          </a:xfrm>
        </p:spPr>
        <p:txBody>
          <a:bodyPr/>
          <a:lstStyle/>
          <a:p>
            <a:r>
              <a:rPr lang="fr-FR" dirty="0" smtClean="0"/>
              <a:t>Key figure</a:t>
            </a:r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117054" y="85877"/>
            <a:ext cx="13319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2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397726"/>
            <a:ext cx="8568952" cy="52296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2000" dirty="0" smtClean="0"/>
              <a:t>ISO 9001 and AS 9100, last approval Feb 2018</a:t>
            </a:r>
          </a:p>
          <a:p>
            <a:pPr>
              <a:lnSpc>
                <a:spcPct val="90000"/>
              </a:lnSpc>
            </a:pPr>
            <a:endParaRPr lang="en-US" altLang="fr-FR" sz="2000" dirty="0" smtClean="0"/>
          </a:p>
          <a:p>
            <a:pPr>
              <a:lnSpc>
                <a:spcPct val="90000"/>
              </a:lnSpc>
            </a:pPr>
            <a:r>
              <a:rPr lang="en-US" altLang="fr-FR" sz="2000" dirty="0" smtClean="0"/>
              <a:t>ISO 14 001 and OHSAS 18001, last approval </a:t>
            </a:r>
            <a:r>
              <a:rPr lang="en-US" altLang="fr-FR" sz="2000" dirty="0" err="1" smtClean="0"/>
              <a:t>Fevb</a:t>
            </a:r>
            <a:r>
              <a:rPr lang="en-US" altLang="fr-FR" sz="2000" dirty="0" smtClean="0"/>
              <a:t> 2018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en-US" altLang="fr-FR" sz="2000" dirty="0" smtClean="0"/>
          </a:p>
          <a:p>
            <a:pPr>
              <a:lnSpc>
                <a:spcPct val="120000"/>
              </a:lnSpc>
            </a:pPr>
            <a:r>
              <a:rPr lang="en-US" altLang="fr-FR" sz="2000" dirty="0" smtClean="0"/>
              <a:t>Ultra Sonic </a:t>
            </a:r>
            <a:r>
              <a:rPr lang="en-US" altLang="fr-FR" sz="2000" dirty="0" err="1" smtClean="0"/>
              <a:t>Nadcap</a:t>
            </a:r>
            <a:r>
              <a:rPr lang="en-US" altLang="fr-FR" sz="2000" dirty="0" smtClean="0"/>
              <a:t> Certification in Dec 2014, confirmed in Nov 2015 and in Dec 2016</a:t>
            </a:r>
          </a:p>
          <a:p>
            <a:pPr>
              <a:lnSpc>
                <a:spcPct val="90000"/>
              </a:lnSpc>
            </a:pPr>
            <a:endParaRPr lang="en-US" altLang="fr-FR" sz="2000" dirty="0" smtClean="0"/>
          </a:p>
          <a:p>
            <a:pPr>
              <a:lnSpc>
                <a:spcPct val="90000"/>
              </a:lnSpc>
            </a:pPr>
            <a:endParaRPr lang="en-US" altLang="fr-FR" sz="2000" dirty="0" smtClean="0"/>
          </a:p>
          <a:p>
            <a:pPr>
              <a:lnSpc>
                <a:spcPct val="90000"/>
              </a:lnSpc>
            </a:pPr>
            <a:r>
              <a:rPr lang="en-US" altLang="fr-FR" sz="2000" b="1" dirty="0" smtClean="0"/>
              <a:t>Airbus </a:t>
            </a:r>
            <a:r>
              <a:rPr lang="en-US" altLang="fr-FR" sz="2000" dirty="0" smtClean="0"/>
              <a:t>:</a:t>
            </a:r>
          </a:p>
          <a:p>
            <a:pPr lvl="1">
              <a:lnSpc>
                <a:spcPct val="90000"/>
              </a:lnSpc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altLang="fr-FR" sz="1900" dirty="0" smtClean="0"/>
              <a:t>IPCA </a:t>
            </a:r>
            <a:r>
              <a:rPr lang="en-US" altLang="fr-FR" sz="1900" dirty="0" err="1" smtClean="0"/>
              <a:t>Janv</a:t>
            </a:r>
            <a:r>
              <a:rPr lang="en-US" altLang="fr-FR" sz="1900" dirty="0" smtClean="0"/>
              <a:t> 2013 « C »</a:t>
            </a:r>
            <a:r>
              <a:rPr lang="en-US" altLang="fr-FR" sz="1900" dirty="0" smtClean="0">
                <a:sym typeface="Wingdings" panose="05000000000000000000" pitchFamily="2" charset="2"/>
              </a:rPr>
              <a:t> IPCA+ 28 </a:t>
            </a:r>
            <a:r>
              <a:rPr lang="en-US" altLang="fr-FR" sz="1900" dirty="0" err="1" smtClean="0">
                <a:sym typeface="Wingdings" panose="05000000000000000000" pitchFamily="2" charset="2"/>
              </a:rPr>
              <a:t>Janvier</a:t>
            </a:r>
            <a:r>
              <a:rPr lang="en-US" altLang="fr-FR" sz="1900" dirty="0" smtClean="0">
                <a:sym typeface="Wingdings" panose="05000000000000000000" pitchFamily="2" charset="2"/>
              </a:rPr>
              <a:t> 2016 « B »</a:t>
            </a:r>
          </a:p>
          <a:p>
            <a:pPr marL="768350" lvl="1">
              <a:lnSpc>
                <a:spcPct val="90000"/>
              </a:lnSpc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altLang="fr-FR" sz="1600" b="1" dirty="0" smtClean="0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fr-FR" sz="1900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fr-FR" sz="1900" b="1" dirty="0" smtClean="0">
                <a:sym typeface="Wingdings" panose="05000000000000000000" pitchFamily="2" charset="2"/>
              </a:rPr>
              <a:t>UKAD</a:t>
            </a:r>
            <a:r>
              <a:rPr lang="en-US" altLang="fr-FR" sz="1900" dirty="0" smtClean="0">
                <a:sym typeface="Wingdings" panose="05000000000000000000" pitchFamily="2" charset="2"/>
              </a:rPr>
              <a:t> delivers billets and bars in accordance with </a:t>
            </a:r>
            <a:r>
              <a:rPr lang="en-US" altLang="fr-FR" sz="1900" b="1" dirty="0" smtClean="0">
                <a:sym typeface="Wingdings" panose="05000000000000000000" pitchFamily="2" charset="2"/>
              </a:rPr>
              <a:t>AMS 4928 </a:t>
            </a:r>
            <a:r>
              <a:rPr lang="fr-FR" sz="1900" dirty="0" smtClean="0"/>
              <a:t>and Ultra Sonic </a:t>
            </a:r>
            <a:r>
              <a:rPr lang="fr-FR" sz="1900" dirty="0" err="1" smtClean="0"/>
              <a:t>tested</a:t>
            </a:r>
            <a:r>
              <a:rPr lang="fr-FR" sz="1900" dirty="0" smtClean="0"/>
              <a:t> in accordance </a:t>
            </a:r>
            <a:r>
              <a:rPr lang="fr-FR" sz="1900" dirty="0" err="1" smtClean="0"/>
              <a:t>with</a:t>
            </a:r>
            <a:r>
              <a:rPr lang="fr-FR" sz="1900" dirty="0" smtClean="0"/>
              <a:t> </a:t>
            </a:r>
            <a:r>
              <a:rPr lang="fr-FR" sz="1900" b="1" dirty="0" smtClean="0"/>
              <a:t>AMS 2631</a:t>
            </a:r>
            <a:r>
              <a:rPr lang="fr-FR" sz="1900" dirty="0" smtClean="0"/>
              <a:t>.</a:t>
            </a:r>
            <a:endParaRPr lang="en-US" altLang="fr-FR" sz="1900" dirty="0" smtClean="0"/>
          </a:p>
          <a:p>
            <a:pPr lvl="1">
              <a:lnSpc>
                <a:spcPct val="90000"/>
              </a:lnSpc>
            </a:pPr>
            <a:endParaRPr lang="en-US" altLang="fr-FR" sz="1600" dirty="0" smtClean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553998"/>
          </a:xfrm>
        </p:spPr>
        <p:txBody>
          <a:bodyPr/>
          <a:lstStyle/>
          <a:p>
            <a:r>
              <a:rPr lang="fr-FR" dirty="0" smtClean="0"/>
              <a:t>UKAD  Certification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117054" y="85877"/>
            <a:ext cx="13319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4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3945856" y="1397725"/>
            <a:ext cx="5105400" cy="13439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dirty="0" smtClean="0"/>
              <a:t>For the second </a:t>
            </a:r>
            <a:r>
              <a:rPr lang="fr-FR" sz="1600" dirty="0" err="1" smtClean="0"/>
              <a:t>year</a:t>
            </a:r>
            <a:r>
              <a:rPr lang="fr-FR" sz="1600" dirty="0" smtClean="0"/>
              <a:t> UKAD </a:t>
            </a:r>
            <a:r>
              <a:rPr lang="fr-FR" sz="1600" dirty="0" err="1" smtClean="0"/>
              <a:t>was</a:t>
            </a:r>
            <a:r>
              <a:rPr lang="fr-FR" sz="1600" dirty="0" smtClean="0"/>
              <a:t> </a:t>
            </a:r>
            <a:r>
              <a:rPr lang="fr-FR" sz="1600" dirty="0" err="1" smtClean="0"/>
              <a:t>awarded</a:t>
            </a:r>
            <a:r>
              <a:rPr lang="fr-FR" sz="1600" dirty="0" smtClean="0"/>
              <a:t> by Airbus :</a:t>
            </a:r>
          </a:p>
          <a:p>
            <a:pPr marL="0" indent="0">
              <a:buFont typeface="Arial"/>
              <a:buNone/>
            </a:pPr>
            <a:endParaRPr lang="fr-FR" sz="1600" dirty="0" smtClean="0"/>
          </a:p>
          <a:p>
            <a:pPr marL="0" indent="0">
              <a:buFont typeface="Arial"/>
              <a:buNone/>
            </a:pPr>
            <a:r>
              <a:rPr lang="fr-FR" sz="1600" dirty="0" smtClean="0"/>
              <a:t> Best </a:t>
            </a:r>
            <a:r>
              <a:rPr lang="fr-FR" sz="1600" dirty="0" err="1" smtClean="0"/>
              <a:t>Improver</a:t>
            </a:r>
            <a:r>
              <a:rPr lang="fr-FR" sz="1600" dirty="0" smtClean="0"/>
              <a:t> </a:t>
            </a:r>
            <a:r>
              <a:rPr lang="fr-FR" sz="1600" dirty="0" err="1" smtClean="0"/>
              <a:t>Award</a:t>
            </a:r>
            <a:r>
              <a:rPr lang="fr-FR" sz="1600" dirty="0" smtClean="0"/>
              <a:t> 2015 .</a:t>
            </a:r>
            <a:endParaRPr lang="en-US" sz="1600" dirty="0"/>
          </a:p>
        </p:txBody>
      </p:sp>
      <p:pic>
        <p:nvPicPr>
          <p:cNvPr id="8" name="Picture 2" descr="C:\Users\benoit.delvincourt\AppData\Local\Microsoft\Windows\Temporary Internet Files\Content.Outlook\TCSRB7FN\Award_UKA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324" y="2957689"/>
            <a:ext cx="4986932" cy="34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8" y="1301505"/>
            <a:ext cx="38127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553998"/>
          </a:xfrm>
        </p:spPr>
        <p:txBody>
          <a:bodyPr/>
          <a:lstStyle/>
          <a:p>
            <a:r>
              <a:rPr lang="fr-FR" dirty="0" smtClean="0"/>
              <a:t>Awards</a:t>
            </a: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117054" y="85877"/>
            <a:ext cx="13319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1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C:\Users\caroline.marty\Desktop\Communication\LOGOS partenaires\Logo_Aubert_et_Duv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03" y="3422469"/>
            <a:ext cx="3622729" cy="17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 and EcoTitanium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51681" y="1233841"/>
            <a:ext cx="7314573" cy="9935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spcAft>
                <a:spcPct val="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Partnerships form an integrated Titanium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Solution :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 and EcoTitanium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1015663"/>
          </a:xfrm>
        </p:spPr>
        <p:txBody>
          <a:bodyPr/>
          <a:lstStyle/>
          <a:p>
            <a:r>
              <a:rPr lang="fr-FR" dirty="0" smtClean="0"/>
              <a:t>Integrated </a:t>
            </a:r>
            <a:r>
              <a:rPr lang="fr-FR" dirty="0" err="1" smtClean="0"/>
              <a:t>Titanium</a:t>
            </a:r>
            <a:r>
              <a:rPr lang="fr-FR" dirty="0" smtClean="0"/>
              <a:t> Solution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4" y="1730728"/>
            <a:ext cx="8644678" cy="486263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1" y="231430"/>
            <a:ext cx="1842691" cy="8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9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 descr="C:\Users\caroline.marty\Desktop\ECOTI - Infos légales\Logo_EcoTitan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6" y="1095181"/>
            <a:ext cx="3976156" cy="18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2" y="3821952"/>
            <a:ext cx="4820416" cy="2088517"/>
          </a:xfrm>
          <a:prstGeom prst="rect">
            <a:avLst/>
          </a:prstGeom>
          <a:solidFill>
            <a:schemeClr val="accent2"/>
          </a:solidFill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264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572124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z="1000" smtClean="0">
                <a:solidFill>
                  <a:prstClr val="black"/>
                </a:solidFill>
              </a:rPr>
              <a:pPr/>
              <a:t>2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8172" y="952685"/>
            <a:ext cx="79020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200" dirty="0">
                <a:solidFill>
                  <a:srgbClr val="1F497D">
                    <a:lumMod val="5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order to guarantee an enjoyable visit, thanks to follow these few safety rules in the production hall :</a:t>
            </a:r>
          </a:p>
        </p:txBody>
      </p:sp>
      <p:grpSp>
        <p:nvGrpSpPr>
          <p:cNvPr id="33" name="Groupe 32"/>
          <p:cNvGrpSpPr/>
          <p:nvPr/>
        </p:nvGrpSpPr>
        <p:grpSpPr>
          <a:xfrm>
            <a:off x="178172" y="1323030"/>
            <a:ext cx="8947382" cy="5302102"/>
            <a:chOff x="159414" y="1161529"/>
            <a:chExt cx="8947382" cy="4978233"/>
          </a:xfrm>
        </p:grpSpPr>
        <p:grpSp>
          <p:nvGrpSpPr>
            <p:cNvPr id="42" name="Groupe 41"/>
            <p:cNvGrpSpPr/>
            <p:nvPr/>
          </p:nvGrpSpPr>
          <p:grpSpPr>
            <a:xfrm>
              <a:off x="159414" y="1161529"/>
              <a:ext cx="4149663" cy="4760127"/>
              <a:chOff x="159414" y="1161529"/>
              <a:chExt cx="4149663" cy="4760127"/>
            </a:xfrm>
          </p:grpSpPr>
          <p:sp>
            <p:nvSpPr>
              <p:cNvPr id="57" name="ZoneTexte 56"/>
              <p:cNvSpPr txBox="1"/>
              <p:nvPr/>
            </p:nvSpPr>
            <p:spPr>
              <a:xfrm>
                <a:off x="159414" y="4984459"/>
                <a:ext cx="4149663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defRPr>
                </a:lvl1pPr>
              </a:lstStyle>
              <a:p>
                <a:pPr>
                  <a:defRPr/>
                </a:pPr>
                <a:r>
                  <a:rPr lang="en-US" sz="1300" b="1" dirty="0" smtClean="0">
                    <a:solidFill>
                      <a:srgbClr val="1F497D">
                        <a:lumMod val="50000"/>
                      </a:srgb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If you see an accident, please warn ASAP a first-aid worker. They are easy to recognize thanks to a green helmet. </a:t>
                </a:r>
                <a:endParaRPr lang="en-US" sz="1300" b="1" dirty="0">
                  <a:solidFill>
                    <a:srgbClr val="1F497D">
                      <a:lumMod val="50000"/>
                    </a:srgb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8" name="Picture 2" descr="http://www.usinenouvelle.com/expo/img/casque-de-securite-leg-000309011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123" y="5383898"/>
                <a:ext cx="535836" cy="537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9" name="Groupe 58"/>
              <p:cNvGrpSpPr/>
              <p:nvPr/>
            </p:nvGrpSpPr>
            <p:grpSpPr>
              <a:xfrm>
                <a:off x="159414" y="1161529"/>
                <a:ext cx="4149663" cy="3918887"/>
                <a:chOff x="159414" y="1081945"/>
                <a:chExt cx="4149663" cy="3918887"/>
              </a:xfrm>
            </p:grpSpPr>
            <p:sp>
              <p:nvSpPr>
                <p:cNvPr id="60" name="Rectangle à coins arrondis 59"/>
                <p:cNvSpPr/>
                <p:nvPr/>
              </p:nvSpPr>
              <p:spPr>
                <a:xfrm>
                  <a:off x="901967" y="1081945"/>
                  <a:ext cx="2664556" cy="363537"/>
                </a:xfrm>
                <a:prstGeom prst="roundRect">
                  <a:avLst/>
                </a:prstGeom>
                <a:solidFill>
                  <a:srgbClr val="EF7A4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SAFETY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61" name="Groupe 60"/>
                <p:cNvGrpSpPr/>
                <p:nvPr/>
              </p:nvGrpSpPr>
              <p:grpSpPr>
                <a:xfrm>
                  <a:off x="159414" y="1562010"/>
                  <a:ext cx="4149663" cy="3438822"/>
                  <a:chOff x="159414" y="1668168"/>
                  <a:chExt cx="4149663" cy="3438822"/>
                </a:xfrm>
              </p:grpSpPr>
              <p:sp>
                <p:nvSpPr>
                  <p:cNvPr id="62" name="ZoneTexte 61"/>
                  <p:cNvSpPr txBox="1"/>
                  <p:nvPr/>
                </p:nvSpPr>
                <p:spPr>
                  <a:xfrm>
                    <a:off x="159414" y="1668168"/>
                    <a:ext cx="4149663" cy="343882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40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defRPr>
                    </a:lvl1pPr>
                  </a:lstStyle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Wear personal protective equipment (helmet. eyewear, earplugs, safety shoes and reflective jacket).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Be careful at the handling devices and travelling forklifts.</a:t>
                    </a:r>
                  </a:p>
                  <a:p>
                    <a:pPr algn="just"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</a:t>
                    </a:r>
                  </a:p>
                  <a:p>
                    <a:pPr algn="just"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spcAft>
                        <a:spcPts val="600"/>
                      </a:spcAft>
                      <a:buFont typeface="Arial" pitchFamily="34" charset="0"/>
                      <a:buChar char="•"/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 not cross safety fences.</a:t>
                    </a:r>
                  </a:p>
                  <a:p>
                    <a:pPr marL="285750" indent="-285750" algn="just">
                      <a:spcAft>
                        <a:spcPts val="600"/>
                      </a:spcAft>
                      <a:buFont typeface="Arial" pitchFamily="34" charset="0"/>
                      <a:buChar char="•"/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 not touch products (danger of getting burned and/or cut).</a:t>
                    </a:r>
                  </a:p>
                  <a:p>
                    <a:pPr algn="l">
                      <a:defRPr/>
                    </a:pPr>
                    <a:endParaRPr lang="en-US" dirty="0">
                      <a:solidFill>
                        <a:srgbClr val="1F497D">
                          <a:lumMod val="50000"/>
                        </a:srgbClr>
                      </a:solidFill>
                    </a:endParaRPr>
                  </a:p>
                </p:txBody>
              </p:sp>
              <p:pic>
                <p:nvPicPr>
                  <p:cNvPr id="63" name="Picture 8" descr="C:\Users\marc.cabano\Desktop\Capture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5140" y="3371266"/>
                    <a:ext cx="854075" cy="758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4" name="Picture 9" descr="C:\Users\marc.cabano\Desktop\Capture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75809" y="3339429"/>
                    <a:ext cx="795306" cy="7533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5" name="Image 64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0548" y="3433824"/>
                    <a:ext cx="658961" cy="658961"/>
                  </a:xfrm>
                  <a:prstGeom prst="rect">
                    <a:avLst/>
                  </a:prstGeom>
                </p:spPr>
              </p:pic>
              <p:grpSp>
                <p:nvGrpSpPr>
                  <p:cNvPr id="66" name="Groupe 65"/>
                  <p:cNvGrpSpPr/>
                  <p:nvPr/>
                </p:nvGrpSpPr>
                <p:grpSpPr>
                  <a:xfrm>
                    <a:off x="760855" y="2309246"/>
                    <a:ext cx="3044493" cy="641097"/>
                    <a:chOff x="710982" y="2309246"/>
                    <a:chExt cx="3044493" cy="641097"/>
                  </a:xfrm>
                </p:grpSpPr>
                <p:pic>
                  <p:nvPicPr>
                    <p:cNvPr id="67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2338050" y="2309254"/>
                      <a:ext cx="622584" cy="6205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8" name="Picture 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18391" y="2309254"/>
                      <a:ext cx="641089" cy="6410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9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137177" y="2326580"/>
                      <a:ext cx="618298" cy="62105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0" name="Picture 1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0982" y="2309246"/>
                      <a:ext cx="641090" cy="6410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</p:grpSp>
        </p:grpSp>
        <p:grpSp>
          <p:nvGrpSpPr>
            <p:cNvPr id="43" name="Groupe 42"/>
            <p:cNvGrpSpPr/>
            <p:nvPr/>
          </p:nvGrpSpPr>
          <p:grpSpPr>
            <a:xfrm>
              <a:off x="4852015" y="1161706"/>
              <a:ext cx="4254781" cy="4978056"/>
              <a:chOff x="4852015" y="1161706"/>
              <a:chExt cx="4254781" cy="4978056"/>
            </a:xfrm>
          </p:grpSpPr>
          <p:grpSp>
            <p:nvGrpSpPr>
              <p:cNvPr id="44" name="Groupe 43"/>
              <p:cNvGrpSpPr/>
              <p:nvPr/>
            </p:nvGrpSpPr>
            <p:grpSpPr>
              <a:xfrm>
                <a:off x="4856800" y="3268076"/>
                <a:ext cx="4249996" cy="1295966"/>
                <a:chOff x="4861584" y="3284351"/>
                <a:chExt cx="4249996" cy="1295966"/>
              </a:xfrm>
            </p:grpSpPr>
            <p:sp>
              <p:nvSpPr>
                <p:cNvPr id="55" name="Rectangle à coins arrondis 54"/>
                <p:cNvSpPr/>
                <p:nvPr/>
              </p:nvSpPr>
              <p:spPr>
                <a:xfrm>
                  <a:off x="5544032" y="3284351"/>
                  <a:ext cx="2664556" cy="360363"/>
                </a:xfrm>
                <a:prstGeom prst="round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ENVIRONMENTAL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6" name="ZoneTexte 55"/>
                <p:cNvSpPr txBox="1"/>
                <p:nvPr/>
              </p:nvSpPr>
              <p:spPr>
                <a:xfrm>
                  <a:off x="4861584" y="3733931"/>
                  <a:ext cx="4249996" cy="8463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 marL="285750" indent="-285750" algn="just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Save energy (water and electricity).</a:t>
                  </a:r>
                </a:p>
                <a:p>
                  <a:pPr marL="285750" indent="-285750" algn="just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If you see a leakage, please inform us ASAP.</a:t>
                  </a:r>
                </a:p>
                <a:p>
                  <a:pPr algn="just">
                    <a:spcAft>
                      <a:spcPts val="600"/>
                    </a:spcAft>
                    <a:defRPr/>
                  </a:pPr>
                  <a:endParaRPr lang="en-US" sz="1300" dirty="0">
                    <a:solidFill>
                      <a:srgbClr val="1F497D">
                        <a:lumMod val="50000"/>
                      </a:srgb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Groupe 44"/>
              <p:cNvGrpSpPr/>
              <p:nvPr/>
            </p:nvGrpSpPr>
            <p:grpSpPr>
              <a:xfrm>
                <a:off x="4856801" y="1161706"/>
                <a:ext cx="4179340" cy="972509"/>
                <a:chOff x="4861585" y="1081944"/>
                <a:chExt cx="4179340" cy="972509"/>
              </a:xfrm>
            </p:grpSpPr>
            <p:sp>
              <p:nvSpPr>
                <p:cNvPr id="53" name="ZoneTexte 52"/>
                <p:cNvSpPr txBox="1"/>
                <p:nvPr/>
              </p:nvSpPr>
              <p:spPr>
                <a:xfrm>
                  <a:off x="4861585" y="1562010"/>
                  <a:ext cx="417934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 algn="just">
                    <a:defRPr/>
                  </a:pPr>
                  <a:r>
                    <a: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If you see an hazardous situation, feel free to inform us.</a:t>
                  </a:r>
                </a:p>
              </p:txBody>
            </p:sp>
            <p:sp>
              <p:nvSpPr>
                <p:cNvPr id="54" name="Rectangle à coins arrondis 53"/>
                <p:cNvSpPr/>
                <p:nvPr/>
              </p:nvSpPr>
              <p:spPr>
                <a:xfrm>
                  <a:off x="5596784" y="1081944"/>
                  <a:ext cx="2664556" cy="363538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SHARED VIGILANCE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46" name="Groupe 45"/>
              <p:cNvGrpSpPr/>
              <p:nvPr/>
            </p:nvGrpSpPr>
            <p:grpSpPr>
              <a:xfrm>
                <a:off x="4852015" y="4382677"/>
                <a:ext cx="4088741" cy="1160929"/>
                <a:chOff x="4856799" y="4466371"/>
                <a:chExt cx="4088741" cy="1160929"/>
              </a:xfrm>
            </p:grpSpPr>
            <p:sp>
              <p:nvSpPr>
                <p:cNvPr id="51" name="Rectangle à coins arrondis 50"/>
                <p:cNvSpPr/>
                <p:nvPr/>
              </p:nvSpPr>
              <p:spPr>
                <a:xfrm>
                  <a:off x="5544092" y="4466371"/>
                  <a:ext cx="2664556" cy="360363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EVACUATION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2" name="ZoneTexte 51"/>
                <p:cNvSpPr txBox="1"/>
                <p:nvPr/>
              </p:nvSpPr>
              <p:spPr>
                <a:xfrm>
                  <a:off x="4856799" y="4934803"/>
                  <a:ext cx="4088741" cy="6924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>
                    <a:defRPr/>
                  </a:pPr>
                  <a:r>
                    <a:rPr lang="en-US" sz="1300" b="1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If you hear the emergency alert system, follow your guide to </a:t>
                  </a:r>
                  <a:r>
                    <a:rPr lang="en-US" sz="1300" b="1" dirty="0" smtClean="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the meeting point </a:t>
                  </a:r>
                  <a:r>
                    <a:rPr lang="en-US" sz="1300" b="1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situated near the entrance.</a:t>
                  </a:r>
                </a:p>
              </p:txBody>
            </p:sp>
          </p:grpSp>
          <p:grpSp>
            <p:nvGrpSpPr>
              <p:cNvPr id="47" name="Groupe 46"/>
              <p:cNvGrpSpPr/>
              <p:nvPr/>
            </p:nvGrpSpPr>
            <p:grpSpPr>
              <a:xfrm>
                <a:off x="4858871" y="2153880"/>
                <a:ext cx="4177270" cy="979696"/>
                <a:chOff x="4861585" y="2119694"/>
                <a:chExt cx="4177270" cy="979696"/>
              </a:xfrm>
            </p:grpSpPr>
            <p:sp>
              <p:nvSpPr>
                <p:cNvPr id="49" name="Rectangle à coins arrondis 48"/>
                <p:cNvSpPr/>
                <p:nvPr/>
              </p:nvSpPr>
              <p:spPr>
                <a:xfrm>
                  <a:off x="5568892" y="2119694"/>
                  <a:ext cx="2664556" cy="363538"/>
                </a:xfrm>
                <a:prstGeom prst="round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QUALITY PRODUCT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0" name="ZoneTexte 49"/>
                <p:cNvSpPr txBox="1"/>
                <p:nvPr/>
              </p:nvSpPr>
              <p:spPr>
                <a:xfrm>
                  <a:off x="4861585" y="2606947"/>
                  <a:ext cx="417727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 algn="just">
                    <a:defRPr/>
                  </a:pPr>
                  <a:r>
                    <a:rPr lang="en-US" sz="1300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Do not used source of tungsten pollution </a:t>
                  </a:r>
                  <a:r>
                    <a: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: ballpoint </a:t>
                  </a:r>
                  <a:r>
                    <a:rPr lang="en-US" sz="1300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pen, filament lamp, drill tools…</a:t>
                  </a:r>
                </a:p>
              </p:txBody>
            </p:sp>
          </p:grpSp>
          <p:pic>
            <p:nvPicPr>
              <p:cNvPr id="48" name="Picture 12" descr="Résultat de recherche d'images pour &quot;logo point de rassemblement&quot;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1484" y="5309618"/>
                <a:ext cx="830144" cy="830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14097" y="6585376"/>
            <a:ext cx="3146730" cy="232867"/>
          </a:xfrm>
        </p:spPr>
        <p:txBody>
          <a:bodyPr/>
          <a:lstStyle/>
          <a:p>
            <a:r>
              <a:rPr lang="en-US" sz="1000" dirty="0" smtClean="0">
                <a:solidFill>
                  <a:prstClr val="black"/>
                </a:solidFill>
              </a:rPr>
              <a:t>UKAD and  EcoTitanium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6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78172" y="218178"/>
            <a:ext cx="7488083" cy="553998"/>
          </a:xfrm>
        </p:spPr>
        <p:txBody>
          <a:bodyPr/>
          <a:lstStyle/>
          <a:p>
            <a:r>
              <a:rPr lang="en-US" dirty="0" smtClean="0"/>
              <a:t>Safety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553998"/>
          </a:xfrm>
        </p:spPr>
        <p:txBody>
          <a:bodyPr/>
          <a:lstStyle/>
          <a:p>
            <a:r>
              <a:rPr lang="fr-FR" dirty="0" err="1" smtClean="0"/>
              <a:t>Scrap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endParaRPr lang="fr-FR" dirty="0"/>
          </a:p>
        </p:txBody>
      </p:sp>
      <p:pic>
        <p:nvPicPr>
          <p:cNvPr id="40" name="Image 39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343"/>
            <a:ext cx="2119469" cy="1025482"/>
          </a:xfrm>
          <a:prstGeom prst="rect">
            <a:avLst/>
          </a:prstGeom>
        </p:spPr>
      </p:pic>
      <p:sp>
        <p:nvSpPr>
          <p:cNvPr id="49" name="Espace réservé du contenu 5"/>
          <p:cNvSpPr txBox="1">
            <a:spLocks/>
          </p:cNvSpPr>
          <p:nvPr/>
        </p:nvSpPr>
        <p:spPr bwMode="auto">
          <a:xfrm>
            <a:off x="2551095" y="871793"/>
            <a:ext cx="396043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defTabSz="914400">
              <a:buFont typeface="Wingdings" pitchFamily="2" charset="2"/>
              <a:buNone/>
            </a:pPr>
            <a:r>
              <a:rPr lang="en-US" b="1" kern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Titanium closed die parts  generate huge volume of scrap </a:t>
            </a:r>
          </a:p>
          <a:p>
            <a:pPr marL="0" indent="0" algn="ctr" defTabSz="914400">
              <a:buFont typeface="Wingdings" pitchFamily="2" charset="2"/>
              <a:buNone/>
            </a:pPr>
            <a:endParaRPr lang="en-US" kern="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aphicFrame>
        <p:nvGraphicFramePr>
          <p:cNvPr id="50" name="Diagramme 49"/>
          <p:cNvGraphicFramePr/>
          <p:nvPr>
            <p:extLst>
              <p:ext uri="{D42A27DB-BD31-4B8C-83A1-F6EECF244321}">
                <p14:modId xmlns:p14="http://schemas.microsoft.com/office/powerpoint/2010/main" val="4132162273"/>
              </p:ext>
            </p:extLst>
          </p:nvPr>
        </p:nvGraphicFramePr>
        <p:xfrm>
          <a:off x="1594204" y="18165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" name="Picture 2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692" y="2301181"/>
            <a:ext cx="2307024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645907"/>
            <a:ext cx="2291874" cy="71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5050368"/>
            <a:ext cx="2291874" cy="50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ZoneTexte 53"/>
          <p:cNvSpPr txBox="1"/>
          <p:nvPr/>
        </p:nvSpPr>
        <p:spPr>
          <a:xfrm>
            <a:off x="3992025" y="198884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fr-FR" b="1" dirty="0" smtClean="0">
                <a:solidFill>
                  <a:prstClr val="black"/>
                </a:solidFill>
                <a:latin typeface="Calibri"/>
              </a:rPr>
              <a:t>Billet 200kg</a:t>
            </a:r>
            <a:endParaRPr lang="fr-F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580993" y="3290223"/>
            <a:ext cx="225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fr-FR" b="1" dirty="0" err="1" smtClean="0">
                <a:solidFill>
                  <a:prstClr val="black"/>
                </a:solidFill>
                <a:latin typeface="Calibri"/>
              </a:rPr>
              <a:t>Closed</a:t>
            </a:r>
            <a:r>
              <a:rPr lang="fr-FR" b="1" dirty="0" smtClean="0">
                <a:solidFill>
                  <a:prstClr val="black"/>
                </a:solidFill>
                <a:latin typeface="Calibri"/>
              </a:rPr>
              <a:t> Die Part 150kg</a:t>
            </a:r>
            <a:endParaRPr lang="fr-F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742895" y="4708332"/>
            <a:ext cx="193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fr-FR" b="1" dirty="0" err="1" smtClean="0">
                <a:solidFill>
                  <a:prstClr val="black"/>
                </a:solidFill>
                <a:latin typeface="Calibri"/>
              </a:rPr>
              <a:t>Finished</a:t>
            </a:r>
            <a:r>
              <a:rPr lang="fr-FR" b="1" dirty="0" smtClean="0">
                <a:solidFill>
                  <a:prstClr val="black"/>
                </a:solidFill>
                <a:latin typeface="Calibri"/>
              </a:rPr>
              <a:t> Part 20kg</a:t>
            </a:r>
            <a:endParaRPr lang="fr-F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Espace réservé du contenu 5"/>
          <p:cNvSpPr txBox="1">
            <a:spLocks/>
          </p:cNvSpPr>
          <p:nvPr/>
        </p:nvSpPr>
        <p:spPr bwMode="auto">
          <a:xfrm>
            <a:off x="2733606" y="5943417"/>
            <a:ext cx="3817195" cy="46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b="1" kern="0" dirty="0" smtClean="0">
                <a:solidFill>
                  <a:srgbClr val="FF0000"/>
                </a:solidFill>
              </a:rPr>
              <a:t>Ratio Buy to Fly :  10</a:t>
            </a:r>
          </a:p>
        </p:txBody>
      </p:sp>
    </p:spTree>
    <p:extLst>
      <p:ext uri="{BB962C8B-B14F-4D97-AF65-F5344CB8AC3E}">
        <p14:creationId xmlns:p14="http://schemas.microsoft.com/office/powerpoint/2010/main" val="129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1510748" y="1626130"/>
            <a:ext cx="7353852" cy="4264340"/>
            <a:chOff x="1025353" y="1579992"/>
            <a:chExt cx="7698511" cy="386523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53" y="1628800"/>
              <a:ext cx="7288925" cy="381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lèche droite 8"/>
            <p:cNvSpPr/>
            <p:nvPr/>
          </p:nvSpPr>
          <p:spPr>
            <a:xfrm rot="20682007">
              <a:off x="3601090" y="4378749"/>
              <a:ext cx="3861955" cy="479460"/>
            </a:xfrm>
            <a:prstGeom prst="rightArrow">
              <a:avLst/>
            </a:prstGeom>
            <a:solidFill>
              <a:srgbClr val="21B3E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979712" y="3703080"/>
              <a:ext cx="965407" cy="33855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kern="0" dirty="0" smtClean="0">
                  <a:solidFill>
                    <a:srgbClr val="000000"/>
                  </a:solidFill>
                  <a:latin typeface="Calibri"/>
                  <a:cs typeface="Arial"/>
                </a:rPr>
                <a:t>USA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462891" y="2708920"/>
              <a:ext cx="1260973" cy="33855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kern="0" dirty="0" smtClean="0">
                  <a:solidFill>
                    <a:srgbClr val="000000"/>
                  </a:solidFill>
                  <a:latin typeface="Calibri"/>
                  <a:cs typeface="Arial"/>
                </a:rPr>
                <a:t>Europe</a:t>
              </a:r>
              <a:endParaRPr lang="fr-FR" sz="1200" b="1" kern="0" dirty="0" smtClean="0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sp>
          <p:nvSpPr>
            <p:cNvPr id="12" name="Flèche en arc 11"/>
            <p:cNvSpPr/>
            <p:nvPr/>
          </p:nvSpPr>
          <p:spPr>
            <a:xfrm rot="20873541" flipH="1">
              <a:off x="2623511" y="1579992"/>
              <a:ext cx="4549022" cy="357283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928159"/>
                <a:gd name="adj5" fmla="val 12500"/>
              </a:avLst>
            </a:prstGeom>
            <a:solidFill>
              <a:srgbClr val="00B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 smtClean="0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pic>
          <p:nvPicPr>
            <p:cNvPr id="13" name="Picture 5" descr="Afficher l'image d'origin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437112"/>
              <a:ext cx="1295394" cy="77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340495"/>
              <a:ext cx="772185" cy="760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803" y="2262049"/>
              <a:ext cx="1147284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814" y="1686750"/>
              <a:ext cx="885021" cy="663766"/>
            </a:xfrm>
            <a:prstGeom prst="rect">
              <a:avLst/>
            </a:prstGeom>
          </p:spPr>
        </p:pic>
      </p:grpSp>
      <p:sp>
        <p:nvSpPr>
          <p:cNvPr id="1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553998"/>
          </a:xfrm>
        </p:spPr>
        <p:txBody>
          <a:bodyPr/>
          <a:lstStyle/>
          <a:p>
            <a:r>
              <a:rPr lang="en-US" dirty="0" smtClean="0"/>
              <a:t>Scrap generated in Europe </a:t>
            </a:r>
            <a:endParaRPr lang="en-US" dirty="0"/>
          </a:p>
        </p:txBody>
      </p:sp>
      <p:pic>
        <p:nvPicPr>
          <p:cNvPr id="20" name="Image 19"/>
          <p:cNvPicPr/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343"/>
            <a:ext cx="2119469" cy="1025482"/>
          </a:xfrm>
          <a:prstGeom prst="rect">
            <a:avLst/>
          </a:prstGeom>
        </p:spPr>
      </p:pic>
      <p:sp>
        <p:nvSpPr>
          <p:cNvPr id="21" name="Titre 1"/>
          <p:cNvSpPr txBox="1">
            <a:spLocks/>
          </p:cNvSpPr>
          <p:nvPr/>
        </p:nvSpPr>
        <p:spPr>
          <a:xfrm>
            <a:off x="1948070" y="772176"/>
            <a:ext cx="5718186" cy="7883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Scrap generated in Europe is a key for competitiveness of US titanium </a:t>
            </a:r>
            <a:r>
              <a:rPr lang="en-US" sz="1800" b="1" dirty="0" err="1" smtClean="0">
                <a:solidFill>
                  <a:schemeClr val="bg1">
                    <a:lumMod val="50000"/>
                  </a:schemeClr>
                </a:solidFill>
              </a:rPr>
              <a:t>melters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8654" y="1455284"/>
            <a:ext cx="3330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European titanium </a:t>
            </a:r>
            <a:r>
              <a:rPr lang="en-US" sz="1800" b="1" dirty="0">
                <a:solidFill>
                  <a:srgbClr val="00B050"/>
                </a:solidFill>
                <a:latin typeface="Arial" pitchFamily="34" charset="0"/>
              </a:rPr>
              <a:t>s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crap is mainly exported to  USA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11 850 tons in 2015, 10 500 tons in 2016 and a record for 2017 with more than 11 400 tons in 3 quarters.</a:t>
            </a:r>
            <a:endParaRPr lang="en-US" sz="18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09599" y="5890470"/>
            <a:ext cx="808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</a:rPr>
              <a:t>Since 2014, US ingots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</a:rPr>
              <a:t>are</a:t>
            </a: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</a:rPr>
              <a:t> mainly produced from titanium scrap, which represents more than 60 % of the total consumption Scrap + Sponge.</a:t>
            </a:r>
            <a:endParaRPr lang="en-US" sz="18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9253" y="1194071"/>
            <a:ext cx="1211864" cy="110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1015663"/>
          </a:xfrm>
        </p:spPr>
        <p:txBody>
          <a:bodyPr/>
          <a:lstStyle/>
          <a:p>
            <a:r>
              <a:rPr lang="en-US" dirty="0" smtClean="0"/>
              <a:t>Committed Shareholders in EcoTitanium</a:t>
            </a:r>
            <a:endParaRPr lang="en-US" dirty="0"/>
          </a:p>
        </p:txBody>
      </p:sp>
      <p:grpSp>
        <p:nvGrpSpPr>
          <p:cNvPr id="40" name="Groupe 39"/>
          <p:cNvGrpSpPr/>
          <p:nvPr/>
        </p:nvGrpSpPr>
        <p:grpSpPr>
          <a:xfrm>
            <a:off x="4045021" y="1412080"/>
            <a:ext cx="4856285" cy="4380641"/>
            <a:chOff x="2183255" y="1342040"/>
            <a:chExt cx="4856285" cy="4380641"/>
          </a:xfrm>
        </p:grpSpPr>
        <p:grpSp>
          <p:nvGrpSpPr>
            <p:cNvPr id="41" name="Groupe 40"/>
            <p:cNvGrpSpPr/>
            <p:nvPr/>
          </p:nvGrpSpPr>
          <p:grpSpPr>
            <a:xfrm>
              <a:off x="2183255" y="1342040"/>
              <a:ext cx="4856285" cy="4380641"/>
              <a:chOff x="1573719" y="1700808"/>
              <a:chExt cx="5635464" cy="4414592"/>
            </a:xfrm>
          </p:grpSpPr>
          <p:sp>
            <p:nvSpPr>
              <p:cNvPr id="43" name="Ellipse 42"/>
              <p:cNvSpPr/>
              <p:nvPr/>
            </p:nvSpPr>
            <p:spPr>
              <a:xfrm>
                <a:off x="2268564" y="1700808"/>
                <a:ext cx="4248472" cy="3384376"/>
              </a:xfrm>
              <a:prstGeom prst="ellipse">
                <a:avLst/>
              </a:prstGeom>
              <a:noFill/>
              <a:ln w="12700" cap="sq" cmpd="sng" algn="ctr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prstDash val="solid"/>
              </a:ln>
              <a:effectLst>
                <a:outerShdw blurRad="50800" dist="38100" dir="2700000" algn="tl" rotWithShape="0">
                  <a:srgbClr val="1F497D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fr-FR" sz="1800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4" name="Picture 4" descr="http://challenge-chinellato.asso-web.com/uploaded/image/logo-cacf-centre-rvb-jpg.jpg">
                <a:hlinkClick r:id="rId3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869509" y="4197667"/>
                <a:ext cx="1838848" cy="1917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L'Agence de l'environnement et de la maîtrise de l'énergie (ou Ademe) a fêté ses 20 ans en 2012. © Ademe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4909" y="2304813"/>
                <a:ext cx="1931494" cy="2104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01"/>
              <a:stretch>
                <a:fillRect/>
              </a:stretch>
            </p:blipFill>
            <p:spPr bwMode="auto">
              <a:xfrm>
                <a:off x="1573719" y="1988840"/>
                <a:ext cx="2069057" cy="1196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7" name="ZoneTexte 46"/>
              <p:cNvSpPr txBox="1"/>
              <p:nvPr/>
            </p:nvSpPr>
            <p:spPr>
              <a:xfrm>
                <a:off x="6129063" y="4409346"/>
                <a:ext cx="1080120" cy="372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800" dirty="0" smtClean="0">
                    <a:solidFill>
                      <a:prstClr val="black"/>
                    </a:solidFill>
                    <a:latin typeface="Calibri"/>
                  </a:rPr>
                  <a:t>41.3 %</a:t>
                </a:r>
                <a:endParaRPr lang="fr-F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3415141" y="5746068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800" dirty="0" smtClean="0">
                    <a:solidFill>
                      <a:prstClr val="black"/>
                    </a:solidFill>
                    <a:latin typeface="Calibri"/>
                  </a:rPr>
                  <a:t>15.2 %</a:t>
                </a:r>
                <a:endParaRPr lang="fr-F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5724128" y="1844824"/>
              <a:ext cx="936104" cy="96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pic>
        <p:nvPicPr>
          <p:cNvPr id="49" name="Picture 8" descr="LogoAD-200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051" y="2377553"/>
            <a:ext cx="1413437" cy="6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ccolade fermante 50"/>
          <p:cNvSpPr/>
          <p:nvPr/>
        </p:nvSpPr>
        <p:spPr>
          <a:xfrm>
            <a:off x="3535219" y="1279232"/>
            <a:ext cx="509802" cy="17378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black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023173" y="2832419"/>
            <a:ext cx="9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43.5 %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205178" y="3342970"/>
            <a:ext cx="4080808" cy="29965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9525" cap="flat" cmpd="sng" algn="ctr">
            <a:solidFill>
              <a:srgbClr val="CC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facility in Europe for melting new Titanium Ingots by recycling, dedicated to aeronautical and high demanding markets in concept of Circular Economy.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0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M€ investment for the first step.</a:t>
            </a:r>
            <a:endParaRPr kumimoji="0" lang="en-US" altLang="fr-FR" sz="500" b="0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Tx/>
              <a:buNone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 direct employees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altLang="fr-FR" sz="1600" b="1" i="0" u="none" strike="noStrike" kern="0" cap="none" spc="0" normalizeH="0" baseline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7 000 m²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Image 70"/>
          <p:cNvPicPr/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343"/>
            <a:ext cx="2119469" cy="10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92723" y="1215628"/>
            <a:ext cx="7641677" cy="603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 dirty="0" smtClean="0"/>
              <a:t> </a:t>
            </a:r>
            <a:r>
              <a:rPr lang="en-US" sz="2000" dirty="0"/>
              <a:t>Plasma </a:t>
            </a:r>
            <a:r>
              <a:rPr lang="en-US" sz="2000" dirty="0" smtClean="0"/>
              <a:t>Arc Melting Furnace with Cold </a:t>
            </a:r>
            <a:r>
              <a:rPr lang="en-US" sz="2000" dirty="0"/>
              <a:t>Hearth </a:t>
            </a:r>
            <a:r>
              <a:rPr lang="en-US" sz="2000" dirty="0" smtClean="0"/>
              <a:t>Refining System</a:t>
            </a:r>
            <a:endParaRPr lang="fr-FR" sz="2000" dirty="0" smtClean="0"/>
          </a:p>
        </p:txBody>
      </p:sp>
      <p:sp>
        <p:nvSpPr>
          <p:cNvPr id="3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1015663"/>
          </a:xfrm>
        </p:spPr>
        <p:txBody>
          <a:bodyPr/>
          <a:lstStyle/>
          <a:p>
            <a:r>
              <a:rPr lang="fr-FR" dirty="0" smtClean="0"/>
              <a:t>Main Equipment  :         PAM-CHR</a:t>
            </a:r>
            <a:endParaRPr lang="fr-FR" dirty="0"/>
          </a:p>
        </p:txBody>
      </p:sp>
      <p:grpSp>
        <p:nvGrpSpPr>
          <p:cNvPr id="32" name="Groupe 31"/>
          <p:cNvGrpSpPr/>
          <p:nvPr/>
        </p:nvGrpSpPr>
        <p:grpSpPr>
          <a:xfrm>
            <a:off x="778571" y="1778247"/>
            <a:ext cx="8280964" cy="4496403"/>
            <a:chOff x="179512" y="1412776"/>
            <a:chExt cx="8711523" cy="4928565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552" y="1412776"/>
              <a:ext cx="5443314" cy="4928565"/>
            </a:xfrm>
            <a:prstGeom prst="rect">
              <a:avLst/>
            </a:prstGeom>
          </p:spPr>
        </p:pic>
        <p:cxnSp>
          <p:nvCxnSpPr>
            <p:cNvPr id="34" name="Connecteur droit avec flèche 33"/>
            <p:cNvCxnSpPr/>
            <p:nvPr/>
          </p:nvCxnSpPr>
          <p:spPr>
            <a:xfrm>
              <a:off x="1979712" y="3212976"/>
              <a:ext cx="1944216" cy="6640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2123728" y="1988840"/>
              <a:ext cx="2232248" cy="6920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e 35"/>
            <p:cNvGrpSpPr/>
            <p:nvPr/>
          </p:nvGrpSpPr>
          <p:grpSpPr>
            <a:xfrm>
              <a:off x="283188" y="3115352"/>
              <a:ext cx="1912548" cy="1165275"/>
              <a:chOff x="105291" y="2642838"/>
              <a:chExt cx="1912548" cy="1165275"/>
            </a:xfrm>
          </p:grpSpPr>
          <p:sp>
            <p:nvSpPr>
              <p:cNvPr id="45" name="Rectangle 44"/>
              <p:cNvSpPr/>
              <p:nvPr/>
            </p:nvSpPr>
            <p:spPr>
              <a:xfrm rot="20623635">
                <a:off x="678373" y="3331331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586468">
                <a:off x="1661696" y="2710239"/>
                <a:ext cx="314563" cy="570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5400000">
                <a:off x="370585" y="3302476"/>
                <a:ext cx="314563" cy="696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7168953">
                <a:off x="263106" y="3272721"/>
                <a:ext cx="314563" cy="5228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947617">
                <a:off x="105291" y="2685610"/>
                <a:ext cx="314563" cy="8844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586468">
                <a:off x="1360466" y="2805019"/>
                <a:ext cx="314563" cy="133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21060000">
                <a:off x="159953" y="2642838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" name="ZoneTexte 36"/>
            <p:cNvSpPr txBox="1"/>
            <p:nvPr/>
          </p:nvSpPr>
          <p:spPr>
            <a:xfrm>
              <a:off x="203126" y="1412776"/>
              <a:ext cx="3036726" cy="33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Loading system for turnings 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/>
                </a:rPr>
                <a:t>briquets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79512" y="2780928"/>
              <a:ext cx="2537883" cy="33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Loading system for solids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H="1">
              <a:off x="5328084" y="3251800"/>
              <a:ext cx="2340260" cy="405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7668344" y="2990190"/>
              <a:ext cx="1222691" cy="57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Melting Chamber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flipH="1">
              <a:off x="5580112" y="4711910"/>
              <a:ext cx="1944216" cy="2027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H="1">
              <a:off x="4860032" y="4711910"/>
              <a:ext cx="2664296" cy="8640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7668343" y="4450300"/>
              <a:ext cx="1222691" cy="80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Electrodes erection chamber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>
              <a:off x="2123728" y="1988840"/>
              <a:ext cx="2232248" cy="3576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à coins arrondis 51"/>
          <p:cNvSpPr/>
          <p:nvPr/>
        </p:nvSpPr>
        <p:spPr>
          <a:xfrm>
            <a:off x="40741" y="4251139"/>
            <a:ext cx="2585955" cy="226094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9525" cap="flat" cmpd="sng" algn="ctr">
            <a:solidFill>
              <a:srgbClr val="CC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Plasma </a:t>
            </a:r>
            <a:r>
              <a:rPr lang="en-US" altLang="fr-FR" sz="1400" b="1" kern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m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is followed by VAR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in EcoTitanium facility.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All equipment available in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Ecotitanium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for preparation of melting and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, and sample collection for chemical analysis.   </a:t>
            </a:r>
            <a:endParaRPr kumimoji="0" lang="en-US" altLang="fr-FR" sz="1400" b="0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Tx/>
              <a:buNone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3" name="Image 52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343"/>
            <a:ext cx="2119469" cy="10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99247" y="1983152"/>
            <a:ext cx="7992173" cy="4258670"/>
            <a:chOff x="1356840" y="1924050"/>
            <a:chExt cx="7550176" cy="4258670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 flipV="1">
              <a:off x="5580063" y="4292600"/>
              <a:ext cx="863600" cy="792163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098" y="1988840"/>
              <a:ext cx="5784190" cy="4047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6811516" y="1924050"/>
              <a:ext cx="2095500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Plasma Torches</a:t>
              </a:r>
              <a:endParaRPr lang="fr-FR" dirty="0">
                <a:latin typeface="+mn-lt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1763688" y="5341919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Cold Hearth</a:t>
              </a:r>
              <a:endParaRPr lang="fr-FR" dirty="0">
                <a:latin typeface="+mn-lt"/>
              </a:endParaRPr>
            </a:p>
          </p:txBody>
        </p:sp>
        <p:sp>
          <p:nvSpPr>
            <p:cNvPr id="19" name="Flèche vers le bas 18"/>
            <p:cNvSpPr/>
            <p:nvPr/>
          </p:nvSpPr>
          <p:spPr>
            <a:xfrm>
              <a:off x="5939855" y="5822680"/>
              <a:ext cx="216321" cy="36004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6811516" y="5674168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Ingot</a:t>
              </a:r>
              <a:endParaRPr lang="fr-FR" dirty="0">
                <a:latin typeface="+mn-lt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7536278" y="3893358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crucible</a:t>
              </a:r>
              <a:endParaRPr lang="fr-FR" dirty="0">
                <a:latin typeface="+mn-lt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1356840" y="4355421"/>
              <a:ext cx="813017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S</a:t>
              </a:r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crap</a:t>
              </a:r>
              <a:endParaRPr lang="fr-FR" dirty="0">
                <a:latin typeface="+mn-lt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V="1">
              <a:off x="2076846" y="4112487"/>
              <a:ext cx="838970" cy="4370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stCxn id="18" idx="3"/>
            </p:cNvCxnSpPr>
            <p:nvPr/>
          </p:nvCxnSpPr>
          <p:spPr>
            <a:xfrm flipV="1">
              <a:off x="3059832" y="5048608"/>
              <a:ext cx="847354" cy="48738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stCxn id="21" idx="1"/>
            </p:cNvCxnSpPr>
            <p:nvPr/>
          </p:nvCxnSpPr>
          <p:spPr>
            <a:xfrm flipH="1" flipV="1">
              <a:off x="6588224" y="4012753"/>
              <a:ext cx="948054" cy="74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stCxn id="20" idx="1"/>
            </p:cNvCxnSpPr>
            <p:nvPr/>
          </p:nvCxnSpPr>
          <p:spPr>
            <a:xfrm flipH="1" flipV="1">
              <a:off x="6296607" y="5730064"/>
              <a:ext cx="514909" cy="1381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stCxn id="17" idx="1"/>
            </p:cNvCxnSpPr>
            <p:nvPr/>
          </p:nvCxnSpPr>
          <p:spPr>
            <a:xfrm flipH="1">
              <a:off x="3732133" y="2118122"/>
              <a:ext cx="3079383" cy="568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>
              <a:stCxn id="17" idx="1"/>
            </p:cNvCxnSpPr>
            <p:nvPr/>
          </p:nvCxnSpPr>
          <p:spPr>
            <a:xfrm flipH="1">
              <a:off x="4716019" y="2118122"/>
              <a:ext cx="2095497" cy="5187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H="1">
              <a:off x="5939855" y="2146554"/>
              <a:ext cx="871662" cy="56655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flipH="1">
              <a:off x="6323346" y="2118122"/>
              <a:ext cx="488170" cy="5949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05245" y="1880756"/>
            <a:ext cx="8115300" cy="450965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34143" y="1910923"/>
            <a:ext cx="20677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808080"/>
                </a:solidFill>
              </a:rPr>
              <a:t>Hélium </a:t>
            </a:r>
            <a:r>
              <a:rPr lang="en-US" b="1" i="1" dirty="0" smtClean="0">
                <a:solidFill>
                  <a:srgbClr val="808080"/>
                </a:solidFill>
              </a:rPr>
              <a:t>atmosphere</a:t>
            </a:r>
            <a:endParaRPr lang="en-US" b="1" i="1" dirty="0">
              <a:solidFill>
                <a:srgbClr val="808080"/>
              </a:solidFill>
            </a:endParaRPr>
          </a:p>
        </p:txBody>
      </p:sp>
      <p:sp>
        <p:nvSpPr>
          <p:cNvPr id="2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553998"/>
          </a:xfrm>
        </p:spPr>
        <p:txBody>
          <a:bodyPr/>
          <a:lstStyle/>
          <a:p>
            <a:r>
              <a:rPr lang="fr-FR" dirty="0" smtClean="0"/>
              <a:t>PAM – CHR </a:t>
            </a:r>
            <a:r>
              <a:rPr lang="fr-FR" dirty="0" err="1" smtClean="0"/>
              <a:t>Principle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7" name="Image 26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343"/>
            <a:ext cx="2119469" cy="10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13" y="4317307"/>
            <a:ext cx="1713521" cy="128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4" name="Groupe 3"/>
          <p:cNvGrpSpPr/>
          <p:nvPr/>
        </p:nvGrpSpPr>
        <p:grpSpPr>
          <a:xfrm>
            <a:off x="218654" y="998830"/>
            <a:ext cx="8705372" cy="5393399"/>
            <a:chOff x="144271" y="1275961"/>
            <a:chExt cx="8705372" cy="5393399"/>
          </a:xfrm>
        </p:grpSpPr>
        <p:grpSp>
          <p:nvGrpSpPr>
            <p:cNvPr id="7" name="Groupe 6"/>
            <p:cNvGrpSpPr/>
            <p:nvPr/>
          </p:nvGrpSpPr>
          <p:grpSpPr>
            <a:xfrm>
              <a:off x="465446" y="1275961"/>
              <a:ext cx="8384197" cy="5393399"/>
              <a:chOff x="465446" y="1275961"/>
              <a:chExt cx="8384197" cy="5393399"/>
            </a:xfrm>
          </p:grpSpPr>
          <p:graphicFrame>
            <p:nvGraphicFramePr>
              <p:cNvPr id="8" name="Diagramme 7"/>
              <p:cNvGraphicFramePr/>
              <p:nvPr>
                <p:extLst>
                  <p:ext uri="{D42A27DB-BD31-4B8C-83A1-F6EECF244321}">
                    <p14:modId xmlns:p14="http://schemas.microsoft.com/office/powerpoint/2010/main" val="1229224884"/>
                  </p:ext>
                </p:extLst>
              </p:nvPr>
            </p:nvGraphicFramePr>
            <p:xfrm>
              <a:off x="1586298" y="2001654"/>
              <a:ext cx="7263345" cy="466770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pic>
            <p:nvPicPr>
              <p:cNvPr id="9" name="Picture 4" descr="Image">
                <a:hlinkClick r:id=""/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2160" y="1275961"/>
                <a:ext cx="1728192" cy="11449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5962" y="1658637"/>
                <a:ext cx="1766158" cy="1410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 descr="X:\Photos et Vidéos chantier\141_1612\IMGP3663.JP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435"/>
              <a:stretch/>
            </p:blipFill>
            <p:spPr bwMode="auto">
              <a:xfrm>
                <a:off x="465446" y="3097965"/>
                <a:ext cx="3242458" cy="1195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" descr="C:\Users\caroline.marty\Desktop\Henriette\2015 05 16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71" y="4720506"/>
              <a:ext cx="1739193" cy="1159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ZoneTexte 13"/>
          <p:cNvSpPr txBox="1"/>
          <p:nvPr/>
        </p:nvSpPr>
        <p:spPr>
          <a:xfrm>
            <a:off x="4593940" y="5655752"/>
            <a:ext cx="29902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First deliveries of Ingots according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AMS 4928 : November 2017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553998"/>
          </a:xfrm>
        </p:spPr>
        <p:txBody>
          <a:bodyPr/>
          <a:lstStyle/>
          <a:p>
            <a:r>
              <a:rPr lang="fr-FR" dirty="0" smtClean="0"/>
              <a:t>EcoTitanium Schedule</a:t>
            </a:r>
            <a:endParaRPr lang="fr-FR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93" y="5070097"/>
            <a:ext cx="1286433" cy="151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/>
          <p:cNvPicPr/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343"/>
            <a:ext cx="2119469" cy="10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8781" y="1474693"/>
            <a:ext cx="87078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+mj-lt"/>
                <a:cs typeface="Times New Roman" pitchFamily="18" charset="0"/>
              </a:rPr>
              <a:t>The revert loop is available for all UKAD’s  customers (forgers, extruders,…), based on circular Economy.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28781" y="5972837"/>
            <a:ext cx="77295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EcoTitanium reserves a large part of its capacity for all forgers, customers, in the concept of circular economy. 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1015663"/>
          </a:xfrm>
        </p:spPr>
        <p:txBody>
          <a:bodyPr/>
          <a:lstStyle/>
          <a:p>
            <a:r>
              <a:rPr lang="fr-FR" dirty="0" smtClean="0"/>
              <a:t>An open Solution for all UKAD </a:t>
            </a:r>
            <a:r>
              <a:rPr lang="fr-FR" dirty="0" err="1" smtClean="0"/>
              <a:t>Customers</a:t>
            </a:r>
            <a:endParaRPr lang="fr-FR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1" y="2144023"/>
            <a:ext cx="8596909" cy="38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èche courbée vers le haut 14"/>
          <p:cNvSpPr/>
          <p:nvPr/>
        </p:nvSpPr>
        <p:spPr>
          <a:xfrm rot="1696045" flipH="1" flipV="1">
            <a:off x="5676147" y="2499513"/>
            <a:ext cx="3184988" cy="1397177"/>
          </a:xfrm>
          <a:prstGeom prst="curvedUpArrow">
            <a:avLst/>
          </a:prstGeom>
          <a:solidFill>
            <a:srgbClr val="92D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1" name="Image 20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343"/>
            <a:ext cx="2119469" cy="10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11430" y="338697"/>
            <a:ext cx="9097074" cy="2700498"/>
            <a:chOff x="11430" y="305371"/>
            <a:chExt cx="9097074" cy="270049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14575" y="308184"/>
              <a:ext cx="1888773" cy="269487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C:\Users\caroline.marty\Desktop\billet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29" y="308184"/>
              <a:ext cx="1781145" cy="268540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00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59" y="308184"/>
              <a:ext cx="1924045" cy="2697685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C:\Users\caroline.marty\AppData\Local\Microsoft\Windows\Temporary Internet Files\Content.Outlook\LRFBDNXP\IMG_052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30" y="305371"/>
              <a:ext cx="1772429" cy="270049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822" y="308183"/>
              <a:ext cx="1730682" cy="2685409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8579" y="5225722"/>
            <a:ext cx="8640763" cy="863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400" b="1" i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800" b="1" i="1" dirty="0" smtClean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483706" y="3573016"/>
            <a:ext cx="509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</a:rPr>
              <a:t>Thank you for your attention</a:t>
            </a: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4541510"/>
            <a:ext cx="4154502" cy="1800000"/>
          </a:xfrm>
          <a:prstGeom prst="rect">
            <a:avLst/>
          </a:prstGeom>
          <a:solidFill>
            <a:schemeClr val="accent2"/>
          </a:solidFill>
          <a:effectLst>
            <a:softEdge rad="0"/>
          </a:effectLst>
        </p:spPr>
      </p:pic>
      <p:pic>
        <p:nvPicPr>
          <p:cNvPr id="17" name="Picture 3" descr="UKAD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72" y="4543987"/>
            <a:ext cx="4896668" cy="17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8168" y="655887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z="1200" smtClean="0">
                <a:solidFill>
                  <a:prstClr val="black"/>
                </a:solidFill>
              </a:rPr>
              <a:pPr/>
              <a:t>3</a:t>
            </a:fld>
            <a:endParaRPr lang="en-US" sz="900" dirty="0">
              <a:solidFill>
                <a:prstClr val="black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09502" y="901256"/>
            <a:ext cx="8496640" cy="5045902"/>
            <a:chOff x="520699" y="1316754"/>
            <a:chExt cx="8496640" cy="5045902"/>
          </a:xfrm>
        </p:grpSpPr>
        <p:sp>
          <p:nvSpPr>
            <p:cNvPr id="33" name="ZoneTexte 32"/>
            <p:cNvSpPr txBox="1"/>
            <p:nvPr/>
          </p:nvSpPr>
          <p:spPr>
            <a:xfrm>
              <a:off x="520699" y="1739427"/>
              <a:ext cx="48586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It is forbidden to take pictures </a:t>
              </a:r>
              <a:r>
                <a:rPr lang="fr-FR" sz="1600" dirty="0" smtClean="0">
                  <a:solidFill>
                    <a:prstClr val="black"/>
                  </a:solidFill>
                </a:rPr>
                <a:t>.</a:t>
              </a:r>
              <a:endParaRPr lang="fr-FR" sz="1600" dirty="0">
                <a:solidFill>
                  <a:prstClr val="black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29149" y="3036415"/>
              <a:ext cx="50892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Switch off your mobile devices.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52188" y="5531659"/>
              <a:ext cx="4827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black"/>
                  </a:solidFill>
                </a:rPr>
                <a:t>Using pen (or any other thing) containing tungsten is absolutely forbidden in the EcoTitanium shop. Only use EcoTitanium pen.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grpSp>
          <p:nvGrpSpPr>
            <p:cNvPr id="44" name="Group 2"/>
            <p:cNvGrpSpPr>
              <a:grpSpLocks/>
            </p:cNvGrpSpPr>
            <p:nvPr/>
          </p:nvGrpSpPr>
          <p:grpSpPr bwMode="auto">
            <a:xfrm>
              <a:off x="6125594" y="1316754"/>
              <a:ext cx="1080119" cy="1080120"/>
              <a:chOff x="7468" y="2230"/>
              <a:chExt cx="966" cy="979"/>
            </a:xfrm>
          </p:grpSpPr>
          <p:pic>
            <p:nvPicPr>
              <p:cNvPr id="45" name="bigpic" descr="Panneau interdiction de photographier 70350PI"/>
              <p:cNvPicPr>
                <a:picLocks noChangeAspect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8" y="2230"/>
                <a:ext cx="966" cy="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Ellipse 4"/>
              <p:cNvSpPr>
                <a:spLocks noChangeArrowheads="1"/>
              </p:cNvSpPr>
              <p:nvPr/>
            </p:nvSpPr>
            <p:spPr bwMode="auto">
              <a:xfrm>
                <a:off x="7477" y="2230"/>
                <a:ext cx="957" cy="967"/>
              </a:xfrm>
              <a:prstGeom prst="ellips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7" name="Picture 8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1" t="6049"/>
            <a:stretch/>
          </p:blipFill>
          <p:spPr bwMode="auto">
            <a:xfrm>
              <a:off x="6125594" y="2658322"/>
              <a:ext cx="1259368" cy="111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46675">
              <a:off x="5731214" y="5566159"/>
              <a:ext cx="3286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189" y="4024231"/>
              <a:ext cx="2342178" cy="101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ZoneTexte 49"/>
            <p:cNvSpPr txBox="1"/>
            <p:nvPr/>
          </p:nvSpPr>
          <p:spPr>
            <a:xfrm>
              <a:off x="552188" y="4361595"/>
              <a:ext cx="4827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It is forbidden to smoke in walking areas.</a:t>
              </a:r>
            </a:p>
          </p:txBody>
        </p:sp>
      </p:grpSp>
      <p:sp>
        <p:nvSpPr>
          <p:cNvPr id="1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547873"/>
            <a:ext cx="3146730" cy="232867"/>
          </a:xfrm>
        </p:spPr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UKAD and  EcoTitanium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78172" y="218178"/>
            <a:ext cx="7488083" cy="553998"/>
          </a:xfrm>
        </p:spPr>
        <p:txBody>
          <a:bodyPr/>
          <a:lstStyle/>
          <a:p>
            <a:r>
              <a:rPr lang="en-US" dirty="0" smtClean="0"/>
              <a:t>Safety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isuel uk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"/>
          <a:stretch>
            <a:fillRect/>
          </a:stretch>
        </p:blipFill>
        <p:spPr bwMode="auto">
          <a:xfrm>
            <a:off x="119269" y="3231504"/>
            <a:ext cx="4833832" cy="308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UKAD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C:\Users\caroline.marty\Desktop\Communication\LOGOS partenaires\LOGO_UK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4" y="1230426"/>
            <a:ext cx="3276827" cy="16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2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020507" y="218178"/>
            <a:ext cx="5645748" cy="553998"/>
          </a:xfrm>
        </p:spPr>
        <p:txBody>
          <a:bodyPr/>
          <a:lstStyle/>
          <a:p>
            <a:r>
              <a:rPr lang="fr-FR" dirty="0" err="1" smtClean="0"/>
              <a:t>Birth</a:t>
            </a:r>
            <a:r>
              <a:rPr lang="fr-FR" dirty="0" smtClean="0"/>
              <a:t> of UKAD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218655" y="2415422"/>
            <a:ext cx="8709446" cy="4145715"/>
            <a:chOff x="411163" y="2741353"/>
            <a:chExt cx="8516937" cy="3819784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63" y="2741353"/>
              <a:ext cx="3584575" cy="268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1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2741353"/>
              <a:ext cx="4068762" cy="258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213" y="5457894"/>
              <a:ext cx="2853011" cy="110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6" descr="A350XWB RR AIRBUS V02 300dpi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85" y="5549714"/>
              <a:ext cx="2809006" cy="919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1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004" y="3091480"/>
              <a:ext cx="1741873" cy="41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4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81" y="3134914"/>
              <a:ext cx="1709586" cy="382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22095" y="1057130"/>
            <a:ext cx="8569325" cy="48501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The creation of UKAD was allowed by :</a:t>
            </a:r>
          </a:p>
          <a:p>
            <a:pPr marL="457200" lvl="1" indent="0" algn="just">
              <a:buClr>
                <a:srgbClr val="F27019"/>
              </a:buClr>
              <a:buNone/>
            </a:pPr>
            <a:endParaRPr lang="en-US" sz="2000" dirty="0">
              <a:latin typeface="Arial" charset="0"/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</a:rPr>
              <a:t>The increase of </a:t>
            </a:r>
            <a:r>
              <a:rPr lang="en-US" sz="2000" dirty="0" err="1">
                <a:latin typeface="Arial" charset="0"/>
              </a:rPr>
              <a:t>Ti</a:t>
            </a:r>
            <a:r>
              <a:rPr lang="en-US" sz="2000" dirty="0">
                <a:latin typeface="Arial" charset="0"/>
              </a:rPr>
              <a:t> material in airplane </a:t>
            </a:r>
            <a:r>
              <a:rPr lang="en-US" sz="2000" dirty="0" smtClean="0">
                <a:latin typeface="Arial" charset="0"/>
              </a:rPr>
              <a:t>structures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</a:endParaRPr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117054" y="85877"/>
            <a:ext cx="13319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3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22095" y="1057130"/>
            <a:ext cx="8569325" cy="48501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The creation of UKAD was allowed by :</a:t>
            </a:r>
          </a:p>
          <a:p>
            <a:pPr marL="457200" lvl="1" indent="0" algn="just">
              <a:buClr>
                <a:srgbClr val="F27019"/>
              </a:buClr>
              <a:buNone/>
            </a:pPr>
            <a:endParaRPr lang="en-US" sz="2000" dirty="0">
              <a:latin typeface="Arial" charset="0"/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</a:rPr>
              <a:t>The increase of </a:t>
            </a:r>
            <a:r>
              <a:rPr lang="en-US" sz="2000" dirty="0" err="1">
                <a:latin typeface="Arial" charset="0"/>
              </a:rPr>
              <a:t>Ti</a:t>
            </a:r>
            <a:r>
              <a:rPr lang="en-US" sz="2000" dirty="0">
                <a:latin typeface="Arial" charset="0"/>
              </a:rPr>
              <a:t> material in airplane </a:t>
            </a:r>
            <a:r>
              <a:rPr lang="en-US" sz="2000" dirty="0" smtClean="0">
                <a:latin typeface="Arial" charset="0"/>
              </a:rPr>
              <a:t>structures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</a:rPr>
              <a:t>The </a:t>
            </a:r>
            <a:r>
              <a:rPr lang="en-US" sz="2000" dirty="0">
                <a:latin typeface="Arial" charset="0"/>
              </a:rPr>
              <a:t>UKTMP strategy with </a:t>
            </a:r>
            <a:r>
              <a:rPr lang="en-US" sz="2000" dirty="0" err="1">
                <a:latin typeface="Arial" charset="0"/>
              </a:rPr>
              <a:t>Ti</a:t>
            </a:r>
            <a:r>
              <a:rPr lang="en-US" sz="2000" dirty="0">
                <a:latin typeface="Arial" charset="0"/>
              </a:rPr>
              <a:t> downstream </a:t>
            </a:r>
            <a:r>
              <a:rPr lang="en-US" sz="2000" dirty="0" smtClean="0">
                <a:latin typeface="Arial" charset="0"/>
              </a:rPr>
              <a:t>development,</a:t>
            </a:r>
            <a:endParaRPr lang="en-US" sz="2000" dirty="0">
              <a:latin typeface="Arial" charset="0"/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</a:rPr>
              <a:t>The </a:t>
            </a:r>
            <a:r>
              <a:rPr lang="en-US" sz="2000" dirty="0">
                <a:latin typeface="Arial" charset="0"/>
              </a:rPr>
              <a:t>Aubert et Duval strategy with </a:t>
            </a:r>
            <a:r>
              <a:rPr lang="en-US" sz="2000" dirty="0" err="1">
                <a:latin typeface="Arial" charset="0"/>
              </a:rPr>
              <a:t>Ti</a:t>
            </a:r>
            <a:r>
              <a:rPr lang="en-US" sz="2000" dirty="0">
                <a:latin typeface="Arial" charset="0"/>
              </a:rPr>
              <a:t> upstream </a:t>
            </a:r>
            <a:r>
              <a:rPr lang="en-US" sz="2000" dirty="0" smtClean="0">
                <a:latin typeface="Arial" charset="0"/>
              </a:rPr>
              <a:t>development,</a:t>
            </a:r>
            <a:endParaRPr lang="en-US" sz="2000" dirty="0">
              <a:latin typeface="Arial" charset="0"/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</a:rPr>
              <a:t>The strong support and commitment of Airbus </a:t>
            </a:r>
            <a:r>
              <a:rPr lang="en-US" sz="2000" dirty="0">
                <a:latin typeface="Arial" charset="0"/>
              </a:rPr>
              <a:t>with a 10 years sales </a:t>
            </a:r>
            <a:r>
              <a:rPr lang="en-US" sz="2000" dirty="0" smtClean="0">
                <a:latin typeface="Arial" charset="0"/>
              </a:rPr>
              <a:t>agreement, </a:t>
            </a:r>
            <a:endParaRPr lang="en-US" sz="2000" dirty="0">
              <a:latin typeface="Arial" charset="0"/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</a:rPr>
              <a:t>The French </a:t>
            </a:r>
            <a:r>
              <a:rPr lang="en-US" sz="2000" dirty="0">
                <a:latin typeface="Arial" charset="0"/>
              </a:rPr>
              <a:t>local authorities </a:t>
            </a:r>
            <a:r>
              <a:rPr lang="en-US" sz="2000" dirty="0" smtClean="0">
                <a:latin typeface="Arial" charset="0"/>
              </a:rPr>
              <a:t>support,</a:t>
            </a:r>
            <a:endParaRPr lang="en-US" sz="2000" dirty="0">
              <a:latin typeface="Arial" charset="0"/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553998"/>
          </a:xfrm>
        </p:spPr>
        <p:txBody>
          <a:bodyPr/>
          <a:lstStyle/>
          <a:p>
            <a:r>
              <a:rPr lang="fr-FR" dirty="0" err="1" smtClean="0"/>
              <a:t>Birth</a:t>
            </a:r>
            <a:r>
              <a:rPr lang="fr-FR" dirty="0" smtClean="0"/>
              <a:t> of UKAD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117054" y="85877"/>
            <a:ext cx="13319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3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8734" y="1108213"/>
            <a:ext cx="7659110" cy="259228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Tx/>
              <a:buNone/>
            </a:pPr>
            <a:r>
              <a:rPr lang="en-US" altLang="fr-FR" sz="2000" dirty="0" smtClean="0"/>
              <a:t>	UKAD is a joint-venture which combines, in the titanium market, the forces of 2 companies  :	</a:t>
            </a:r>
          </a:p>
          <a:p>
            <a:pPr marL="482600" lvl="1" indent="0">
              <a:buFont typeface="Arial"/>
              <a:buNone/>
            </a:pPr>
            <a:endParaRPr lang="en-US" altLang="fr-FR" sz="600" b="1" dirty="0" smtClean="0"/>
          </a:p>
          <a:p>
            <a:pPr lvl="1">
              <a:buFontTx/>
              <a:buBlip>
                <a:blip r:embed="rId2"/>
              </a:buBlip>
            </a:pPr>
            <a:r>
              <a:rPr lang="en-US" altLang="fr-FR" b="1" dirty="0" smtClean="0"/>
              <a:t>Aubert &amp; Duval	</a:t>
            </a:r>
          </a:p>
          <a:p>
            <a:pPr marL="457200" lvl="1" indent="0">
              <a:buNone/>
            </a:pPr>
            <a:r>
              <a:rPr lang="en-US" altLang="fr-FR" b="1" dirty="0" smtClean="0"/>
              <a:t>		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fr-FR" b="1" dirty="0" smtClean="0"/>
              <a:t>UKTMP 		</a:t>
            </a:r>
          </a:p>
          <a:p>
            <a:pPr>
              <a:buFontTx/>
              <a:buNone/>
            </a:pPr>
            <a:endParaRPr lang="en-US" altLang="fr-FR" sz="20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117054" y="85877"/>
            <a:ext cx="13319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250" y="3111415"/>
            <a:ext cx="836252" cy="7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398" y="2232081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117054" y="3937701"/>
            <a:ext cx="4875860" cy="317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65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06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24638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210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3782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354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smtClean="0"/>
              <a:t>UKTMP is a Kazakh registered company. Well known for its high level of Titanium sponge quality :</a:t>
            </a:r>
          </a:p>
          <a:p>
            <a:pPr marL="0" indent="0">
              <a:buFontTx/>
              <a:buNone/>
            </a:pPr>
            <a:endParaRPr lang="en-US" sz="1600" kern="0" dirty="0" smtClean="0"/>
          </a:p>
          <a:p>
            <a:pPr>
              <a:buClr>
                <a:srgbClr val="F27019"/>
              </a:buClr>
            </a:pPr>
            <a:r>
              <a:rPr lang="en-US" sz="1600" kern="0" dirty="0" err="1" smtClean="0"/>
              <a:t>Ilmenite</a:t>
            </a:r>
            <a:r>
              <a:rPr lang="en-US" sz="1600" kern="0" dirty="0" smtClean="0"/>
              <a:t> mining operation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/>
              <a:t>Titanium slag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/>
              <a:t>Titanium tetrachloride and magnesium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/>
              <a:t>Titanium sponge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/>
              <a:t>Titanium melting facility</a:t>
            </a:r>
          </a:p>
          <a:p>
            <a:pPr marL="0" indent="0"/>
            <a:endParaRPr lang="en-US" sz="1600" kern="0" dirty="0" smtClean="0"/>
          </a:p>
        </p:txBody>
      </p:sp>
      <p:pic>
        <p:nvPicPr>
          <p:cNvPr id="11" name="Picture 5" descr="0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6283" y="3823900"/>
            <a:ext cx="3487333" cy="2466679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4992915" y="6331635"/>
            <a:ext cx="3994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UKTMP plant in Kazakhstan</a:t>
            </a:r>
            <a:endParaRPr lang="fr-FR" sz="1400" i="1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</a:t>
            </a:r>
            <a:endParaRPr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553998"/>
          </a:xfrm>
        </p:spPr>
        <p:txBody>
          <a:bodyPr/>
          <a:lstStyle/>
          <a:p>
            <a:r>
              <a:rPr lang="fr-FR" dirty="0" err="1" smtClean="0"/>
              <a:t>Birth</a:t>
            </a:r>
            <a:r>
              <a:rPr lang="fr-FR" dirty="0" smtClean="0"/>
              <a:t> of UKAD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9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572" y="857402"/>
            <a:ext cx="1320532" cy="12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Picture 4" descr="DSCN008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1906471"/>
            <a:ext cx="1776000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S:\os\powerpoint\PICTURES\02 stage titanium slag production\Copy of IMG_01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166" y="1944379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DSCN004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03" y="1954127"/>
            <a:ext cx="1712458" cy="128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DSCN004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407" y="1954127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IMG_006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3660323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IMG_0057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954" y="3660324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 descr="IMG_0052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03" y="3669079"/>
            <a:ext cx="1748069" cy="13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5" descr="DSC_2121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06" y="5313847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S:\os\powerpoint\PICTURES\06 04 Melting shop PLASMA WELDER\Copy of DSC_1964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954" y="5313846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4" descr="Foto_001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184" y="5313847"/>
            <a:ext cx="1772896" cy="118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 descr="07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839" y="5313847"/>
            <a:ext cx="1843312" cy="12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6" descr="DSC_2112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454" y="3660324"/>
            <a:ext cx="194303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553998"/>
          </a:xfrm>
        </p:spPr>
        <p:txBody>
          <a:bodyPr/>
          <a:lstStyle/>
          <a:p>
            <a:r>
              <a:rPr lang="fr-FR" dirty="0" smtClean="0"/>
              <a:t>UKTMP in a few </a:t>
            </a:r>
            <a:r>
              <a:rPr lang="fr-FR" dirty="0" err="1" smtClean="0"/>
              <a:t>pictures</a:t>
            </a:r>
            <a:endParaRPr lang="fr-FR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117054" y="85877"/>
            <a:ext cx="13319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5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659085" y="1384922"/>
            <a:ext cx="8484913" cy="5169214"/>
            <a:chOff x="481013" y="900752"/>
            <a:chExt cx="8688922" cy="560923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265" b="1576"/>
            <a:stretch/>
          </p:blipFill>
          <p:spPr bwMode="auto">
            <a:xfrm>
              <a:off x="481013" y="900752"/>
              <a:ext cx="8181975" cy="5609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 rot="1190906">
              <a:off x="5761711" y="5483445"/>
              <a:ext cx="540000" cy="162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 rot="17444277">
              <a:off x="5869925" y="5726766"/>
              <a:ext cx="540000" cy="180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 rot="1190906">
              <a:off x="5844511" y="5652608"/>
              <a:ext cx="274869" cy="144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 rot="1190906">
              <a:off x="5593317" y="5845046"/>
              <a:ext cx="252000" cy="15175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500393" y="4291798"/>
              <a:ext cx="1542067" cy="56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FF00"/>
                  </a:solidFill>
                </a:rPr>
                <a:t>UKAD</a:t>
              </a:r>
              <a:endParaRPr lang="fr-FR" b="1" dirty="0">
                <a:solidFill>
                  <a:srgbClr val="00FF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530055" y="4854545"/>
              <a:ext cx="1542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IV30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909508" y="2276872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AUBERT &amp; DUVAL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313174" y="5468626"/>
              <a:ext cx="2856761" cy="56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FF00"/>
                  </a:solidFill>
                </a:rPr>
                <a:t>EcoTitanium</a:t>
              </a:r>
              <a:endParaRPr lang="fr-FR" b="1" dirty="0">
                <a:solidFill>
                  <a:srgbClr val="00FF00"/>
                </a:solidFill>
              </a:endParaRPr>
            </a:p>
          </p:txBody>
        </p:sp>
      </p:grpSp>
      <p:sp>
        <p:nvSpPr>
          <p:cNvPr id="17" name="Footer Placeholder 7"/>
          <p:cNvSpPr txBox="1">
            <a:spLocks/>
          </p:cNvSpPr>
          <p:nvPr/>
        </p:nvSpPr>
        <p:spPr>
          <a:xfrm>
            <a:off x="0" y="6644771"/>
            <a:ext cx="3146730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948070" y="218178"/>
            <a:ext cx="5718185" cy="553998"/>
          </a:xfrm>
        </p:spPr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117054" y="85877"/>
            <a:ext cx="13319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1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RPORATE (rou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ICKEL (vert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ANGANESE (bleu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AUTRES METAUX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923</Words>
  <Application>Microsoft Office PowerPoint</Application>
  <PresentationFormat>Affichage à l'écran (4:3)</PresentationFormat>
  <Paragraphs>235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COUV - SOMMAIRE - CONTACT</vt:lpstr>
      <vt:lpstr>CORPORATE (rouge)</vt:lpstr>
      <vt:lpstr>NICKEL (vert)</vt:lpstr>
      <vt:lpstr>MANGANESE (bleu)</vt:lpstr>
      <vt:lpstr>ALLIAGE (orange)</vt:lpstr>
      <vt:lpstr>AUTRES METAUX</vt:lpstr>
      <vt:lpstr>1_COUV - SOMMAIRE - CONTACT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Patrick Delaborde</cp:lastModifiedBy>
  <cp:revision>445</cp:revision>
  <dcterms:created xsi:type="dcterms:W3CDTF">2016-11-07T15:50:27Z</dcterms:created>
  <dcterms:modified xsi:type="dcterms:W3CDTF">2018-04-19T07:28:14Z</dcterms:modified>
</cp:coreProperties>
</file>