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00" r:id="rId3"/>
    <p:sldMasterId id="2147483703" r:id="rId4"/>
    <p:sldMasterId id="2147483706" r:id="rId5"/>
    <p:sldMasterId id="2147483709" r:id="rId6"/>
    <p:sldMasterId id="2147483712" r:id="rId7"/>
    <p:sldMasterId id="2147483715" r:id="rId8"/>
  </p:sldMasterIdLst>
  <p:notesMasterIdLst>
    <p:notesMasterId r:id="rId18"/>
  </p:notesMasterIdLst>
  <p:handoutMasterIdLst>
    <p:handoutMasterId r:id="rId19"/>
  </p:handoutMasterIdLst>
  <p:sldIdLst>
    <p:sldId id="755" r:id="rId9"/>
    <p:sldId id="743" r:id="rId10"/>
    <p:sldId id="744" r:id="rId11"/>
    <p:sldId id="745" r:id="rId12"/>
    <p:sldId id="739" r:id="rId13"/>
    <p:sldId id="740" r:id="rId14"/>
    <p:sldId id="746" r:id="rId15"/>
    <p:sldId id="750" r:id="rId16"/>
    <p:sldId id="723" r:id="rId17"/>
  </p:sldIdLst>
  <p:sldSz cx="9144000" cy="6858000" type="screen4x3"/>
  <p:notesSz cx="4565650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FF"/>
    <a:srgbClr val="A50021"/>
    <a:srgbClr val="990033"/>
    <a:srgbClr val="CC0000"/>
    <a:srgbClr val="A3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7" autoAdjust="0"/>
    <p:restoredTop sz="99137" autoAdjust="0"/>
  </p:normalViewPr>
  <p:slideViewPr>
    <p:cSldViewPr>
      <p:cViewPr>
        <p:scale>
          <a:sx n="70" d="100"/>
          <a:sy n="70" d="100"/>
        </p:scale>
        <p:origin x="-60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8DDAB-563D-4E45-B613-06288FD346CD}" type="doc">
      <dgm:prSet loTypeId="urn:microsoft.com/office/officeart/2005/8/layout/pyramid3" loCatId="pyramid" qsTypeId="urn:microsoft.com/office/officeart/2005/8/quickstyle/simple1" qsCatId="simple" csTypeId="urn:microsoft.com/office/officeart/2005/8/colors/accent1_5" csCatId="accent1" phldr="1"/>
      <dgm:spPr/>
    </dgm:pt>
    <dgm:pt modelId="{0D975801-5D6C-4858-A0BA-F36B3E222902}">
      <dgm:prSet phldrT="[Texte]" custT="1"/>
      <dgm:spPr>
        <a:solidFill>
          <a:schemeClr val="accent1">
            <a:hueOff val="0"/>
            <a:satOff val="0"/>
            <a:lumOff val="0"/>
            <a:alpha val="32000"/>
          </a:schemeClr>
        </a:solidFill>
      </dgm:spPr>
      <dgm:t>
        <a:bodyPr anchor="t" anchorCtr="0"/>
        <a:lstStyle/>
        <a:p>
          <a:endParaRPr lang="fr-FR" sz="2000" b="1" dirty="0"/>
        </a:p>
      </dgm:t>
    </dgm:pt>
    <dgm:pt modelId="{607012AC-D249-4ECC-BA1F-ADFE59BFCFBB}" type="parTrans" cxnId="{B5CD56D5-9FD3-4445-A996-BDFB61D6C2E4}">
      <dgm:prSet/>
      <dgm:spPr/>
      <dgm:t>
        <a:bodyPr/>
        <a:lstStyle/>
        <a:p>
          <a:endParaRPr lang="fr-FR"/>
        </a:p>
      </dgm:t>
    </dgm:pt>
    <dgm:pt modelId="{A21F5D0D-6F15-465F-A575-DBDB340BCB17}" type="sibTrans" cxnId="{B5CD56D5-9FD3-4445-A996-BDFB61D6C2E4}">
      <dgm:prSet/>
      <dgm:spPr/>
      <dgm:t>
        <a:bodyPr/>
        <a:lstStyle/>
        <a:p>
          <a:endParaRPr lang="fr-FR"/>
        </a:p>
      </dgm:t>
    </dgm:pt>
    <dgm:pt modelId="{1730BDBF-F91E-4529-AF37-5771EA87A23A}">
      <dgm:prSet phldrT="[Texte]" custT="1"/>
      <dgm:spPr/>
      <dgm:t>
        <a:bodyPr anchor="t" anchorCtr="0"/>
        <a:lstStyle/>
        <a:p>
          <a:pPr>
            <a:spcAft>
              <a:spcPts val="0"/>
            </a:spcAft>
          </a:pPr>
          <a:endParaRPr lang="fr-FR" sz="2000" b="1" dirty="0"/>
        </a:p>
      </dgm:t>
    </dgm:pt>
    <dgm:pt modelId="{D195A9B3-3C55-4B32-B486-06405F67CD22}" type="parTrans" cxnId="{D0634BE7-3384-48A1-AF52-3E9C193A4A38}">
      <dgm:prSet/>
      <dgm:spPr/>
      <dgm:t>
        <a:bodyPr/>
        <a:lstStyle/>
        <a:p>
          <a:endParaRPr lang="fr-FR"/>
        </a:p>
      </dgm:t>
    </dgm:pt>
    <dgm:pt modelId="{30F0AF51-82AE-454E-9E09-3C7A84D9E956}" type="sibTrans" cxnId="{D0634BE7-3384-48A1-AF52-3E9C193A4A38}">
      <dgm:prSet/>
      <dgm:spPr/>
      <dgm:t>
        <a:bodyPr/>
        <a:lstStyle/>
        <a:p>
          <a:endParaRPr lang="fr-FR"/>
        </a:p>
      </dgm:t>
    </dgm:pt>
    <dgm:pt modelId="{B2C5081A-D579-491E-B3E1-411841C9C663}">
      <dgm:prSet phldrT="[Texte]" custT="1"/>
      <dgm:spPr/>
      <dgm:t>
        <a:bodyPr anchor="t" anchorCtr="0"/>
        <a:lstStyle/>
        <a:p>
          <a:endParaRPr lang="fr-FR" sz="2000" b="1" dirty="0"/>
        </a:p>
      </dgm:t>
    </dgm:pt>
    <dgm:pt modelId="{896B321B-149F-48DF-9687-CFEB964AABF6}" type="parTrans" cxnId="{8356E74B-B51A-40F2-A2D7-E6637F8A9161}">
      <dgm:prSet/>
      <dgm:spPr/>
      <dgm:t>
        <a:bodyPr/>
        <a:lstStyle/>
        <a:p>
          <a:endParaRPr lang="fr-FR"/>
        </a:p>
      </dgm:t>
    </dgm:pt>
    <dgm:pt modelId="{60E2F637-5AD1-4592-819C-F8F91E6E848C}" type="sibTrans" cxnId="{8356E74B-B51A-40F2-A2D7-E6637F8A9161}">
      <dgm:prSet/>
      <dgm:spPr/>
      <dgm:t>
        <a:bodyPr/>
        <a:lstStyle/>
        <a:p>
          <a:endParaRPr lang="fr-FR"/>
        </a:p>
      </dgm:t>
    </dgm:pt>
    <dgm:pt modelId="{E57B0C81-8D9E-411B-AC75-2B9D3E93376D}" type="pres">
      <dgm:prSet presAssocID="{6CB8DDAB-563D-4E45-B613-06288FD346CD}" presName="Name0" presStyleCnt="0">
        <dgm:presLayoutVars>
          <dgm:dir/>
          <dgm:animLvl val="lvl"/>
          <dgm:resizeHandles val="exact"/>
        </dgm:presLayoutVars>
      </dgm:prSet>
      <dgm:spPr/>
    </dgm:pt>
    <dgm:pt modelId="{2CC05583-366B-49A6-BAA9-635887FB138F}" type="pres">
      <dgm:prSet presAssocID="{0D975801-5D6C-4858-A0BA-F36B3E222902}" presName="Name8" presStyleCnt="0"/>
      <dgm:spPr/>
    </dgm:pt>
    <dgm:pt modelId="{B2F05A53-B71E-4FD2-B102-7BA8F3620A81}" type="pres">
      <dgm:prSet presAssocID="{0D975801-5D6C-4858-A0BA-F36B3E222902}" presName="level" presStyleLbl="node1" presStyleIdx="0" presStyleCnt="3" custLinFactNeighborY="-415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516CAC-EAED-4A58-82D4-2C50B0ED3812}" type="pres">
      <dgm:prSet presAssocID="{0D975801-5D6C-4858-A0BA-F36B3E2229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5E2BBA-D389-40E3-804B-B28FA5718028}" type="pres">
      <dgm:prSet presAssocID="{1730BDBF-F91E-4529-AF37-5771EA87A23A}" presName="Name8" presStyleCnt="0"/>
      <dgm:spPr/>
    </dgm:pt>
    <dgm:pt modelId="{5F96D42D-20CD-4585-AF40-2AFB3BC5B88D}" type="pres">
      <dgm:prSet presAssocID="{1730BDBF-F91E-4529-AF37-5771EA87A23A}" presName="level" presStyleLbl="node1" presStyleIdx="1" presStyleCnt="3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05A8DD-C564-4992-A964-A20E5BD56ECA}" type="pres">
      <dgm:prSet presAssocID="{1730BDBF-F91E-4529-AF37-5771EA87A2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24A637-AAFE-4EF7-A8A5-F068019DFBA8}" type="pres">
      <dgm:prSet presAssocID="{B2C5081A-D579-491E-B3E1-411841C9C663}" presName="Name8" presStyleCnt="0"/>
      <dgm:spPr/>
    </dgm:pt>
    <dgm:pt modelId="{B9D99A93-A961-44F4-862B-9C3E9A8ED7B4}" type="pres">
      <dgm:prSet presAssocID="{B2C5081A-D579-491E-B3E1-411841C9C663}" presName="level" presStyleLbl="node1" presStyleIdx="2" presStyleCnt="3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7A062E-BCCB-48FC-9807-7707E73CB2E3}" type="pres">
      <dgm:prSet presAssocID="{B2C5081A-D579-491E-B3E1-411841C9C6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CD56D5-9FD3-4445-A996-BDFB61D6C2E4}" srcId="{6CB8DDAB-563D-4E45-B613-06288FD346CD}" destId="{0D975801-5D6C-4858-A0BA-F36B3E222902}" srcOrd="0" destOrd="0" parTransId="{607012AC-D249-4ECC-BA1F-ADFE59BFCFBB}" sibTransId="{A21F5D0D-6F15-465F-A575-DBDB340BCB17}"/>
    <dgm:cxn modelId="{F9654E6D-D4B9-4449-B598-1C8586277C09}" type="presOf" srcId="{6CB8DDAB-563D-4E45-B613-06288FD346CD}" destId="{E57B0C81-8D9E-411B-AC75-2B9D3E93376D}" srcOrd="0" destOrd="0" presId="urn:microsoft.com/office/officeart/2005/8/layout/pyramid3"/>
    <dgm:cxn modelId="{9694F1C0-C241-4E2D-9AF6-E67E5D27F125}" type="presOf" srcId="{0D975801-5D6C-4858-A0BA-F36B3E222902}" destId="{B2F05A53-B71E-4FD2-B102-7BA8F3620A81}" srcOrd="0" destOrd="0" presId="urn:microsoft.com/office/officeart/2005/8/layout/pyramid3"/>
    <dgm:cxn modelId="{3CCC348C-64A7-42D8-9B9E-093CDA4768B0}" type="presOf" srcId="{1730BDBF-F91E-4529-AF37-5771EA87A23A}" destId="{F105A8DD-C564-4992-A964-A20E5BD56ECA}" srcOrd="1" destOrd="0" presId="urn:microsoft.com/office/officeart/2005/8/layout/pyramid3"/>
    <dgm:cxn modelId="{8356E74B-B51A-40F2-A2D7-E6637F8A9161}" srcId="{6CB8DDAB-563D-4E45-B613-06288FD346CD}" destId="{B2C5081A-D579-491E-B3E1-411841C9C663}" srcOrd="2" destOrd="0" parTransId="{896B321B-149F-48DF-9687-CFEB964AABF6}" sibTransId="{60E2F637-5AD1-4592-819C-F8F91E6E848C}"/>
    <dgm:cxn modelId="{F6B68739-3985-44D3-9052-6BEA3D8CDE48}" type="presOf" srcId="{1730BDBF-F91E-4529-AF37-5771EA87A23A}" destId="{5F96D42D-20CD-4585-AF40-2AFB3BC5B88D}" srcOrd="0" destOrd="0" presId="urn:microsoft.com/office/officeart/2005/8/layout/pyramid3"/>
    <dgm:cxn modelId="{9E5C6053-942C-4B67-960C-33B40DB6FCEB}" type="presOf" srcId="{B2C5081A-D579-491E-B3E1-411841C9C663}" destId="{6D7A062E-BCCB-48FC-9807-7707E73CB2E3}" srcOrd="1" destOrd="0" presId="urn:microsoft.com/office/officeart/2005/8/layout/pyramid3"/>
    <dgm:cxn modelId="{E4571211-FEE6-4C66-A55E-C81B6245D266}" type="presOf" srcId="{B2C5081A-D579-491E-B3E1-411841C9C663}" destId="{B9D99A93-A961-44F4-862B-9C3E9A8ED7B4}" srcOrd="0" destOrd="0" presId="urn:microsoft.com/office/officeart/2005/8/layout/pyramid3"/>
    <dgm:cxn modelId="{D0634BE7-3384-48A1-AF52-3E9C193A4A38}" srcId="{6CB8DDAB-563D-4E45-B613-06288FD346CD}" destId="{1730BDBF-F91E-4529-AF37-5771EA87A23A}" srcOrd="1" destOrd="0" parTransId="{D195A9B3-3C55-4B32-B486-06405F67CD22}" sibTransId="{30F0AF51-82AE-454E-9E09-3C7A84D9E956}"/>
    <dgm:cxn modelId="{94EA8577-E18A-4870-B274-8C1C38D94D7C}" type="presOf" srcId="{0D975801-5D6C-4858-A0BA-F36B3E222902}" destId="{C4516CAC-EAED-4A58-82D4-2C50B0ED3812}" srcOrd="1" destOrd="0" presId="urn:microsoft.com/office/officeart/2005/8/layout/pyramid3"/>
    <dgm:cxn modelId="{C0884CC4-3576-4FF7-A403-7B19E52451DC}" type="presParOf" srcId="{E57B0C81-8D9E-411B-AC75-2B9D3E93376D}" destId="{2CC05583-366B-49A6-BAA9-635887FB138F}" srcOrd="0" destOrd="0" presId="urn:microsoft.com/office/officeart/2005/8/layout/pyramid3"/>
    <dgm:cxn modelId="{ABC72806-2507-49AB-9BD5-C688C9464331}" type="presParOf" srcId="{2CC05583-366B-49A6-BAA9-635887FB138F}" destId="{B2F05A53-B71E-4FD2-B102-7BA8F3620A81}" srcOrd="0" destOrd="0" presId="urn:microsoft.com/office/officeart/2005/8/layout/pyramid3"/>
    <dgm:cxn modelId="{84853FCD-F69D-4BFC-A3D3-993CA4FDF7B0}" type="presParOf" srcId="{2CC05583-366B-49A6-BAA9-635887FB138F}" destId="{C4516CAC-EAED-4A58-82D4-2C50B0ED3812}" srcOrd="1" destOrd="0" presId="urn:microsoft.com/office/officeart/2005/8/layout/pyramid3"/>
    <dgm:cxn modelId="{E698E597-2598-49CF-9A08-EE93FD9D3436}" type="presParOf" srcId="{E57B0C81-8D9E-411B-AC75-2B9D3E93376D}" destId="{7E5E2BBA-D389-40E3-804B-B28FA5718028}" srcOrd="1" destOrd="0" presId="urn:microsoft.com/office/officeart/2005/8/layout/pyramid3"/>
    <dgm:cxn modelId="{846C8FC5-A8FE-4C03-9EE5-4925F95C29DD}" type="presParOf" srcId="{7E5E2BBA-D389-40E3-804B-B28FA5718028}" destId="{5F96D42D-20CD-4585-AF40-2AFB3BC5B88D}" srcOrd="0" destOrd="0" presId="urn:microsoft.com/office/officeart/2005/8/layout/pyramid3"/>
    <dgm:cxn modelId="{7D58DE4C-C999-4B3F-AD1F-45E5301890D6}" type="presParOf" srcId="{7E5E2BBA-D389-40E3-804B-B28FA5718028}" destId="{F105A8DD-C564-4992-A964-A20E5BD56ECA}" srcOrd="1" destOrd="0" presId="urn:microsoft.com/office/officeart/2005/8/layout/pyramid3"/>
    <dgm:cxn modelId="{E9031D04-1356-48A7-874F-E287BC7D5D13}" type="presParOf" srcId="{E57B0C81-8D9E-411B-AC75-2B9D3E93376D}" destId="{9E24A637-AAFE-4EF7-A8A5-F068019DFBA8}" srcOrd="2" destOrd="0" presId="urn:microsoft.com/office/officeart/2005/8/layout/pyramid3"/>
    <dgm:cxn modelId="{20038249-C891-45BD-ABCE-9EB9A7979F7A}" type="presParOf" srcId="{9E24A637-AAFE-4EF7-A8A5-F068019DFBA8}" destId="{B9D99A93-A961-44F4-862B-9C3E9A8ED7B4}" srcOrd="0" destOrd="0" presId="urn:microsoft.com/office/officeart/2005/8/layout/pyramid3"/>
    <dgm:cxn modelId="{0BB07885-3890-484B-BC5A-9B83D0107CC1}" type="presParOf" srcId="{9E24A637-AAFE-4EF7-A8A5-F068019DFBA8}" destId="{6D7A062E-BCCB-48FC-9807-7707E73CB2E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2010</a:t>
          </a:r>
          <a:endParaRPr lang="fr-FR" sz="20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75000"/>
                </a:schemeClr>
              </a:solidFill>
            </a:rPr>
            <a:t>2015</a:t>
          </a:r>
          <a:endParaRPr lang="fr-FR" sz="2000" dirty="0">
            <a:solidFill>
              <a:schemeClr val="tx2">
                <a:lumMod val="75000"/>
              </a:schemeClr>
            </a:solidFill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50000"/>
                </a:schemeClr>
              </a:solidFill>
            </a:rPr>
            <a:t>2017</a:t>
          </a:r>
          <a:endParaRPr lang="fr-FR" sz="2000" dirty="0">
            <a:solidFill>
              <a:schemeClr val="tx2">
                <a:lumMod val="50000"/>
              </a:schemeClr>
            </a:solidFill>
          </a:endParaRPr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50000"/>
                </a:schemeClr>
              </a:solidFill>
            </a:rPr>
            <a:t>2022</a:t>
          </a:r>
          <a:endParaRPr lang="fr-FR" sz="2000" dirty="0">
            <a:solidFill>
              <a:schemeClr val="tx2">
                <a:lumMod val="50000"/>
              </a:schemeClr>
            </a:solidFill>
          </a:endParaRPr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  <dgm:t>
        <a:bodyPr/>
        <a:lstStyle/>
        <a:p>
          <a:endParaRPr lang="en-US"/>
        </a:p>
      </dgm:t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/>
    </dgm:pt>
    <dgm:pt modelId="{1589FE81-DD30-47CB-8B99-7DCF4A718456}" type="pres">
      <dgm:prSet presAssocID="{96287EC3-ECB5-4C71-A8FA-9639DC21EC4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28938-06DE-4A9B-A85A-EAC606A4C7B7}" type="pres">
      <dgm:prSet presAssocID="{6FAA8EA2-11D8-4BA4-B249-53355A62E2A7}" presName="bullet4b" presStyleLbl="node1" presStyleIdx="1" presStyleCnt="4"/>
      <dgm:spPr/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80F8B0-0940-4783-A19B-4D652B9256EA}" type="pres">
      <dgm:prSet presAssocID="{BD995CB4-D98A-47EC-AC72-205650B04B7F}" presName="bullet4c" presStyleLbl="node1" presStyleIdx="2" presStyleCnt="4"/>
      <dgm:spPr/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DC8F4-BC3D-4F4A-BFA8-37C8AD69F0D7}" type="pres">
      <dgm:prSet presAssocID="{D3B080AC-6A78-49A2-92DA-995495E3EDBA}" presName="bullet4d" presStyleLbl="node1" presStyleIdx="3" presStyleCnt="4"/>
      <dgm:spPr/>
    </dgm:pt>
    <dgm:pt modelId="{69CA776A-BEE8-40DF-8E6E-140CA480A525}" type="pres">
      <dgm:prSet presAssocID="{D3B080AC-6A78-49A2-92DA-995495E3EDB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5D222FA4-4B5E-4FDD-B131-CCB5AC586CA5}" type="presOf" srcId="{D3B080AC-6A78-49A2-92DA-995495E3EDBA}" destId="{69CA776A-BEE8-40DF-8E6E-140CA480A525}" srcOrd="0" destOrd="0" presId="urn:microsoft.com/office/officeart/2005/8/layout/arrow2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6CADD951-0053-410F-AFBA-2EBAF6679FF9}" type="presOf" srcId="{BD995CB4-D98A-47EC-AC72-205650B04B7F}" destId="{BFC4252F-5609-43FA-BB2E-1CECA8F68344}" srcOrd="0" destOrd="0" presId="urn:microsoft.com/office/officeart/2005/8/layout/arrow2"/>
    <dgm:cxn modelId="{4B2004D5-7E19-4EED-8C67-471072697109}" type="presOf" srcId="{267FB777-1607-4F52-A9FF-DA713A3513E6}" destId="{E5DE07CB-D659-407E-9FC8-414C3CAE323D}" srcOrd="0" destOrd="0" presId="urn:microsoft.com/office/officeart/2005/8/layout/arrow2"/>
    <dgm:cxn modelId="{4FAAA28A-06E6-4B90-90D9-EA48DB4BFC87}" type="presOf" srcId="{96287EC3-ECB5-4C71-A8FA-9639DC21EC4F}" destId="{1589FE81-DD30-47CB-8B99-7DCF4A718456}" srcOrd="0" destOrd="0" presId="urn:microsoft.com/office/officeart/2005/8/layout/arrow2"/>
    <dgm:cxn modelId="{A2516057-ABEE-4B70-8A5C-890F81723B47}" type="presOf" srcId="{6FAA8EA2-11D8-4BA4-B249-53355A62E2A7}" destId="{CDCEFCAE-F974-4DF8-ACCC-4B2A5A3463D1}" srcOrd="0" destOrd="0" presId="urn:microsoft.com/office/officeart/2005/8/layout/arrow2"/>
    <dgm:cxn modelId="{DFD0EA3B-03DB-41BD-9EA5-5F5BC835E0C3}" type="presParOf" srcId="{E5DE07CB-D659-407E-9FC8-414C3CAE323D}" destId="{856409F8-6F23-417B-91E7-98537CD367E0}" srcOrd="0" destOrd="0" presId="urn:microsoft.com/office/officeart/2005/8/layout/arrow2"/>
    <dgm:cxn modelId="{5404F0AA-7B22-43B9-9FAC-80FCBF4BCCFE}" type="presParOf" srcId="{E5DE07CB-D659-407E-9FC8-414C3CAE323D}" destId="{E3C53AC1-DE4A-4923-BDC4-9A3B20ED6A68}" srcOrd="1" destOrd="0" presId="urn:microsoft.com/office/officeart/2005/8/layout/arrow2"/>
    <dgm:cxn modelId="{FB6F64C1-187C-4B96-B24F-2A8A51C5F325}" type="presParOf" srcId="{E3C53AC1-DE4A-4923-BDC4-9A3B20ED6A68}" destId="{FBBA8823-C6A8-43B0-85D4-8705FDDF9BFC}" srcOrd="0" destOrd="0" presId="urn:microsoft.com/office/officeart/2005/8/layout/arrow2"/>
    <dgm:cxn modelId="{A178C23C-C8F6-4ACC-9CCF-364172D278BC}" type="presParOf" srcId="{E3C53AC1-DE4A-4923-BDC4-9A3B20ED6A68}" destId="{1589FE81-DD30-47CB-8B99-7DCF4A718456}" srcOrd="1" destOrd="0" presId="urn:microsoft.com/office/officeart/2005/8/layout/arrow2"/>
    <dgm:cxn modelId="{F9F9CC27-D1FA-4EA8-BE61-2F8D57B63864}" type="presParOf" srcId="{E3C53AC1-DE4A-4923-BDC4-9A3B20ED6A68}" destId="{5F828938-06DE-4A9B-A85A-EAC606A4C7B7}" srcOrd="2" destOrd="0" presId="urn:microsoft.com/office/officeart/2005/8/layout/arrow2"/>
    <dgm:cxn modelId="{0F6C60A7-6575-42FB-B92E-B8F920D09F54}" type="presParOf" srcId="{E3C53AC1-DE4A-4923-BDC4-9A3B20ED6A68}" destId="{CDCEFCAE-F974-4DF8-ACCC-4B2A5A3463D1}" srcOrd="3" destOrd="0" presId="urn:microsoft.com/office/officeart/2005/8/layout/arrow2"/>
    <dgm:cxn modelId="{6BF12256-373B-40B8-A2BB-5110D3B912B2}" type="presParOf" srcId="{E3C53AC1-DE4A-4923-BDC4-9A3B20ED6A68}" destId="{E680F8B0-0940-4783-A19B-4D652B9256EA}" srcOrd="4" destOrd="0" presId="urn:microsoft.com/office/officeart/2005/8/layout/arrow2"/>
    <dgm:cxn modelId="{12915AF9-9C54-4372-A5E8-3DC55748D3C8}" type="presParOf" srcId="{E3C53AC1-DE4A-4923-BDC4-9A3B20ED6A68}" destId="{BFC4252F-5609-43FA-BB2E-1CECA8F68344}" srcOrd="5" destOrd="0" presId="urn:microsoft.com/office/officeart/2005/8/layout/arrow2"/>
    <dgm:cxn modelId="{77A76BCE-B2AD-43DC-8545-5B4CCD87FA4B}" type="presParOf" srcId="{E3C53AC1-DE4A-4923-BDC4-9A3B20ED6A68}" destId="{83DDC8F4-BC3D-4F4A-BFA8-37C8AD69F0D7}" srcOrd="6" destOrd="0" presId="urn:microsoft.com/office/officeart/2005/8/layout/arrow2"/>
    <dgm:cxn modelId="{72AADA36-46BA-40D5-BD9A-0EC29C06B0F4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05A53-B71E-4FD2-B102-7BA8F3620A81}">
      <dsp:nvSpPr>
        <dsp:cNvPr id="0" name=""/>
        <dsp:cNvSpPr/>
      </dsp:nvSpPr>
      <dsp:spPr>
        <a:xfrm rot="10800000">
          <a:off x="0" y="0"/>
          <a:ext cx="6096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 val="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/>
        </a:p>
      </dsp:txBody>
      <dsp:txXfrm rot="-10800000">
        <a:off x="1066799" y="0"/>
        <a:ext cx="3962400" cy="1354666"/>
      </dsp:txXfrm>
    </dsp:sp>
    <dsp:sp modelId="{5F96D42D-20CD-4585-AF40-2AFB3BC5B88D}">
      <dsp:nvSpPr>
        <dsp:cNvPr id="0" name=""/>
        <dsp:cNvSpPr/>
      </dsp:nvSpPr>
      <dsp:spPr>
        <a:xfrm rot="10800000">
          <a:off x="1015999" y="1281325"/>
          <a:ext cx="4064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fr-FR" sz="2000" b="1" kern="1200" dirty="0"/>
        </a:p>
      </dsp:txBody>
      <dsp:txXfrm rot="-10800000">
        <a:off x="1727199" y="1281325"/>
        <a:ext cx="2641600" cy="1354666"/>
      </dsp:txXfrm>
    </dsp:sp>
    <dsp:sp modelId="{B9D99A93-A961-44F4-862B-9C3E9A8ED7B4}">
      <dsp:nvSpPr>
        <dsp:cNvPr id="0" name=""/>
        <dsp:cNvSpPr/>
      </dsp:nvSpPr>
      <dsp:spPr>
        <a:xfrm rot="10800000">
          <a:off x="2031999" y="2635991"/>
          <a:ext cx="2032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/>
        </a:p>
      </dsp:txBody>
      <dsp:txXfrm rot="-10800000">
        <a:off x="2031999" y="2635991"/>
        <a:ext cx="2032000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09F8-6F23-417B-91E7-98537CD367E0}">
      <dsp:nvSpPr>
        <dsp:cNvPr id="0" name=""/>
        <dsp:cNvSpPr/>
      </dsp:nvSpPr>
      <dsp:spPr>
        <a:xfrm>
          <a:off x="0" y="0"/>
          <a:ext cx="7263345" cy="4539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8823-C6A8-43B0-85D4-8705FDDF9BFC}">
      <dsp:nvSpPr>
        <dsp:cNvPr id="0" name=""/>
        <dsp:cNvSpPr/>
      </dsp:nvSpPr>
      <dsp:spPr>
        <a:xfrm>
          <a:off x="715439" y="3439697"/>
          <a:ext cx="167056" cy="167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FE81-DD30-47CB-8B99-7DCF4A718456}">
      <dsp:nvSpPr>
        <dsp:cNvPr id="0" name=""/>
        <dsp:cNvSpPr/>
      </dsp:nvSpPr>
      <dsp:spPr>
        <a:xfrm>
          <a:off x="798967" y="3523225"/>
          <a:ext cx="1242031" cy="108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2010</a:t>
          </a:r>
          <a:endParaRPr lang="fr-FR" sz="20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798967" y="3523225"/>
        <a:ext cx="1242031" cy="1080422"/>
      </dsp:txXfrm>
    </dsp:sp>
    <dsp:sp modelId="{5F828938-06DE-4A9B-A85A-EAC606A4C7B7}">
      <dsp:nvSpPr>
        <dsp:cNvPr id="0" name=""/>
        <dsp:cNvSpPr/>
      </dsp:nvSpPr>
      <dsp:spPr>
        <a:xfrm>
          <a:off x="1895733" y="2383788"/>
          <a:ext cx="290533" cy="29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EFCAE-F974-4DF8-ACCC-4B2A5A3463D1}">
      <dsp:nvSpPr>
        <dsp:cNvPr id="0" name=""/>
        <dsp:cNvSpPr/>
      </dsp:nvSpPr>
      <dsp:spPr>
        <a:xfrm>
          <a:off x="2040999" y="2529055"/>
          <a:ext cx="1525302" cy="207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4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75000"/>
                </a:schemeClr>
              </a:solidFill>
            </a:rPr>
            <a:t>2015</a:t>
          </a:r>
          <a:endParaRPr lang="fr-FR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40999" y="2529055"/>
        <a:ext cx="1525302" cy="2074592"/>
      </dsp:txXfrm>
    </dsp:sp>
    <dsp:sp modelId="{E680F8B0-0940-4783-A19B-4D652B9256EA}">
      <dsp:nvSpPr>
        <dsp:cNvPr id="0" name=""/>
        <dsp:cNvSpPr/>
      </dsp:nvSpPr>
      <dsp:spPr>
        <a:xfrm>
          <a:off x="3402877" y="1605702"/>
          <a:ext cx="384957" cy="384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252F-5609-43FA-BB2E-1CECA8F68344}">
      <dsp:nvSpPr>
        <dsp:cNvPr id="0" name=""/>
        <dsp:cNvSpPr/>
      </dsp:nvSpPr>
      <dsp:spPr>
        <a:xfrm>
          <a:off x="3595355" y="1798181"/>
          <a:ext cx="1525302" cy="280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8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50000"/>
                </a:schemeClr>
              </a:solidFill>
            </a:rPr>
            <a:t>2017</a:t>
          </a:r>
          <a:endParaRPr lang="fr-FR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595355" y="1798181"/>
        <a:ext cx="1525302" cy="2805467"/>
      </dsp:txXfrm>
    </dsp:sp>
    <dsp:sp modelId="{83DDC8F4-BC3D-4F4A-BFA8-37C8AD69F0D7}">
      <dsp:nvSpPr>
        <dsp:cNvPr id="0" name=""/>
        <dsp:cNvSpPr/>
      </dsp:nvSpPr>
      <dsp:spPr>
        <a:xfrm>
          <a:off x="5044393" y="1090913"/>
          <a:ext cx="515697" cy="515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776A-BEE8-40DF-8E6E-140CA480A525}">
      <dsp:nvSpPr>
        <dsp:cNvPr id="0" name=""/>
        <dsp:cNvSpPr/>
      </dsp:nvSpPr>
      <dsp:spPr>
        <a:xfrm>
          <a:off x="5302241" y="1348761"/>
          <a:ext cx="1525302" cy="325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50000"/>
                </a:schemeClr>
              </a:solidFill>
            </a:rPr>
            <a:t>2022</a:t>
          </a:r>
          <a:endParaRPr lang="fr-FR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302241" y="1348761"/>
        <a:ext cx="1525302" cy="325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79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t" anchorCtr="0" compatLnSpc="1">
            <a:prstTxWarp prst="textNoShape">
              <a:avLst/>
            </a:prstTxWarp>
          </a:bodyPr>
          <a:lstStyle>
            <a:lvl1pPr defTabSz="649288"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86038" y="0"/>
            <a:ext cx="1978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t" anchorCtr="0" compatLnSpc="1">
            <a:prstTxWarp prst="textNoShape">
              <a:avLst/>
            </a:prstTxWarp>
          </a:bodyPr>
          <a:lstStyle>
            <a:lvl1pPr algn="r" defTabSz="649288"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19796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b" anchorCtr="0" compatLnSpc="1">
            <a:prstTxWarp prst="textNoShape">
              <a:avLst/>
            </a:prstTxWarp>
          </a:bodyPr>
          <a:lstStyle>
            <a:lvl1pPr defTabSz="649288"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586038" y="6457950"/>
            <a:ext cx="1978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b" anchorCtr="0" compatLnSpc="1">
            <a:prstTxWarp prst="textNoShape">
              <a:avLst/>
            </a:prstTxWarp>
          </a:bodyPr>
          <a:lstStyle>
            <a:lvl1pPr algn="r" defTabSz="649288">
              <a:defRPr sz="900"/>
            </a:lvl1pPr>
          </a:lstStyle>
          <a:p>
            <a:pPr>
              <a:defRPr/>
            </a:pPr>
            <a:fld id="{9975A524-08F0-4823-94BE-540995A7AA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8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589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t" anchorCtr="0" compatLnSpc="1">
            <a:prstTxWarp prst="textNoShape">
              <a:avLst/>
            </a:prstTxWarp>
          </a:bodyPr>
          <a:lstStyle>
            <a:lvl1pPr defTabSz="600075">
              <a:defRPr sz="8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597150" y="0"/>
            <a:ext cx="19605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t" anchorCtr="0" compatLnSpc="1">
            <a:prstTxWarp prst="textNoShape">
              <a:avLst/>
            </a:prstTxWarp>
          </a:bodyPr>
          <a:lstStyle>
            <a:lvl1pPr algn="r" defTabSz="600075">
              <a:defRPr sz="8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7538" y="506413"/>
            <a:ext cx="3373437" cy="253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8963" y="3240088"/>
            <a:ext cx="338137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8588"/>
            <a:ext cx="19589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b" anchorCtr="0" compatLnSpc="1">
            <a:prstTxWarp prst="textNoShape">
              <a:avLst/>
            </a:prstTxWarp>
          </a:bodyPr>
          <a:lstStyle>
            <a:lvl1pPr defTabSz="600075">
              <a:defRPr sz="8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597150" y="6478588"/>
            <a:ext cx="19605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b" anchorCtr="0" compatLnSpc="1">
            <a:prstTxWarp prst="textNoShape">
              <a:avLst/>
            </a:prstTxWarp>
          </a:bodyPr>
          <a:lstStyle>
            <a:lvl1pPr algn="r" defTabSz="600075">
              <a:defRPr sz="800"/>
            </a:lvl1pPr>
          </a:lstStyle>
          <a:p>
            <a:pPr>
              <a:defRPr/>
            </a:pPr>
            <a:fld id="{4AB818DA-026B-40FE-9D17-C3FC8CEFFC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558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6E044-2083-4859-B741-900CE53B819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3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8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0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8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24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9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C53C-DFCD-412E-A68B-92836321E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58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B68-12F9-436E-B592-0D6DE36445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87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9A22-0615-4560-A72A-874702D23D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79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68-6C86-49FF-9DFE-E3B8C9E6E0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77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471C-A422-4A7B-A396-C13669C2C0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26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840-0D5B-409E-B493-F84BBE33F2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6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62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1460-15C5-4018-AB32-932290C24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5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E1EB-C481-489A-BA20-7FF63855F3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05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2C05-A76D-4F5C-A731-66A9A8A055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31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5C85-BFA6-4602-9510-169BA1D6BF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00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9D0-B150-4362-8AC9-A5FB9863B0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73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869" y="24208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7463" y="836617"/>
            <a:ext cx="9091612" cy="53975"/>
          </a:xfrm>
          <a:prstGeom prst="rect">
            <a:avLst/>
          </a:prstGeom>
          <a:gradFill flip="none" rotWithShape="1">
            <a:gsLst>
              <a:gs pos="50500">
                <a:schemeClr val="bg1">
                  <a:lumMod val="65000"/>
                </a:schemeClr>
              </a:gs>
              <a:gs pos="2000">
                <a:schemeClr val="bg1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Picture 8" descr="LogoAD-2008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"/>
            <a:ext cx="1397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8" y="6499225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477" y="53656"/>
            <a:ext cx="1526771" cy="78296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7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8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869" y="24208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7463" y="836617"/>
            <a:ext cx="9091612" cy="53975"/>
          </a:xfrm>
          <a:prstGeom prst="rect">
            <a:avLst/>
          </a:prstGeom>
          <a:gradFill flip="none" rotWithShape="1">
            <a:gsLst>
              <a:gs pos="50500">
                <a:schemeClr val="bg1">
                  <a:lumMod val="65000"/>
                </a:schemeClr>
              </a:gs>
              <a:gs pos="2000">
                <a:schemeClr val="bg1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Picture 8" descr="LogoAD-2008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"/>
            <a:ext cx="1397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8" y="6499225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477" y="53656"/>
            <a:ext cx="1526771" cy="78296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7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8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31 janvier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7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25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284912" cy="5095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84313"/>
            <a:ext cx="8351837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937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31 janvier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80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31 janvier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942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31 janvier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36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4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3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1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5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heme" Target="../theme/them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Text Box 29"/>
          <p:cNvSpPr txBox="1">
            <a:spLocks noChangeArrowheads="1"/>
          </p:cNvSpPr>
          <p:nvPr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0971" y="6453336"/>
            <a:ext cx="827533" cy="31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3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ADE76DC-5236-439E-A718-AFD87C55798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1/31/2017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2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:\Services\Marketing\20. Henriette\ppt 1ere pag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:\Services\Marketing\20. Henriette\ppt 1ere pag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31 janvier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0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31 janvier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44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31 janvier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0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31 janvier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852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ca-centrefrance.fr/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" y="1318836"/>
            <a:ext cx="8999984" cy="5062492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433489" y="1886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Partnerships form an integrated Titanium Solution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6" name="Espace réservé du contenu 5"/>
          <p:cNvSpPr txBox="1">
            <a:spLocks/>
          </p:cNvSpPr>
          <p:nvPr/>
        </p:nvSpPr>
        <p:spPr bwMode="auto">
          <a:xfrm>
            <a:off x="1473852" y="5949280"/>
            <a:ext cx="633670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b="1" kern="0" dirty="0" smtClean="0">
                <a:solidFill>
                  <a:srgbClr val="FF0000"/>
                </a:solidFill>
              </a:rPr>
              <a:t>Ratio </a:t>
            </a:r>
            <a:r>
              <a:rPr lang="fr-FR" b="1" kern="0" dirty="0" err="1" smtClean="0">
                <a:solidFill>
                  <a:srgbClr val="FF0000"/>
                </a:solidFill>
              </a:rPr>
              <a:t>Buy</a:t>
            </a:r>
            <a:r>
              <a:rPr lang="fr-FR" b="1" kern="0" dirty="0" smtClean="0">
                <a:solidFill>
                  <a:srgbClr val="FF0000"/>
                </a:solidFill>
              </a:rPr>
              <a:t> to Fly :  10</a:t>
            </a:r>
          </a:p>
          <a:p>
            <a:pPr marL="0" indent="0" algn="ctr">
              <a:buFont typeface="Wingdings" pitchFamily="2" charset="2"/>
              <a:buNone/>
            </a:pPr>
            <a:endParaRPr lang="fr-FR" sz="1600" kern="0" dirty="0" smtClean="0">
              <a:solidFill>
                <a:prstClr val="black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fr-FR" kern="0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2551096" y="1330720"/>
            <a:ext cx="396043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kern="0" dirty="0" smtClean="0">
                <a:solidFill>
                  <a:prstClr val="white">
                    <a:lumMod val="50000"/>
                  </a:prstClr>
                </a:solidFill>
              </a:rPr>
              <a:t>Titanium closed die parts  generate huge volume of scrap </a:t>
            </a:r>
          </a:p>
          <a:p>
            <a:pPr marL="0" indent="0" algn="ctr">
              <a:buFont typeface="Wingdings" pitchFamily="2" charset="2"/>
              <a:buNone/>
            </a:pPr>
            <a:endParaRPr lang="en-US" kern="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790063382"/>
              </p:ext>
            </p:extLst>
          </p:nvPr>
        </p:nvGraphicFramePr>
        <p:xfrm>
          <a:off x="159420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692" y="2301181"/>
            <a:ext cx="2307024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645907"/>
            <a:ext cx="2291874" cy="71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5050368"/>
            <a:ext cx="2291874" cy="50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92025" y="198884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Billet 200kg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80993" y="3290223"/>
            <a:ext cx="225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Closed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Die Part 150kg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42895" y="4708332"/>
            <a:ext cx="193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Finished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Part 20kg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2190554" y="2808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Production generates significant volume of scrap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2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53" y="1628800"/>
            <a:ext cx="7288925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2190554" y="2808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Scrap generated in Europe is a key for competitiveness of US titanium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melters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 rot="20682007">
            <a:off x="3601090" y="4378749"/>
            <a:ext cx="3861955" cy="4794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979712" y="3703080"/>
            <a:ext cx="965407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alibri"/>
                <a:cs typeface="Arial"/>
              </a:rPr>
              <a:t>USA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462891" y="2708920"/>
            <a:ext cx="1260973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alibri"/>
                <a:cs typeface="Arial"/>
              </a:rPr>
              <a:t>Europe</a:t>
            </a:r>
            <a:endParaRPr lang="fr-FR" sz="1200" b="1" kern="0" dirty="0" smtClean="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30" name="Flèche en arc 29"/>
          <p:cNvSpPr/>
          <p:nvPr/>
        </p:nvSpPr>
        <p:spPr>
          <a:xfrm rot="20873541" flipH="1">
            <a:off x="2623511" y="1579992"/>
            <a:ext cx="4549022" cy="357283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28159"/>
              <a:gd name="adj5" fmla="val 12500"/>
            </a:avLst>
          </a:prstGeom>
          <a:solidFill>
            <a:srgbClr val="00B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 smtClean="0">
              <a:solidFill>
                <a:srgbClr val="000000"/>
              </a:solidFill>
              <a:latin typeface="Calibri"/>
              <a:cs typeface="Arial"/>
            </a:endParaRPr>
          </a:p>
        </p:txBody>
      </p:sp>
      <p:pic>
        <p:nvPicPr>
          <p:cNvPr id="3077" name="Picture 5" descr="Afficher l'image d'origi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1295394" cy="7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340495"/>
            <a:ext cx="772185" cy="7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803" y="2262049"/>
            <a:ext cx="114728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814" y="1686750"/>
            <a:ext cx="885021" cy="66376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9512" y="1167135"/>
            <a:ext cx="4718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European titanium </a:t>
            </a:r>
            <a:r>
              <a:rPr lang="en-US" sz="1800" b="1" dirty="0">
                <a:solidFill>
                  <a:srgbClr val="00B050"/>
                </a:solidFill>
                <a:latin typeface="Arial" pitchFamily="34" charset="0"/>
              </a:rPr>
              <a:t>s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crap is mainly exported to  USA : 9 500 tons in 2014, and 11 850 tons in 2015.</a:t>
            </a:r>
            <a:endParaRPr lang="en-US" sz="18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650748" y="5733255"/>
            <a:ext cx="4845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</a:rPr>
              <a:t>US ingots were mainly produced from titanium scrap in 2014 and 2015, 63 % of the total consumption Scrap + Sponge.</a:t>
            </a:r>
            <a:endParaRPr lang="en-US" sz="18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0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2158060" y="23696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ommitted shareholders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3281602" y="1257592"/>
            <a:ext cx="4856285" cy="4380641"/>
            <a:chOff x="2183255" y="1342040"/>
            <a:chExt cx="4856285" cy="4380641"/>
          </a:xfrm>
        </p:grpSpPr>
        <p:grpSp>
          <p:nvGrpSpPr>
            <p:cNvPr id="7" name="Groupe 6"/>
            <p:cNvGrpSpPr/>
            <p:nvPr/>
          </p:nvGrpSpPr>
          <p:grpSpPr>
            <a:xfrm>
              <a:off x="2183255" y="1342040"/>
              <a:ext cx="4856285" cy="4380641"/>
              <a:chOff x="1573719" y="1700808"/>
              <a:chExt cx="5635464" cy="4414592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2268564" y="1700808"/>
                <a:ext cx="4248472" cy="3384376"/>
              </a:xfrm>
              <a:prstGeom prst="ellipse">
                <a:avLst/>
              </a:prstGeom>
              <a:noFill/>
              <a:ln w="12700" cap="sq" cmpd="sng" algn="ctr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prstDash val="solid"/>
              </a:ln>
              <a:effectLst>
                <a:outerShdw blurRad="50800" dist="38100" dir="2700000" algn="tl" rotWithShape="0">
                  <a:srgbClr val="1F497D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fr-FR" sz="1800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9" name="Picture 4" descr="http://challenge-chinellato.asso-web.com/uploaded/image/logo-cacf-centre-rvb-jpg.jpg">
                <a:hlinkClick r:id="rId3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869509" y="4197667"/>
                <a:ext cx="1838848" cy="1917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L'Agence de l'environnement et de la maîtrise de l'énergie (ou Ademe) a fêté ses 20 ans en 2012. © Ademe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4909" y="2304813"/>
                <a:ext cx="1931494" cy="2104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01"/>
              <a:stretch>
                <a:fillRect/>
              </a:stretch>
            </p:blipFill>
            <p:spPr bwMode="auto">
              <a:xfrm>
                <a:off x="1573719" y="1988840"/>
                <a:ext cx="2069057" cy="1196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6129063" y="4409346"/>
                <a:ext cx="1080120" cy="372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41.3 %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415141" y="5746068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15.2 %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724128" y="1844824"/>
              <a:ext cx="936104" cy="96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8" descr="LogoAD-200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23065"/>
            <a:ext cx="1413437" cy="6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834" y="1039583"/>
            <a:ext cx="1211864" cy="110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colade fermante 1"/>
          <p:cNvSpPr/>
          <p:nvPr/>
        </p:nvSpPr>
        <p:spPr>
          <a:xfrm>
            <a:off x="2771800" y="1124744"/>
            <a:ext cx="509802" cy="17378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59754" y="2677931"/>
            <a:ext cx="9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43.5 %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79468" y="1412775"/>
            <a:ext cx="8711523" cy="4928565"/>
            <a:chOff x="179512" y="1412776"/>
            <a:chExt cx="8711523" cy="492856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552" y="1412776"/>
              <a:ext cx="5443314" cy="4928565"/>
            </a:xfrm>
            <a:prstGeom prst="rect">
              <a:avLst/>
            </a:prstGeom>
          </p:spPr>
        </p:pic>
        <p:cxnSp>
          <p:nvCxnSpPr>
            <p:cNvPr id="8" name="Connecteur droit avec flèche 7"/>
            <p:cNvCxnSpPr/>
            <p:nvPr/>
          </p:nvCxnSpPr>
          <p:spPr>
            <a:xfrm>
              <a:off x="1979712" y="3212976"/>
              <a:ext cx="1944216" cy="664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2123728" y="1988840"/>
              <a:ext cx="2232248" cy="692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e 9"/>
            <p:cNvGrpSpPr/>
            <p:nvPr/>
          </p:nvGrpSpPr>
          <p:grpSpPr>
            <a:xfrm>
              <a:off x="283188" y="3115352"/>
              <a:ext cx="1912548" cy="1165275"/>
              <a:chOff x="105291" y="2642838"/>
              <a:chExt cx="1912548" cy="1165275"/>
            </a:xfrm>
          </p:grpSpPr>
          <p:sp>
            <p:nvSpPr>
              <p:cNvPr id="22" name="Rectangle 21"/>
              <p:cNvSpPr/>
              <p:nvPr/>
            </p:nvSpPr>
            <p:spPr>
              <a:xfrm rot="20623635">
                <a:off x="678373" y="3331331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86468">
                <a:off x="1661696" y="2710239"/>
                <a:ext cx="314563" cy="570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370585" y="3302476"/>
                <a:ext cx="314563" cy="696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7168953">
                <a:off x="263106" y="3272721"/>
                <a:ext cx="314563" cy="522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9947617">
                <a:off x="105291" y="2685610"/>
                <a:ext cx="314563" cy="88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586468">
                <a:off x="1360466" y="2805019"/>
                <a:ext cx="314563" cy="133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21060000">
                <a:off x="159953" y="2642838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203126" y="1412776"/>
              <a:ext cx="30367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Loading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system for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turnings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briquets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9512" y="2780928"/>
              <a:ext cx="2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Loadind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system for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solids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H="1">
              <a:off x="5328084" y="3251800"/>
              <a:ext cx="2340260" cy="405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7668344" y="2990190"/>
              <a:ext cx="1222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Melting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Chamber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H="1">
              <a:off x="5580112" y="4711910"/>
              <a:ext cx="1944216" cy="2027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4860032" y="4711910"/>
              <a:ext cx="2664296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7668343" y="4450300"/>
              <a:ext cx="12226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Electrods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erection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chamber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2123728" y="1988840"/>
              <a:ext cx="2232248" cy="3576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re 1"/>
          <p:cNvSpPr>
            <a:spLocks noGrp="1"/>
          </p:cNvSpPr>
          <p:nvPr>
            <p:ph type="title" idx="4294967295"/>
          </p:nvPr>
        </p:nvSpPr>
        <p:spPr>
          <a:xfrm>
            <a:off x="2219350" y="332656"/>
            <a:ext cx="6745138" cy="69269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Main Equipment : </a:t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A Plasma Furnace Cold Hearth Refining</a:t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1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3BA3E-BC67-41FA-B8E6-F319A959644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84378" y="152636"/>
            <a:ext cx="6229198" cy="620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err="1" smtClean="0"/>
              <a:t>Principle</a:t>
            </a:r>
            <a:endParaRPr lang="fr-FR" dirty="0" smtClean="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55650" y="1557338"/>
            <a:ext cx="7345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23850" y="1044129"/>
            <a:ext cx="8351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Principle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of a PAMCHR </a:t>
            </a: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furnace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fr-FR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5580063" y="4292600"/>
            <a:ext cx="863600" cy="792163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098" y="1988840"/>
            <a:ext cx="5784190" cy="404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811516" y="1924050"/>
            <a:ext cx="2095500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 i="1" dirty="0" smtClean="0">
                <a:solidFill>
                  <a:srgbClr val="606060"/>
                </a:solidFill>
                <a:latin typeface="Calibri"/>
              </a:rPr>
              <a:t>Torches Plasma 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88219" y="5341919"/>
            <a:ext cx="1571613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Creuset Froid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5939855" y="5822680"/>
            <a:ext cx="216321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11516" y="5674168"/>
            <a:ext cx="129614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Lingot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36278" y="3893358"/>
            <a:ext cx="129614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Anneau mouleur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99592" y="4355421"/>
            <a:ext cx="117725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700" b="1" i="1" dirty="0" smtClean="0">
                <a:solidFill>
                  <a:srgbClr val="606060"/>
                </a:solidFill>
                <a:latin typeface="Calibri"/>
              </a:rPr>
              <a:t>Briquettes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076846" y="4112487"/>
            <a:ext cx="838970" cy="437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0" idx="3"/>
          </p:cNvCxnSpPr>
          <p:nvPr/>
        </p:nvCxnSpPr>
        <p:spPr>
          <a:xfrm flipV="1">
            <a:off x="3059832" y="5048609"/>
            <a:ext cx="847354" cy="487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3" idx="1"/>
          </p:cNvCxnSpPr>
          <p:nvPr/>
        </p:nvCxnSpPr>
        <p:spPr>
          <a:xfrm flipH="1" flipV="1">
            <a:off x="6588224" y="4012753"/>
            <a:ext cx="948054" cy="746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2" idx="1"/>
          </p:cNvCxnSpPr>
          <p:nvPr/>
        </p:nvCxnSpPr>
        <p:spPr>
          <a:xfrm flipH="1" flipV="1">
            <a:off x="6296607" y="5730064"/>
            <a:ext cx="514909" cy="138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8680" idx="1"/>
          </p:cNvCxnSpPr>
          <p:nvPr/>
        </p:nvCxnSpPr>
        <p:spPr>
          <a:xfrm flipH="1">
            <a:off x="3732133" y="2118122"/>
            <a:ext cx="3079383" cy="568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8680" idx="1"/>
          </p:cNvCxnSpPr>
          <p:nvPr/>
        </p:nvCxnSpPr>
        <p:spPr>
          <a:xfrm flipH="1">
            <a:off x="4716019" y="2118122"/>
            <a:ext cx="2095497" cy="518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5939855" y="2146554"/>
            <a:ext cx="871662" cy="566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6323346" y="2118122"/>
            <a:ext cx="488170" cy="594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907704" y="6285746"/>
            <a:ext cx="230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prstClr val="black"/>
                </a:solidFill>
                <a:latin typeface="Arial" pitchFamily="34" charset="0"/>
              </a:rPr>
              <a:t>Melting</a:t>
            </a:r>
            <a:r>
              <a:rPr lang="fr-FR" sz="1800" dirty="0" smtClean="0">
                <a:solidFill>
                  <a:prstClr val="black"/>
                </a:solidFill>
                <a:latin typeface="Arial" pitchFamily="34" charset="0"/>
              </a:rPr>
              <a:t> 1700 °C</a:t>
            </a:r>
            <a:endParaRPr lang="fr-FR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07970" y="1493080"/>
            <a:ext cx="8292870" cy="468964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7584" y="17487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prstClr val="black"/>
                </a:solidFill>
                <a:latin typeface="Arial" pitchFamily="34" charset="0"/>
              </a:rPr>
              <a:t>Helium</a:t>
            </a:r>
            <a:endParaRPr lang="fr-FR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6" name="Image 25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80790444"/>
              </p:ext>
            </p:extLst>
          </p:nvPr>
        </p:nvGraphicFramePr>
        <p:xfrm>
          <a:off x="1586298" y="1112891"/>
          <a:ext cx="7263345" cy="466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2258034" y="2731214"/>
            <a:ext cx="6434781" cy="2728622"/>
            <a:chOff x="2195736" y="2996952"/>
            <a:chExt cx="5400600" cy="2375711"/>
          </a:xfrm>
        </p:grpSpPr>
        <p:sp>
          <p:nvSpPr>
            <p:cNvPr id="8" name="ZoneTexte 7"/>
            <p:cNvSpPr txBox="1"/>
            <p:nvPr/>
          </p:nvSpPr>
          <p:spPr>
            <a:xfrm>
              <a:off x="2195736" y="4809926"/>
              <a:ext cx="1707119" cy="56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1F497D">
                      <a:lumMod val="75000"/>
                    </a:srgbClr>
                  </a:solidFill>
                  <a:latin typeface="Calibri"/>
                </a:defRPr>
              </a:lvl1pPr>
            </a:lstStyle>
            <a:p>
              <a:r>
                <a:rPr lang="en-US" sz="1800" dirty="0"/>
                <a:t>Reflection and project structuring 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275856" y="4067780"/>
              <a:ext cx="1889348" cy="56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Erection of the new plant next to UKAD</a:t>
              </a:r>
              <a:endParaRPr lang="en-US" sz="1800" dirty="0">
                <a:solidFill>
                  <a:srgbClr val="1F497D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644008" y="3429000"/>
              <a:ext cx="1669462" cy="32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800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Production startup</a:t>
              </a:r>
              <a:endParaRPr lang="fr-FR" sz="1800" dirty="0">
                <a:solidFill>
                  <a:srgbClr val="1F497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084168" y="2996952"/>
              <a:ext cx="1512168" cy="32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Full maturity</a:t>
              </a:r>
              <a:endPara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endParaRPr>
            </a:p>
          </p:txBody>
        </p:sp>
      </p:grpSp>
      <p:pic>
        <p:nvPicPr>
          <p:cNvPr id="8193" name="Picture 1" descr="C:\Users\caroline.marty\Desktop\Henriette\2015 05 1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76" y="3665488"/>
            <a:ext cx="1739193" cy="11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Y:\01_Projet\11-Communication\Photos et Vidéos chantier\Photos 24 et 25 09 15\DSCN009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996" y="1985563"/>
            <a:ext cx="1786984" cy="13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">
            <a:hlinkClick r:id="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292" y="278381"/>
            <a:ext cx="1728192" cy="11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 idx="4294967295"/>
          </p:nvPr>
        </p:nvSpPr>
        <p:spPr>
          <a:xfrm>
            <a:off x="56735" y="5810527"/>
            <a:ext cx="4464496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EcoTitanium planning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977" y="597802"/>
            <a:ext cx="1766158" cy="14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42322" y="3589172"/>
            <a:ext cx="37343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First deliveries with Ingots according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AMS 4928: November2017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56" y="4671528"/>
            <a:ext cx="4714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90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246" y="152636"/>
            <a:ext cx="6229198" cy="620688"/>
          </a:xfrm>
        </p:spPr>
        <p:txBody>
          <a:bodyPr>
            <a:noAutofit/>
          </a:bodyPr>
          <a:lstStyle/>
          <a:p>
            <a:pPr eaLnBrk="1" hangingPunct="1"/>
            <a:r>
              <a:rPr lang="fr-FR" sz="2800" dirty="0" smtClean="0"/>
              <a:t>An open Solution for all UKAD </a:t>
            </a:r>
            <a:r>
              <a:rPr lang="fr-FR" sz="2800" dirty="0" err="1" smtClean="0"/>
              <a:t>customers</a:t>
            </a:r>
            <a:endParaRPr lang="fr-FR" sz="2800" dirty="0" smtClean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45947" y="1196752"/>
            <a:ext cx="84246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The revert loop will be available for all UKAD’s  customers, based on circular Economy.</a:t>
            </a:r>
          </a:p>
        </p:txBody>
      </p:sp>
      <p:pic>
        <p:nvPicPr>
          <p:cNvPr id="26" name="Image 25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40" y="1772816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lèche courbée vers le haut 1"/>
          <p:cNvSpPr/>
          <p:nvPr/>
        </p:nvSpPr>
        <p:spPr>
          <a:xfrm>
            <a:off x="1619672" y="4964068"/>
            <a:ext cx="6314679" cy="1584176"/>
          </a:xfrm>
          <a:prstGeom prst="curvedUpArrow">
            <a:avLst/>
          </a:prstGeom>
          <a:solidFill>
            <a:srgbClr val="92D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4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11430" y="338697"/>
            <a:ext cx="9097074" cy="2700498"/>
            <a:chOff x="11430" y="305371"/>
            <a:chExt cx="9097074" cy="270049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14575" y="308184"/>
              <a:ext cx="1888773" cy="269487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C:\Users\caroline.marty\Desktop\bille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29" y="308184"/>
              <a:ext cx="1781145" cy="268540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00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59" y="308184"/>
              <a:ext cx="1924045" cy="2697685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C:\Users\caroline.marty\AppData\Local\Microsoft\Windows\Temporary Internet Files\Content.Outlook\LRFBDNXP\IMG_052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30" y="305371"/>
              <a:ext cx="1772429" cy="270049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822" y="308183"/>
              <a:ext cx="1730682" cy="2685409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8579" y="5225722"/>
            <a:ext cx="8640763" cy="863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b="1" i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800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10800000">
            <a:off x="0" y="6598235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916" y="90486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83859" y="3573016"/>
            <a:ext cx="509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Thank you for your attention</a:t>
            </a: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4541510"/>
            <a:ext cx="4154502" cy="1800000"/>
          </a:xfrm>
          <a:prstGeom prst="rect">
            <a:avLst/>
          </a:prstGeom>
          <a:solidFill>
            <a:schemeClr val="accent2"/>
          </a:solidFill>
          <a:effectLst>
            <a:softEdge rad="0"/>
          </a:effectLst>
        </p:spPr>
      </p:pic>
      <p:pic>
        <p:nvPicPr>
          <p:cNvPr id="17" name="Picture 3" descr="UKAD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72" y="4543987"/>
            <a:ext cx="4896668" cy="17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que-AD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sque-AD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19951</TotalTime>
  <Words>215</Words>
  <Application>Microsoft Office PowerPoint</Application>
  <PresentationFormat>Affichage à l'écran (4:3)</PresentationFormat>
  <Paragraphs>58</Paragraphs>
  <Slides>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1_Presentation_AD08</vt:lpstr>
      <vt:lpstr>Thème Office</vt:lpstr>
      <vt:lpstr>Masque-AD-2015</vt:lpstr>
      <vt:lpstr>1_Masque-AD-2015</vt:lpstr>
      <vt:lpstr>1_Conception personnalisée</vt:lpstr>
      <vt:lpstr>2_Conception personnalisée</vt:lpstr>
      <vt:lpstr>3_Conception personnalisée</vt:lpstr>
      <vt:lpstr>4_Conception personnalisée</vt:lpstr>
      <vt:lpstr>Partnerships form an integrated Titanium Solution</vt:lpstr>
      <vt:lpstr>Production generates significant volume of scrap</vt:lpstr>
      <vt:lpstr>Scrap generated in Europe is a key for competitiveness of US titanium melters </vt:lpstr>
      <vt:lpstr>Committed shareholders</vt:lpstr>
      <vt:lpstr>Main Equipment :  A Plasma Furnace Cold Hearth Refining </vt:lpstr>
      <vt:lpstr>Principle</vt:lpstr>
      <vt:lpstr>EcoTitanium planning</vt:lpstr>
      <vt:lpstr>An open Solution for all UKAD customers</vt:lpstr>
      <vt:lpstr>Présentation PowerPoint</vt:lpstr>
    </vt:vector>
  </TitlesOfParts>
  <Company>Aubert &amp; Duval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Patrick Delaborrde</dc:creator>
  <cp:lastModifiedBy>Patrick Delaborde</cp:lastModifiedBy>
  <cp:revision>528</cp:revision>
  <dcterms:created xsi:type="dcterms:W3CDTF">2008-05-27T15:51:13Z</dcterms:created>
  <dcterms:modified xsi:type="dcterms:W3CDTF">2017-01-31T21:45:20Z</dcterms:modified>
</cp:coreProperties>
</file>