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0" r:id="rId4"/>
    <p:sldMasterId id="2147483703" r:id="rId5"/>
    <p:sldMasterId id="2147483706" r:id="rId6"/>
    <p:sldMasterId id="2147483709" r:id="rId7"/>
    <p:sldMasterId id="2147483712" r:id="rId8"/>
  </p:sldMasterIdLst>
  <p:notesMasterIdLst>
    <p:notesMasterId r:id="rId40"/>
  </p:notesMasterIdLst>
  <p:handoutMasterIdLst>
    <p:handoutMasterId r:id="rId41"/>
  </p:handoutMasterIdLst>
  <p:sldIdLst>
    <p:sldId id="660" r:id="rId9"/>
    <p:sldId id="757" r:id="rId10"/>
    <p:sldId id="734" r:id="rId11"/>
    <p:sldId id="639" r:id="rId12"/>
    <p:sldId id="680" r:id="rId13"/>
    <p:sldId id="706" r:id="rId14"/>
    <p:sldId id="733" r:id="rId15"/>
    <p:sldId id="670" r:id="rId16"/>
    <p:sldId id="679" r:id="rId17"/>
    <p:sldId id="669" r:id="rId18"/>
    <p:sldId id="752" r:id="rId19"/>
    <p:sldId id="758" r:id="rId20"/>
    <p:sldId id="711" r:id="rId21"/>
    <p:sldId id="712" r:id="rId22"/>
    <p:sldId id="751" r:id="rId23"/>
    <p:sldId id="756" r:id="rId24"/>
    <p:sldId id="727" r:id="rId25"/>
    <p:sldId id="728" r:id="rId26"/>
    <p:sldId id="759" r:id="rId27"/>
    <p:sldId id="760" r:id="rId28"/>
    <p:sldId id="755" r:id="rId29"/>
    <p:sldId id="743" r:id="rId30"/>
    <p:sldId id="744" r:id="rId31"/>
    <p:sldId id="745" r:id="rId32"/>
    <p:sldId id="739" r:id="rId33"/>
    <p:sldId id="740" r:id="rId34"/>
    <p:sldId id="746" r:id="rId35"/>
    <p:sldId id="750" r:id="rId36"/>
    <p:sldId id="762" r:id="rId37"/>
    <p:sldId id="761" r:id="rId38"/>
    <p:sldId id="723" r:id="rId39"/>
  </p:sldIdLst>
  <p:sldSz cx="9144000" cy="6858000" type="screen4x3"/>
  <p:notesSz cx="45656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  <a:srgbClr val="A50021"/>
    <a:srgbClr val="990033"/>
    <a:srgbClr val="CC0000"/>
    <a:srgbClr val="A3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7" autoAdjust="0"/>
    <p:restoredTop sz="99137" autoAdjust="0"/>
  </p:normalViewPr>
  <p:slideViewPr>
    <p:cSldViewPr>
      <p:cViewPr>
        <p:scale>
          <a:sx n="70" d="100"/>
          <a:sy n="70" d="100"/>
        </p:scale>
        <p:origin x="-11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2329508810204393"/>
          <c:w val="0.64463764797372347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022144"/>
        <c:axId val="76023680"/>
      </c:barChart>
      <c:catAx>
        <c:axId val="760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023680"/>
        <c:crosses val="autoZero"/>
        <c:auto val="1"/>
        <c:lblAlgn val="ctr"/>
        <c:lblOffset val="100"/>
        <c:noMultiLvlLbl val="0"/>
      </c:catAx>
      <c:valAx>
        <c:axId val="7602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02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2329508810204393"/>
          <c:w val="0.64463764797372347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086272"/>
        <c:axId val="509263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turnover, $M</c:v>
                </c:pt>
              </c:strCache>
            </c:strRef>
          </c:tx>
          <c:spPr>
            <a:ln w="60325" cap="rnd">
              <a:solidFill>
                <a:schemeClr val="accent2"/>
              </a:solidFill>
              <a:rou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</c:v>
                </c:pt>
                <c:pt idx="1">
                  <c:v>1.4</c:v>
                </c:pt>
                <c:pt idx="2">
                  <c:v>18.600000000000001</c:v>
                </c:pt>
                <c:pt idx="3">
                  <c:v>39.4</c:v>
                </c:pt>
                <c:pt idx="4">
                  <c:v>75.900000000000006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41952"/>
        <c:axId val="50927872"/>
      </c:lineChart>
      <c:catAx>
        <c:axId val="7608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926336"/>
        <c:crosses val="autoZero"/>
        <c:auto val="1"/>
        <c:lblAlgn val="ctr"/>
        <c:lblOffset val="100"/>
        <c:noMultiLvlLbl val="0"/>
      </c:catAx>
      <c:valAx>
        <c:axId val="5092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086272"/>
        <c:crosses val="autoZero"/>
        <c:crossBetween val="between"/>
      </c:valAx>
      <c:valAx>
        <c:axId val="509278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941952"/>
        <c:crosses val="max"/>
        <c:crossBetween val="between"/>
      </c:valAx>
      <c:catAx>
        <c:axId val="5094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27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8DDAB-563D-4E45-B613-06288FD346CD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0D975801-5D6C-4858-A0BA-F36B3E222902}">
      <dgm:prSet phldrT="[Texte]" custT="1"/>
      <dgm:spPr>
        <a:solidFill>
          <a:schemeClr val="accent1">
            <a:hueOff val="0"/>
            <a:satOff val="0"/>
            <a:lumOff val="0"/>
            <a:alpha val="32000"/>
          </a:schemeClr>
        </a:solidFill>
      </dgm:spPr>
      <dgm:t>
        <a:bodyPr anchor="t" anchorCtr="0"/>
        <a:lstStyle/>
        <a:p>
          <a:endParaRPr lang="fr-FR" sz="2000" b="1" dirty="0"/>
        </a:p>
      </dgm:t>
    </dgm:pt>
    <dgm:pt modelId="{607012AC-D249-4ECC-BA1F-ADFE59BFCFBB}" type="parTrans" cxnId="{B5CD56D5-9FD3-4445-A996-BDFB61D6C2E4}">
      <dgm:prSet/>
      <dgm:spPr/>
      <dgm:t>
        <a:bodyPr/>
        <a:lstStyle/>
        <a:p>
          <a:endParaRPr lang="fr-FR"/>
        </a:p>
      </dgm:t>
    </dgm:pt>
    <dgm:pt modelId="{A21F5D0D-6F15-465F-A575-DBDB340BCB17}" type="sibTrans" cxnId="{B5CD56D5-9FD3-4445-A996-BDFB61D6C2E4}">
      <dgm:prSet/>
      <dgm:spPr/>
      <dgm:t>
        <a:bodyPr/>
        <a:lstStyle/>
        <a:p>
          <a:endParaRPr lang="fr-FR"/>
        </a:p>
      </dgm:t>
    </dgm:pt>
    <dgm:pt modelId="{1730BDBF-F91E-4529-AF37-5771EA87A23A}">
      <dgm:prSet phldrT="[Texte]" custT="1"/>
      <dgm:spPr/>
      <dgm:t>
        <a:bodyPr anchor="t" anchorCtr="0"/>
        <a:lstStyle/>
        <a:p>
          <a:pPr>
            <a:spcAft>
              <a:spcPts val="0"/>
            </a:spcAft>
          </a:pPr>
          <a:endParaRPr lang="fr-FR" sz="2000" b="1" dirty="0"/>
        </a:p>
      </dgm:t>
    </dgm:pt>
    <dgm:pt modelId="{D195A9B3-3C55-4B32-B486-06405F67CD22}" type="parTrans" cxnId="{D0634BE7-3384-48A1-AF52-3E9C193A4A38}">
      <dgm:prSet/>
      <dgm:spPr/>
      <dgm:t>
        <a:bodyPr/>
        <a:lstStyle/>
        <a:p>
          <a:endParaRPr lang="fr-FR"/>
        </a:p>
      </dgm:t>
    </dgm:pt>
    <dgm:pt modelId="{30F0AF51-82AE-454E-9E09-3C7A84D9E956}" type="sibTrans" cxnId="{D0634BE7-3384-48A1-AF52-3E9C193A4A38}">
      <dgm:prSet/>
      <dgm:spPr/>
      <dgm:t>
        <a:bodyPr/>
        <a:lstStyle/>
        <a:p>
          <a:endParaRPr lang="fr-FR"/>
        </a:p>
      </dgm:t>
    </dgm:pt>
    <dgm:pt modelId="{B2C5081A-D579-491E-B3E1-411841C9C663}">
      <dgm:prSet phldrT="[Texte]" custT="1"/>
      <dgm:spPr/>
      <dgm:t>
        <a:bodyPr anchor="t" anchorCtr="0"/>
        <a:lstStyle/>
        <a:p>
          <a:endParaRPr lang="fr-FR" sz="2000" b="1" dirty="0"/>
        </a:p>
      </dgm:t>
    </dgm:pt>
    <dgm:pt modelId="{896B321B-149F-48DF-9687-CFEB964AABF6}" type="parTrans" cxnId="{8356E74B-B51A-40F2-A2D7-E6637F8A9161}">
      <dgm:prSet/>
      <dgm:spPr/>
      <dgm:t>
        <a:bodyPr/>
        <a:lstStyle/>
        <a:p>
          <a:endParaRPr lang="fr-FR"/>
        </a:p>
      </dgm:t>
    </dgm:pt>
    <dgm:pt modelId="{60E2F637-5AD1-4592-819C-F8F91E6E848C}" type="sibTrans" cxnId="{8356E74B-B51A-40F2-A2D7-E6637F8A9161}">
      <dgm:prSet/>
      <dgm:spPr/>
      <dgm:t>
        <a:bodyPr/>
        <a:lstStyle/>
        <a:p>
          <a:endParaRPr lang="fr-FR"/>
        </a:p>
      </dgm:t>
    </dgm:pt>
    <dgm:pt modelId="{E57B0C81-8D9E-411B-AC75-2B9D3E93376D}" type="pres">
      <dgm:prSet presAssocID="{6CB8DDAB-563D-4E45-B613-06288FD346CD}" presName="Name0" presStyleCnt="0">
        <dgm:presLayoutVars>
          <dgm:dir/>
          <dgm:animLvl val="lvl"/>
          <dgm:resizeHandles val="exact"/>
        </dgm:presLayoutVars>
      </dgm:prSet>
      <dgm:spPr/>
    </dgm:pt>
    <dgm:pt modelId="{2CC05583-366B-49A6-BAA9-635887FB138F}" type="pres">
      <dgm:prSet presAssocID="{0D975801-5D6C-4858-A0BA-F36B3E222902}" presName="Name8" presStyleCnt="0"/>
      <dgm:spPr/>
    </dgm:pt>
    <dgm:pt modelId="{B2F05A53-B71E-4FD2-B102-7BA8F3620A81}" type="pres">
      <dgm:prSet presAssocID="{0D975801-5D6C-4858-A0BA-F36B3E222902}" presName="level" presStyleLbl="node1" presStyleIdx="0" presStyleCnt="3" custLinFactNeighborY="-41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516CAC-EAED-4A58-82D4-2C50B0ED3812}" type="pres">
      <dgm:prSet presAssocID="{0D975801-5D6C-4858-A0BA-F36B3E2229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5E2BBA-D389-40E3-804B-B28FA5718028}" type="pres">
      <dgm:prSet presAssocID="{1730BDBF-F91E-4529-AF37-5771EA87A23A}" presName="Name8" presStyleCnt="0"/>
      <dgm:spPr/>
    </dgm:pt>
    <dgm:pt modelId="{5F96D42D-20CD-4585-AF40-2AFB3BC5B88D}" type="pres">
      <dgm:prSet presAssocID="{1730BDBF-F91E-4529-AF37-5771EA87A23A}" presName="level" presStyleLbl="node1" presStyleIdx="1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5A8DD-C564-4992-A964-A20E5BD56ECA}" type="pres">
      <dgm:prSet presAssocID="{1730BDBF-F91E-4529-AF37-5771EA87A2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4A637-AAFE-4EF7-A8A5-F068019DFBA8}" type="pres">
      <dgm:prSet presAssocID="{B2C5081A-D579-491E-B3E1-411841C9C663}" presName="Name8" presStyleCnt="0"/>
      <dgm:spPr/>
    </dgm:pt>
    <dgm:pt modelId="{B9D99A93-A961-44F4-862B-9C3E9A8ED7B4}" type="pres">
      <dgm:prSet presAssocID="{B2C5081A-D579-491E-B3E1-411841C9C663}" presName="level" presStyleLbl="node1" presStyleIdx="2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7A062E-BCCB-48FC-9807-7707E73CB2E3}" type="pres">
      <dgm:prSet presAssocID="{B2C5081A-D579-491E-B3E1-411841C9C6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CD56D5-9FD3-4445-A996-BDFB61D6C2E4}" srcId="{6CB8DDAB-563D-4E45-B613-06288FD346CD}" destId="{0D975801-5D6C-4858-A0BA-F36B3E222902}" srcOrd="0" destOrd="0" parTransId="{607012AC-D249-4ECC-BA1F-ADFE59BFCFBB}" sibTransId="{A21F5D0D-6F15-465F-A575-DBDB340BCB17}"/>
    <dgm:cxn modelId="{F9654E6D-D4B9-4449-B598-1C8586277C09}" type="presOf" srcId="{6CB8DDAB-563D-4E45-B613-06288FD346CD}" destId="{E57B0C81-8D9E-411B-AC75-2B9D3E93376D}" srcOrd="0" destOrd="0" presId="urn:microsoft.com/office/officeart/2005/8/layout/pyramid3"/>
    <dgm:cxn modelId="{9694F1C0-C241-4E2D-9AF6-E67E5D27F125}" type="presOf" srcId="{0D975801-5D6C-4858-A0BA-F36B3E222902}" destId="{B2F05A53-B71E-4FD2-B102-7BA8F3620A81}" srcOrd="0" destOrd="0" presId="urn:microsoft.com/office/officeart/2005/8/layout/pyramid3"/>
    <dgm:cxn modelId="{3CCC348C-64A7-42D8-9B9E-093CDA4768B0}" type="presOf" srcId="{1730BDBF-F91E-4529-AF37-5771EA87A23A}" destId="{F105A8DD-C564-4992-A964-A20E5BD56ECA}" srcOrd="1" destOrd="0" presId="urn:microsoft.com/office/officeart/2005/8/layout/pyramid3"/>
    <dgm:cxn modelId="{8356E74B-B51A-40F2-A2D7-E6637F8A9161}" srcId="{6CB8DDAB-563D-4E45-B613-06288FD346CD}" destId="{B2C5081A-D579-491E-B3E1-411841C9C663}" srcOrd="2" destOrd="0" parTransId="{896B321B-149F-48DF-9687-CFEB964AABF6}" sibTransId="{60E2F637-5AD1-4592-819C-F8F91E6E848C}"/>
    <dgm:cxn modelId="{F6B68739-3985-44D3-9052-6BEA3D8CDE48}" type="presOf" srcId="{1730BDBF-F91E-4529-AF37-5771EA87A23A}" destId="{5F96D42D-20CD-4585-AF40-2AFB3BC5B88D}" srcOrd="0" destOrd="0" presId="urn:microsoft.com/office/officeart/2005/8/layout/pyramid3"/>
    <dgm:cxn modelId="{9E5C6053-942C-4B67-960C-33B40DB6FCEB}" type="presOf" srcId="{B2C5081A-D579-491E-B3E1-411841C9C663}" destId="{6D7A062E-BCCB-48FC-9807-7707E73CB2E3}" srcOrd="1" destOrd="0" presId="urn:microsoft.com/office/officeart/2005/8/layout/pyramid3"/>
    <dgm:cxn modelId="{E4571211-FEE6-4C66-A55E-C81B6245D266}" type="presOf" srcId="{B2C5081A-D579-491E-B3E1-411841C9C663}" destId="{B9D99A93-A961-44F4-862B-9C3E9A8ED7B4}" srcOrd="0" destOrd="0" presId="urn:microsoft.com/office/officeart/2005/8/layout/pyramid3"/>
    <dgm:cxn modelId="{D0634BE7-3384-48A1-AF52-3E9C193A4A38}" srcId="{6CB8DDAB-563D-4E45-B613-06288FD346CD}" destId="{1730BDBF-F91E-4529-AF37-5771EA87A23A}" srcOrd="1" destOrd="0" parTransId="{D195A9B3-3C55-4B32-B486-06405F67CD22}" sibTransId="{30F0AF51-82AE-454E-9E09-3C7A84D9E956}"/>
    <dgm:cxn modelId="{94EA8577-E18A-4870-B274-8C1C38D94D7C}" type="presOf" srcId="{0D975801-5D6C-4858-A0BA-F36B3E222902}" destId="{C4516CAC-EAED-4A58-82D4-2C50B0ED3812}" srcOrd="1" destOrd="0" presId="urn:microsoft.com/office/officeart/2005/8/layout/pyramid3"/>
    <dgm:cxn modelId="{C0884CC4-3576-4FF7-A403-7B19E52451DC}" type="presParOf" srcId="{E57B0C81-8D9E-411B-AC75-2B9D3E93376D}" destId="{2CC05583-366B-49A6-BAA9-635887FB138F}" srcOrd="0" destOrd="0" presId="urn:microsoft.com/office/officeart/2005/8/layout/pyramid3"/>
    <dgm:cxn modelId="{ABC72806-2507-49AB-9BD5-C688C9464331}" type="presParOf" srcId="{2CC05583-366B-49A6-BAA9-635887FB138F}" destId="{B2F05A53-B71E-4FD2-B102-7BA8F3620A81}" srcOrd="0" destOrd="0" presId="urn:microsoft.com/office/officeart/2005/8/layout/pyramid3"/>
    <dgm:cxn modelId="{84853FCD-F69D-4BFC-A3D3-993CA4FDF7B0}" type="presParOf" srcId="{2CC05583-366B-49A6-BAA9-635887FB138F}" destId="{C4516CAC-EAED-4A58-82D4-2C50B0ED3812}" srcOrd="1" destOrd="0" presId="urn:microsoft.com/office/officeart/2005/8/layout/pyramid3"/>
    <dgm:cxn modelId="{E698E597-2598-49CF-9A08-EE93FD9D3436}" type="presParOf" srcId="{E57B0C81-8D9E-411B-AC75-2B9D3E93376D}" destId="{7E5E2BBA-D389-40E3-804B-B28FA5718028}" srcOrd="1" destOrd="0" presId="urn:microsoft.com/office/officeart/2005/8/layout/pyramid3"/>
    <dgm:cxn modelId="{846C8FC5-A8FE-4C03-9EE5-4925F95C29DD}" type="presParOf" srcId="{7E5E2BBA-D389-40E3-804B-B28FA5718028}" destId="{5F96D42D-20CD-4585-AF40-2AFB3BC5B88D}" srcOrd="0" destOrd="0" presId="urn:microsoft.com/office/officeart/2005/8/layout/pyramid3"/>
    <dgm:cxn modelId="{7D58DE4C-C999-4B3F-AD1F-45E5301890D6}" type="presParOf" srcId="{7E5E2BBA-D389-40E3-804B-B28FA5718028}" destId="{F105A8DD-C564-4992-A964-A20E5BD56ECA}" srcOrd="1" destOrd="0" presId="urn:microsoft.com/office/officeart/2005/8/layout/pyramid3"/>
    <dgm:cxn modelId="{E9031D04-1356-48A7-874F-E287BC7D5D13}" type="presParOf" srcId="{E57B0C81-8D9E-411B-AC75-2B9D3E93376D}" destId="{9E24A637-AAFE-4EF7-A8A5-F068019DFBA8}" srcOrd="2" destOrd="0" presId="urn:microsoft.com/office/officeart/2005/8/layout/pyramid3"/>
    <dgm:cxn modelId="{20038249-C891-45BD-ABCE-9EB9A7979F7A}" type="presParOf" srcId="{9E24A637-AAFE-4EF7-A8A5-F068019DFBA8}" destId="{B9D99A93-A961-44F4-862B-9C3E9A8ED7B4}" srcOrd="0" destOrd="0" presId="urn:microsoft.com/office/officeart/2005/8/layout/pyramid3"/>
    <dgm:cxn modelId="{0BB07885-3890-484B-BC5A-9B83D0107CC1}" type="presParOf" srcId="{9E24A637-AAFE-4EF7-A8A5-F068019DFBA8}" destId="{6D7A062E-BCCB-48FC-9807-7707E73CB2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/>
    </dgm:pt>
    <dgm:pt modelId="{1589FE81-DD30-47CB-8B99-7DCF4A718456}" type="pres">
      <dgm:prSet presAssocID="{96287EC3-ECB5-4C71-A8FA-9639DC21EC4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/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/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/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5D222FA4-4B5E-4FDD-B131-CCB5AC586CA5}" type="presOf" srcId="{D3B080AC-6A78-49A2-92DA-995495E3EDBA}" destId="{69CA776A-BEE8-40DF-8E6E-140CA480A525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6CADD951-0053-410F-AFBA-2EBAF6679FF9}" type="presOf" srcId="{BD995CB4-D98A-47EC-AC72-205650B04B7F}" destId="{BFC4252F-5609-43FA-BB2E-1CECA8F68344}" srcOrd="0" destOrd="0" presId="urn:microsoft.com/office/officeart/2005/8/layout/arrow2"/>
    <dgm:cxn modelId="{4B2004D5-7E19-4EED-8C67-471072697109}" type="presOf" srcId="{267FB777-1607-4F52-A9FF-DA713A3513E6}" destId="{E5DE07CB-D659-407E-9FC8-414C3CAE323D}" srcOrd="0" destOrd="0" presId="urn:microsoft.com/office/officeart/2005/8/layout/arrow2"/>
    <dgm:cxn modelId="{4FAAA28A-06E6-4B90-90D9-EA48DB4BFC87}" type="presOf" srcId="{96287EC3-ECB5-4C71-A8FA-9639DC21EC4F}" destId="{1589FE81-DD30-47CB-8B99-7DCF4A718456}" srcOrd="0" destOrd="0" presId="urn:microsoft.com/office/officeart/2005/8/layout/arrow2"/>
    <dgm:cxn modelId="{A2516057-ABEE-4B70-8A5C-890F81723B47}" type="presOf" srcId="{6FAA8EA2-11D8-4BA4-B249-53355A62E2A7}" destId="{CDCEFCAE-F974-4DF8-ACCC-4B2A5A3463D1}" srcOrd="0" destOrd="0" presId="urn:microsoft.com/office/officeart/2005/8/layout/arrow2"/>
    <dgm:cxn modelId="{DFD0EA3B-03DB-41BD-9EA5-5F5BC835E0C3}" type="presParOf" srcId="{E5DE07CB-D659-407E-9FC8-414C3CAE323D}" destId="{856409F8-6F23-417B-91E7-98537CD367E0}" srcOrd="0" destOrd="0" presId="urn:microsoft.com/office/officeart/2005/8/layout/arrow2"/>
    <dgm:cxn modelId="{5404F0AA-7B22-43B9-9FAC-80FCBF4BCCFE}" type="presParOf" srcId="{E5DE07CB-D659-407E-9FC8-414C3CAE323D}" destId="{E3C53AC1-DE4A-4923-BDC4-9A3B20ED6A68}" srcOrd="1" destOrd="0" presId="urn:microsoft.com/office/officeart/2005/8/layout/arrow2"/>
    <dgm:cxn modelId="{FB6F64C1-187C-4B96-B24F-2A8A51C5F325}" type="presParOf" srcId="{E3C53AC1-DE4A-4923-BDC4-9A3B20ED6A68}" destId="{FBBA8823-C6A8-43B0-85D4-8705FDDF9BFC}" srcOrd="0" destOrd="0" presId="urn:microsoft.com/office/officeart/2005/8/layout/arrow2"/>
    <dgm:cxn modelId="{A178C23C-C8F6-4ACC-9CCF-364172D278BC}" type="presParOf" srcId="{E3C53AC1-DE4A-4923-BDC4-9A3B20ED6A68}" destId="{1589FE81-DD30-47CB-8B99-7DCF4A718456}" srcOrd="1" destOrd="0" presId="urn:microsoft.com/office/officeart/2005/8/layout/arrow2"/>
    <dgm:cxn modelId="{F9F9CC27-D1FA-4EA8-BE61-2F8D57B63864}" type="presParOf" srcId="{E3C53AC1-DE4A-4923-BDC4-9A3B20ED6A68}" destId="{5F828938-06DE-4A9B-A85A-EAC606A4C7B7}" srcOrd="2" destOrd="0" presId="urn:microsoft.com/office/officeart/2005/8/layout/arrow2"/>
    <dgm:cxn modelId="{0F6C60A7-6575-42FB-B92E-B8F920D09F54}" type="presParOf" srcId="{E3C53AC1-DE4A-4923-BDC4-9A3B20ED6A68}" destId="{CDCEFCAE-F974-4DF8-ACCC-4B2A5A3463D1}" srcOrd="3" destOrd="0" presId="urn:microsoft.com/office/officeart/2005/8/layout/arrow2"/>
    <dgm:cxn modelId="{6BF12256-373B-40B8-A2BB-5110D3B912B2}" type="presParOf" srcId="{E3C53AC1-DE4A-4923-BDC4-9A3B20ED6A68}" destId="{E680F8B0-0940-4783-A19B-4D652B9256EA}" srcOrd="4" destOrd="0" presId="urn:microsoft.com/office/officeart/2005/8/layout/arrow2"/>
    <dgm:cxn modelId="{12915AF9-9C54-4372-A5E8-3DC55748D3C8}" type="presParOf" srcId="{E3C53AC1-DE4A-4923-BDC4-9A3B20ED6A68}" destId="{BFC4252F-5609-43FA-BB2E-1CECA8F68344}" srcOrd="5" destOrd="0" presId="urn:microsoft.com/office/officeart/2005/8/layout/arrow2"/>
    <dgm:cxn modelId="{77A76BCE-B2AD-43DC-8545-5B4CCD87FA4B}" type="presParOf" srcId="{E3C53AC1-DE4A-4923-BDC4-9A3B20ED6A68}" destId="{83DDC8F4-BC3D-4F4A-BFA8-37C8AD69F0D7}" srcOrd="6" destOrd="0" presId="urn:microsoft.com/office/officeart/2005/8/layout/arrow2"/>
    <dgm:cxn modelId="{72AADA36-46BA-40D5-BD9A-0EC29C06B0F4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05A53-B71E-4FD2-B102-7BA8F3620A81}">
      <dsp:nvSpPr>
        <dsp:cNvPr id="0" name=""/>
        <dsp:cNvSpPr/>
      </dsp:nvSpPr>
      <dsp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 val="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1066799" y="0"/>
        <a:ext cx="3962400" cy="1354666"/>
      </dsp:txXfrm>
    </dsp:sp>
    <dsp:sp modelId="{5F96D42D-20CD-4585-AF40-2AFB3BC5B88D}">
      <dsp:nvSpPr>
        <dsp:cNvPr id="0" name=""/>
        <dsp:cNvSpPr/>
      </dsp:nvSpPr>
      <dsp:spPr>
        <a:xfrm rot="10800000">
          <a:off x="1015999" y="1281325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2000" b="1" kern="1200" dirty="0"/>
        </a:p>
      </dsp:txBody>
      <dsp:txXfrm rot="-10800000">
        <a:off x="1727199" y="1281325"/>
        <a:ext cx="2641600" cy="1354666"/>
      </dsp:txXfrm>
    </dsp:sp>
    <dsp:sp modelId="{B9D99A93-A961-44F4-862B-9C3E9A8ED7B4}">
      <dsp:nvSpPr>
        <dsp:cNvPr id="0" name=""/>
        <dsp:cNvSpPr/>
      </dsp:nvSpPr>
      <dsp:spPr>
        <a:xfrm rot="10800000">
          <a:off x="2031999" y="2635991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2031999" y="2635991"/>
        <a:ext cx="20320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5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98967" y="3523225"/>
          <a:ext cx="1242031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798967" y="3523225"/>
        <a:ext cx="1242031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79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t" anchorCtr="0" compatLnSpc="1">
            <a:prstTxWarp prst="textNoShape">
              <a:avLst/>
            </a:prstTxWarp>
          </a:bodyPr>
          <a:lstStyle>
            <a:lvl1pPr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038" y="0"/>
            <a:ext cx="1978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t" anchorCtr="0" compatLnSpc="1">
            <a:prstTxWarp prst="textNoShape">
              <a:avLst/>
            </a:prstTxWarp>
          </a:bodyPr>
          <a:lstStyle>
            <a:lvl1pPr algn="r"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1979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b" anchorCtr="0" compatLnSpc="1">
            <a:prstTxWarp prst="textNoShape">
              <a:avLst/>
            </a:prstTxWarp>
          </a:bodyPr>
          <a:lstStyle>
            <a:lvl1pPr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038" y="6457950"/>
            <a:ext cx="1978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b" anchorCtr="0" compatLnSpc="1">
            <a:prstTxWarp prst="textNoShape">
              <a:avLst/>
            </a:prstTxWarp>
          </a:bodyPr>
          <a:lstStyle>
            <a:lvl1pPr algn="r" defTabSz="649288">
              <a:defRPr sz="900"/>
            </a:lvl1pPr>
          </a:lstStyle>
          <a:p>
            <a:pPr>
              <a:defRPr/>
            </a:pPr>
            <a:fld id="{9975A524-08F0-4823-94BE-540995A7AA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8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589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>
            <a:lvl1pPr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97150" y="0"/>
            <a:ext cx="19605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>
            <a:lvl1pPr algn="r"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7538" y="506413"/>
            <a:ext cx="3373437" cy="253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8963" y="3240088"/>
            <a:ext cx="338137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8588"/>
            <a:ext cx="19589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b" anchorCtr="0" compatLnSpc="1">
            <a:prstTxWarp prst="textNoShape">
              <a:avLst/>
            </a:prstTxWarp>
          </a:bodyPr>
          <a:lstStyle>
            <a:lvl1pPr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97150" y="6478588"/>
            <a:ext cx="19605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b" anchorCtr="0" compatLnSpc="1">
            <a:prstTxWarp prst="textNoShape">
              <a:avLst/>
            </a:prstTxWarp>
          </a:bodyPr>
          <a:lstStyle>
            <a:lvl1pPr algn="r" defTabSz="600075">
              <a:defRPr sz="800"/>
            </a:lvl1pPr>
          </a:lstStyle>
          <a:p>
            <a:pPr>
              <a:defRPr/>
            </a:pPr>
            <a:fld id="{4AB818DA-026B-40FE-9D17-C3FC8CEFFC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58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1pPr>
            <a:lvl2pPr marL="504760" indent="-194139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2pPr>
            <a:lvl3pPr marL="776554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3pPr>
            <a:lvl4pPr marL="1087176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4pPr>
            <a:lvl5pPr marL="1397798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5pPr>
            <a:lvl6pPr marL="1708419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019041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2329663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2640284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A97AAD-71DD-4EF5-9E4E-C3D8188C01CB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 2013 18,6 M€</a:t>
            </a:r>
          </a:p>
          <a:p>
            <a:r>
              <a:rPr lang="fr-FR" dirty="0" smtClean="0"/>
              <a:t>Budget 2014 1565 t 600 t taf Ca : 39 M€   2015 2500 t 1100 t taf  Ca 64 M€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818DA-026B-40FE-9D17-C3FC8CEFFC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 2013 18,6 M€</a:t>
            </a:r>
          </a:p>
          <a:p>
            <a:r>
              <a:rPr lang="fr-FR" dirty="0" smtClean="0"/>
              <a:t>Budget 2014 1565 t 600 t taf Ca : 39 M€   2015 2500 t 1100 t taf  Ca 64 M€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818DA-026B-40FE-9D17-C3FC8CEFFC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5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818DA-026B-40FE-9D17-C3FC8CEFFC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5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E044-2083-4859-B741-900CE53B819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3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800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fr-FR" sz="8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8838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228975"/>
            <a:ext cx="3654425" cy="30591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800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z="8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8838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228975"/>
            <a:ext cx="3654425" cy="30591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25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5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6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6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13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6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14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6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9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3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0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36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50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8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1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42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6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5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0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24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99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C53C-DFCD-412E-A68B-92836321E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8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B68-12F9-436E-B592-0D6DE3644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87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9A22-0615-4560-A72A-874702D23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0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68-6C86-49FF-9DFE-E3B8C9E6E0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77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471C-A422-4A7B-A396-C13669C2C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6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840-0D5B-409E-B493-F84BBE33F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68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1460-15C5-4018-AB32-932290C24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E1EB-C481-489A-BA20-7FF63855F3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05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2C05-A76D-4F5C-A731-66A9A8A05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1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5C85-BFA6-4602-9510-169BA1D6BF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00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9D0-B150-4362-8AC9-A5FB9863B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73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902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14 septembre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7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937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14 septembre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80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538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14 septembre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4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61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07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37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4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/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latin typeface="Verdana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1"/>
            <a:ext cx="244340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3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DE76DC-5236-439E-A718-AFD87C5579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14 septembre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14 septembre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44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14 septembre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0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14.png"/><Relationship Id="rId10" Type="http://schemas.openxmlformats.org/officeDocument/2006/relationships/image" Target="../media/image63.png"/><Relationship Id="rId4" Type="http://schemas.openxmlformats.org/officeDocument/2006/relationships/image" Target="../media/image58.wmf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jpeg"/><Relationship Id="rId21" Type="http://schemas.openxmlformats.org/officeDocument/2006/relationships/image" Target="../media/image82.pn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17" Type="http://schemas.openxmlformats.org/officeDocument/2006/relationships/image" Target="../media/image7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5" Type="http://schemas.openxmlformats.org/officeDocument/2006/relationships/image" Target="../media/image76.png"/><Relationship Id="rId23" Type="http://schemas.openxmlformats.org/officeDocument/2006/relationships/image" Target="../media/image84.jpeg"/><Relationship Id="rId10" Type="http://schemas.openxmlformats.org/officeDocument/2006/relationships/image" Target="../media/image71.png"/><Relationship Id="rId19" Type="http://schemas.openxmlformats.org/officeDocument/2006/relationships/image" Target="../media/image80.jpeg"/><Relationship Id="rId4" Type="http://schemas.openxmlformats.org/officeDocument/2006/relationships/image" Target="../media/image65.pn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Relationship Id="rId22" Type="http://schemas.openxmlformats.org/officeDocument/2006/relationships/image" Target="../media/image8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93.png"/><Relationship Id="rId18" Type="http://schemas.openxmlformats.org/officeDocument/2006/relationships/image" Target="../media/image97.png"/><Relationship Id="rId26" Type="http://schemas.openxmlformats.org/officeDocument/2006/relationships/image" Target="../media/image103.png"/><Relationship Id="rId3" Type="http://schemas.openxmlformats.org/officeDocument/2006/relationships/image" Target="../media/image85.jpeg"/><Relationship Id="rId21" Type="http://schemas.openxmlformats.org/officeDocument/2006/relationships/image" Target="../media/image99.png"/><Relationship Id="rId7" Type="http://schemas.openxmlformats.org/officeDocument/2006/relationships/image" Target="../media/image68.jpeg"/><Relationship Id="rId12" Type="http://schemas.openxmlformats.org/officeDocument/2006/relationships/image" Target="../media/image92.png"/><Relationship Id="rId17" Type="http://schemas.openxmlformats.org/officeDocument/2006/relationships/image" Target="../media/image96.jpeg"/><Relationship Id="rId25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7.jpeg"/><Relationship Id="rId11" Type="http://schemas.openxmlformats.org/officeDocument/2006/relationships/image" Target="../media/image91.png"/><Relationship Id="rId24" Type="http://schemas.openxmlformats.org/officeDocument/2006/relationships/image" Target="../media/image101.png"/><Relationship Id="rId5" Type="http://schemas.openxmlformats.org/officeDocument/2006/relationships/image" Target="../media/image86.jpeg"/><Relationship Id="rId15" Type="http://schemas.openxmlformats.org/officeDocument/2006/relationships/image" Target="../media/image95.png"/><Relationship Id="rId23" Type="http://schemas.openxmlformats.org/officeDocument/2006/relationships/image" Target="../media/image100.png"/><Relationship Id="rId28" Type="http://schemas.openxmlformats.org/officeDocument/2006/relationships/image" Target="../media/image105.jpeg"/><Relationship Id="rId10" Type="http://schemas.openxmlformats.org/officeDocument/2006/relationships/image" Target="../media/image90.png"/><Relationship Id="rId19" Type="http://schemas.openxmlformats.org/officeDocument/2006/relationships/image" Target="../media/image98.jpeg"/><Relationship Id="rId4" Type="http://schemas.openxmlformats.org/officeDocument/2006/relationships/image" Target="../media/image65.png"/><Relationship Id="rId9" Type="http://schemas.openxmlformats.org/officeDocument/2006/relationships/image" Target="../media/image89.jpeg"/><Relationship Id="rId14" Type="http://schemas.openxmlformats.org/officeDocument/2006/relationships/image" Target="../media/image94.jpeg"/><Relationship Id="rId22" Type="http://schemas.openxmlformats.org/officeDocument/2006/relationships/image" Target="../media/image83.gif"/><Relationship Id="rId27" Type="http://schemas.openxmlformats.org/officeDocument/2006/relationships/image" Target="../media/image104.jpeg"/><Relationship Id="rId30" Type="http://schemas.openxmlformats.org/officeDocument/2006/relationships/image" Target="../media/image10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8.jpeg"/><Relationship Id="rId7" Type="http://schemas.openxmlformats.org/officeDocument/2006/relationships/image" Target="../media/image1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14.png"/><Relationship Id="rId10" Type="http://schemas.openxmlformats.org/officeDocument/2006/relationships/image" Target="../media/image113.png"/><Relationship Id="rId4" Type="http://schemas.openxmlformats.org/officeDocument/2006/relationships/image" Target="../media/image109.jpeg"/><Relationship Id="rId9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png"/><Relationship Id="rId3" Type="http://schemas.openxmlformats.org/officeDocument/2006/relationships/image" Target="../media/image14.png"/><Relationship Id="rId7" Type="http://schemas.openxmlformats.org/officeDocument/2006/relationships/image" Target="../media/image117.jpe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71.png"/><Relationship Id="rId5" Type="http://schemas.openxmlformats.org/officeDocument/2006/relationships/image" Target="../media/image115.jpeg"/><Relationship Id="rId10" Type="http://schemas.openxmlformats.org/officeDocument/2006/relationships/image" Target="../media/image119.png"/><Relationship Id="rId4" Type="http://schemas.openxmlformats.org/officeDocument/2006/relationships/image" Target="../media/image114.jpeg"/><Relationship Id="rId9" Type="http://schemas.openxmlformats.org/officeDocument/2006/relationships/image" Target="../media/image1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7" Type="http://schemas.openxmlformats.org/officeDocument/2006/relationships/image" Target="../media/image134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hyperlink" Target="http://www.ca-centrefrance.fr/" TargetMode="External"/><Relationship Id="rId7" Type="http://schemas.openxmlformats.org/officeDocument/2006/relationships/image" Target="../media/image13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5.pn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5.pn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2.jpeg"/><Relationship Id="rId5" Type="http://schemas.openxmlformats.org/officeDocument/2006/relationships/image" Target="../media/image151.png"/><Relationship Id="rId4" Type="http://schemas.openxmlformats.org/officeDocument/2006/relationships/image" Target="../media/image150.jpeg"/><Relationship Id="rId9" Type="http://schemas.openxmlformats.org/officeDocument/2006/relationships/image" Target="../media/image1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el uka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>
            <a:fillRect/>
          </a:stretch>
        </p:blipFill>
        <p:spPr bwMode="auto">
          <a:xfrm>
            <a:off x="0" y="-26988"/>
            <a:ext cx="9144000" cy="58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3779838" y="5840413"/>
            <a:ext cx="16430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015038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8" y="5915025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541338" y="1628800"/>
            <a:ext cx="8351837" cy="34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016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Verdana" pitchFamily="34" charset="0"/>
              </a:rPr>
              <a:t>Sep </a:t>
            </a:r>
            <a:r>
              <a:rPr lang="en-US" sz="4400" b="1" dirty="0" smtClean="0">
                <a:solidFill>
                  <a:srgbClr val="FF0000"/>
                </a:solidFill>
                <a:latin typeface="Verdana" pitchFamily="34" charset="0"/>
              </a:rPr>
              <a:t>2016</a:t>
            </a:r>
            <a:endParaRPr lang="en-US" sz="4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986" name="Group 2"/>
          <p:cNvGrpSpPr>
            <a:grpSpLocks/>
          </p:cNvGrpSpPr>
          <p:nvPr/>
        </p:nvGrpSpPr>
        <p:grpSpPr bwMode="auto">
          <a:xfrm>
            <a:off x="1403350" y="2708275"/>
            <a:ext cx="1655763" cy="2592388"/>
            <a:chOff x="930" y="844"/>
            <a:chExt cx="1308" cy="2132"/>
          </a:xfrm>
        </p:grpSpPr>
        <p:pic>
          <p:nvPicPr>
            <p:cNvPr id="5539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44"/>
              <a:ext cx="1218" cy="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930" y="2069"/>
              <a:ext cx="181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611188" y="2493963"/>
            <a:ext cx="2881312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0" name="AutoShape 6"/>
          <p:cNvSpPr>
            <a:spLocks noChangeArrowheads="1"/>
          </p:cNvSpPr>
          <p:nvPr/>
        </p:nvSpPr>
        <p:spPr bwMode="auto">
          <a:xfrm>
            <a:off x="1403350" y="2205038"/>
            <a:ext cx="1727200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867400" y="260350"/>
            <a:ext cx="2808288" cy="457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en-US" alt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UKAD products</a:t>
            </a:r>
          </a:p>
        </p:txBody>
      </p:sp>
      <p:pic>
        <p:nvPicPr>
          <p:cNvPr id="55399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5080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993" name="AutoShape 9"/>
          <p:cNvSpPr>
            <a:spLocks noChangeArrowheads="1"/>
          </p:cNvSpPr>
          <p:nvPr/>
        </p:nvSpPr>
        <p:spPr bwMode="auto">
          <a:xfrm>
            <a:off x="7021513" y="4652963"/>
            <a:ext cx="1295400" cy="215900"/>
          </a:xfrm>
          <a:prstGeom prst="rightArrow">
            <a:avLst>
              <a:gd name="adj1" fmla="val 59722"/>
              <a:gd name="adj2" fmla="val 1310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4" name="AutoShape 10"/>
          <p:cNvSpPr>
            <a:spLocks noChangeArrowheads="1"/>
          </p:cNvSpPr>
          <p:nvPr/>
        </p:nvSpPr>
        <p:spPr bwMode="auto">
          <a:xfrm rot="1254373">
            <a:off x="2963863" y="4365625"/>
            <a:ext cx="1176337" cy="200025"/>
          </a:xfrm>
          <a:prstGeom prst="rightArrow">
            <a:avLst>
              <a:gd name="adj1" fmla="val 60509"/>
              <a:gd name="adj2" fmla="val 7849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5" name="AutoShape 11"/>
          <p:cNvSpPr>
            <a:spLocks noChangeArrowheads="1"/>
          </p:cNvSpPr>
          <p:nvPr/>
        </p:nvSpPr>
        <p:spPr bwMode="auto">
          <a:xfrm>
            <a:off x="827088" y="3716338"/>
            <a:ext cx="792162" cy="250825"/>
          </a:xfrm>
          <a:prstGeom prst="rightArrow">
            <a:avLst>
              <a:gd name="adj1" fmla="val 60130"/>
              <a:gd name="adj2" fmla="val 8730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6" name="AutoShape 12"/>
          <p:cNvSpPr>
            <a:spLocks noChangeArrowheads="1"/>
          </p:cNvSpPr>
          <p:nvPr/>
        </p:nvSpPr>
        <p:spPr bwMode="auto">
          <a:xfrm rot="21575815" flipV="1">
            <a:off x="2987675" y="3643313"/>
            <a:ext cx="5329238" cy="290512"/>
          </a:xfrm>
          <a:prstGeom prst="rightArrow">
            <a:avLst>
              <a:gd name="adj1" fmla="val 60806"/>
              <a:gd name="adj2" fmla="val 165184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7" name="AutoShape 13"/>
          <p:cNvSpPr>
            <a:spLocks noChangeArrowheads="1"/>
          </p:cNvSpPr>
          <p:nvPr/>
        </p:nvSpPr>
        <p:spPr bwMode="auto">
          <a:xfrm rot="20028013" flipV="1">
            <a:off x="2916238" y="3068638"/>
            <a:ext cx="1177925" cy="200025"/>
          </a:xfrm>
          <a:prstGeom prst="rightArrow">
            <a:avLst>
              <a:gd name="adj1" fmla="val 60509"/>
              <a:gd name="adj2" fmla="val 7860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8" name="Text Box 14"/>
          <p:cNvSpPr txBox="1">
            <a:spLocks noChangeArrowheads="1"/>
          </p:cNvSpPr>
          <p:nvPr/>
        </p:nvSpPr>
        <p:spPr bwMode="auto">
          <a:xfrm>
            <a:off x="4983163" y="3644900"/>
            <a:ext cx="309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>
                <a:solidFill>
                  <a:schemeClr val="bg1"/>
                </a:solidFill>
                <a:latin typeface="Arial Narrow" pitchFamily="34" charset="0"/>
              </a:rPr>
              <a:t>or</a:t>
            </a:r>
          </a:p>
        </p:txBody>
      </p:sp>
      <p:sp>
        <p:nvSpPr>
          <p:cNvPr id="553999" name="AutoShape 15"/>
          <p:cNvSpPr>
            <a:spLocks noChangeArrowheads="1"/>
          </p:cNvSpPr>
          <p:nvPr/>
        </p:nvSpPr>
        <p:spPr bwMode="auto">
          <a:xfrm>
            <a:off x="7019925" y="2636838"/>
            <a:ext cx="1296988" cy="215900"/>
          </a:xfrm>
          <a:prstGeom prst="rightArrow">
            <a:avLst>
              <a:gd name="adj1" fmla="val 59722"/>
              <a:gd name="adj2" fmla="val 131161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0" name="AutoShape 16"/>
          <p:cNvSpPr>
            <a:spLocks noChangeArrowheads="1"/>
          </p:cNvSpPr>
          <p:nvPr/>
        </p:nvSpPr>
        <p:spPr bwMode="auto">
          <a:xfrm rot="16200000">
            <a:off x="4391819" y="3320257"/>
            <a:ext cx="431800" cy="792162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1" name="AutoShape 17"/>
          <p:cNvSpPr>
            <a:spLocks noChangeArrowheads="1"/>
          </p:cNvSpPr>
          <p:nvPr/>
        </p:nvSpPr>
        <p:spPr bwMode="auto">
          <a:xfrm>
            <a:off x="5148263" y="2636838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8388350" y="1773238"/>
            <a:ext cx="611188" cy="3527425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</a:p>
        </p:txBody>
      </p:sp>
      <p:sp>
        <p:nvSpPr>
          <p:cNvPr id="554003" name="AutoShape 19"/>
          <p:cNvSpPr>
            <a:spLocks noChangeArrowheads="1"/>
          </p:cNvSpPr>
          <p:nvPr/>
        </p:nvSpPr>
        <p:spPr bwMode="auto">
          <a:xfrm>
            <a:off x="395288" y="1773238"/>
            <a:ext cx="1081087" cy="360362"/>
          </a:xfrm>
          <a:prstGeom prst="leftRightArrow">
            <a:avLst>
              <a:gd name="adj1" fmla="val 57713"/>
              <a:gd name="adj2" fmla="val 774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4" name="Text Box 20"/>
          <p:cNvSpPr txBox="1">
            <a:spLocks noChangeArrowheads="1"/>
          </p:cNvSpPr>
          <p:nvPr/>
        </p:nvSpPr>
        <p:spPr bwMode="auto">
          <a:xfrm>
            <a:off x="19596" y="5302251"/>
            <a:ext cx="8065028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fr-FR" altLang="fr-FR" sz="1800" b="1" dirty="0">
                <a:latin typeface="Verdana" pitchFamily="34" charset="0"/>
                <a:sym typeface="Wingdings" pitchFamily="2" charset="2"/>
              </a:rPr>
              <a:t> </a:t>
            </a:r>
            <a:r>
              <a:rPr lang="fr-FR" altLang="fr-FR" sz="1800" b="1" dirty="0">
                <a:latin typeface="Verdana" pitchFamily="34" charset="0"/>
              </a:rPr>
              <a:t>UKAD </a:t>
            </a:r>
            <a:r>
              <a:rPr lang="fr-FR" altLang="fr-FR" sz="1800" b="1" dirty="0" smtClean="0">
                <a:latin typeface="Verdana" pitchFamily="34" charset="0"/>
              </a:rPr>
              <a:t>:</a:t>
            </a:r>
            <a:endParaRPr lang="fr-FR" altLang="fr-FR" sz="1800" b="1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Ingots</a:t>
            </a: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from</a:t>
            </a:r>
            <a:r>
              <a:rPr lang="fr-FR" altLang="fr-FR" sz="1800" dirty="0">
                <a:latin typeface="Verdana" pitchFamily="34" charset="0"/>
              </a:rPr>
              <a:t> 7 </a:t>
            </a:r>
            <a:r>
              <a:rPr lang="fr-FR" altLang="fr-FR" sz="1800" dirty="0" smtClean="0">
                <a:latin typeface="Verdana" pitchFamily="34" charset="0"/>
              </a:rPr>
              <a:t>(</a:t>
            </a:r>
            <a:r>
              <a:rPr lang="fr-FR" altLang="fr-FR" sz="1800" dirty="0" err="1" smtClean="0">
                <a:latin typeface="Verdana" pitchFamily="34" charset="0"/>
              </a:rPr>
              <a:t>titanium</a:t>
            </a:r>
            <a:r>
              <a:rPr lang="fr-FR" altLang="fr-FR" sz="1800" dirty="0" smtClean="0">
                <a:latin typeface="Verdana" pitchFamily="34" charset="0"/>
              </a:rPr>
              <a:t>) to 18 t</a:t>
            </a:r>
            <a:endParaRPr lang="fr-FR" altLang="fr-FR" sz="1800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Blooms and billets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</a:t>
            </a:r>
            <a:r>
              <a:rPr lang="fr-FR" altLang="fr-FR" sz="1800" dirty="0">
                <a:latin typeface="Verdana" pitchFamily="34" charset="0"/>
              </a:rPr>
              <a:t>85 to 450 mm in Ø and 4 to </a:t>
            </a:r>
            <a:r>
              <a:rPr lang="fr-FR" altLang="fr-FR" sz="1800" dirty="0" smtClean="0">
                <a:latin typeface="Verdana" pitchFamily="34" charset="0"/>
              </a:rPr>
              <a:t>6 m long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Bars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55 to 85 mm</a:t>
            </a:r>
            <a:endParaRPr lang="fr-FR" altLang="fr-FR" sz="1800" dirty="0"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851275" y="1196975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4007" name="AutoShape 23"/>
          <p:cNvSpPr>
            <a:spLocks noChangeArrowheads="1"/>
          </p:cNvSpPr>
          <p:nvPr/>
        </p:nvSpPr>
        <p:spPr bwMode="auto">
          <a:xfrm>
            <a:off x="7235825" y="2347913"/>
            <a:ext cx="504825" cy="295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48000"/>
                </a:schemeClr>
              </a:gs>
              <a:gs pos="100000">
                <a:schemeClr val="accent1">
                  <a:gamma/>
                  <a:invGamma/>
                  <a:alpha val="4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/>
              <a:t>N</a:t>
            </a:r>
          </a:p>
          <a:p>
            <a:pPr algn="ctr"/>
            <a:r>
              <a:rPr lang="fr-FR" altLang="fr-FR" sz="1800" b="1"/>
              <a:t>D</a:t>
            </a:r>
            <a:br>
              <a:rPr lang="fr-FR" altLang="fr-FR" sz="1800" b="1"/>
            </a:br>
            <a:r>
              <a:rPr lang="fr-FR" altLang="fr-FR" sz="1800" b="1"/>
              <a:t>T</a:t>
            </a:r>
          </a:p>
          <a:p>
            <a:pPr algn="ctr"/>
            <a:r>
              <a:rPr lang="fr-FR" altLang="fr-FR" sz="1800" b="1"/>
              <a:t>*</a:t>
            </a:r>
          </a:p>
        </p:txBody>
      </p:sp>
      <p:sp>
        <p:nvSpPr>
          <p:cNvPr id="554008" name="Text Box 24"/>
          <p:cNvSpPr txBox="1">
            <a:spLocks noChangeArrowheads="1"/>
          </p:cNvSpPr>
          <p:nvPr/>
        </p:nvSpPr>
        <p:spPr bwMode="auto">
          <a:xfrm>
            <a:off x="250825" y="6453188"/>
            <a:ext cx="5557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400" dirty="0">
                <a:latin typeface="Verdana" pitchFamily="34" charset="0"/>
              </a:rPr>
              <a:t>*Non destructive tests (automatic multi-element ultrasonic)</a:t>
            </a:r>
          </a:p>
        </p:txBody>
      </p:sp>
      <p:sp>
        <p:nvSpPr>
          <p:cNvPr id="554009" name="Rectangle 25"/>
          <p:cNvSpPr>
            <a:spLocks noChangeArrowheads="1"/>
          </p:cNvSpPr>
          <p:nvPr/>
        </p:nvSpPr>
        <p:spPr bwMode="auto">
          <a:xfrm>
            <a:off x="3708400" y="4725988"/>
            <a:ext cx="287338" cy="7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0" name="Rectangle 26"/>
          <p:cNvSpPr>
            <a:spLocks noChangeArrowheads="1"/>
          </p:cNvSpPr>
          <p:nvPr/>
        </p:nvSpPr>
        <p:spPr bwMode="auto">
          <a:xfrm>
            <a:off x="3708400" y="4870450"/>
            <a:ext cx="287338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1" name="AutoShape 27"/>
          <p:cNvSpPr>
            <a:spLocks noChangeArrowheads="1"/>
          </p:cNvSpPr>
          <p:nvPr/>
        </p:nvSpPr>
        <p:spPr bwMode="auto">
          <a:xfrm rot="16200000">
            <a:off x="5796757" y="3213894"/>
            <a:ext cx="360362" cy="1079500"/>
          </a:xfrm>
          <a:prstGeom prst="can">
            <a:avLst>
              <a:gd name="adj" fmla="val 74890"/>
            </a:avLst>
          </a:prstGeom>
          <a:solidFill>
            <a:srgbClr val="C0C0C0"/>
          </a:solidFill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54012" name="Group 28"/>
          <p:cNvGrpSpPr>
            <a:grpSpLocks/>
          </p:cNvGrpSpPr>
          <p:nvPr/>
        </p:nvGrpSpPr>
        <p:grpSpPr bwMode="auto">
          <a:xfrm>
            <a:off x="5884863" y="4197350"/>
            <a:ext cx="1063625" cy="1033463"/>
            <a:chOff x="3288" y="2644"/>
            <a:chExt cx="670" cy="651"/>
          </a:xfrm>
        </p:grpSpPr>
        <p:pic>
          <p:nvPicPr>
            <p:cNvPr id="554013" name="Picture 2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644"/>
              <a:ext cx="67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14" name="AutoShape 30"/>
            <p:cNvSpPr>
              <a:spLocks noChangeArrowheads="1"/>
            </p:cNvSpPr>
            <p:nvPr/>
          </p:nvSpPr>
          <p:spPr bwMode="auto">
            <a:xfrm rot="16200000">
              <a:off x="3514" y="2977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5" name="AutoShape 31"/>
            <p:cNvSpPr>
              <a:spLocks noChangeArrowheads="1"/>
            </p:cNvSpPr>
            <p:nvPr/>
          </p:nvSpPr>
          <p:spPr bwMode="auto">
            <a:xfrm rot="16200000">
              <a:off x="3650" y="3023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6" name="Text Box 32"/>
            <p:cNvSpPr txBox="1">
              <a:spLocks noChangeArrowheads="1"/>
            </p:cNvSpPr>
            <p:nvPr/>
          </p:nvSpPr>
          <p:spPr bwMode="auto">
            <a:xfrm>
              <a:off x="3470" y="2931"/>
              <a:ext cx="1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solidFill>
                    <a:schemeClr val="bg2"/>
                  </a:solidFill>
                  <a:latin typeface="Arial Narrow" pitchFamily="34" charset="0"/>
                </a:rPr>
                <a:t>or</a:t>
              </a:r>
            </a:p>
          </p:txBody>
        </p:sp>
      </p:grpSp>
      <p:pic>
        <p:nvPicPr>
          <p:cNvPr id="554017" name="Picture 3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305300"/>
            <a:ext cx="5778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4018" name="Group 34"/>
          <p:cNvGrpSpPr>
            <a:grpSpLocks/>
          </p:cNvGrpSpPr>
          <p:nvPr/>
        </p:nvGrpSpPr>
        <p:grpSpPr bwMode="auto">
          <a:xfrm>
            <a:off x="4068763" y="2133600"/>
            <a:ext cx="1008062" cy="1150938"/>
            <a:chOff x="2064" y="1344"/>
            <a:chExt cx="635" cy="725"/>
          </a:xfrm>
        </p:grpSpPr>
        <p:pic>
          <p:nvPicPr>
            <p:cNvPr id="554019" name="Picture 3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1344"/>
              <a:ext cx="612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0" name="Rectangle 36"/>
            <p:cNvSpPr>
              <a:spLocks noChangeArrowheads="1"/>
            </p:cNvSpPr>
            <p:nvPr/>
          </p:nvSpPr>
          <p:spPr bwMode="auto">
            <a:xfrm>
              <a:off x="2064" y="1344"/>
              <a:ext cx="635" cy="725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4021" name="Group 37"/>
          <p:cNvGrpSpPr>
            <a:grpSpLocks/>
          </p:cNvGrpSpPr>
          <p:nvPr/>
        </p:nvGrpSpPr>
        <p:grpSpPr bwMode="auto">
          <a:xfrm>
            <a:off x="4140200" y="4148138"/>
            <a:ext cx="1006475" cy="1225550"/>
            <a:chOff x="2427" y="2613"/>
            <a:chExt cx="634" cy="772"/>
          </a:xfrm>
        </p:grpSpPr>
        <p:pic>
          <p:nvPicPr>
            <p:cNvPr id="554022" name="Picture 3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614"/>
              <a:ext cx="56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3" name="Rectangle 39"/>
            <p:cNvSpPr>
              <a:spLocks noChangeArrowheads="1"/>
            </p:cNvSpPr>
            <p:nvPr/>
          </p:nvSpPr>
          <p:spPr bwMode="auto">
            <a:xfrm>
              <a:off x="2427" y="2613"/>
              <a:ext cx="634" cy="772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4" name="Rectangle 40"/>
          <p:cNvSpPr>
            <a:spLocks noChangeArrowheads="1"/>
          </p:cNvSpPr>
          <p:nvPr/>
        </p:nvSpPr>
        <p:spPr bwMode="auto">
          <a:xfrm>
            <a:off x="4895850" y="5454650"/>
            <a:ext cx="4105275" cy="431800"/>
          </a:xfrm>
          <a:prstGeom prst="rect">
            <a:avLst/>
          </a:prstGeom>
          <a:noFill/>
          <a:ln w="19050">
            <a:solidFill>
              <a:srgbClr val="DB460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B460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fr-FR" sz="1400" dirty="0">
                <a:latin typeface="Verdana" pitchFamily="34" charset="0"/>
              </a:rPr>
              <a:t>Operations subcontracted to </a:t>
            </a:r>
            <a:r>
              <a:rPr lang="en-US" altLang="fr-FR" sz="1400" dirty="0" err="1">
                <a:latin typeface="Verdana" pitchFamily="34" charset="0"/>
              </a:rPr>
              <a:t>Aubert</a:t>
            </a:r>
            <a:r>
              <a:rPr lang="en-US" altLang="fr-FR" sz="1400" dirty="0">
                <a:latin typeface="Verdana" pitchFamily="34" charset="0"/>
              </a:rPr>
              <a:t> &amp; Duval</a:t>
            </a:r>
            <a:r>
              <a:rPr lang="en-US" altLang="fr-FR" sz="1800" dirty="0"/>
              <a:t> </a:t>
            </a:r>
          </a:p>
        </p:txBody>
      </p:sp>
      <p:grpSp>
        <p:nvGrpSpPr>
          <p:cNvPr id="554025" name="Group 41"/>
          <p:cNvGrpSpPr>
            <a:grpSpLocks/>
          </p:cNvGrpSpPr>
          <p:nvPr/>
        </p:nvGrpSpPr>
        <p:grpSpPr bwMode="auto">
          <a:xfrm>
            <a:off x="5813425" y="2349500"/>
            <a:ext cx="1135063" cy="584200"/>
            <a:chOff x="3662" y="1480"/>
            <a:chExt cx="715" cy="368"/>
          </a:xfrm>
        </p:grpSpPr>
        <p:pic>
          <p:nvPicPr>
            <p:cNvPr id="554026" name="Picture 4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1525"/>
              <a:ext cx="715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7" name="Rectangle 43"/>
            <p:cNvSpPr>
              <a:spLocks noChangeArrowheads="1"/>
            </p:cNvSpPr>
            <p:nvPr/>
          </p:nvSpPr>
          <p:spPr bwMode="auto">
            <a:xfrm>
              <a:off x="3833" y="1480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8" name="AutoShape 44"/>
          <p:cNvSpPr>
            <a:spLocks noChangeArrowheads="1"/>
          </p:cNvSpPr>
          <p:nvPr/>
        </p:nvSpPr>
        <p:spPr bwMode="auto">
          <a:xfrm>
            <a:off x="5219700" y="4797425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29" name="AutoShape 45"/>
          <p:cNvSpPr>
            <a:spLocks noChangeArrowheads="1"/>
          </p:cNvSpPr>
          <p:nvPr/>
        </p:nvSpPr>
        <p:spPr bwMode="auto">
          <a:xfrm>
            <a:off x="1547813" y="1773238"/>
            <a:ext cx="6769100" cy="360362"/>
          </a:xfrm>
          <a:prstGeom prst="leftRightArrow">
            <a:avLst>
              <a:gd name="adj1" fmla="val 57713"/>
              <a:gd name="adj2" fmla="val 15201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30" name="Rectangle 46"/>
          <p:cNvSpPr>
            <a:spLocks noChangeArrowheads="1"/>
          </p:cNvSpPr>
          <p:nvPr/>
        </p:nvSpPr>
        <p:spPr bwMode="auto">
          <a:xfrm>
            <a:off x="1258888" y="2205038"/>
            <a:ext cx="208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fr-FR" sz="1600" dirty="0" smtClean="0">
                <a:solidFill>
                  <a:srgbClr val="4D4D4D"/>
                </a:solidFill>
                <a:latin typeface="Verdana" pitchFamily="34" charset="0"/>
              </a:rPr>
              <a:t>forging </a:t>
            </a:r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press</a:t>
            </a:r>
          </a:p>
          <a:p>
            <a:pPr algn="ctr"/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4,500 t.</a:t>
            </a:r>
          </a:p>
        </p:txBody>
      </p:sp>
    </p:spTree>
    <p:extLst>
      <p:ext uri="{BB962C8B-B14F-4D97-AF65-F5344CB8AC3E}">
        <p14:creationId xmlns:p14="http://schemas.microsoft.com/office/powerpoint/2010/main" val="382916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4673562" y="4706285"/>
            <a:ext cx="2278285" cy="1724699"/>
            <a:chOff x="5726667" y="4754651"/>
            <a:chExt cx="2278285" cy="1724699"/>
          </a:xfrm>
        </p:grpSpPr>
        <p:pic>
          <p:nvPicPr>
            <p:cNvPr id="2053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751490" y="260350"/>
            <a:ext cx="5924198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Worldwide Aeronautical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6239626" y="1218145"/>
            <a:ext cx="2338448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55700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18211" y="1772305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Billets</a:t>
            </a:r>
            <a:endParaRPr lang="fr-FR" sz="1800" dirty="0"/>
          </a:p>
        </p:txBody>
      </p:sp>
      <p:pic>
        <p:nvPicPr>
          <p:cNvPr id="205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871353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Ti </a:t>
            </a:r>
            <a:r>
              <a:rPr lang="fr-FR" sz="1800" dirty="0" err="1" smtClean="0"/>
              <a:t>Alloy</a:t>
            </a:r>
            <a:r>
              <a:rPr lang="fr-FR" sz="1800" dirty="0" smtClean="0"/>
              <a:t> </a:t>
            </a:r>
            <a:r>
              <a:rPr lang="fr-FR" sz="1800" dirty="0" err="1" smtClean="0"/>
              <a:t>Ingot</a:t>
            </a:r>
            <a:endParaRPr lang="fr-FR" sz="1800" dirty="0"/>
          </a:p>
        </p:txBody>
      </p:sp>
      <p:pic>
        <p:nvPicPr>
          <p:cNvPr id="4098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871353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avec flèche 19"/>
          <p:cNvCxnSpPr>
            <a:endCxn id="2051" idx="1"/>
          </p:cNvCxnSpPr>
          <p:nvPr/>
        </p:nvCxnSpPr>
        <p:spPr>
          <a:xfrm flipV="1">
            <a:off x="4750693" y="3846406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4767833" y="2564904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4" idx="3"/>
          </p:cNvCxnSpPr>
          <p:nvPr/>
        </p:nvCxnSpPr>
        <p:spPr>
          <a:xfrm>
            <a:off x="4750693" y="5180672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732" y="4468723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4806" y="2098974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221" y="4402356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11984" y="3677089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637" y="6209536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709914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848" y="2469453"/>
            <a:ext cx="1405821" cy="2877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463" y="1970619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7592018" y="5489577"/>
            <a:ext cx="1468812" cy="502883"/>
            <a:chOff x="7639692" y="2368235"/>
            <a:chExt cx="1468812" cy="5028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368235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Afficher l'image d'origine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645343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2" name="Picture 10" descr="Afficher l'image d'origine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844" y="2776841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ficher l'image d'origine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032" y="4241361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120" y="4875997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758" y="3435701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527" y="3748750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Résultat de recherche d'images pour &quot;forge de bologn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5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9640" y="3373905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cteur droit avec flèche 45"/>
          <p:cNvCxnSpPr/>
          <p:nvPr/>
        </p:nvCxnSpPr>
        <p:spPr>
          <a:xfrm>
            <a:off x="3419874" y="3981772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2644806" y="3981772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639705" y="4807997"/>
            <a:ext cx="1392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Many</a:t>
            </a:r>
            <a:r>
              <a:rPr lang="fr-FR" sz="1600" dirty="0" smtClean="0"/>
              <a:t> </a:t>
            </a:r>
            <a:r>
              <a:rPr lang="fr-FR" sz="1600" dirty="0" err="1" smtClean="0"/>
              <a:t>other</a:t>
            </a:r>
            <a:r>
              <a:rPr lang="fr-FR" sz="1600" dirty="0" smtClean="0"/>
              <a:t> </a:t>
            </a:r>
            <a:r>
              <a:rPr lang="fr-FR" sz="1600" dirty="0" err="1" smtClean="0"/>
              <a:t>forgers</a:t>
            </a:r>
            <a:r>
              <a:rPr lang="fr-FR" sz="1600" dirty="0" smtClean="0"/>
              <a:t> in Europe (3), UK (1) and USA (3).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68235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4673562" y="4706285"/>
            <a:ext cx="2278285" cy="1724699"/>
            <a:chOff x="5726667" y="4754651"/>
            <a:chExt cx="2278285" cy="1724699"/>
          </a:xfrm>
        </p:grpSpPr>
        <p:pic>
          <p:nvPicPr>
            <p:cNvPr id="2053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751490" y="260350"/>
            <a:ext cx="5924198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Worldwide Aeronautical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6239626" y="1218145"/>
            <a:ext cx="2338448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55700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18211" y="1772305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Billets</a:t>
            </a:r>
            <a:endParaRPr lang="fr-FR" sz="1800" dirty="0"/>
          </a:p>
        </p:txBody>
      </p:sp>
      <p:pic>
        <p:nvPicPr>
          <p:cNvPr id="205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871353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Ti </a:t>
            </a:r>
            <a:r>
              <a:rPr lang="fr-FR" sz="1800" dirty="0" err="1" smtClean="0"/>
              <a:t>Alloy</a:t>
            </a:r>
            <a:r>
              <a:rPr lang="fr-FR" sz="1800" dirty="0" smtClean="0"/>
              <a:t> </a:t>
            </a:r>
            <a:r>
              <a:rPr lang="fr-FR" sz="1800" dirty="0" err="1" smtClean="0"/>
              <a:t>Ingot</a:t>
            </a:r>
            <a:endParaRPr lang="fr-FR" sz="1800" dirty="0"/>
          </a:p>
        </p:txBody>
      </p:sp>
      <p:pic>
        <p:nvPicPr>
          <p:cNvPr id="4098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871353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avec flèche 19"/>
          <p:cNvCxnSpPr>
            <a:endCxn id="2051" idx="1"/>
          </p:cNvCxnSpPr>
          <p:nvPr/>
        </p:nvCxnSpPr>
        <p:spPr>
          <a:xfrm flipV="1">
            <a:off x="4750693" y="3846406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4767833" y="2564904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4" idx="3"/>
          </p:cNvCxnSpPr>
          <p:nvPr/>
        </p:nvCxnSpPr>
        <p:spPr>
          <a:xfrm>
            <a:off x="4750693" y="5180672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732" y="4468723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4806" y="2098974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221" y="4402356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11984" y="3677089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637" y="6209536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709914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848" y="2469453"/>
            <a:ext cx="1405821" cy="2877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463" y="1970619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7592018" y="5489577"/>
            <a:ext cx="1468812" cy="502883"/>
            <a:chOff x="7639692" y="2368235"/>
            <a:chExt cx="1468812" cy="5028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368235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Afficher l'image d'origine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645343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2" name="Picture 10" descr="Afficher l'image d'orig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844" y="2776841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032" y="4241361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120" y="4875997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758" y="3435701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527" y="3748750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70" y="5195725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24" y="5346764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Résultat de recherche d'images pour &quot;forge de bologn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49" y="4670872"/>
            <a:ext cx="489258" cy="3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ficher l'image d'origine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12" y="5990776"/>
            <a:ext cx="509520" cy="3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ficher l'image d'origine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35" y="5679381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fficher l'image d'origine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085507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fficher l'image d'origine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21" y="6474832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59640" y="3373905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cteur droit avec flèche 45"/>
          <p:cNvCxnSpPr/>
          <p:nvPr/>
        </p:nvCxnSpPr>
        <p:spPr>
          <a:xfrm>
            <a:off x="3419874" y="3981772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2644806" y="3981772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20660072">
            <a:off x="-79898" y="285663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Confidentiel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709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5" descr="http://www.melesi.it/media/Products/ApplicazioneOnshore/BL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826" y="357301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6" descr="http://www.melesi.it/media/Products/ApplicazioneOnshore/SLIP%20O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2000" y="3573016"/>
            <a:ext cx="1440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260350"/>
            <a:ext cx="5831880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Oil and Gas (Corrosion)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4665" y="1796753"/>
            <a:ext cx="317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</a:rPr>
              <a:t> Blooms, Billettes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30445" y="2399067"/>
            <a:ext cx="126081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Welding</a:t>
            </a:r>
            <a:r>
              <a:rPr lang="fr-FR" sz="2000" b="1" dirty="0" smtClean="0">
                <a:solidFill>
                  <a:srgbClr val="000000"/>
                </a:solidFill>
              </a:rPr>
              <a:t> Neck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36597" y="4784254"/>
            <a:ext cx="126294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Covers</a:t>
            </a:r>
            <a:r>
              <a:rPr lang="fr-FR" sz="2000" b="1" dirty="0" smtClean="0">
                <a:solidFill>
                  <a:srgbClr val="000000"/>
                </a:solidFill>
              </a:rPr>
              <a:t> and </a:t>
            </a:r>
            <a:r>
              <a:rPr lang="fr-FR" sz="2000" b="1" dirty="0" err="1" smtClean="0">
                <a:solidFill>
                  <a:srgbClr val="000000"/>
                </a:solidFill>
              </a:rPr>
              <a:t>flanges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patrick.delaborde\Documents\UKAD\Présentations\2014 05 22 Présentation Forum Kazakhstan\Photos\Blooms 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399067"/>
            <a:ext cx="2508818" cy="16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4" descr="http://www.melesi.it/media/Products/ApplicazioneOnshore/WELDING%20NE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919987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7" descr="http://www.melesi.it/media/Products/ApplicazioneOnshore/COMPAC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500" y="5085542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40792" y="4831757"/>
            <a:ext cx="155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Ti CP or Ti </a:t>
            </a:r>
            <a:r>
              <a:rPr lang="fr-FR" sz="1800" dirty="0" err="1" smtClean="0">
                <a:solidFill>
                  <a:srgbClr val="000000"/>
                </a:solidFill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2055" name="Picture 7" descr="C:\Users\patrick.delaborde\Pictures\Image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62" y="191046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185" y="4715527"/>
            <a:ext cx="2609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4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3275856" y="260350"/>
            <a:ext cx="5399832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Fasteners and Medical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78044" y="1796753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Blooms 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Bars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6814643" y="4226610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Orthopedic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Implants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6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2151302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203" y="3917507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151" y="5254238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341" y="5445224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eur droit avec flèche 24"/>
          <p:cNvCxnSpPr>
            <a:endCxn id="26" idx="1"/>
          </p:cNvCxnSpPr>
          <p:nvPr/>
        </p:nvCxnSpPr>
        <p:spPr>
          <a:xfrm flipV="1">
            <a:off x="5004048" y="3662561"/>
            <a:ext cx="1223665" cy="9030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004048" y="5781599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Ti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2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942879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652" y="5447732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 rot="16200000">
            <a:off x="7857193" y="5871634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Hip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6379648" y="5639357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Knee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" name="Picture 12" descr="fasteners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13" y="2852936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 rot="16200000">
            <a:off x="6783569" y="1307887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Aeronautical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fastening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market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4568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6144" y="3610460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520" y="495736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93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6"/>
          <p:cNvGraphicFramePr/>
          <p:nvPr>
            <p:extLst>
              <p:ext uri="{D42A27DB-BD31-4B8C-83A1-F6EECF244321}">
                <p14:modId xmlns:p14="http://schemas.microsoft.com/office/powerpoint/2010/main" val="2182945342"/>
              </p:ext>
            </p:extLst>
          </p:nvPr>
        </p:nvGraphicFramePr>
        <p:xfrm>
          <a:off x="683568" y="1700808"/>
          <a:ext cx="7992888" cy="495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6696744" cy="509588"/>
          </a:xfrm>
        </p:spPr>
        <p:txBody>
          <a:bodyPr>
            <a:noAutofit/>
          </a:bodyPr>
          <a:lstStyle/>
          <a:p>
            <a:pPr algn="r" eaLnBrk="1" hangingPunct="1"/>
            <a:r>
              <a:rPr lang="fr-FR" altLang="fr-FR" sz="2800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Key Figure</a:t>
            </a:r>
            <a:endParaRPr lang="fr-FR" altLang="fr-FR" sz="2800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-39374" y="4419181"/>
            <a:ext cx="86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Tonnes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13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6"/>
          <p:cNvGraphicFramePr/>
          <p:nvPr>
            <p:extLst>
              <p:ext uri="{D42A27DB-BD31-4B8C-83A1-F6EECF244321}">
                <p14:modId xmlns:p14="http://schemas.microsoft.com/office/powerpoint/2010/main" val="3763709834"/>
              </p:ext>
            </p:extLst>
          </p:nvPr>
        </p:nvGraphicFramePr>
        <p:xfrm>
          <a:off x="683568" y="1700808"/>
          <a:ext cx="7992888" cy="495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7"/>
          <p:cNvSpPr txBox="1"/>
          <p:nvPr/>
        </p:nvSpPr>
        <p:spPr>
          <a:xfrm>
            <a:off x="-39374" y="4419181"/>
            <a:ext cx="86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Tonnes</a:t>
            </a:r>
            <a:endParaRPr lang="en-US" sz="1400" dirty="0"/>
          </a:p>
        </p:txBody>
      </p:sp>
      <p:sp>
        <p:nvSpPr>
          <p:cNvPr id="13" name="TextBox 8"/>
          <p:cNvSpPr txBox="1"/>
          <p:nvPr/>
        </p:nvSpPr>
        <p:spPr>
          <a:xfrm>
            <a:off x="6660232" y="256490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Millions €</a:t>
            </a:r>
            <a:endParaRPr lang="en-US" sz="1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6696744" cy="509588"/>
          </a:xfrm>
        </p:spPr>
        <p:txBody>
          <a:bodyPr>
            <a:noAutofit/>
          </a:bodyPr>
          <a:lstStyle/>
          <a:p>
            <a:pPr algn="r" eaLnBrk="1" hangingPunct="1"/>
            <a:r>
              <a:rPr lang="fr-FR" altLang="fr-FR" sz="2800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Key Figure</a:t>
            </a:r>
            <a:endParaRPr lang="fr-FR" altLang="fr-FR" sz="2800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20660072">
            <a:off x="226430" y="948062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Confidentiel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dirty="0" smtClean="0">
                <a:solidFill>
                  <a:schemeClr val="accent2"/>
                </a:solidFill>
              </a:rPr>
              <a:t>Certifications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568952" cy="388843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9001 and AS 9100, last approval Dec 2015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14 001 and OHSAS 18001, last approval Dec 2015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fr-FR" sz="20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fr-FR" sz="2000" dirty="0" smtClean="0"/>
              <a:t>Ultra Sonic </a:t>
            </a:r>
            <a:r>
              <a:rPr lang="en-US" altLang="fr-FR" sz="2000" dirty="0" err="1" smtClean="0"/>
              <a:t>Nadcap</a:t>
            </a:r>
            <a:r>
              <a:rPr lang="en-US" altLang="fr-FR" sz="2000" dirty="0" smtClean="0"/>
              <a:t> Certification in Dec 2014, confirmed in Nov 2015.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b="1" dirty="0" smtClean="0"/>
              <a:t>Airbus </a:t>
            </a:r>
            <a:r>
              <a:rPr lang="en-US" altLang="fr-FR" sz="20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900" dirty="0" smtClean="0"/>
              <a:t>IPCA </a:t>
            </a:r>
            <a:r>
              <a:rPr lang="en-US" altLang="fr-FR" sz="1900" dirty="0" err="1" smtClean="0"/>
              <a:t>Janv</a:t>
            </a:r>
            <a:r>
              <a:rPr lang="en-US" altLang="fr-FR" sz="1900" dirty="0" smtClean="0"/>
              <a:t> 2013 « C »</a:t>
            </a:r>
            <a:r>
              <a:rPr lang="en-US" altLang="fr-FR" sz="1900" dirty="0" smtClean="0">
                <a:sym typeface="Wingdings" panose="05000000000000000000" pitchFamily="2" charset="2"/>
              </a:rPr>
              <a:t> IPCA+ 28 </a:t>
            </a:r>
            <a:r>
              <a:rPr lang="en-US" altLang="fr-FR" sz="1900" dirty="0" err="1" smtClean="0">
                <a:sym typeface="Wingdings" panose="05000000000000000000" pitchFamily="2" charset="2"/>
              </a:rPr>
              <a:t>Janvier</a:t>
            </a:r>
            <a:r>
              <a:rPr lang="en-US" altLang="fr-FR" sz="1900" dirty="0" smtClean="0">
                <a:sym typeface="Wingdings" panose="05000000000000000000" pitchFamily="2" charset="2"/>
              </a:rPr>
              <a:t> 2016 « B »</a:t>
            </a:r>
          </a:p>
          <a:p>
            <a:pPr marL="482600" lvl="1" indent="0" eaLnBrk="1" hangingPunct="1">
              <a:lnSpc>
                <a:spcPct val="90000"/>
              </a:lnSpc>
              <a:buNone/>
            </a:pPr>
            <a:endParaRPr lang="en-US" altLang="fr-FR" sz="1600" b="1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ym typeface="Wingdings" panose="05000000000000000000" pitchFamily="2" charset="2"/>
              </a:rPr>
              <a:t>Boeing </a:t>
            </a:r>
            <a:r>
              <a:rPr lang="en-US" altLang="fr-FR" sz="2000" dirty="0" smtClean="0">
                <a:sym typeface="Wingdings" panose="05000000000000000000" pitchFamily="2" charset="2"/>
              </a:rPr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900" dirty="0" smtClean="0">
                <a:sym typeface="Wingdings" panose="05000000000000000000" pitchFamily="2" charset="2"/>
              </a:rPr>
              <a:t>UKTMP has been formally qualified in August 2015.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 smtClean="0">
                <a:sym typeface="Wingdings" panose="05000000000000000000" pitchFamily="2" charset="2"/>
              </a:rPr>
              <a:t>UKAD</a:t>
            </a:r>
            <a:r>
              <a:rPr lang="en-US" altLang="fr-FR" sz="1900" dirty="0" smtClean="0"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 smtClean="0">
                <a:sym typeface="Wingdings" panose="05000000000000000000" pitchFamily="2" charset="2"/>
              </a:rPr>
              <a:t>AMS 4928 </a:t>
            </a:r>
            <a:r>
              <a:rPr lang="fr-FR" sz="1900" dirty="0" smtClean="0"/>
              <a:t>and </a:t>
            </a:r>
            <a:r>
              <a:rPr lang="fr-FR" sz="1900" dirty="0"/>
              <a:t>Ultra Sonic </a:t>
            </a:r>
            <a:r>
              <a:rPr lang="fr-FR" sz="1900" dirty="0" err="1"/>
              <a:t>tested</a:t>
            </a:r>
            <a:r>
              <a:rPr lang="fr-FR" sz="1900" dirty="0"/>
              <a:t> in accordance </a:t>
            </a:r>
            <a:r>
              <a:rPr lang="fr-FR" sz="1900" dirty="0" err="1"/>
              <a:t>with</a:t>
            </a:r>
            <a:r>
              <a:rPr lang="fr-FR" sz="1900" dirty="0"/>
              <a:t> </a:t>
            </a:r>
            <a:r>
              <a:rPr lang="fr-FR" sz="1900" b="1" dirty="0"/>
              <a:t>AMS </a:t>
            </a:r>
            <a:r>
              <a:rPr lang="fr-FR" sz="1900" b="1" dirty="0" smtClean="0"/>
              <a:t>2631</a:t>
            </a:r>
            <a:r>
              <a:rPr lang="fr-FR" sz="1900" dirty="0" smtClean="0"/>
              <a:t>.</a:t>
            </a:r>
            <a:endParaRPr lang="en-US" altLang="fr-FR" sz="1900" dirty="0" smtClean="0"/>
          </a:p>
          <a:p>
            <a:pPr lvl="1" eaLnBrk="1" hangingPunct="1">
              <a:lnSpc>
                <a:spcPct val="90000"/>
              </a:lnSpc>
            </a:pPr>
            <a:endParaRPr lang="en-US" alt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1409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UKAD :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38600" y="1268760"/>
            <a:ext cx="51054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 smtClean="0"/>
              <a:t>For the second </a:t>
            </a:r>
            <a:r>
              <a:rPr lang="fr-FR" sz="1400" dirty="0" err="1" smtClean="0"/>
              <a:t>year</a:t>
            </a:r>
            <a:r>
              <a:rPr lang="fr-FR" sz="1400" dirty="0" smtClean="0"/>
              <a:t> UKAD </a:t>
            </a:r>
            <a:r>
              <a:rPr lang="fr-FR" sz="1400" dirty="0" err="1" smtClean="0"/>
              <a:t>was</a:t>
            </a:r>
            <a:r>
              <a:rPr lang="fr-FR" sz="1400" dirty="0" smtClean="0"/>
              <a:t> </a:t>
            </a:r>
            <a:r>
              <a:rPr lang="fr-FR" sz="1400" dirty="0" err="1" smtClean="0"/>
              <a:t>awarded</a:t>
            </a:r>
            <a:r>
              <a:rPr lang="fr-FR" sz="1400" dirty="0" smtClean="0"/>
              <a:t> by Airbus :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 Best </a:t>
            </a:r>
            <a:r>
              <a:rPr lang="fr-FR" sz="1400" dirty="0" err="1"/>
              <a:t>I</a:t>
            </a:r>
            <a:r>
              <a:rPr lang="fr-FR" sz="1400" dirty="0" err="1" smtClean="0"/>
              <a:t>mprover</a:t>
            </a:r>
            <a:r>
              <a:rPr lang="fr-FR" sz="1400" dirty="0" smtClean="0"/>
              <a:t> </a:t>
            </a:r>
            <a:r>
              <a:rPr lang="fr-FR" sz="1400" dirty="0" err="1"/>
              <a:t>A</a:t>
            </a:r>
            <a:r>
              <a:rPr lang="fr-FR" sz="1400" dirty="0" err="1" smtClean="0"/>
              <a:t>ward</a:t>
            </a:r>
            <a:r>
              <a:rPr lang="fr-FR" sz="1400" dirty="0" smtClean="0"/>
              <a:t> 2015 .</a:t>
            </a:r>
            <a:endParaRPr lang="en-US" sz="1400" dirty="0"/>
          </a:p>
        </p:txBody>
      </p:sp>
      <p:pic>
        <p:nvPicPr>
          <p:cNvPr id="3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068" y="3140968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1000" y="274638"/>
            <a:ext cx="5305800" cy="994122"/>
          </a:xfrm>
        </p:spPr>
        <p:txBody>
          <a:bodyPr/>
          <a:lstStyle/>
          <a:p>
            <a:r>
              <a:rPr lang="fr-FR" dirty="0" smtClean="0"/>
              <a:t>UKAD </a:t>
            </a:r>
            <a:r>
              <a:rPr lang="fr-FR" dirty="0" err="1" smtClean="0"/>
              <a:t>Organization</a:t>
            </a:r>
            <a:endParaRPr lang="en-US" dirty="0"/>
          </a:p>
        </p:txBody>
      </p:sp>
      <p:sp>
        <p:nvSpPr>
          <p:cNvPr id="67" name="Rectangle à coins arrondis 66"/>
          <p:cNvSpPr/>
          <p:nvPr/>
        </p:nvSpPr>
        <p:spPr>
          <a:xfrm>
            <a:off x="3381000" y="1808819"/>
            <a:ext cx="1440160" cy="50405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Direction Générale UKAD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Denis Hugelmann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3336805" y="2637206"/>
            <a:ext cx="1556363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Direction  UKAD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Benoît Delvincourt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5076056" y="2672915"/>
            <a:ext cx="3168352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Direction Développement Commercial UKAD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Patrick Delaborde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5258944" y="3537011"/>
            <a:ext cx="1296144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Maintenance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 Grimal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Rectangle à coins arrondis 70"/>
          <p:cNvSpPr/>
          <p:nvPr/>
        </p:nvSpPr>
        <p:spPr>
          <a:xfrm>
            <a:off x="3962800" y="3501008"/>
            <a:ext cx="1224136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Fabrication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JC Nieto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2" name="Rectangle à coins arrondis 71"/>
          <p:cNvSpPr/>
          <p:nvPr/>
        </p:nvSpPr>
        <p:spPr>
          <a:xfrm>
            <a:off x="2411760" y="3465003"/>
            <a:ext cx="1440160" cy="64807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Méthodes Qualité Produits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Yvon Le Collen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3" name="Rectangle à coins arrondis 72"/>
          <p:cNvSpPr/>
          <p:nvPr/>
        </p:nvSpPr>
        <p:spPr>
          <a:xfrm>
            <a:off x="1331640" y="3481030"/>
            <a:ext cx="1046984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QHSE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 Cabano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212648" y="3465002"/>
            <a:ext cx="1046984" cy="48699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Supply</a:t>
            </a: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Chain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 Pouzol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kern="0" dirty="0" smtClean="0">
                <a:solidFill>
                  <a:prstClr val="white"/>
                </a:solidFill>
                <a:latin typeface="Calibri"/>
              </a:rPr>
              <a:t>X Delarbre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621360" y="3537010"/>
            <a:ext cx="1269366" cy="57606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Accueil / RH / Achats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 Verger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179512" y="4221088"/>
            <a:ext cx="1118992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tech</a:t>
            </a: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7" name="Rectangle à coins arrondis 76"/>
          <p:cNvSpPr/>
          <p:nvPr/>
        </p:nvSpPr>
        <p:spPr>
          <a:xfrm>
            <a:off x="1331641" y="4221088"/>
            <a:ext cx="1046984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tech</a:t>
            </a: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2483768" y="4185083"/>
            <a:ext cx="1296144" cy="104411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engineer</a:t>
            </a:r>
            <a:endParaRPr kumimoji="0" lang="fr-FR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tech</a:t>
            </a: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. Métallurgie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tech</a:t>
            </a: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QP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tech</a:t>
            </a: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Méthodes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Rectangle à coins arrondis 78"/>
          <p:cNvSpPr/>
          <p:nvPr/>
        </p:nvSpPr>
        <p:spPr>
          <a:xfrm>
            <a:off x="3995936" y="4250886"/>
            <a:ext cx="1110605" cy="83429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3 équipes</a:t>
            </a:r>
          </a:p>
        </p:txBody>
      </p:sp>
      <p:sp>
        <p:nvSpPr>
          <p:cNvPr id="80" name="Rectangle à coins arrondis 79"/>
          <p:cNvSpPr/>
          <p:nvPr/>
        </p:nvSpPr>
        <p:spPr>
          <a:xfrm>
            <a:off x="5258944" y="4196879"/>
            <a:ext cx="1296144" cy="8523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 préparateurs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 automaticien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 mainteneurs postés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336369" y="4887161"/>
            <a:ext cx="1636178" cy="1602030"/>
          </a:xfrm>
          <a:prstGeom prst="roundRect">
            <a:avLst/>
          </a:prstGeom>
          <a:solidFill>
            <a:srgbClr val="FFFF6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Contrat de prestations A&amp;D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Labo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R&amp;D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Achats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Gestion comptable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2" name="Rectangle à coins arrondis 81"/>
          <p:cNvSpPr/>
          <p:nvPr/>
        </p:nvSpPr>
        <p:spPr>
          <a:xfrm>
            <a:off x="6660232" y="4221088"/>
            <a:ext cx="1152128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 technicien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3" name="Connecteur en angle 82"/>
          <p:cNvCxnSpPr>
            <a:stCxn id="67" idx="2"/>
            <a:endCxn id="68" idx="0"/>
          </p:cNvCxnSpPr>
          <p:nvPr/>
        </p:nvCxnSpPr>
        <p:spPr>
          <a:xfrm rot="16200000" flipH="1">
            <a:off x="3945868" y="2468086"/>
            <a:ext cx="324331" cy="13907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4" name="Connecteur en angle 83"/>
          <p:cNvCxnSpPr>
            <a:stCxn id="67" idx="2"/>
            <a:endCxn id="69" idx="0"/>
          </p:cNvCxnSpPr>
          <p:nvPr/>
        </p:nvCxnSpPr>
        <p:spPr>
          <a:xfrm rot="16200000" flipH="1">
            <a:off x="5200636" y="1213319"/>
            <a:ext cx="360040" cy="2559152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5" name="Connecteur en angle 84"/>
          <p:cNvCxnSpPr>
            <a:stCxn id="68" idx="2"/>
            <a:endCxn id="74" idx="0"/>
          </p:cNvCxnSpPr>
          <p:nvPr/>
        </p:nvCxnSpPr>
        <p:spPr>
          <a:xfrm rot="5400000">
            <a:off x="2191686" y="1541701"/>
            <a:ext cx="467756" cy="337884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6" name="Connecteur en angle 85"/>
          <p:cNvCxnSpPr>
            <a:stCxn id="73" idx="0"/>
            <a:endCxn id="68" idx="2"/>
          </p:cNvCxnSpPr>
          <p:nvPr/>
        </p:nvCxnSpPr>
        <p:spPr>
          <a:xfrm rot="5400000" flipH="1" flipV="1">
            <a:off x="2743167" y="2109211"/>
            <a:ext cx="483784" cy="225985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7" name="Connecteur en angle 86"/>
          <p:cNvCxnSpPr>
            <a:stCxn id="68" idx="2"/>
            <a:endCxn id="72" idx="0"/>
          </p:cNvCxnSpPr>
          <p:nvPr/>
        </p:nvCxnSpPr>
        <p:spPr>
          <a:xfrm rot="5400000">
            <a:off x="3389536" y="2739551"/>
            <a:ext cx="467757" cy="98314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8" name="Connecteur en angle 87"/>
          <p:cNvCxnSpPr>
            <a:stCxn id="68" idx="2"/>
            <a:endCxn id="71" idx="0"/>
          </p:cNvCxnSpPr>
          <p:nvPr/>
        </p:nvCxnSpPr>
        <p:spPr>
          <a:xfrm rot="16200000" flipH="1">
            <a:off x="4093046" y="3019186"/>
            <a:ext cx="503762" cy="459881"/>
          </a:xfrm>
          <a:prstGeom prst="bentConnector3">
            <a:avLst>
              <a:gd name="adj1" fmla="val 47291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9" name="Connecteur en angle 88"/>
          <p:cNvCxnSpPr>
            <a:stCxn id="70" idx="0"/>
            <a:endCxn id="68" idx="2"/>
          </p:cNvCxnSpPr>
          <p:nvPr/>
        </p:nvCxnSpPr>
        <p:spPr>
          <a:xfrm rot="16200000" flipV="1">
            <a:off x="4741120" y="2371114"/>
            <a:ext cx="539765" cy="1792029"/>
          </a:xfrm>
          <a:prstGeom prst="bentConnector3">
            <a:avLst>
              <a:gd name="adj1" fmla="val 57585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0" name="Connecteur en angle 89"/>
          <p:cNvCxnSpPr>
            <a:stCxn id="75" idx="0"/>
            <a:endCxn id="68" idx="2"/>
          </p:cNvCxnSpPr>
          <p:nvPr/>
        </p:nvCxnSpPr>
        <p:spPr>
          <a:xfrm rot="16200000" flipV="1">
            <a:off x="5415633" y="1696600"/>
            <a:ext cx="539764" cy="3141056"/>
          </a:xfrm>
          <a:prstGeom prst="bentConnector3">
            <a:avLst>
              <a:gd name="adj1" fmla="val 57585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1" name="Connecteur en angle 90"/>
          <p:cNvCxnSpPr>
            <a:stCxn id="81" idx="1"/>
            <a:endCxn id="68" idx="1"/>
          </p:cNvCxnSpPr>
          <p:nvPr/>
        </p:nvCxnSpPr>
        <p:spPr>
          <a:xfrm rot="10800000" flipH="1">
            <a:off x="336369" y="2817226"/>
            <a:ext cx="3000436" cy="2870950"/>
          </a:xfrm>
          <a:prstGeom prst="bentConnector3">
            <a:avLst>
              <a:gd name="adj1" fmla="val -7619"/>
            </a:avLst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sp>
        <p:nvSpPr>
          <p:cNvPr id="93" name="Rectangle à coins arrondis 92"/>
          <p:cNvSpPr/>
          <p:nvPr/>
        </p:nvSpPr>
        <p:spPr>
          <a:xfrm>
            <a:off x="7956376" y="3501008"/>
            <a:ext cx="1152128" cy="50674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Etudes &amp; Progrès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 Petitjean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94" name="Connecteur en angle 93"/>
          <p:cNvCxnSpPr>
            <a:stCxn id="93" idx="0"/>
            <a:endCxn id="68" idx="2"/>
          </p:cNvCxnSpPr>
          <p:nvPr/>
        </p:nvCxnSpPr>
        <p:spPr>
          <a:xfrm rot="16200000" flipV="1">
            <a:off x="6071833" y="1040400"/>
            <a:ext cx="503762" cy="4417453"/>
          </a:xfrm>
          <a:prstGeom prst="bentConnector3">
            <a:avLst>
              <a:gd name="adj1" fmla="val 52709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95" name="Rectangle à coins arrondis 94"/>
          <p:cNvSpPr/>
          <p:nvPr/>
        </p:nvSpPr>
        <p:spPr>
          <a:xfrm>
            <a:off x="3131840" y="5688176"/>
            <a:ext cx="3345504" cy="702079"/>
          </a:xfrm>
          <a:prstGeom prst="roundRect">
            <a:avLst/>
          </a:prstGeom>
          <a:solidFill>
            <a:srgbClr val="FFFF6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60 people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80656" y="1340768"/>
            <a:ext cx="329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Sylvain Gehler</a:t>
            </a:r>
            <a:r>
              <a:rPr lang="en-US" sz="1400" dirty="0" smtClean="0"/>
              <a:t>, </a:t>
            </a:r>
            <a:r>
              <a:rPr lang="en-US" sz="1200" dirty="0" smtClean="0"/>
              <a:t>Specialty Metals Company  SA , Chairman of  the Board UKTMP, is the President of  UKAD.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54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177" y="355402"/>
            <a:ext cx="4248150" cy="61198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rgbClr val="7030A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2175" y="333375"/>
            <a:ext cx="4248150" cy="611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4012" y="709986"/>
            <a:ext cx="4043363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Welcome to UKAD,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In order to guarantee an enjoyable visit, thanks to follow these few safety rules in the production hall :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3059" y="2113538"/>
            <a:ext cx="4043362" cy="397031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Wear personal protective equipment (helmet. eyewear, earplugs, safety footwear and reflective jacket)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Use green pedestrian ways painted on the floor. 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Be careful at the handling devices and travelling cranes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    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Do not cross safety fences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Do not touch products (danger of getting burned and/or cut).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2054" name="Picture 2" descr="C:\Users\marc.cabano\Desktop\Capt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65" y="5845175"/>
            <a:ext cx="5921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C:\Users\marc.cabano\Desktop\Cap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84" y="5845176"/>
            <a:ext cx="6397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C:\Users\marc.cabano\Desktop\Captu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02" y="4252842"/>
            <a:ext cx="8540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C:\Users\marc.cabano\Desktop\Captu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71" y="4290147"/>
            <a:ext cx="7223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15645" y="5721112"/>
            <a:ext cx="367347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 is forbidden to take pictures without any authorization,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Switch off your mobile devices.</a:t>
            </a:r>
            <a:endParaRPr lang="en-US" sz="14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954721" y="1697311"/>
            <a:ext cx="2559050" cy="363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white"/>
                </a:solidFill>
                <a:latin typeface="Comic Sans MS" pitchFamily="66" charset="0"/>
              </a:rPr>
              <a:t>SAFETY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424795" y="3117531"/>
            <a:ext cx="2952750" cy="3603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white"/>
                </a:solidFill>
                <a:latin typeface="Comic Sans MS" pitchFamily="66" charset="0"/>
              </a:rPr>
              <a:t>ENVIRONMENTAL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94004" y="3524582"/>
            <a:ext cx="4041775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Save energy (water and electricity).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Sort your wastes.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see a leakage, please inform us ASAP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94004" y="866804"/>
            <a:ext cx="34452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see an accident, please warn ASAP a first-aid worker. They are easy to recognize thanks to a green helmet. 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94004" y="2449030"/>
            <a:ext cx="4041775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see an hazardous situation, feel free to inform us.</a:t>
            </a:r>
          </a:p>
        </p:txBody>
      </p:sp>
      <p:pic>
        <p:nvPicPr>
          <p:cNvPr id="2066" name="Picture 2" descr="http://www.usinenouvelle.com/expo/img/casque-de-securite-leg-000309011-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3" y="939838"/>
            <a:ext cx="8051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à coins arrondis 20"/>
          <p:cNvSpPr/>
          <p:nvPr/>
        </p:nvSpPr>
        <p:spPr>
          <a:xfrm>
            <a:off x="5635367" y="1931769"/>
            <a:ext cx="2559050" cy="3635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white"/>
                </a:solidFill>
                <a:latin typeface="Comic Sans MS" pitchFamily="66" charset="0"/>
              </a:rPr>
              <a:t>SHARED VIGILANCE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2068" name="Picture 4" descr="http://www.toutsurlenvironnement.fr/files/u10/picto-theme-en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36" y="4546952"/>
            <a:ext cx="6651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6" descr="http://didaclick.free.fr/delagrave/Image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22" y="4478689"/>
            <a:ext cx="5429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8" descr="https://encrypted-tbn2.gstatic.com/images?q=tbn:ANd9GcS9fkCZKRp59aTiiCVEZaQjjLDgn0dBZHqm5A2FpFQcRZyEpDAke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52" y="4421540"/>
            <a:ext cx="4159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à coins arrondis 24"/>
          <p:cNvSpPr/>
          <p:nvPr/>
        </p:nvSpPr>
        <p:spPr>
          <a:xfrm>
            <a:off x="5424795" y="5178980"/>
            <a:ext cx="2952750" cy="36036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white"/>
                </a:solidFill>
                <a:latin typeface="Comic Sans MS" pitchFamily="66" charset="0"/>
              </a:rPr>
              <a:t>EVACUATION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24745" y="5587524"/>
            <a:ext cx="3752850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hear the emergency alert system, follow your guide to the meeting point situated near the truck entrance.</a:t>
            </a:r>
          </a:p>
        </p:txBody>
      </p:sp>
      <p:pic>
        <p:nvPicPr>
          <p:cNvPr id="2073" name="Picture 4" descr="http://www.expograph.com/boutique/media/catalog/product/cache/2/image/5e06319eda06f020e43594a9c230972d/p/i/pictosecurite_ev1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255" y="5859702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2076450" y="264811"/>
            <a:ext cx="46418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VISITOR SAFETY RULES 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" name="Image 28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86" y="2868608"/>
            <a:ext cx="567173" cy="5701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Image 29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0" y="2879712"/>
            <a:ext cx="553933" cy="5479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Image 30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93" y="2868608"/>
            <a:ext cx="631984" cy="5854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Image 31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77" y="2861496"/>
            <a:ext cx="575777" cy="5843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1" y="4352706"/>
            <a:ext cx="658961" cy="6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4849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325223"/>
            <a:ext cx="5069243" cy="509588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fr-FR" sz="2800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Our Expectations from Commercial  Forces</a:t>
            </a:r>
            <a:endParaRPr lang="en-US" altLang="fr-FR" sz="2800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7068" y="1187849"/>
            <a:ext cx="781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UKAD needs volumes in TA6V and Ti CP grade 2 or grade 1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ésultat de recherche d'images pour &quot;we need yo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4" descr="Résultat de recherche d'images pour &quot;we need you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6" descr="Résultat de recherche d'images pour &quot;we need you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8" descr="Résultat de recherche d'images pour &quot;we need you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3758"/>
            <a:ext cx="2467469" cy="230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cher l'image d'orig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50820"/>
            <a:ext cx="1721924" cy="20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623044" y="1623758"/>
            <a:ext cx="6053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In Ti64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Orders &gt; 5 tons, or exceptionally 2  tons, with standard dimensions.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Specifications as qualified in aero or AMS4928, ASTM B348 or Equivalent.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Diameters 55 mm to 350 mm peeled, or blooms for forging / rolling.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Other dimensions to be discussed (Flat and square products)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UKAD will have to work with distributors for smallest quantities.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Very basic applications as corrosion with grade 5 is difficult, due to the quality of ingots (2xVAR) and their price.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7975" y="4490278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In Ti CP, grade 2 or grade1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Orders &gt; 5 tons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All applications, corrosion too.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Blooms or bars from 900 mm to 120 mm.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We work with big ingots 7 or 10 tons, with a competitive price for biggest dimensions.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4799" y="3959337"/>
            <a:ext cx="260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Personal message from P Delaborde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05484" y="5153675"/>
            <a:ext cx="849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Message from Lorella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9" r="50000" b="46715"/>
          <a:stretch/>
        </p:blipFill>
        <p:spPr bwMode="auto">
          <a:xfrm>
            <a:off x="7059636" y="0"/>
            <a:ext cx="2084364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20660072">
            <a:off x="135657" y="708309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Confidentiel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9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" y="1318836"/>
            <a:ext cx="8999984" cy="5062492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433489" y="1886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Partnerships form an integrated Titanium Solution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Espace réservé du contenu 5"/>
          <p:cNvSpPr txBox="1">
            <a:spLocks/>
          </p:cNvSpPr>
          <p:nvPr/>
        </p:nvSpPr>
        <p:spPr bwMode="auto">
          <a:xfrm>
            <a:off x="1473852" y="5949280"/>
            <a:ext cx="63367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b="1" kern="0" dirty="0" smtClean="0">
                <a:solidFill>
                  <a:srgbClr val="FF0000"/>
                </a:solidFill>
              </a:rPr>
              <a:t>Ratio </a:t>
            </a:r>
            <a:r>
              <a:rPr lang="fr-FR" b="1" kern="0" dirty="0" err="1" smtClean="0">
                <a:solidFill>
                  <a:srgbClr val="FF0000"/>
                </a:solidFill>
              </a:rPr>
              <a:t>Buy</a:t>
            </a:r>
            <a:r>
              <a:rPr lang="fr-FR" b="1" kern="0" dirty="0" smtClean="0">
                <a:solidFill>
                  <a:srgbClr val="FF0000"/>
                </a:solidFill>
              </a:rPr>
              <a:t> to Fly :  10</a:t>
            </a:r>
          </a:p>
          <a:p>
            <a:pPr marL="0" indent="0" algn="ctr">
              <a:buFont typeface="Wingdings" pitchFamily="2" charset="2"/>
              <a:buNone/>
            </a:pPr>
            <a:endParaRPr lang="fr-FR" sz="1600" kern="0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fr-FR" kern="0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2551096" y="1330720"/>
            <a:ext cx="39604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kern="0" dirty="0" smtClean="0">
                <a:solidFill>
                  <a:prstClr val="white">
                    <a:lumMod val="50000"/>
                  </a:prstClr>
                </a:solidFill>
              </a:rPr>
              <a:t>Titanium closed die parts  generate huge volume of scrap </a:t>
            </a:r>
          </a:p>
          <a:p>
            <a:pPr marL="0" indent="0" algn="ctr">
              <a:buFont typeface="Wingdings" pitchFamily="2" charset="2"/>
              <a:buNone/>
            </a:pPr>
            <a:endParaRPr lang="en-US" kern="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90063382"/>
              </p:ext>
            </p:extLst>
          </p:nvPr>
        </p:nvGraphicFramePr>
        <p:xfrm>
          <a:off x="159420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692" y="2301181"/>
            <a:ext cx="2307024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645907"/>
            <a:ext cx="2291874" cy="7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050368"/>
            <a:ext cx="2291874" cy="5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92025" y="19888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Billet 200kg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80993" y="3290223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Closed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Die Part 150kg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42895" y="4708332"/>
            <a:ext cx="19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Finished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Part 20kg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Production generates significant volume of scrap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53" y="1628800"/>
            <a:ext cx="7288925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Scrap generated in Europe is a key for competitiveness of US titanium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melters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9512" y="130563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European titanium 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s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crap is mainly exported to  USA : 9 500 tons in 2014</a:t>
            </a:r>
            <a:endParaRPr lang="en-US" sz="18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20682007">
            <a:off x="3601090" y="4378749"/>
            <a:ext cx="3861955" cy="479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50748" y="5733255"/>
            <a:ext cx="484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US ingots were mainly produced from titanium scrap in 2014, 63 % of the total consumption Scrap + Sponge.</a:t>
            </a:r>
            <a:endParaRPr lang="en-US" sz="1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79712" y="3703080"/>
            <a:ext cx="965407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USA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62891" y="2708920"/>
            <a:ext cx="1260973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Europe</a:t>
            </a:r>
            <a:endParaRPr lang="fr-FR" sz="1200" b="1" kern="0" dirty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30" name="Flèche en arc 29"/>
          <p:cNvSpPr/>
          <p:nvPr/>
        </p:nvSpPr>
        <p:spPr>
          <a:xfrm rot="20873541" flipH="1">
            <a:off x="2623511" y="1579992"/>
            <a:ext cx="4549022" cy="35728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28159"/>
              <a:gd name="adj5" fmla="val 12500"/>
            </a:avLst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pic>
        <p:nvPicPr>
          <p:cNvPr id="3077" name="Picture 5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1295394" cy="7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40495"/>
            <a:ext cx="772185" cy="7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803" y="2262049"/>
            <a:ext cx="114728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814" y="1686750"/>
            <a:ext cx="885021" cy="66376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2158060" y="23696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ommitted shareholders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281602" y="1257592"/>
            <a:ext cx="4856285" cy="4380641"/>
            <a:chOff x="2183255" y="1342040"/>
            <a:chExt cx="4856285" cy="4380641"/>
          </a:xfrm>
        </p:grpSpPr>
        <p:grpSp>
          <p:nvGrpSpPr>
            <p:cNvPr id="7" name="Groupe 6"/>
            <p:cNvGrpSpPr/>
            <p:nvPr/>
          </p:nvGrpSpPr>
          <p:grpSpPr>
            <a:xfrm>
              <a:off x="2183255" y="1342040"/>
              <a:ext cx="4856285" cy="4380641"/>
              <a:chOff x="1573719" y="1700808"/>
              <a:chExt cx="5635464" cy="4414592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2268564" y="1700808"/>
                <a:ext cx="4248472" cy="3384376"/>
              </a:xfrm>
              <a:prstGeom prst="ellipse">
                <a:avLst/>
              </a:prstGeom>
              <a:noFill/>
              <a:ln w="12700" cap="sq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effectLst>
                <a:outerShdw blurRad="50800" dist="38100" dir="2700000" algn="tl" rotWithShape="0">
                  <a:srgbClr val="1F497D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fr-FR" sz="1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9" name="Picture 4" descr="http://challenge-chinellato.asso-web.com/uploaded/image/logo-cacf-centre-rvb-jpg.jpg">
                <a:hlinkClick r:id="rId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69509" y="4197667"/>
                <a:ext cx="1838848" cy="19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L'Agence de l'environnement et de la maîtrise de l'énergie (ou Ademe) a fêté ses 20 ans en 2012. © Adem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909" y="2304813"/>
                <a:ext cx="1931494" cy="2104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01"/>
              <a:stretch>
                <a:fillRect/>
              </a:stretch>
            </p:blipFill>
            <p:spPr bwMode="auto">
              <a:xfrm>
                <a:off x="1573719" y="1988840"/>
                <a:ext cx="2069057" cy="1196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6129063" y="4409346"/>
                <a:ext cx="1080120" cy="37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41.3 %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415141" y="574606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15.2 %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724128" y="1844824"/>
              <a:ext cx="936104" cy="9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8" descr="LogoAD-200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23065"/>
            <a:ext cx="1413437" cy="6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4" y="1039583"/>
            <a:ext cx="1211864" cy="11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fermante 1"/>
          <p:cNvSpPr/>
          <p:nvPr/>
        </p:nvSpPr>
        <p:spPr>
          <a:xfrm>
            <a:off x="2771800" y="1124744"/>
            <a:ext cx="509802" cy="1737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59754" y="2677931"/>
            <a:ext cx="9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43.5 %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79468" y="1412775"/>
            <a:ext cx="8711523" cy="4928565"/>
            <a:chOff x="179512" y="1412776"/>
            <a:chExt cx="8711523" cy="492856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 9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22" name="Rectangle 21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03126" y="1412776"/>
              <a:ext cx="3036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turnings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briquets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512" y="2780928"/>
              <a:ext cx="2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Loadind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solids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668344" y="2990190"/>
              <a:ext cx="1222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Melting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7668343" y="4450300"/>
              <a:ext cx="12226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Electrods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erection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re 1"/>
          <p:cNvSpPr>
            <a:spLocks noGrp="1"/>
          </p:cNvSpPr>
          <p:nvPr>
            <p:ph type="title" idx="4294967295"/>
          </p:nvPr>
        </p:nvSpPr>
        <p:spPr>
          <a:xfrm>
            <a:off x="2219350" y="332656"/>
            <a:ext cx="674513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Main Equipment : 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 Plasma Furnace Cold Hearth Refining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3BA3E-BC67-41FA-B8E6-F319A959644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378" y="152636"/>
            <a:ext cx="6229198" cy="62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/>
              <a:t>Principle</a:t>
            </a:r>
            <a:endParaRPr lang="fr-FR" dirty="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23850" y="1044129"/>
            <a:ext cx="835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Principle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of a PAMCHR </a:t>
            </a: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furnace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5580063" y="4292600"/>
            <a:ext cx="863600" cy="7921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098" y="1988840"/>
            <a:ext cx="5784190" cy="404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11516" y="1924050"/>
            <a:ext cx="2095500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i="1" dirty="0" smtClean="0">
                <a:solidFill>
                  <a:srgbClr val="606060"/>
                </a:solidFill>
                <a:latin typeface="Calibri"/>
              </a:rPr>
              <a:t>Torches Plasma 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88219" y="5341919"/>
            <a:ext cx="1571613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Creuset Froid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5939855" y="5822680"/>
            <a:ext cx="216321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11516" y="567416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Lingot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36278" y="389335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Anneau mouleur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9592" y="4355421"/>
            <a:ext cx="117725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700" b="1" i="1" dirty="0" smtClean="0">
                <a:solidFill>
                  <a:srgbClr val="606060"/>
                </a:solidFill>
                <a:latin typeface="Calibri"/>
              </a:rPr>
              <a:t>Briquettes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076846" y="4112487"/>
            <a:ext cx="838970" cy="437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3"/>
          </p:cNvCxnSpPr>
          <p:nvPr/>
        </p:nvCxnSpPr>
        <p:spPr>
          <a:xfrm flipV="1">
            <a:off x="3059832" y="5048609"/>
            <a:ext cx="847354" cy="487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1"/>
          </p:cNvCxnSpPr>
          <p:nvPr/>
        </p:nvCxnSpPr>
        <p:spPr>
          <a:xfrm flipH="1" flipV="1">
            <a:off x="6588224" y="4012753"/>
            <a:ext cx="948054" cy="746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1"/>
          </p:cNvCxnSpPr>
          <p:nvPr/>
        </p:nvCxnSpPr>
        <p:spPr>
          <a:xfrm flipH="1" flipV="1">
            <a:off x="6296607" y="5730064"/>
            <a:ext cx="514909" cy="138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8680" idx="1"/>
          </p:cNvCxnSpPr>
          <p:nvPr/>
        </p:nvCxnSpPr>
        <p:spPr>
          <a:xfrm flipH="1">
            <a:off x="3732133" y="2118122"/>
            <a:ext cx="3079383" cy="568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8680" idx="1"/>
          </p:cNvCxnSpPr>
          <p:nvPr/>
        </p:nvCxnSpPr>
        <p:spPr>
          <a:xfrm flipH="1">
            <a:off x="4716019" y="2118122"/>
            <a:ext cx="2095497" cy="518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939855" y="2146554"/>
            <a:ext cx="871662" cy="566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323346" y="2118122"/>
            <a:ext cx="488170" cy="594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07704" y="6285746"/>
            <a:ext cx="230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Melting</a:t>
            </a:r>
            <a:r>
              <a:rPr lang="fr-FR" sz="1800" dirty="0" smtClean="0">
                <a:solidFill>
                  <a:prstClr val="black"/>
                </a:solidFill>
                <a:latin typeface="Arial" pitchFamily="34" charset="0"/>
              </a:rPr>
              <a:t> 1700 °C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7970" y="1493080"/>
            <a:ext cx="8292870" cy="468964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584" y="17487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Helium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6" name="Image 25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80790444"/>
              </p:ext>
            </p:extLst>
          </p:nvPr>
        </p:nvGraphicFramePr>
        <p:xfrm>
          <a:off x="1586298" y="1112891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2258034" y="2731214"/>
            <a:ext cx="6434781" cy="2728622"/>
            <a:chOff x="2195736" y="2996952"/>
            <a:chExt cx="5400600" cy="2375711"/>
          </a:xfrm>
        </p:grpSpPr>
        <p:sp>
          <p:nvSpPr>
            <p:cNvPr id="8" name="ZoneTexte 7"/>
            <p:cNvSpPr txBox="1"/>
            <p:nvPr/>
          </p:nvSpPr>
          <p:spPr>
            <a:xfrm>
              <a:off x="2195736" y="4809926"/>
              <a:ext cx="1707119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1F497D">
                      <a:lumMod val="75000"/>
                    </a:srgbClr>
                  </a:solidFill>
                  <a:latin typeface="Calibri"/>
                </a:defRPr>
              </a:lvl1pPr>
            </a:lstStyle>
            <a:p>
              <a:r>
                <a:rPr lang="en-US" sz="1800" dirty="0"/>
                <a:t>Reflection and project structuring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75856" y="4067780"/>
              <a:ext cx="1889348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Erection of the new plant next to UKAD</a:t>
              </a:r>
              <a:endParaRPr lang="en-US" sz="1800" dirty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44008" y="3429000"/>
              <a:ext cx="1669462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Production startup</a:t>
              </a:r>
              <a:endParaRPr lang="fr-FR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84168" y="2996952"/>
              <a:ext cx="1512168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Full maturity</a:t>
              </a:r>
              <a:endPara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</p:grpSp>
      <p:pic>
        <p:nvPicPr>
          <p:cNvPr id="8193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3665488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Y:\01_Projet\11-Communication\Photos et Vidéos chantier\Photos 24 et 25 09 15\DSCN009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96" y="1985563"/>
            <a:ext cx="1786984" cy="13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292" y="278381"/>
            <a:ext cx="1728192" cy="1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 idx="4294967295"/>
          </p:nvPr>
        </p:nvSpPr>
        <p:spPr>
          <a:xfrm>
            <a:off x="56735" y="5810527"/>
            <a:ext cx="4464496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EcoTitanium planning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7" y="597802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42322" y="3589172"/>
            <a:ext cx="37343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First deliveries with Ingots according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AMS 4928: November2017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56" y="4671528"/>
            <a:ext cx="4714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246" y="152636"/>
            <a:ext cx="6229198" cy="620688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dirty="0" smtClean="0"/>
              <a:t>An open Solution for all UKAD </a:t>
            </a:r>
            <a:r>
              <a:rPr lang="fr-FR" sz="2800" dirty="0" err="1" smtClean="0"/>
              <a:t>customers</a:t>
            </a:r>
            <a:endParaRPr lang="fr-FR" sz="2800" dirty="0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45947" y="1196752"/>
            <a:ext cx="84246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The revert loop will be available for all UKAD’s  customers, based on circular Economy.</a:t>
            </a:r>
          </a:p>
        </p:txBody>
      </p:sp>
      <p:pic>
        <p:nvPicPr>
          <p:cNvPr id="26" name="Image 25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40" y="1772816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lèche courbée vers le haut 1"/>
          <p:cNvSpPr/>
          <p:nvPr/>
        </p:nvSpPr>
        <p:spPr>
          <a:xfrm>
            <a:off x="1619672" y="4964068"/>
            <a:ext cx="6314679" cy="1584176"/>
          </a:xfrm>
          <a:prstGeom prst="curvedUpArrow">
            <a:avLst/>
          </a:prstGeom>
          <a:solidFill>
            <a:srgbClr val="92D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1196752"/>
            <a:ext cx="6284912" cy="509588"/>
          </a:xfrm>
        </p:spPr>
        <p:txBody>
          <a:bodyPr/>
          <a:lstStyle/>
          <a:p>
            <a:r>
              <a:rPr lang="fr-FR" b="1" dirty="0" err="1" smtClean="0"/>
              <a:t>Ecotitanium</a:t>
            </a:r>
            <a:r>
              <a:rPr lang="fr-FR" b="1" dirty="0" smtClean="0"/>
              <a:t> Business Plan</a:t>
            </a:r>
            <a:endParaRPr lang="fr-FR" b="1" dirty="0"/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1" y="1996363"/>
            <a:ext cx="8285576" cy="327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660072">
            <a:off x="-133611" y="490816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Confidentiel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6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"/>
          <p:cNvSpPr>
            <a:spLocks noGrp="1"/>
          </p:cNvSpPr>
          <p:nvPr>
            <p:ph idx="1"/>
          </p:nvPr>
        </p:nvSpPr>
        <p:spPr>
          <a:xfrm>
            <a:off x="468313" y="1484784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2741353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741353"/>
            <a:ext cx="4068762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213" y="5457894"/>
            <a:ext cx="2853011" cy="11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A350XWB RR AIRBUS V02 300dpi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85" y="5549714"/>
            <a:ext cx="2809006" cy="9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004" y="3091480"/>
            <a:ext cx="1741873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81" y="3134914"/>
            <a:ext cx="1709586" cy="3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17" y="238941"/>
            <a:ext cx="7328567" cy="654378"/>
          </a:xfrm>
        </p:spPr>
        <p:txBody>
          <a:bodyPr/>
          <a:lstStyle/>
          <a:p>
            <a:pPr algn="just"/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8711" y="753201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srgbClr val="DD503C"/>
              </a:solidFill>
            </a:endParaRP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86182" y="1079500"/>
            <a:ext cx="7847990" cy="521242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sz="2400" spc="0" dirty="0" smtClean="0"/>
              <a:t>			</a:t>
            </a:r>
            <a:endParaRPr lang="fr-FR" sz="1600" spc="0" dirty="0"/>
          </a:p>
        </p:txBody>
      </p:sp>
      <p:pic>
        <p:nvPicPr>
          <p:cNvPr id="5122" name="Image 2" descr="Afficher l'image d'orig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2858818" cy="26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3668" y="2852936"/>
            <a:ext cx="69733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The qualification lead time in </a:t>
            </a:r>
            <a:r>
              <a:rPr lang="en-US" sz="20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aeronautical </a:t>
            </a: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market is very long (see UKAD deliveries).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Our goal is to </a:t>
            </a:r>
            <a:r>
              <a:rPr lang="en-US" sz="20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access to </a:t>
            </a: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volumes in Ti6-4 for less demanding market as corrosion, mechanical…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We need you </a:t>
            </a:r>
            <a:r>
              <a:rPr lang="en-US" sz="20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now to </a:t>
            </a: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identify customers, distributors in this </a:t>
            </a:r>
            <a:r>
              <a:rPr lang="en-US" sz="20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field, with volumes and prices information. </a:t>
            </a:r>
            <a:endParaRPr lang="en-US" sz="2000" b="1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20660072">
            <a:off x="226430" y="948062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Confidentiel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7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5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1430" y="338697"/>
            <a:ext cx="9097074" cy="2700498"/>
            <a:chOff x="11430" y="305371"/>
            <a:chExt cx="9097074" cy="27004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8579" y="5225722"/>
            <a:ext cx="8640763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0800000">
            <a:off x="0" y="6598235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916" y="90486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83859" y="3573016"/>
            <a:ext cx="509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Thank you for your attention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541510"/>
            <a:ext cx="4154502" cy="1800000"/>
          </a:xfrm>
          <a:prstGeom prst="rect">
            <a:avLst/>
          </a:prstGeom>
          <a:solidFill>
            <a:schemeClr val="accent2"/>
          </a:solidFill>
          <a:effectLst>
            <a:softEdge rad="0"/>
          </a:effectLst>
        </p:spPr>
      </p:pic>
      <p:pic>
        <p:nvPicPr>
          <p:cNvPr id="17" name="Picture 3" descr="UKAD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2" y="4543987"/>
            <a:ext cx="4896668" cy="17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395536" y="2132856"/>
            <a:ext cx="8351837" cy="321074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UKTMP</a:t>
            </a:r>
            <a:r>
              <a:rPr lang="en-US" sz="2000" dirty="0" smtClean="0"/>
              <a:t> strategy with Ti downstream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err="1" smtClean="0"/>
              <a:t>Aubert</a:t>
            </a:r>
            <a:r>
              <a:rPr lang="en-US" sz="2000" b="1" dirty="0" smtClean="0"/>
              <a:t> et Duval </a:t>
            </a:r>
            <a:r>
              <a:rPr lang="en-US" sz="2000" dirty="0" smtClean="0"/>
              <a:t>strategy with Ti upstream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Airbus</a:t>
            </a:r>
            <a:r>
              <a:rPr lang="en-US" sz="2000" dirty="0" smtClean="0"/>
              <a:t> support with a 10 years sales agreement </a:t>
            </a:r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</a:t>
            </a:r>
            <a:r>
              <a:rPr lang="en-US" sz="2000" b="1" dirty="0" smtClean="0"/>
              <a:t> </a:t>
            </a:r>
            <a:r>
              <a:rPr lang="en-US" sz="2000" dirty="0" err="1" smtClean="0"/>
              <a:t>french</a:t>
            </a:r>
            <a:r>
              <a:rPr lang="en-US" sz="2000" dirty="0" smtClean="0"/>
              <a:t> local authorities support</a:t>
            </a:r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395536" y="1772816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899592" y="1124744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775" y="1257373"/>
            <a:ext cx="7345363" cy="2592288"/>
          </a:xfrm>
          <a:noFill/>
          <a:ln/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/>
              <a:t>	             is a joint-venture which combines, in the titanium market, the forces of 2 companies  :	</a:t>
            </a:r>
          </a:p>
          <a:p>
            <a:pPr marL="482600" lvl="1" indent="0">
              <a:buNone/>
            </a:pPr>
            <a:endParaRPr lang="en-US" altLang="fr-FR" sz="600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err="1"/>
              <a:t>Aubert</a:t>
            </a:r>
            <a:r>
              <a:rPr lang="en-US" altLang="fr-FR" b="1" dirty="0"/>
              <a:t> &amp; Duval		</a:t>
            </a:r>
            <a:r>
              <a:rPr lang="en-US" altLang="fr-FR" b="1" dirty="0" smtClean="0"/>
              <a:t>	</a:t>
            </a:r>
          </a:p>
          <a:p>
            <a:pPr lvl="1">
              <a:buFontTx/>
              <a:buBlip>
                <a:blip r:embed="rId3"/>
              </a:buBlip>
            </a:pPr>
            <a:endParaRPr lang="en-US" altLang="fr-FR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smtClean="0"/>
              <a:t>UKTMP 		</a:t>
            </a:r>
          </a:p>
          <a:p>
            <a:pPr>
              <a:buFontTx/>
              <a:buNone/>
            </a:pPr>
            <a:endParaRPr lang="en-US" altLang="fr-FR" sz="2000" b="1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457" y="3207567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553517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241176" y="3632901"/>
            <a:ext cx="4690864" cy="317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/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 marL="0" indent="0">
              <a:buFontTx/>
              <a:buAutoNum type="arabicPeriod"/>
            </a:pPr>
            <a:r>
              <a:rPr lang="en-US" sz="1600" kern="0" dirty="0" err="1" smtClean="0"/>
              <a:t>Ilmenite</a:t>
            </a:r>
            <a:r>
              <a:rPr lang="en-US" sz="1600" kern="0" dirty="0" smtClean="0"/>
              <a:t> mining operation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slag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tetrachloride and magnesium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sponge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melting facility</a:t>
            </a:r>
          </a:p>
          <a:p>
            <a:pPr marL="0" indent="0"/>
            <a:endParaRPr lang="en-US" sz="1600" kern="0" dirty="0" smtClean="0"/>
          </a:p>
        </p:txBody>
      </p:sp>
      <p:pic>
        <p:nvPicPr>
          <p:cNvPr id="8" name="Picture 5" descr="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3915227"/>
            <a:ext cx="3694905" cy="26135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0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UKTMP in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4" name="Picture 4" descr="DSCN00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1317768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55676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SCN00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1365424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SCN004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21" y="13654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IMG_006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3071620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IMG_0057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71620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5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3080376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DSC_2121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20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221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Foto_001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798" y="4725144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07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453" y="4725144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DSC_2112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68" y="3071621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251464"/>
            <a:ext cx="8229600" cy="649288"/>
          </a:xfrm>
        </p:spPr>
        <p:txBody>
          <a:bodyPr/>
          <a:lstStyle/>
          <a:p>
            <a:pPr algn="r" eaLnBrk="1" hangingPunct="1"/>
            <a:r>
              <a:rPr lang="fr-FR" dirty="0" smtClean="0">
                <a:solidFill>
                  <a:srgbClr val="FF0000"/>
                </a:solidFill>
              </a:rPr>
              <a:t>Situation UKAD / EcoTitanium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899592" y="1340768"/>
            <a:ext cx="8244408" cy="5169214"/>
            <a:chOff x="481013" y="900752"/>
            <a:chExt cx="8688922" cy="560923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265" b="1576"/>
            <a:stretch/>
          </p:blipFill>
          <p:spPr bwMode="auto">
            <a:xfrm>
              <a:off x="481013" y="900752"/>
              <a:ext cx="8181975" cy="560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 rot="1190906">
              <a:off x="5761711" y="5483445"/>
              <a:ext cx="540000" cy="162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rot="17444277">
              <a:off x="5869925" y="5726766"/>
              <a:ext cx="540000" cy="180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rot="1190906">
              <a:off x="5844511" y="5652608"/>
              <a:ext cx="274869" cy="144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1190906">
              <a:off x="5593317" y="5845046"/>
              <a:ext cx="252000" cy="15175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500393" y="4291798"/>
              <a:ext cx="1542067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UKAD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530055" y="4854545"/>
              <a:ext cx="1542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IV30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915816" y="227687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AUBERT &amp; DUVAL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13174" y="5468626"/>
              <a:ext cx="2856761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EcoTitanium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8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2"/>
          <p:cNvSpPr txBox="1">
            <a:spLocks noChangeArrowheads="1"/>
          </p:cNvSpPr>
          <p:nvPr/>
        </p:nvSpPr>
        <p:spPr bwMode="auto">
          <a:xfrm>
            <a:off x="4500564" y="307504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fr-FR" sz="2400" b="1" dirty="0">
                <a:solidFill>
                  <a:srgbClr val="FF0000"/>
                </a:solidFill>
                <a:latin typeface="Verdana" pitchFamily="34" charset="0"/>
              </a:rPr>
              <a:t>A quick project</a:t>
            </a:r>
            <a:endParaRPr lang="fr-FR" altLang="fr-F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547843" name="Group 3"/>
          <p:cNvGrpSpPr>
            <a:grpSpLocks/>
          </p:cNvGrpSpPr>
          <p:nvPr/>
        </p:nvGrpSpPr>
        <p:grpSpPr bwMode="auto">
          <a:xfrm>
            <a:off x="544513" y="1628775"/>
            <a:ext cx="1435100" cy="2160588"/>
            <a:chOff x="204" y="1570"/>
            <a:chExt cx="904" cy="1361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 rot="-5400000">
              <a:off x="-25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45" name="Text Box 5"/>
            <p:cNvSpPr txBox="1">
              <a:spLocks noChangeArrowheads="1"/>
            </p:cNvSpPr>
            <p:nvPr/>
          </p:nvSpPr>
          <p:spPr bwMode="auto">
            <a:xfrm>
              <a:off x="319" y="1933"/>
              <a:ext cx="676" cy="63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10/04/09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Launch</a:t>
              </a:r>
            </a:p>
            <a:p>
              <a:pPr algn="ctr"/>
              <a:r>
                <a:rPr lang="fr-FR" altLang="fr-FR" sz="1600" b="1"/>
                <a:t>project</a:t>
              </a:r>
            </a:p>
          </p:txBody>
        </p:sp>
      </p:grpSp>
      <p:grpSp>
        <p:nvGrpSpPr>
          <p:cNvPr id="547846" name="Group 6"/>
          <p:cNvGrpSpPr>
            <a:grpSpLocks/>
          </p:cNvGrpSpPr>
          <p:nvPr/>
        </p:nvGrpSpPr>
        <p:grpSpPr bwMode="auto">
          <a:xfrm>
            <a:off x="1979613" y="1628775"/>
            <a:ext cx="1435100" cy="2160588"/>
            <a:chOff x="1108" y="1570"/>
            <a:chExt cx="904" cy="1361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 rot="-5400000">
              <a:off x="879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48" name="Text Box 8"/>
            <p:cNvSpPr txBox="1">
              <a:spLocks noChangeArrowheads="1"/>
            </p:cNvSpPr>
            <p:nvPr/>
          </p:nvSpPr>
          <p:spPr bwMode="auto">
            <a:xfrm>
              <a:off x="1223" y="1933"/>
              <a:ext cx="676" cy="69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17/10/09</a:t>
              </a:r>
            </a:p>
            <a:p>
              <a:pPr algn="ctr"/>
              <a:endParaRPr lang="fr-FR" altLang="fr-FR" sz="1600" b="1"/>
            </a:p>
            <a:p>
              <a:pPr algn="ctr"/>
              <a:r>
                <a:rPr lang="fr-FR" altLang="fr-FR" sz="1600" b="1"/>
                <a:t>Press</a:t>
              </a:r>
            </a:p>
            <a:p>
              <a:pPr algn="ctr"/>
              <a:r>
                <a:rPr lang="fr-FR" altLang="fr-FR" sz="1600" b="1"/>
                <a:t>order</a:t>
              </a:r>
            </a:p>
          </p:txBody>
        </p:sp>
      </p:grpSp>
      <p:grpSp>
        <p:nvGrpSpPr>
          <p:cNvPr id="547849" name="Group 9"/>
          <p:cNvGrpSpPr>
            <a:grpSpLocks/>
          </p:cNvGrpSpPr>
          <p:nvPr/>
        </p:nvGrpSpPr>
        <p:grpSpPr bwMode="auto">
          <a:xfrm>
            <a:off x="7451725" y="1628775"/>
            <a:ext cx="1512888" cy="2160588"/>
            <a:chOff x="4694" y="1026"/>
            <a:chExt cx="953" cy="1361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 rot="-5400000">
              <a:off x="4508" y="1255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51" name="Text Box 11"/>
            <p:cNvSpPr txBox="1">
              <a:spLocks noChangeArrowheads="1"/>
            </p:cNvSpPr>
            <p:nvPr/>
          </p:nvSpPr>
          <p:spPr bwMode="auto">
            <a:xfrm>
              <a:off x="4694" y="1430"/>
              <a:ext cx="953" cy="53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800" b="1"/>
                <a:t>Juin  2011</a:t>
              </a:r>
            </a:p>
            <a:p>
              <a:pPr algn="ctr"/>
              <a:r>
                <a:rPr lang="fr-FR" altLang="fr-FR" sz="1600" b="1"/>
                <a:t>1st blow </a:t>
              </a:r>
              <a:br>
                <a:rPr lang="fr-FR" altLang="fr-FR" sz="1600" b="1"/>
              </a:br>
              <a:r>
                <a:rPr lang="fr-FR" altLang="fr-FR" sz="1600" b="1"/>
                <a:t>of press</a:t>
              </a:r>
            </a:p>
          </p:txBody>
        </p:sp>
      </p:grpSp>
      <p:grpSp>
        <p:nvGrpSpPr>
          <p:cNvPr id="547852" name="Group 12"/>
          <p:cNvGrpSpPr>
            <a:grpSpLocks/>
          </p:cNvGrpSpPr>
          <p:nvPr/>
        </p:nvGrpSpPr>
        <p:grpSpPr bwMode="auto">
          <a:xfrm>
            <a:off x="6084888" y="1628775"/>
            <a:ext cx="1435100" cy="2160588"/>
            <a:chOff x="3833" y="1026"/>
            <a:chExt cx="904" cy="1361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rot="-5400000">
              <a:off x="3604" y="1255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54" name="Text Box 14"/>
            <p:cNvSpPr txBox="1">
              <a:spLocks noChangeArrowheads="1"/>
            </p:cNvSpPr>
            <p:nvPr/>
          </p:nvSpPr>
          <p:spPr bwMode="auto">
            <a:xfrm>
              <a:off x="3921" y="1351"/>
              <a:ext cx="720" cy="63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15/11/10 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Assembly</a:t>
              </a:r>
            </a:p>
            <a:p>
              <a:pPr algn="ctr"/>
              <a:r>
                <a:rPr lang="fr-FR" altLang="fr-FR" sz="1600" b="1"/>
                <a:t>press</a:t>
              </a:r>
            </a:p>
          </p:txBody>
        </p:sp>
      </p:grpSp>
      <p:grpSp>
        <p:nvGrpSpPr>
          <p:cNvPr id="547855" name="Group 15"/>
          <p:cNvGrpSpPr>
            <a:grpSpLocks/>
          </p:cNvGrpSpPr>
          <p:nvPr/>
        </p:nvGrpSpPr>
        <p:grpSpPr bwMode="auto">
          <a:xfrm>
            <a:off x="3343275" y="1628775"/>
            <a:ext cx="1435100" cy="2160588"/>
            <a:chOff x="1970" y="1570"/>
            <a:chExt cx="904" cy="1361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-5400000">
              <a:off x="1741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57" name="Text Box 17"/>
            <p:cNvSpPr txBox="1">
              <a:spLocks noChangeArrowheads="1"/>
            </p:cNvSpPr>
            <p:nvPr/>
          </p:nvSpPr>
          <p:spPr bwMode="auto">
            <a:xfrm>
              <a:off x="1977" y="1933"/>
              <a:ext cx="891" cy="63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18/01/10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Start-up</a:t>
              </a:r>
            </a:p>
            <a:p>
              <a:pPr algn="ctr"/>
              <a:r>
                <a:rPr lang="fr-FR" altLang="fr-FR" sz="1600" b="1"/>
                <a:t>construction</a:t>
              </a:r>
            </a:p>
          </p:txBody>
        </p:sp>
      </p:grpSp>
      <p:grpSp>
        <p:nvGrpSpPr>
          <p:cNvPr id="547858" name="Group 18"/>
          <p:cNvGrpSpPr>
            <a:grpSpLocks/>
          </p:cNvGrpSpPr>
          <p:nvPr/>
        </p:nvGrpSpPr>
        <p:grpSpPr bwMode="auto">
          <a:xfrm>
            <a:off x="4778375" y="1485900"/>
            <a:ext cx="1435100" cy="2160588"/>
            <a:chOff x="3010" y="936"/>
            <a:chExt cx="904" cy="1361"/>
          </a:xfrm>
        </p:grpSpPr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 rot="-5400000">
              <a:off x="2781" y="1165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60" name="Text Box 20"/>
            <p:cNvSpPr txBox="1">
              <a:spLocks noChangeArrowheads="1"/>
            </p:cNvSpPr>
            <p:nvPr/>
          </p:nvSpPr>
          <p:spPr bwMode="auto">
            <a:xfrm>
              <a:off x="3076" y="1389"/>
              <a:ext cx="676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16/04/10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First</a:t>
              </a:r>
            </a:p>
            <a:p>
              <a:pPr algn="ctr"/>
              <a:r>
                <a:rPr lang="fr-FR" altLang="fr-FR" sz="1600" b="1"/>
                <a:t>stone</a:t>
              </a:r>
            </a:p>
          </p:txBody>
        </p:sp>
      </p:grpSp>
      <p:sp>
        <p:nvSpPr>
          <p:cNvPr id="547862" name="AutoShape 22"/>
          <p:cNvSpPr>
            <a:spLocks noChangeArrowheads="1"/>
          </p:cNvSpPr>
          <p:nvPr/>
        </p:nvSpPr>
        <p:spPr bwMode="auto">
          <a:xfrm>
            <a:off x="3413919" y="3618706"/>
            <a:ext cx="5329238" cy="649288"/>
          </a:xfrm>
          <a:prstGeom prst="rightArrow">
            <a:avLst>
              <a:gd name="adj1" fmla="val 50000"/>
              <a:gd name="adj2" fmla="val 205195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 dirty="0" smtClean="0">
                <a:solidFill>
                  <a:schemeClr val="bg1"/>
                </a:solidFill>
              </a:rPr>
              <a:t>Construction</a:t>
            </a:r>
            <a:endParaRPr lang="fr-FR" altLang="fr-FR" sz="1800" b="1" dirty="0">
              <a:solidFill>
                <a:schemeClr val="bg1"/>
              </a:solidFill>
            </a:endParaRPr>
          </a:p>
        </p:txBody>
      </p:sp>
      <p:grpSp>
        <p:nvGrpSpPr>
          <p:cNvPr id="547863" name="Group 23"/>
          <p:cNvGrpSpPr>
            <a:grpSpLocks/>
          </p:cNvGrpSpPr>
          <p:nvPr/>
        </p:nvGrpSpPr>
        <p:grpSpPr bwMode="auto">
          <a:xfrm>
            <a:off x="539750" y="1125538"/>
            <a:ext cx="8353425" cy="457200"/>
            <a:chOff x="340" y="709"/>
            <a:chExt cx="5262" cy="288"/>
          </a:xfrm>
        </p:grpSpPr>
        <p:sp>
          <p:nvSpPr>
            <p:cNvPr id="547864" name="Line 24"/>
            <p:cNvSpPr>
              <a:spLocks noChangeShapeType="1"/>
            </p:cNvSpPr>
            <p:nvPr/>
          </p:nvSpPr>
          <p:spPr bwMode="auto">
            <a:xfrm>
              <a:off x="3481" y="890"/>
              <a:ext cx="2121" cy="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7865" name="Line 25"/>
            <p:cNvSpPr>
              <a:spLocks noChangeShapeType="1"/>
            </p:cNvSpPr>
            <p:nvPr/>
          </p:nvSpPr>
          <p:spPr bwMode="auto">
            <a:xfrm flipH="1">
              <a:off x="340" y="890"/>
              <a:ext cx="2008" cy="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7866" name="Text Box 26"/>
            <p:cNvSpPr txBox="1">
              <a:spLocks noChangeArrowheads="1"/>
            </p:cNvSpPr>
            <p:nvPr/>
          </p:nvSpPr>
          <p:spPr bwMode="auto">
            <a:xfrm>
              <a:off x="2387" y="709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400" b="1">
                  <a:solidFill>
                    <a:srgbClr val="FF3300"/>
                  </a:solidFill>
                </a:rPr>
                <a:t>26 months</a:t>
              </a:r>
            </a:p>
          </p:txBody>
        </p:sp>
      </p:grpSp>
      <p:grpSp>
        <p:nvGrpSpPr>
          <p:cNvPr id="547867" name="Group 27"/>
          <p:cNvGrpSpPr>
            <a:grpSpLocks/>
          </p:cNvGrpSpPr>
          <p:nvPr/>
        </p:nvGrpSpPr>
        <p:grpSpPr bwMode="auto">
          <a:xfrm>
            <a:off x="-468313" y="3644900"/>
            <a:ext cx="2627313" cy="936625"/>
            <a:chOff x="-295" y="2296"/>
            <a:chExt cx="1655" cy="590"/>
          </a:xfrm>
        </p:grpSpPr>
        <p:sp>
          <p:nvSpPr>
            <p:cNvPr id="547868" name="AutoShape 28"/>
            <p:cNvSpPr>
              <a:spLocks noChangeArrowheads="1"/>
            </p:cNvSpPr>
            <p:nvPr/>
          </p:nvSpPr>
          <p:spPr bwMode="auto">
            <a:xfrm>
              <a:off x="340" y="2296"/>
              <a:ext cx="722" cy="408"/>
            </a:xfrm>
            <a:prstGeom prst="rightArrow">
              <a:avLst>
                <a:gd name="adj1" fmla="val 50000"/>
                <a:gd name="adj2" fmla="val 40748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7869" name="Text Box 29"/>
            <p:cNvSpPr txBox="1">
              <a:spLocks noChangeArrowheads="1"/>
            </p:cNvSpPr>
            <p:nvPr/>
          </p:nvSpPr>
          <p:spPr bwMode="auto">
            <a:xfrm>
              <a:off x="-295" y="2387"/>
              <a:ext cx="16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400" b="1" dirty="0">
                  <a:solidFill>
                    <a:schemeClr val="bg1"/>
                  </a:solidFill>
                </a:rPr>
                <a:t>Basic engineering </a:t>
              </a:r>
            </a:p>
          </p:txBody>
        </p:sp>
        <p:sp>
          <p:nvSpPr>
            <p:cNvPr id="547870" name="Text Box 30"/>
            <p:cNvSpPr txBox="1">
              <a:spLocks noChangeArrowheads="1"/>
            </p:cNvSpPr>
            <p:nvPr/>
          </p:nvSpPr>
          <p:spPr bwMode="auto">
            <a:xfrm>
              <a:off x="249" y="2655"/>
              <a:ext cx="7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800" i="1">
                  <a:solidFill>
                    <a:schemeClr val="bg1"/>
                  </a:solidFill>
                </a:rPr>
                <a:t>3 months</a:t>
              </a:r>
            </a:p>
          </p:txBody>
        </p:sp>
      </p:grpSp>
      <p:sp>
        <p:nvSpPr>
          <p:cNvPr id="547876" name="AutoShape 36"/>
          <p:cNvSpPr>
            <a:spLocks noChangeArrowheads="1"/>
          </p:cNvSpPr>
          <p:nvPr/>
        </p:nvSpPr>
        <p:spPr bwMode="auto">
          <a:xfrm>
            <a:off x="1743076" y="3617912"/>
            <a:ext cx="1655763" cy="647700"/>
          </a:xfrm>
          <a:prstGeom prst="rightArrow">
            <a:avLst>
              <a:gd name="adj1" fmla="val 50000"/>
              <a:gd name="adj2" fmla="val 63909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7877" name="Text Box 37"/>
          <p:cNvSpPr txBox="1">
            <a:spLocks noChangeArrowheads="1"/>
          </p:cNvSpPr>
          <p:nvPr/>
        </p:nvSpPr>
        <p:spPr bwMode="auto">
          <a:xfrm>
            <a:off x="1585913" y="3775075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b="1" dirty="0" err="1">
                <a:solidFill>
                  <a:schemeClr val="bg1"/>
                </a:solidFill>
              </a:rPr>
              <a:t>Detailed</a:t>
            </a:r>
            <a:r>
              <a:rPr lang="fr-FR" altLang="fr-FR" sz="1600" b="1" dirty="0">
                <a:solidFill>
                  <a:schemeClr val="bg1"/>
                </a:solidFill>
              </a:rPr>
              <a:t> design</a:t>
            </a:r>
          </a:p>
        </p:txBody>
      </p:sp>
      <p:pic>
        <p:nvPicPr>
          <p:cNvPr id="547887" name="Picture 4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79388" y="5949950"/>
            <a:ext cx="1258887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2122488" y="4183189"/>
            <a:ext cx="6481960" cy="2313240"/>
            <a:chOff x="2122488" y="4183189"/>
            <a:chExt cx="6481960" cy="2313240"/>
          </a:xfrm>
        </p:grpSpPr>
        <p:pic>
          <p:nvPicPr>
            <p:cNvPr id="1026" name="Picture 2" descr="C:\Users\patrick.delaborde\Documents\UKAD\Présentations\2014 05 22 Présentation Forum Kazakhstan\Inauguration Sept 201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88" y="4183189"/>
              <a:ext cx="4394083" cy="231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6660232" y="458152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err="1" smtClean="0"/>
                <a:t>September</a:t>
              </a:r>
              <a:r>
                <a:rPr lang="fr-FR" sz="1800" dirty="0" smtClean="0"/>
                <a:t> 2011</a:t>
              </a:r>
            </a:p>
            <a:p>
              <a:r>
                <a:rPr lang="fr-FR" sz="1800" dirty="0" smtClean="0"/>
                <a:t>Inauguration</a:t>
              </a:r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8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23" y="1878012"/>
            <a:ext cx="8985249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4788694" y="332656"/>
            <a:ext cx="41045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alt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Layout</a:t>
            </a:r>
            <a:endParaRPr lang="fr-FR" alt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6804025" y="3860800"/>
            <a:ext cx="12954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800" b="1" dirty="0" smtClean="0"/>
              <a:t>Mobile </a:t>
            </a:r>
            <a:r>
              <a:rPr lang="fr-FR" altLang="fr-FR" sz="1800" b="1" dirty="0" err="1" smtClean="0"/>
              <a:t>hearth</a:t>
            </a:r>
            <a:endParaRPr lang="fr-FR" altLang="fr-FR" sz="1800" b="1" dirty="0" smtClean="0"/>
          </a:p>
          <a:p>
            <a:pPr algn="ctr"/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5435600" y="3500438"/>
            <a:ext cx="1098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 Forging</a:t>
            </a:r>
          </a:p>
          <a:p>
            <a:r>
              <a:rPr lang="fr-FR" altLang="fr-FR" sz="1800" b="1"/>
              <a:t> press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5076824" y="2206407"/>
            <a:ext cx="223147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800" b="1" dirty="0" err="1" smtClean="0"/>
              <a:t>Stationary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/>
              <a:t>h</a:t>
            </a:r>
            <a:r>
              <a:rPr lang="fr-FR" altLang="fr-FR" sz="1800" b="1" dirty="0" err="1" smtClean="0"/>
              <a:t>earth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4" name="Text Box 6"/>
          <p:cNvSpPr txBox="1">
            <a:spLocks noChangeArrowheads="1"/>
          </p:cNvSpPr>
          <p:nvPr/>
        </p:nvSpPr>
        <p:spPr bwMode="auto">
          <a:xfrm>
            <a:off x="3132138" y="3933825"/>
            <a:ext cx="1136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Grinding</a:t>
            </a:r>
          </a:p>
        </p:txBody>
      </p:sp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3276600" y="3068638"/>
            <a:ext cx="99257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 err="1" smtClean="0"/>
              <a:t>Sawing</a:t>
            </a:r>
            <a:endParaRPr lang="fr-FR" altLang="fr-FR" sz="1800" b="1" dirty="0"/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684213" y="4132263"/>
            <a:ext cx="21304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600" b="1"/>
              <a:t>Ultrasonic</a:t>
            </a:r>
          </a:p>
        </p:txBody>
      </p:sp>
      <p:sp>
        <p:nvSpPr>
          <p:cNvPr id="549897" name="Text Box 9"/>
          <p:cNvSpPr txBox="1">
            <a:spLocks noChangeArrowheads="1"/>
          </p:cNvSpPr>
          <p:nvPr/>
        </p:nvSpPr>
        <p:spPr bwMode="auto">
          <a:xfrm>
            <a:off x="971550" y="2781300"/>
            <a:ext cx="996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Peeling</a:t>
            </a:r>
          </a:p>
        </p:txBody>
      </p:sp>
      <p:grpSp>
        <p:nvGrpSpPr>
          <p:cNvPr id="549898" name="Group 10"/>
          <p:cNvGrpSpPr>
            <a:grpSpLocks/>
          </p:cNvGrpSpPr>
          <p:nvPr/>
        </p:nvGrpSpPr>
        <p:grpSpPr bwMode="auto">
          <a:xfrm>
            <a:off x="407988" y="1988840"/>
            <a:ext cx="8208962" cy="3059410"/>
            <a:chOff x="257" y="1288"/>
            <a:chExt cx="5171" cy="1951"/>
          </a:xfrm>
        </p:grpSpPr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 flipV="1">
              <a:off x="4822" y="1288"/>
              <a:ext cx="0" cy="8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0" name="Line 12"/>
            <p:cNvSpPr>
              <a:spLocks noChangeShapeType="1"/>
            </p:cNvSpPr>
            <p:nvPr/>
          </p:nvSpPr>
          <p:spPr bwMode="auto">
            <a:xfrm flipH="1">
              <a:off x="2959" y="1288"/>
              <a:ext cx="18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1" name="Line 13"/>
            <p:cNvSpPr>
              <a:spLocks noChangeShapeType="1"/>
            </p:cNvSpPr>
            <p:nvPr/>
          </p:nvSpPr>
          <p:spPr bwMode="auto">
            <a:xfrm>
              <a:off x="2959" y="1288"/>
              <a:ext cx="0" cy="41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2" name="Line 14"/>
            <p:cNvSpPr>
              <a:spLocks noChangeShapeType="1"/>
            </p:cNvSpPr>
            <p:nvPr/>
          </p:nvSpPr>
          <p:spPr bwMode="auto">
            <a:xfrm flipH="1" flipV="1">
              <a:off x="1655" y="1520"/>
              <a:ext cx="8" cy="1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3" name="Line 15"/>
            <p:cNvSpPr>
              <a:spLocks noChangeShapeType="1"/>
            </p:cNvSpPr>
            <p:nvPr/>
          </p:nvSpPr>
          <p:spPr bwMode="auto">
            <a:xfrm flipH="1">
              <a:off x="584" y="1520"/>
              <a:ext cx="107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4" name="Line 16"/>
            <p:cNvSpPr>
              <a:spLocks noChangeShapeType="1"/>
            </p:cNvSpPr>
            <p:nvPr/>
          </p:nvSpPr>
          <p:spPr bwMode="auto">
            <a:xfrm>
              <a:off x="584" y="1520"/>
              <a:ext cx="0" cy="1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5" name="Line 17"/>
            <p:cNvSpPr>
              <a:spLocks noChangeShapeType="1"/>
            </p:cNvSpPr>
            <p:nvPr/>
          </p:nvSpPr>
          <p:spPr bwMode="auto">
            <a:xfrm flipH="1">
              <a:off x="257" y="1706"/>
              <a:ext cx="3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6" name="Line 18"/>
            <p:cNvSpPr>
              <a:spLocks noChangeShapeType="1"/>
            </p:cNvSpPr>
            <p:nvPr/>
          </p:nvSpPr>
          <p:spPr bwMode="auto">
            <a:xfrm>
              <a:off x="257" y="1706"/>
              <a:ext cx="0" cy="116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7" name="Line 19"/>
            <p:cNvSpPr>
              <a:spLocks noChangeShapeType="1"/>
            </p:cNvSpPr>
            <p:nvPr/>
          </p:nvSpPr>
          <p:spPr bwMode="auto">
            <a:xfrm>
              <a:off x="257" y="2867"/>
              <a:ext cx="27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8" name="Line 20"/>
            <p:cNvSpPr>
              <a:spLocks noChangeShapeType="1"/>
            </p:cNvSpPr>
            <p:nvPr/>
          </p:nvSpPr>
          <p:spPr bwMode="auto">
            <a:xfrm>
              <a:off x="536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9" name="Line 21"/>
            <p:cNvSpPr>
              <a:spLocks noChangeShapeType="1"/>
            </p:cNvSpPr>
            <p:nvPr/>
          </p:nvSpPr>
          <p:spPr bwMode="auto">
            <a:xfrm>
              <a:off x="536" y="3239"/>
              <a:ext cx="130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0" name="Line 22"/>
            <p:cNvSpPr>
              <a:spLocks noChangeShapeType="1"/>
            </p:cNvSpPr>
            <p:nvPr/>
          </p:nvSpPr>
          <p:spPr bwMode="auto">
            <a:xfrm flipV="1">
              <a:off x="1841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1" name="Line 23"/>
            <p:cNvSpPr>
              <a:spLocks noChangeShapeType="1"/>
            </p:cNvSpPr>
            <p:nvPr/>
          </p:nvSpPr>
          <p:spPr bwMode="auto">
            <a:xfrm>
              <a:off x="1841" y="2867"/>
              <a:ext cx="83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2" name="Line 24"/>
            <p:cNvSpPr>
              <a:spLocks noChangeShapeType="1"/>
            </p:cNvSpPr>
            <p:nvPr/>
          </p:nvSpPr>
          <p:spPr bwMode="auto">
            <a:xfrm>
              <a:off x="2680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3" name="Line 25"/>
            <p:cNvSpPr>
              <a:spLocks noChangeShapeType="1"/>
            </p:cNvSpPr>
            <p:nvPr/>
          </p:nvSpPr>
          <p:spPr bwMode="auto">
            <a:xfrm>
              <a:off x="2680" y="3239"/>
              <a:ext cx="251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4" name="Line 26"/>
            <p:cNvSpPr>
              <a:spLocks noChangeShapeType="1"/>
            </p:cNvSpPr>
            <p:nvPr/>
          </p:nvSpPr>
          <p:spPr bwMode="auto">
            <a:xfrm flipV="1">
              <a:off x="5195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5" name="Line 27"/>
            <p:cNvSpPr>
              <a:spLocks noChangeShapeType="1"/>
            </p:cNvSpPr>
            <p:nvPr/>
          </p:nvSpPr>
          <p:spPr bwMode="auto">
            <a:xfrm>
              <a:off x="5195" y="2867"/>
              <a:ext cx="23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6" name="Line 28"/>
            <p:cNvSpPr>
              <a:spLocks noChangeShapeType="1"/>
            </p:cNvSpPr>
            <p:nvPr/>
          </p:nvSpPr>
          <p:spPr bwMode="auto">
            <a:xfrm flipV="1">
              <a:off x="5428" y="2171"/>
              <a:ext cx="0" cy="6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7" name="Line 29"/>
            <p:cNvSpPr>
              <a:spLocks noChangeShapeType="1"/>
            </p:cNvSpPr>
            <p:nvPr/>
          </p:nvSpPr>
          <p:spPr bwMode="auto">
            <a:xfrm flipH="1">
              <a:off x="4822" y="2171"/>
              <a:ext cx="60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8" name="Line 30"/>
            <p:cNvSpPr>
              <a:spLocks noChangeShapeType="1"/>
            </p:cNvSpPr>
            <p:nvPr/>
          </p:nvSpPr>
          <p:spPr bwMode="auto">
            <a:xfrm flipH="1">
              <a:off x="1655" y="1706"/>
              <a:ext cx="13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9919" name="AutoShape 31"/>
          <p:cNvSpPr>
            <a:spLocks noChangeArrowheads="1"/>
          </p:cNvSpPr>
          <p:nvPr/>
        </p:nvSpPr>
        <p:spPr bwMode="auto">
          <a:xfrm>
            <a:off x="5867400" y="2852738"/>
            <a:ext cx="217488" cy="647700"/>
          </a:xfrm>
          <a:prstGeom prst="downArrow">
            <a:avLst>
              <a:gd name="adj1" fmla="val 50000"/>
              <a:gd name="adj2" fmla="val 74452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0" name="AutoShape 32"/>
          <p:cNvSpPr>
            <a:spLocks noChangeArrowheads="1"/>
          </p:cNvSpPr>
          <p:nvPr/>
        </p:nvSpPr>
        <p:spPr bwMode="auto">
          <a:xfrm rot="1283914">
            <a:off x="4144963" y="3360738"/>
            <a:ext cx="1158875" cy="215900"/>
          </a:xfrm>
          <a:prstGeom prst="leftArrow">
            <a:avLst>
              <a:gd name="adj1" fmla="val 50000"/>
              <a:gd name="adj2" fmla="val 13419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1" name="AutoShape 33"/>
          <p:cNvSpPr>
            <a:spLocks noChangeArrowheads="1"/>
          </p:cNvSpPr>
          <p:nvPr/>
        </p:nvSpPr>
        <p:spPr bwMode="auto">
          <a:xfrm rot="-960290">
            <a:off x="4284663" y="3860800"/>
            <a:ext cx="1008062" cy="215900"/>
          </a:xfrm>
          <a:prstGeom prst="leftArrow">
            <a:avLst>
              <a:gd name="adj1" fmla="val 50000"/>
              <a:gd name="adj2" fmla="val 116728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2" name="AutoShape 34"/>
          <p:cNvSpPr>
            <a:spLocks noChangeArrowheads="1"/>
          </p:cNvSpPr>
          <p:nvPr/>
        </p:nvSpPr>
        <p:spPr bwMode="auto">
          <a:xfrm rot="1031593">
            <a:off x="2484438" y="2997200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3" name="AutoShape 35"/>
          <p:cNvSpPr>
            <a:spLocks noChangeArrowheads="1"/>
          </p:cNvSpPr>
          <p:nvPr/>
        </p:nvSpPr>
        <p:spPr bwMode="auto">
          <a:xfrm rot="-878054">
            <a:off x="2339975" y="4149725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4" name="AutoShape 36"/>
          <p:cNvSpPr>
            <a:spLocks noChangeArrowheads="1"/>
          </p:cNvSpPr>
          <p:nvPr/>
        </p:nvSpPr>
        <p:spPr bwMode="auto">
          <a:xfrm rot="10800000">
            <a:off x="8316913" y="4724400"/>
            <a:ext cx="217487" cy="647700"/>
          </a:xfrm>
          <a:prstGeom prst="downArrow">
            <a:avLst>
              <a:gd name="adj1" fmla="val 50000"/>
              <a:gd name="adj2" fmla="val 7445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5" name="AutoShape 37"/>
          <p:cNvSpPr>
            <a:spLocks noChangeArrowheads="1"/>
          </p:cNvSpPr>
          <p:nvPr/>
        </p:nvSpPr>
        <p:spPr bwMode="auto">
          <a:xfrm rot="16200000">
            <a:off x="1370013" y="3397250"/>
            <a:ext cx="785812" cy="287338"/>
          </a:xfrm>
          <a:prstGeom prst="leftArrow">
            <a:avLst>
              <a:gd name="adj1" fmla="val 50000"/>
              <a:gd name="adj2" fmla="val 6837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6" name="AutoShape 38"/>
          <p:cNvSpPr>
            <a:spLocks noChangeArrowheads="1"/>
          </p:cNvSpPr>
          <p:nvPr/>
        </p:nvSpPr>
        <p:spPr bwMode="auto">
          <a:xfrm rot="16200000">
            <a:off x="7920038" y="3897313"/>
            <a:ext cx="431800" cy="647700"/>
          </a:xfrm>
          <a:custGeom>
            <a:avLst/>
            <a:gdLst>
              <a:gd name="G0" fmla="+- 11197 0 0"/>
              <a:gd name="G1" fmla="+- 18514 0 0"/>
              <a:gd name="G2" fmla="+- 7200 0 0"/>
              <a:gd name="G3" fmla="*/ 11197 1 2"/>
              <a:gd name="G4" fmla="+- G3 10800 0"/>
              <a:gd name="G5" fmla="+- 21600 1119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399 w 21600"/>
              <a:gd name="T1" fmla="*/ 0 h 21600"/>
              <a:gd name="T2" fmla="*/ 11197 w 21600"/>
              <a:gd name="T3" fmla="*/ 7200 h 21600"/>
              <a:gd name="T4" fmla="*/ 0 w 21600"/>
              <a:gd name="T5" fmla="*/ 19132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9" y="0"/>
                </a:moveTo>
                <a:lnTo>
                  <a:pt x="11197" y="7200"/>
                </a:lnTo>
                <a:lnTo>
                  <a:pt x="14283" y="7200"/>
                </a:lnTo>
                <a:lnTo>
                  <a:pt x="14283" y="16664"/>
                </a:lnTo>
                <a:lnTo>
                  <a:pt x="0" y="16664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7" name="Rectangle 39"/>
          <p:cNvSpPr>
            <a:spLocks noChangeArrowheads="1"/>
          </p:cNvSpPr>
          <p:nvPr/>
        </p:nvSpPr>
        <p:spPr bwMode="auto">
          <a:xfrm>
            <a:off x="8286750" y="3548063"/>
            <a:ext cx="173038" cy="5286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8" name="AutoShape 40"/>
          <p:cNvSpPr>
            <a:spLocks noChangeArrowheads="1"/>
          </p:cNvSpPr>
          <p:nvPr/>
        </p:nvSpPr>
        <p:spPr bwMode="auto">
          <a:xfrm flipH="1">
            <a:off x="6443663" y="2852738"/>
            <a:ext cx="647700" cy="863600"/>
          </a:xfrm>
          <a:custGeom>
            <a:avLst/>
            <a:gdLst>
              <a:gd name="G0" fmla="+- 7729 0 0"/>
              <a:gd name="G1" fmla="+- 16252 0 0"/>
              <a:gd name="G2" fmla="+- 6273 0 0"/>
              <a:gd name="G3" fmla="*/ 7729 1 2"/>
              <a:gd name="G4" fmla="+- G3 10800 0"/>
              <a:gd name="G5" fmla="+- 21600 7729 16252"/>
              <a:gd name="G6" fmla="+- 16252 6273 0"/>
              <a:gd name="G7" fmla="*/ G6 1 2"/>
              <a:gd name="G8" fmla="*/ 1625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252 1 2"/>
              <a:gd name="G15" fmla="+- G5 0 G4"/>
              <a:gd name="G16" fmla="+- G0 0 G4"/>
              <a:gd name="G17" fmla="*/ G2 G15 G16"/>
              <a:gd name="T0" fmla="*/ 14665 w 21600"/>
              <a:gd name="T1" fmla="*/ 0 h 21600"/>
              <a:gd name="T2" fmla="*/ 7729 w 21600"/>
              <a:gd name="T3" fmla="*/ 6273 h 21600"/>
              <a:gd name="T4" fmla="*/ 0 w 21600"/>
              <a:gd name="T5" fmla="*/ 19491 h 21600"/>
              <a:gd name="T6" fmla="*/ 8126 w 21600"/>
              <a:gd name="T7" fmla="*/ 21600 h 21600"/>
              <a:gd name="T8" fmla="*/ 16252 w 21600"/>
              <a:gd name="T9" fmla="*/ 14969 h 21600"/>
              <a:gd name="T10" fmla="*/ 21600 w 21600"/>
              <a:gd name="T11" fmla="*/ 627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65" y="0"/>
                </a:moveTo>
                <a:lnTo>
                  <a:pt x="7729" y="6273"/>
                </a:lnTo>
                <a:lnTo>
                  <a:pt x="13077" y="6273"/>
                </a:lnTo>
                <a:lnTo>
                  <a:pt x="13077" y="17380"/>
                </a:lnTo>
                <a:lnTo>
                  <a:pt x="0" y="17380"/>
                </a:lnTo>
                <a:lnTo>
                  <a:pt x="0" y="21600"/>
                </a:lnTo>
                <a:lnTo>
                  <a:pt x="16252" y="21600"/>
                </a:lnTo>
                <a:lnTo>
                  <a:pt x="16252" y="6273"/>
                </a:lnTo>
                <a:lnTo>
                  <a:pt x="21600" y="6273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9" name="Rectangle 41"/>
          <p:cNvSpPr>
            <a:spLocks noChangeArrowheads="1"/>
          </p:cNvSpPr>
          <p:nvPr/>
        </p:nvSpPr>
        <p:spPr bwMode="auto">
          <a:xfrm>
            <a:off x="6705600" y="3546475"/>
            <a:ext cx="1574800" cy="1682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30" name="AutoShape 42"/>
          <p:cNvSpPr>
            <a:spLocks noChangeArrowheads="1"/>
          </p:cNvSpPr>
          <p:nvPr/>
        </p:nvSpPr>
        <p:spPr bwMode="auto">
          <a:xfrm rot="10800000">
            <a:off x="468313" y="4221163"/>
            <a:ext cx="647700" cy="1008062"/>
          </a:xfrm>
          <a:custGeom>
            <a:avLst/>
            <a:gdLst>
              <a:gd name="G0" fmla="+- 14611 0 0"/>
              <a:gd name="G1" fmla="+- 19751 0 0"/>
              <a:gd name="G2" fmla="+- 5710 0 0"/>
              <a:gd name="G3" fmla="*/ 14611 1 2"/>
              <a:gd name="G4" fmla="+- G3 10800 0"/>
              <a:gd name="G5" fmla="+- 21600 14611 19751"/>
              <a:gd name="G6" fmla="+- 19751 5710 0"/>
              <a:gd name="G7" fmla="*/ G6 1 2"/>
              <a:gd name="G8" fmla="*/ 1975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751 1 2"/>
              <a:gd name="G15" fmla="+- G5 0 G4"/>
              <a:gd name="G16" fmla="+- G0 0 G4"/>
              <a:gd name="G17" fmla="*/ G2 G15 G16"/>
              <a:gd name="T0" fmla="*/ 18106 w 21600"/>
              <a:gd name="T1" fmla="*/ 0 h 21600"/>
              <a:gd name="T2" fmla="*/ 14611 w 21600"/>
              <a:gd name="T3" fmla="*/ 5710 h 21600"/>
              <a:gd name="T4" fmla="*/ 0 w 21600"/>
              <a:gd name="T5" fmla="*/ 19801 h 21600"/>
              <a:gd name="T6" fmla="*/ 9876 w 21600"/>
              <a:gd name="T7" fmla="*/ 21600 h 21600"/>
              <a:gd name="T8" fmla="*/ 19751 w 21600"/>
              <a:gd name="T9" fmla="*/ 13923 h 21600"/>
              <a:gd name="T10" fmla="*/ 21600 w 21600"/>
              <a:gd name="T11" fmla="*/ 57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06" y="0"/>
                </a:moveTo>
                <a:lnTo>
                  <a:pt x="14611" y="5710"/>
                </a:lnTo>
                <a:lnTo>
                  <a:pt x="16460" y="5710"/>
                </a:lnTo>
                <a:lnTo>
                  <a:pt x="16460" y="18001"/>
                </a:lnTo>
                <a:lnTo>
                  <a:pt x="0" y="18001"/>
                </a:lnTo>
                <a:lnTo>
                  <a:pt x="0" y="21600"/>
                </a:lnTo>
                <a:lnTo>
                  <a:pt x="19751" y="21600"/>
                </a:lnTo>
                <a:lnTo>
                  <a:pt x="19751" y="5710"/>
                </a:lnTo>
                <a:lnTo>
                  <a:pt x="21600" y="571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4" name="Picture 5" descr="IMG_077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4" y="5048250"/>
            <a:ext cx="2293566" cy="171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89"/>
          <a:stretch/>
        </p:blipFill>
        <p:spPr bwMode="auto">
          <a:xfrm>
            <a:off x="774700" y="1109315"/>
            <a:ext cx="1949450" cy="146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492" y="5048250"/>
            <a:ext cx="2185645" cy="162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4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54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54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1000"/>
                                        <p:tgtEl>
                                          <p:spTgt spid="54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4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4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54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54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54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2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5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54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1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animBg="1"/>
      <p:bldP spid="549892" grpId="0" animBg="1"/>
      <p:bldP spid="549893" grpId="0" animBg="1"/>
      <p:bldP spid="549894" grpId="0" animBg="1"/>
      <p:bldP spid="549895" grpId="0" animBg="1"/>
      <p:bldP spid="549896" grpId="0" animBg="1"/>
      <p:bldP spid="549897" grpId="0" animBg="1"/>
      <p:bldP spid="549919" grpId="0" animBg="1"/>
      <p:bldP spid="549919" grpId="1" animBg="1"/>
      <p:bldP spid="549920" grpId="0" animBg="1"/>
      <p:bldP spid="549920" grpId="1" animBg="1"/>
      <p:bldP spid="549921" grpId="0" animBg="1"/>
      <p:bldP spid="549921" grpId="1" animBg="1"/>
      <p:bldP spid="549922" grpId="0" animBg="1"/>
      <p:bldP spid="549922" grpId="1" animBg="1"/>
      <p:bldP spid="549923" grpId="0" animBg="1"/>
      <p:bldP spid="549923" grpId="1" animBg="1"/>
      <p:bldP spid="549924" grpId="0" animBg="1"/>
      <p:bldP spid="549924" grpId="1" animBg="1"/>
      <p:bldP spid="549925" grpId="0" animBg="1"/>
      <p:bldP spid="549925" grpId="1" animBg="1"/>
      <p:bldP spid="549926" grpId="0" animBg="1"/>
      <p:bldP spid="549926" grpId="1" animBg="1"/>
      <p:bldP spid="549927" grpId="0" animBg="1"/>
      <p:bldP spid="549927" grpId="1" animBg="1"/>
      <p:bldP spid="549928" grpId="0" animBg="1"/>
      <p:bldP spid="549928" grpId="1" animBg="1"/>
      <p:bldP spid="549929" grpId="0" animBg="1"/>
      <p:bldP spid="549929" grpId="1" animBg="1"/>
      <p:bldP spid="549930" grpId="0" animBg="1"/>
      <p:bldP spid="549930" grpId="1" animBg="1"/>
    </p:bldLst>
  </p:timing>
</p:sld>
</file>

<file path=ppt/theme/theme1.xml><?xml version="1.0" encoding="utf-8"?>
<a:theme xmlns:a="http://schemas.openxmlformats.org/drawingml/2006/main" name="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19915</TotalTime>
  <Words>1181</Words>
  <Application>Microsoft Office PowerPoint</Application>
  <PresentationFormat>Affichage à l'écran (4:3)</PresentationFormat>
  <Paragraphs>330</Paragraphs>
  <Slides>31</Slides>
  <Notes>15</Notes>
  <HiddenSlides>7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Presentation_AD08</vt:lpstr>
      <vt:lpstr>1_Presentation_AD08</vt:lpstr>
      <vt:lpstr>Thème Office</vt:lpstr>
      <vt:lpstr>Masque-AD-2015</vt:lpstr>
      <vt:lpstr>1_Masque-AD-2015</vt:lpstr>
      <vt:lpstr>1_Conception personnalisée</vt:lpstr>
      <vt:lpstr>2_Conception personnalisée</vt:lpstr>
      <vt:lpstr>3_Conception personnalisée</vt:lpstr>
      <vt:lpstr>Présentation PowerPoint</vt:lpstr>
      <vt:lpstr>Présentation PowerPoint</vt:lpstr>
      <vt:lpstr>The creation of UKAD</vt:lpstr>
      <vt:lpstr>The creation of UKAD</vt:lpstr>
      <vt:lpstr>Présentation PowerPoint</vt:lpstr>
      <vt:lpstr>UKTMP in pictures</vt:lpstr>
      <vt:lpstr>Situation UKAD / EcoTitanium</vt:lpstr>
      <vt:lpstr>Présentation PowerPoint</vt:lpstr>
      <vt:lpstr>Présentation PowerPoint</vt:lpstr>
      <vt:lpstr>UKAD products</vt:lpstr>
      <vt:lpstr>Worldwide Aeronautical Market</vt:lpstr>
      <vt:lpstr>Worldwide Aeronautical Market</vt:lpstr>
      <vt:lpstr>Oil and Gas (Corrosion) Market</vt:lpstr>
      <vt:lpstr>Fasteners and Medical Market</vt:lpstr>
      <vt:lpstr>Key Figure</vt:lpstr>
      <vt:lpstr>Key Figure</vt:lpstr>
      <vt:lpstr>Certifications</vt:lpstr>
      <vt:lpstr>UKAD :</vt:lpstr>
      <vt:lpstr>UKAD Organization</vt:lpstr>
      <vt:lpstr>Our Expectations from Commercial  Forces</vt:lpstr>
      <vt:lpstr>Partnerships form an integrated Titanium Solution</vt:lpstr>
      <vt:lpstr>Production generates significant volume of scrap</vt:lpstr>
      <vt:lpstr>Scrap generated in Europe is a key for competitiveness of US titanium melters </vt:lpstr>
      <vt:lpstr>Committed shareholders</vt:lpstr>
      <vt:lpstr>Main Equipment :  A Plasma Furnace Cold Hearth Refining </vt:lpstr>
      <vt:lpstr>Principle</vt:lpstr>
      <vt:lpstr>EcoTitanium planning</vt:lpstr>
      <vt:lpstr>An open Solution for all UKAD customers</vt:lpstr>
      <vt:lpstr>Ecotitanium Business Plan</vt:lpstr>
      <vt:lpstr>EcoTitanium</vt:lpstr>
      <vt:lpstr>Présentation PowerPoint</vt:lpstr>
    </vt:vector>
  </TitlesOfParts>
  <Company>Aubert &amp; Duval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Delaborrde</dc:creator>
  <cp:lastModifiedBy>Patrick Delaborde</cp:lastModifiedBy>
  <cp:revision>521</cp:revision>
  <dcterms:created xsi:type="dcterms:W3CDTF">2008-05-27T15:51:13Z</dcterms:created>
  <dcterms:modified xsi:type="dcterms:W3CDTF">2016-09-14T11:36:34Z</dcterms:modified>
</cp:coreProperties>
</file>