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  <p:sldMasterId id="2147483670" r:id="rId3"/>
    <p:sldMasterId id="2147483671" r:id="rId4"/>
    <p:sldMasterId id="2147483675" r:id="rId5"/>
  </p:sldMasterIdLst>
  <p:notesMasterIdLst>
    <p:notesMasterId r:id="rId17"/>
  </p:notesMasterIdLst>
  <p:handoutMasterIdLst>
    <p:handoutMasterId r:id="rId18"/>
  </p:handoutMasterIdLst>
  <p:sldIdLst>
    <p:sldId id="256" r:id="rId6"/>
    <p:sldId id="309" r:id="rId7"/>
    <p:sldId id="333" r:id="rId8"/>
    <p:sldId id="334" r:id="rId9"/>
    <p:sldId id="335" r:id="rId10"/>
    <p:sldId id="336" r:id="rId11"/>
    <p:sldId id="337" r:id="rId12"/>
    <p:sldId id="338" r:id="rId13"/>
    <p:sldId id="296" r:id="rId14"/>
    <p:sldId id="339" r:id="rId15"/>
    <p:sldId id="297" r:id="rId1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AE8F"/>
    <a:srgbClr val="5F5F5F"/>
    <a:srgbClr val="DD503C"/>
    <a:srgbClr val="E95853"/>
    <a:srgbClr val="EF7A45"/>
    <a:srgbClr val="FFC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9800"/>
    <p:restoredTop sz="95825" autoAdjust="0"/>
  </p:normalViewPr>
  <p:slideViewPr>
    <p:cSldViewPr snapToGrid="0" snapToObjects="1">
      <p:cViewPr varScale="1">
        <p:scale>
          <a:sx n="88" d="100"/>
          <a:sy n="88" d="100"/>
        </p:scale>
        <p:origin x="-13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B8DDAB-563D-4E45-B613-06288FD346CD}" type="doc">
      <dgm:prSet loTypeId="urn:microsoft.com/office/officeart/2005/8/layout/pyramid3" loCatId="pyramid" qsTypeId="urn:microsoft.com/office/officeart/2005/8/quickstyle/simple1" qsCatId="simple" csTypeId="urn:microsoft.com/office/officeart/2005/8/colors/accent1_5" csCatId="accent1" phldr="1"/>
      <dgm:spPr/>
    </dgm:pt>
    <dgm:pt modelId="{0D975801-5D6C-4858-A0BA-F36B3E222902}">
      <dgm:prSet phldrT="[Texte]" custT="1"/>
      <dgm:spPr>
        <a:solidFill>
          <a:schemeClr val="accent1">
            <a:hueOff val="0"/>
            <a:satOff val="0"/>
            <a:lumOff val="0"/>
            <a:alpha val="32000"/>
          </a:schemeClr>
        </a:solidFill>
      </dgm:spPr>
      <dgm:t>
        <a:bodyPr anchor="t" anchorCtr="0"/>
        <a:lstStyle/>
        <a:p>
          <a:endParaRPr lang="fr-FR" sz="2000" b="1" dirty="0"/>
        </a:p>
      </dgm:t>
    </dgm:pt>
    <dgm:pt modelId="{607012AC-D249-4ECC-BA1F-ADFE59BFCFBB}" type="parTrans" cxnId="{B5CD56D5-9FD3-4445-A996-BDFB61D6C2E4}">
      <dgm:prSet/>
      <dgm:spPr/>
      <dgm:t>
        <a:bodyPr/>
        <a:lstStyle/>
        <a:p>
          <a:endParaRPr lang="fr-FR"/>
        </a:p>
      </dgm:t>
    </dgm:pt>
    <dgm:pt modelId="{A21F5D0D-6F15-465F-A575-DBDB340BCB17}" type="sibTrans" cxnId="{B5CD56D5-9FD3-4445-A996-BDFB61D6C2E4}">
      <dgm:prSet/>
      <dgm:spPr/>
      <dgm:t>
        <a:bodyPr/>
        <a:lstStyle/>
        <a:p>
          <a:endParaRPr lang="fr-FR"/>
        </a:p>
      </dgm:t>
    </dgm:pt>
    <dgm:pt modelId="{1730BDBF-F91E-4529-AF37-5771EA87A23A}">
      <dgm:prSet phldrT="[Texte]" custT="1"/>
      <dgm:spPr/>
      <dgm:t>
        <a:bodyPr anchor="t" anchorCtr="0"/>
        <a:lstStyle/>
        <a:p>
          <a:pPr>
            <a:spcAft>
              <a:spcPts val="0"/>
            </a:spcAft>
          </a:pPr>
          <a:endParaRPr lang="fr-FR" sz="2000" b="1" dirty="0"/>
        </a:p>
      </dgm:t>
    </dgm:pt>
    <dgm:pt modelId="{D195A9B3-3C55-4B32-B486-06405F67CD22}" type="parTrans" cxnId="{D0634BE7-3384-48A1-AF52-3E9C193A4A38}">
      <dgm:prSet/>
      <dgm:spPr/>
      <dgm:t>
        <a:bodyPr/>
        <a:lstStyle/>
        <a:p>
          <a:endParaRPr lang="fr-FR"/>
        </a:p>
      </dgm:t>
    </dgm:pt>
    <dgm:pt modelId="{30F0AF51-82AE-454E-9E09-3C7A84D9E956}" type="sibTrans" cxnId="{D0634BE7-3384-48A1-AF52-3E9C193A4A38}">
      <dgm:prSet/>
      <dgm:spPr/>
      <dgm:t>
        <a:bodyPr/>
        <a:lstStyle/>
        <a:p>
          <a:endParaRPr lang="fr-FR"/>
        </a:p>
      </dgm:t>
    </dgm:pt>
    <dgm:pt modelId="{B2C5081A-D579-491E-B3E1-411841C9C663}">
      <dgm:prSet phldrT="[Texte]" custT="1"/>
      <dgm:spPr/>
      <dgm:t>
        <a:bodyPr anchor="t" anchorCtr="0"/>
        <a:lstStyle/>
        <a:p>
          <a:endParaRPr lang="fr-FR" sz="2000" b="1" dirty="0"/>
        </a:p>
      </dgm:t>
    </dgm:pt>
    <dgm:pt modelId="{896B321B-149F-48DF-9687-CFEB964AABF6}" type="parTrans" cxnId="{8356E74B-B51A-40F2-A2D7-E6637F8A9161}">
      <dgm:prSet/>
      <dgm:spPr/>
      <dgm:t>
        <a:bodyPr/>
        <a:lstStyle/>
        <a:p>
          <a:endParaRPr lang="fr-FR"/>
        </a:p>
      </dgm:t>
    </dgm:pt>
    <dgm:pt modelId="{60E2F637-5AD1-4592-819C-F8F91E6E848C}" type="sibTrans" cxnId="{8356E74B-B51A-40F2-A2D7-E6637F8A9161}">
      <dgm:prSet/>
      <dgm:spPr/>
      <dgm:t>
        <a:bodyPr/>
        <a:lstStyle/>
        <a:p>
          <a:endParaRPr lang="fr-FR"/>
        </a:p>
      </dgm:t>
    </dgm:pt>
    <dgm:pt modelId="{E57B0C81-8D9E-411B-AC75-2B9D3E93376D}" type="pres">
      <dgm:prSet presAssocID="{6CB8DDAB-563D-4E45-B613-06288FD346CD}" presName="Name0" presStyleCnt="0">
        <dgm:presLayoutVars>
          <dgm:dir/>
          <dgm:animLvl val="lvl"/>
          <dgm:resizeHandles val="exact"/>
        </dgm:presLayoutVars>
      </dgm:prSet>
      <dgm:spPr/>
    </dgm:pt>
    <dgm:pt modelId="{2CC05583-366B-49A6-BAA9-635887FB138F}" type="pres">
      <dgm:prSet presAssocID="{0D975801-5D6C-4858-A0BA-F36B3E222902}" presName="Name8" presStyleCnt="0"/>
      <dgm:spPr/>
    </dgm:pt>
    <dgm:pt modelId="{B2F05A53-B71E-4FD2-B102-7BA8F3620A81}" type="pres">
      <dgm:prSet presAssocID="{0D975801-5D6C-4858-A0BA-F36B3E222902}" presName="level" presStyleLbl="node1" presStyleIdx="0" presStyleCnt="3" custLinFactNeighborY="-415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516CAC-EAED-4A58-82D4-2C50B0ED3812}" type="pres">
      <dgm:prSet presAssocID="{0D975801-5D6C-4858-A0BA-F36B3E2229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5E2BBA-D389-40E3-804B-B28FA5718028}" type="pres">
      <dgm:prSet presAssocID="{1730BDBF-F91E-4529-AF37-5771EA87A23A}" presName="Name8" presStyleCnt="0"/>
      <dgm:spPr/>
    </dgm:pt>
    <dgm:pt modelId="{5F96D42D-20CD-4585-AF40-2AFB3BC5B88D}" type="pres">
      <dgm:prSet presAssocID="{1730BDBF-F91E-4529-AF37-5771EA87A23A}" presName="level" presStyleLbl="node1" presStyleIdx="1" presStyleCnt="3" custLinFactNeighborY="-541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05A8DD-C564-4992-A964-A20E5BD56ECA}" type="pres">
      <dgm:prSet presAssocID="{1730BDBF-F91E-4529-AF37-5771EA87A23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24A637-AAFE-4EF7-A8A5-F068019DFBA8}" type="pres">
      <dgm:prSet presAssocID="{B2C5081A-D579-491E-B3E1-411841C9C663}" presName="Name8" presStyleCnt="0"/>
      <dgm:spPr/>
    </dgm:pt>
    <dgm:pt modelId="{B9D99A93-A961-44F4-862B-9C3E9A8ED7B4}" type="pres">
      <dgm:prSet presAssocID="{B2C5081A-D579-491E-B3E1-411841C9C663}" presName="level" presStyleLbl="node1" presStyleIdx="2" presStyleCnt="3" custLinFactNeighborY="-541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7A062E-BCCB-48FC-9807-7707E73CB2E3}" type="pres">
      <dgm:prSet presAssocID="{B2C5081A-D579-491E-B3E1-411841C9C66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5CD56D5-9FD3-4445-A996-BDFB61D6C2E4}" srcId="{6CB8DDAB-563D-4E45-B613-06288FD346CD}" destId="{0D975801-5D6C-4858-A0BA-F36B3E222902}" srcOrd="0" destOrd="0" parTransId="{607012AC-D249-4ECC-BA1F-ADFE59BFCFBB}" sibTransId="{A21F5D0D-6F15-465F-A575-DBDB340BCB17}"/>
    <dgm:cxn modelId="{8356E74B-B51A-40F2-A2D7-E6637F8A9161}" srcId="{6CB8DDAB-563D-4E45-B613-06288FD346CD}" destId="{B2C5081A-D579-491E-B3E1-411841C9C663}" srcOrd="2" destOrd="0" parTransId="{896B321B-149F-48DF-9687-CFEB964AABF6}" sibTransId="{60E2F637-5AD1-4592-819C-F8F91E6E848C}"/>
    <dgm:cxn modelId="{9E1E1BB0-C44B-41D1-AA26-08BB462B2A9F}" type="presOf" srcId="{1730BDBF-F91E-4529-AF37-5771EA87A23A}" destId="{5F96D42D-20CD-4585-AF40-2AFB3BC5B88D}" srcOrd="0" destOrd="0" presId="urn:microsoft.com/office/officeart/2005/8/layout/pyramid3"/>
    <dgm:cxn modelId="{780BF8AD-9CDE-4D1C-8DA6-9E87D6AB18E4}" type="presOf" srcId="{0D975801-5D6C-4858-A0BA-F36B3E222902}" destId="{B2F05A53-B71E-4FD2-B102-7BA8F3620A81}" srcOrd="0" destOrd="0" presId="urn:microsoft.com/office/officeart/2005/8/layout/pyramid3"/>
    <dgm:cxn modelId="{461D2739-A3F3-4726-B380-4736FF609479}" type="presOf" srcId="{6CB8DDAB-563D-4E45-B613-06288FD346CD}" destId="{E57B0C81-8D9E-411B-AC75-2B9D3E93376D}" srcOrd="0" destOrd="0" presId="urn:microsoft.com/office/officeart/2005/8/layout/pyramid3"/>
    <dgm:cxn modelId="{57CD015B-DBF7-4D3E-B537-A4E9DD14B03E}" type="presOf" srcId="{1730BDBF-F91E-4529-AF37-5771EA87A23A}" destId="{F105A8DD-C564-4992-A964-A20E5BD56ECA}" srcOrd="1" destOrd="0" presId="urn:microsoft.com/office/officeart/2005/8/layout/pyramid3"/>
    <dgm:cxn modelId="{81B67147-9AB8-4565-9E01-E8797CC1C8E4}" type="presOf" srcId="{0D975801-5D6C-4858-A0BA-F36B3E222902}" destId="{C4516CAC-EAED-4A58-82D4-2C50B0ED3812}" srcOrd="1" destOrd="0" presId="urn:microsoft.com/office/officeart/2005/8/layout/pyramid3"/>
    <dgm:cxn modelId="{D0634BE7-3384-48A1-AF52-3E9C193A4A38}" srcId="{6CB8DDAB-563D-4E45-B613-06288FD346CD}" destId="{1730BDBF-F91E-4529-AF37-5771EA87A23A}" srcOrd="1" destOrd="0" parTransId="{D195A9B3-3C55-4B32-B486-06405F67CD22}" sibTransId="{30F0AF51-82AE-454E-9E09-3C7A84D9E956}"/>
    <dgm:cxn modelId="{06FFD3B6-D80F-4829-90B4-2196A406D93F}" type="presOf" srcId="{B2C5081A-D579-491E-B3E1-411841C9C663}" destId="{6D7A062E-BCCB-48FC-9807-7707E73CB2E3}" srcOrd="1" destOrd="0" presId="urn:microsoft.com/office/officeart/2005/8/layout/pyramid3"/>
    <dgm:cxn modelId="{48B5855C-99CA-48CD-87BA-45658ACFD469}" type="presOf" srcId="{B2C5081A-D579-491E-B3E1-411841C9C663}" destId="{B9D99A93-A961-44F4-862B-9C3E9A8ED7B4}" srcOrd="0" destOrd="0" presId="urn:microsoft.com/office/officeart/2005/8/layout/pyramid3"/>
    <dgm:cxn modelId="{44E36C40-A308-462C-A8B9-BE95CEE786D2}" type="presParOf" srcId="{E57B0C81-8D9E-411B-AC75-2B9D3E93376D}" destId="{2CC05583-366B-49A6-BAA9-635887FB138F}" srcOrd="0" destOrd="0" presId="urn:microsoft.com/office/officeart/2005/8/layout/pyramid3"/>
    <dgm:cxn modelId="{A5C94714-1A6E-470F-8613-95F70D9037C0}" type="presParOf" srcId="{2CC05583-366B-49A6-BAA9-635887FB138F}" destId="{B2F05A53-B71E-4FD2-B102-7BA8F3620A81}" srcOrd="0" destOrd="0" presId="urn:microsoft.com/office/officeart/2005/8/layout/pyramid3"/>
    <dgm:cxn modelId="{257EF466-009E-49C1-A876-5DE07D453278}" type="presParOf" srcId="{2CC05583-366B-49A6-BAA9-635887FB138F}" destId="{C4516CAC-EAED-4A58-82D4-2C50B0ED3812}" srcOrd="1" destOrd="0" presId="urn:microsoft.com/office/officeart/2005/8/layout/pyramid3"/>
    <dgm:cxn modelId="{07E6CE16-9F9C-4AFC-BCF5-3A42B64663E1}" type="presParOf" srcId="{E57B0C81-8D9E-411B-AC75-2B9D3E93376D}" destId="{7E5E2BBA-D389-40E3-804B-B28FA5718028}" srcOrd="1" destOrd="0" presId="urn:microsoft.com/office/officeart/2005/8/layout/pyramid3"/>
    <dgm:cxn modelId="{3453DE0F-105D-4C64-BB6A-6218057BE270}" type="presParOf" srcId="{7E5E2BBA-D389-40E3-804B-B28FA5718028}" destId="{5F96D42D-20CD-4585-AF40-2AFB3BC5B88D}" srcOrd="0" destOrd="0" presId="urn:microsoft.com/office/officeart/2005/8/layout/pyramid3"/>
    <dgm:cxn modelId="{E0FBE21B-F469-4FB2-9E73-599987689670}" type="presParOf" srcId="{7E5E2BBA-D389-40E3-804B-B28FA5718028}" destId="{F105A8DD-C564-4992-A964-A20E5BD56ECA}" srcOrd="1" destOrd="0" presId="urn:microsoft.com/office/officeart/2005/8/layout/pyramid3"/>
    <dgm:cxn modelId="{784434B9-7552-4080-85F5-66E78E8EF128}" type="presParOf" srcId="{E57B0C81-8D9E-411B-AC75-2B9D3E93376D}" destId="{9E24A637-AAFE-4EF7-A8A5-F068019DFBA8}" srcOrd="2" destOrd="0" presId="urn:microsoft.com/office/officeart/2005/8/layout/pyramid3"/>
    <dgm:cxn modelId="{B586958F-0633-4AE4-9E3C-42F554F88B80}" type="presParOf" srcId="{9E24A637-AAFE-4EF7-A8A5-F068019DFBA8}" destId="{B9D99A93-A961-44F4-862B-9C3E9A8ED7B4}" srcOrd="0" destOrd="0" presId="urn:microsoft.com/office/officeart/2005/8/layout/pyramid3"/>
    <dgm:cxn modelId="{E69638D5-981A-48FD-ADFD-3D6C348A39CF}" type="presParOf" srcId="{9E24A637-AAFE-4EF7-A8A5-F068019DFBA8}" destId="{6D7A062E-BCCB-48FC-9807-7707E73CB2E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7FB777-1607-4F52-A9FF-DA713A3513E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6287EC3-ECB5-4C71-A8FA-9639DC21EC4F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2">
                  <a:lumMod val="75000"/>
                </a:schemeClr>
              </a:solidFill>
            </a:rPr>
            <a:t>2010</a:t>
          </a:r>
          <a:endParaRPr lang="fr-FR" sz="2000" dirty="0">
            <a:solidFill>
              <a:schemeClr val="tx2">
                <a:lumMod val="75000"/>
              </a:schemeClr>
            </a:solidFill>
          </a:endParaRPr>
        </a:p>
      </dgm:t>
    </dgm:pt>
    <dgm:pt modelId="{99A6E2F9-CED9-4470-BCA4-ACF7F7C0CBDE}" type="parTrans" cxnId="{595DBA47-CA09-4AB9-B47D-B12F80D51AED}">
      <dgm:prSet/>
      <dgm:spPr/>
      <dgm:t>
        <a:bodyPr/>
        <a:lstStyle/>
        <a:p>
          <a:endParaRPr lang="fr-FR"/>
        </a:p>
      </dgm:t>
    </dgm:pt>
    <dgm:pt modelId="{9C16E7E5-5791-4DD7-8C7A-580ACAA393E8}" type="sibTrans" cxnId="{595DBA47-CA09-4AB9-B47D-B12F80D51AED}">
      <dgm:prSet/>
      <dgm:spPr/>
      <dgm:t>
        <a:bodyPr/>
        <a:lstStyle/>
        <a:p>
          <a:endParaRPr lang="fr-FR"/>
        </a:p>
      </dgm:t>
    </dgm:pt>
    <dgm:pt modelId="{6FAA8EA2-11D8-4BA4-B249-53355A62E2A7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2">
                  <a:lumMod val="75000"/>
                </a:schemeClr>
              </a:solidFill>
            </a:rPr>
            <a:t>2015</a:t>
          </a:r>
          <a:endParaRPr lang="fr-FR" sz="2000" dirty="0">
            <a:solidFill>
              <a:schemeClr val="tx2">
                <a:lumMod val="75000"/>
              </a:schemeClr>
            </a:solidFill>
          </a:endParaRPr>
        </a:p>
      </dgm:t>
    </dgm:pt>
    <dgm:pt modelId="{F54E35CE-1A2C-4440-9B1A-C8BAB76EF32A}" type="parTrans" cxnId="{07DCC87B-2F3E-4324-8D03-FF35572839AA}">
      <dgm:prSet/>
      <dgm:spPr/>
      <dgm:t>
        <a:bodyPr/>
        <a:lstStyle/>
        <a:p>
          <a:endParaRPr lang="fr-FR"/>
        </a:p>
      </dgm:t>
    </dgm:pt>
    <dgm:pt modelId="{204B94CB-246B-4E7F-996C-8EF52EF4B74F}" type="sibTrans" cxnId="{07DCC87B-2F3E-4324-8D03-FF35572839AA}">
      <dgm:prSet/>
      <dgm:spPr/>
      <dgm:t>
        <a:bodyPr/>
        <a:lstStyle/>
        <a:p>
          <a:endParaRPr lang="fr-FR"/>
        </a:p>
      </dgm:t>
    </dgm:pt>
    <dgm:pt modelId="{BD995CB4-D98A-47EC-AC72-205650B04B7F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2">
                  <a:lumMod val="50000"/>
                </a:schemeClr>
              </a:solidFill>
            </a:rPr>
            <a:t>2017</a:t>
          </a:r>
          <a:endParaRPr lang="fr-FR" sz="2000" dirty="0">
            <a:solidFill>
              <a:schemeClr val="tx2">
                <a:lumMod val="50000"/>
              </a:schemeClr>
            </a:solidFill>
          </a:endParaRPr>
        </a:p>
      </dgm:t>
    </dgm:pt>
    <dgm:pt modelId="{2AF74344-D4D2-45D8-A49D-DC35A055FC9F}" type="parTrans" cxnId="{049F63E0-CDDC-45DF-B637-EB0ED726DD4C}">
      <dgm:prSet/>
      <dgm:spPr/>
      <dgm:t>
        <a:bodyPr/>
        <a:lstStyle/>
        <a:p>
          <a:endParaRPr lang="fr-FR"/>
        </a:p>
      </dgm:t>
    </dgm:pt>
    <dgm:pt modelId="{B329D7A8-F7E4-446B-9329-71F47EEFEDFE}" type="sibTrans" cxnId="{049F63E0-CDDC-45DF-B637-EB0ED726DD4C}">
      <dgm:prSet/>
      <dgm:spPr/>
      <dgm:t>
        <a:bodyPr/>
        <a:lstStyle/>
        <a:p>
          <a:endParaRPr lang="fr-FR"/>
        </a:p>
      </dgm:t>
    </dgm:pt>
    <dgm:pt modelId="{D3B080AC-6A78-49A2-92DA-995495E3EDBA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2">
                  <a:lumMod val="50000"/>
                </a:schemeClr>
              </a:solidFill>
            </a:rPr>
            <a:t>2022</a:t>
          </a:r>
          <a:endParaRPr lang="fr-FR" sz="2000" dirty="0">
            <a:solidFill>
              <a:schemeClr val="tx2">
                <a:lumMod val="50000"/>
              </a:schemeClr>
            </a:solidFill>
          </a:endParaRPr>
        </a:p>
      </dgm:t>
    </dgm:pt>
    <dgm:pt modelId="{07315334-71D6-4454-8FFF-A72CA363D74E}" type="parTrans" cxnId="{898B5E41-6D9D-4F23-B678-E89813F46B64}">
      <dgm:prSet/>
      <dgm:spPr/>
      <dgm:t>
        <a:bodyPr/>
        <a:lstStyle/>
        <a:p>
          <a:endParaRPr lang="fr-FR"/>
        </a:p>
      </dgm:t>
    </dgm:pt>
    <dgm:pt modelId="{EF9FF16E-3098-450C-8E52-C6110027C796}" type="sibTrans" cxnId="{898B5E41-6D9D-4F23-B678-E89813F46B64}">
      <dgm:prSet/>
      <dgm:spPr/>
      <dgm:t>
        <a:bodyPr/>
        <a:lstStyle/>
        <a:p>
          <a:endParaRPr lang="fr-FR"/>
        </a:p>
      </dgm:t>
    </dgm:pt>
    <dgm:pt modelId="{E5DE07CB-D659-407E-9FC8-414C3CAE323D}" type="pres">
      <dgm:prSet presAssocID="{267FB777-1607-4F52-A9FF-DA713A3513E6}" presName="arrowDiagram" presStyleCnt="0">
        <dgm:presLayoutVars>
          <dgm:chMax val="5"/>
          <dgm:dir/>
          <dgm:resizeHandles val="exact"/>
        </dgm:presLayoutVars>
      </dgm:prSet>
      <dgm:spPr/>
    </dgm:pt>
    <dgm:pt modelId="{856409F8-6F23-417B-91E7-98537CD367E0}" type="pres">
      <dgm:prSet presAssocID="{267FB777-1607-4F52-A9FF-DA713A3513E6}" presName="arrow" presStyleLbl="bgShp" presStyleIdx="0" presStyleCnt="1" custLinFactNeighborX="-154" custLinFactNeighborY="-6493"/>
      <dgm:spPr/>
      <dgm:t>
        <a:bodyPr/>
        <a:lstStyle/>
        <a:p>
          <a:endParaRPr lang="en-US"/>
        </a:p>
      </dgm:t>
    </dgm:pt>
    <dgm:pt modelId="{E3C53AC1-DE4A-4923-BDC4-9A3B20ED6A68}" type="pres">
      <dgm:prSet presAssocID="{267FB777-1607-4F52-A9FF-DA713A3513E6}" presName="arrowDiagram4" presStyleCnt="0"/>
      <dgm:spPr/>
    </dgm:pt>
    <dgm:pt modelId="{FBBA8823-C6A8-43B0-85D4-8705FDDF9BFC}" type="pres">
      <dgm:prSet presAssocID="{96287EC3-ECB5-4C71-A8FA-9639DC21EC4F}" presName="bullet4a" presStyleLbl="node1" presStyleIdx="0" presStyleCnt="4"/>
      <dgm:spPr/>
    </dgm:pt>
    <dgm:pt modelId="{1589FE81-DD30-47CB-8B99-7DCF4A718456}" type="pres">
      <dgm:prSet presAssocID="{96287EC3-ECB5-4C71-A8FA-9639DC21EC4F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828938-06DE-4A9B-A85A-EAC606A4C7B7}" type="pres">
      <dgm:prSet presAssocID="{6FAA8EA2-11D8-4BA4-B249-53355A62E2A7}" presName="bullet4b" presStyleLbl="node1" presStyleIdx="1" presStyleCnt="4"/>
      <dgm:spPr/>
    </dgm:pt>
    <dgm:pt modelId="{CDCEFCAE-F974-4DF8-ACCC-4B2A5A3463D1}" type="pres">
      <dgm:prSet presAssocID="{6FAA8EA2-11D8-4BA4-B249-53355A62E2A7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80F8B0-0940-4783-A19B-4D652B9256EA}" type="pres">
      <dgm:prSet presAssocID="{BD995CB4-D98A-47EC-AC72-205650B04B7F}" presName="bullet4c" presStyleLbl="node1" presStyleIdx="2" presStyleCnt="4"/>
      <dgm:spPr/>
    </dgm:pt>
    <dgm:pt modelId="{BFC4252F-5609-43FA-BB2E-1CECA8F68344}" type="pres">
      <dgm:prSet presAssocID="{BD995CB4-D98A-47EC-AC72-205650B04B7F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DDC8F4-BC3D-4F4A-BFA8-37C8AD69F0D7}" type="pres">
      <dgm:prSet presAssocID="{D3B080AC-6A78-49A2-92DA-995495E3EDBA}" presName="bullet4d" presStyleLbl="node1" presStyleIdx="3" presStyleCnt="4"/>
      <dgm:spPr/>
    </dgm:pt>
    <dgm:pt modelId="{69CA776A-BEE8-40DF-8E6E-140CA480A525}" type="pres">
      <dgm:prSet presAssocID="{D3B080AC-6A78-49A2-92DA-995495E3EDBA}" presName="textBox4d" presStyleLbl="revTx" presStyleIdx="3" presStyleCnt="4" custScaleY="14173" custLinFactNeighborX="-2547" custLinFactNeighborY="-413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6315C7F-8657-47CC-8E38-05F96957D24C}" type="presOf" srcId="{267FB777-1607-4F52-A9FF-DA713A3513E6}" destId="{E5DE07CB-D659-407E-9FC8-414C3CAE323D}" srcOrd="0" destOrd="0" presId="urn:microsoft.com/office/officeart/2005/8/layout/arrow2"/>
    <dgm:cxn modelId="{3B533FAA-275A-4312-A393-8A644B248172}" type="presOf" srcId="{BD995CB4-D98A-47EC-AC72-205650B04B7F}" destId="{BFC4252F-5609-43FA-BB2E-1CECA8F68344}" srcOrd="0" destOrd="0" presId="urn:microsoft.com/office/officeart/2005/8/layout/arrow2"/>
    <dgm:cxn modelId="{07DCC87B-2F3E-4324-8D03-FF35572839AA}" srcId="{267FB777-1607-4F52-A9FF-DA713A3513E6}" destId="{6FAA8EA2-11D8-4BA4-B249-53355A62E2A7}" srcOrd="1" destOrd="0" parTransId="{F54E35CE-1A2C-4440-9B1A-C8BAB76EF32A}" sibTransId="{204B94CB-246B-4E7F-996C-8EF52EF4B74F}"/>
    <dgm:cxn modelId="{898B5E41-6D9D-4F23-B678-E89813F46B64}" srcId="{267FB777-1607-4F52-A9FF-DA713A3513E6}" destId="{D3B080AC-6A78-49A2-92DA-995495E3EDBA}" srcOrd="3" destOrd="0" parTransId="{07315334-71D6-4454-8FFF-A72CA363D74E}" sibTransId="{EF9FF16E-3098-450C-8E52-C6110027C796}"/>
    <dgm:cxn modelId="{049F63E0-CDDC-45DF-B637-EB0ED726DD4C}" srcId="{267FB777-1607-4F52-A9FF-DA713A3513E6}" destId="{BD995CB4-D98A-47EC-AC72-205650B04B7F}" srcOrd="2" destOrd="0" parTransId="{2AF74344-D4D2-45D8-A49D-DC35A055FC9F}" sibTransId="{B329D7A8-F7E4-446B-9329-71F47EEFEDFE}"/>
    <dgm:cxn modelId="{56A7EF64-D796-4160-95EF-4A4F6D65BBD1}" type="presOf" srcId="{6FAA8EA2-11D8-4BA4-B249-53355A62E2A7}" destId="{CDCEFCAE-F974-4DF8-ACCC-4B2A5A3463D1}" srcOrd="0" destOrd="0" presId="urn:microsoft.com/office/officeart/2005/8/layout/arrow2"/>
    <dgm:cxn modelId="{33C2D4C3-0C7A-4379-A8EA-5DE41B968F3B}" type="presOf" srcId="{D3B080AC-6A78-49A2-92DA-995495E3EDBA}" destId="{69CA776A-BEE8-40DF-8E6E-140CA480A525}" srcOrd="0" destOrd="0" presId="urn:microsoft.com/office/officeart/2005/8/layout/arrow2"/>
    <dgm:cxn modelId="{595DBA47-CA09-4AB9-B47D-B12F80D51AED}" srcId="{267FB777-1607-4F52-A9FF-DA713A3513E6}" destId="{96287EC3-ECB5-4C71-A8FA-9639DC21EC4F}" srcOrd="0" destOrd="0" parTransId="{99A6E2F9-CED9-4470-BCA4-ACF7F7C0CBDE}" sibTransId="{9C16E7E5-5791-4DD7-8C7A-580ACAA393E8}"/>
    <dgm:cxn modelId="{06F1597F-7142-489B-AA72-411977972155}" type="presOf" srcId="{96287EC3-ECB5-4C71-A8FA-9639DC21EC4F}" destId="{1589FE81-DD30-47CB-8B99-7DCF4A718456}" srcOrd="0" destOrd="0" presId="urn:microsoft.com/office/officeart/2005/8/layout/arrow2"/>
    <dgm:cxn modelId="{758BB1BF-068A-49E7-B9D8-221FB2109CF5}" type="presParOf" srcId="{E5DE07CB-D659-407E-9FC8-414C3CAE323D}" destId="{856409F8-6F23-417B-91E7-98537CD367E0}" srcOrd="0" destOrd="0" presId="urn:microsoft.com/office/officeart/2005/8/layout/arrow2"/>
    <dgm:cxn modelId="{2BE44425-64E9-41ED-9C8B-6DAF99C748B5}" type="presParOf" srcId="{E5DE07CB-D659-407E-9FC8-414C3CAE323D}" destId="{E3C53AC1-DE4A-4923-BDC4-9A3B20ED6A68}" srcOrd="1" destOrd="0" presId="urn:microsoft.com/office/officeart/2005/8/layout/arrow2"/>
    <dgm:cxn modelId="{A2F8B3CC-8F10-4384-82DC-E0885780B694}" type="presParOf" srcId="{E3C53AC1-DE4A-4923-BDC4-9A3B20ED6A68}" destId="{FBBA8823-C6A8-43B0-85D4-8705FDDF9BFC}" srcOrd="0" destOrd="0" presId="urn:microsoft.com/office/officeart/2005/8/layout/arrow2"/>
    <dgm:cxn modelId="{D165C60B-339C-4C0E-974B-5BF1756907DA}" type="presParOf" srcId="{E3C53AC1-DE4A-4923-BDC4-9A3B20ED6A68}" destId="{1589FE81-DD30-47CB-8B99-7DCF4A718456}" srcOrd="1" destOrd="0" presId="urn:microsoft.com/office/officeart/2005/8/layout/arrow2"/>
    <dgm:cxn modelId="{271E3274-4B8A-4C02-AF10-F0BECA39ADA1}" type="presParOf" srcId="{E3C53AC1-DE4A-4923-BDC4-9A3B20ED6A68}" destId="{5F828938-06DE-4A9B-A85A-EAC606A4C7B7}" srcOrd="2" destOrd="0" presId="urn:microsoft.com/office/officeart/2005/8/layout/arrow2"/>
    <dgm:cxn modelId="{7842877E-58CD-444D-BAED-53F47ED85343}" type="presParOf" srcId="{E3C53AC1-DE4A-4923-BDC4-9A3B20ED6A68}" destId="{CDCEFCAE-F974-4DF8-ACCC-4B2A5A3463D1}" srcOrd="3" destOrd="0" presId="urn:microsoft.com/office/officeart/2005/8/layout/arrow2"/>
    <dgm:cxn modelId="{3A573C9F-853E-46E4-BBED-C3416359323D}" type="presParOf" srcId="{E3C53AC1-DE4A-4923-BDC4-9A3B20ED6A68}" destId="{E680F8B0-0940-4783-A19B-4D652B9256EA}" srcOrd="4" destOrd="0" presId="urn:microsoft.com/office/officeart/2005/8/layout/arrow2"/>
    <dgm:cxn modelId="{0A1AB51C-9D00-4CFF-A7C6-B17501269411}" type="presParOf" srcId="{E3C53AC1-DE4A-4923-BDC4-9A3B20ED6A68}" destId="{BFC4252F-5609-43FA-BB2E-1CECA8F68344}" srcOrd="5" destOrd="0" presId="urn:microsoft.com/office/officeart/2005/8/layout/arrow2"/>
    <dgm:cxn modelId="{026798DA-D2EF-4EE5-9B7E-11EF74048D46}" type="presParOf" srcId="{E3C53AC1-DE4A-4923-BDC4-9A3B20ED6A68}" destId="{83DDC8F4-BC3D-4F4A-BFA8-37C8AD69F0D7}" srcOrd="6" destOrd="0" presId="urn:microsoft.com/office/officeart/2005/8/layout/arrow2"/>
    <dgm:cxn modelId="{36E9A02A-CF29-4F9E-B519-7AAF9695478F}" type="presParOf" srcId="{E3C53AC1-DE4A-4923-BDC4-9A3B20ED6A68}" destId="{69CA776A-BEE8-40DF-8E6E-140CA480A52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05A53-B71E-4FD2-B102-7BA8F3620A81}">
      <dsp:nvSpPr>
        <dsp:cNvPr id="0" name=""/>
        <dsp:cNvSpPr/>
      </dsp:nvSpPr>
      <dsp:spPr>
        <a:xfrm rot="10800000">
          <a:off x="0" y="0"/>
          <a:ext cx="6096000" cy="1354666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 val="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/>
        </a:p>
      </dsp:txBody>
      <dsp:txXfrm rot="-10800000">
        <a:off x="1066799" y="0"/>
        <a:ext cx="3962400" cy="1354666"/>
      </dsp:txXfrm>
    </dsp:sp>
    <dsp:sp modelId="{5F96D42D-20CD-4585-AF40-2AFB3BC5B88D}">
      <dsp:nvSpPr>
        <dsp:cNvPr id="0" name=""/>
        <dsp:cNvSpPr/>
      </dsp:nvSpPr>
      <dsp:spPr>
        <a:xfrm rot="10800000">
          <a:off x="1015999" y="1281325"/>
          <a:ext cx="4064000" cy="1354666"/>
        </a:xfrm>
        <a:prstGeom prst="trapezoid">
          <a:avLst>
            <a:gd name="adj" fmla="val 75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fr-FR" sz="2000" b="1" kern="1200" dirty="0"/>
        </a:p>
      </dsp:txBody>
      <dsp:txXfrm rot="-10800000">
        <a:off x="1727199" y="1281325"/>
        <a:ext cx="2641600" cy="1354666"/>
      </dsp:txXfrm>
    </dsp:sp>
    <dsp:sp modelId="{B9D99A93-A961-44F4-862B-9C3E9A8ED7B4}">
      <dsp:nvSpPr>
        <dsp:cNvPr id="0" name=""/>
        <dsp:cNvSpPr/>
      </dsp:nvSpPr>
      <dsp:spPr>
        <a:xfrm rot="10800000">
          <a:off x="2031999" y="2635991"/>
          <a:ext cx="2032000" cy="1354666"/>
        </a:xfrm>
        <a:prstGeom prst="trapezoid">
          <a:avLst>
            <a:gd name="adj" fmla="val 75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/>
        </a:p>
      </dsp:txBody>
      <dsp:txXfrm rot="-10800000">
        <a:off x="2031999" y="2635991"/>
        <a:ext cx="2032000" cy="1354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409F8-6F23-417B-91E7-98537CD367E0}">
      <dsp:nvSpPr>
        <dsp:cNvPr id="0" name=""/>
        <dsp:cNvSpPr/>
      </dsp:nvSpPr>
      <dsp:spPr>
        <a:xfrm>
          <a:off x="0" y="0"/>
          <a:ext cx="7263344" cy="45395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A8823-C6A8-43B0-85D4-8705FDDF9BFC}">
      <dsp:nvSpPr>
        <dsp:cNvPr id="0" name=""/>
        <dsp:cNvSpPr/>
      </dsp:nvSpPr>
      <dsp:spPr>
        <a:xfrm>
          <a:off x="715439" y="3439697"/>
          <a:ext cx="167056" cy="167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9FE81-DD30-47CB-8B99-7DCF4A718456}">
      <dsp:nvSpPr>
        <dsp:cNvPr id="0" name=""/>
        <dsp:cNvSpPr/>
      </dsp:nvSpPr>
      <dsp:spPr>
        <a:xfrm>
          <a:off x="798967" y="3523225"/>
          <a:ext cx="1242031" cy="1080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2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2">
                  <a:lumMod val="75000"/>
                </a:schemeClr>
              </a:solidFill>
            </a:rPr>
            <a:t>2010</a:t>
          </a:r>
          <a:endParaRPr lang="fr-FR" sz="2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798967" y="3523225"/>
        <a:ext cx="1242031" cy="1080422"/>
      </dsp:txXfrm>
    </dsp:sp>
    <dsp:sp modelId="{5F828938-06DE-4A9B-A85A-EAC606A4C7B7}">
      <dsp:nvSpPr>
        <dsp:cNvPr id="0" name=""/>
        <dsp:cNvSpPr/>
      </dsp:nvSpPr>
      <dsp:spPr>
        <a:xfrm>
          <a:off x="1895733" y="2383788"/>
          <a:ext cx="290533" cy="290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EFCAE-F974-4DF8-ACCC-4B2A5A3463D1}">
      <dsp:nvSpPr>
        <dsp:cNvPr id="0" name=""/>
        <dsp:cNvSpPr/>
      </dsp:nvSpPr>
      <dsp:spPr>
        <a:xfrm>
          <a:off x="2040999" y="2529055"/>
          <a:ext cx="1525302" cy="2074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94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2">
                  <a:lumMod val="75000"/>
                </a:schemeClr>
              </a:solidFill>
            </a:rPr>
            <a:t>2015</a:t>
          </a:r>
          <a:endParaRPr lang="fr-FR" sz="2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040999" y="2529055"/>
        <a:ext cx="1525302" cy="2074592"/>
      </dsp:txXfrm>
    </dsp:sp>
    <dsp:sp modelId="{E680F8B0-0940-4783-A19B-4D652B9256EA}">
      <dsp:nvSpPr>
        <dsp:cNvPr id="0" name=""/>
        <dsp:cNvSpPr/>
      </dsp:nvSpPr>
      <dsp:spPr>
        <a:xfrm>
          <a:off x="3402877" y="1605702"/>
          <a:ext cx="384957" cy="384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4252F-5609-43FA-BB2E-1CECA8F68344}">
      <dsp:nvSpPr>
        <dsp:cNvPr id="0" name=""/>
        <dsp:cNvSpPr/>
      </dsp:nvSpPr>
      <dsp:spPr>
        <a:xfrm>
          <a:off x="3595355" y="1798181"/>
          <a:ext cx="1525302" cy="2805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98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2">
                  <a:lumMod val="50000"/>
                </a:schemeClr>
              </a:solidFill>
            </a:rPr>
            <a:t>2017</a:t>
          </a:r>
          <a:endParaRPr lang="fr-FR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595355" y="1798181"/>
        <a:ext cx="1525302" cy="2805467"/>
      </dsp:txXfrm>
    </dsp:sp>
    <dsp:sp modelId="{83DDC8F4-BC3D-4F4A-BFA8-37C8AD69F0D7}">
      <dsp:nvSpPr>
        <dsp:cNvPr id="0" name=""/>
        <dsp:cNvSpPr/>
      </dsp:nvSpPr>
      <dsp:spPr>
        <a:xfrm>
          <a:off x="5044393" y="1090913"/>
          <a:ext cx="515697" cy="515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A776A-BEE8-40DF-8E6E-140CA480A525}">
      <dsp:nvSpPr>
        <dsp:cNvPr id="0" name=""/>
        <dsp:cNvSpPr/>
      </dsp:nvSpPr>
      <dsp:spPr>
        <a:xfrm>
          <a:off x="5263392" y="1401279"/>
          <a:ext cx="1525302" cy="46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25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2">
                  <a:lumMod val="50000"/>
                </a:schemeClr>
              </a:solidFill>
            </a:rPr>
            <a:t>2022</a:t>
          </a:r>
          <a:endParaRPr lang="fr-FR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263392" y="1401279"/>
        <a:ext cx="1525302" cy="461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E110C-1142-2B45-97C6-595747DC3CDF}" type="datetimeFigureOut">
              <a:rPr lang="fr-FR" smtClean="0"/>
              <a:t>28/07/2016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6F1DE-F84C-424D-9AA7-4B7A6D6A13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97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2C209-FC89-9C45-9BEC-2D1D96DD7C40}" type="datetimeFigureOut">
              <a:rPr lang="fr-FR" smtClean="0"/>
              <a:t>28/07/2016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DEB7C-EC64-7E4C-B03B-6363C6D6AF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32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7384-ACFB-492C-AB09-0E4CA9DA2204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24/01/2014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56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7384-ACFB-492C-AB09-0E4CA9DA2204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24/01/2014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56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7738" y="2976609"/>
            <a:ext cx="7604185" cy="8222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E9585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3923" y="3907117"/>
            <a:ext cx="6858000" cy="322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Complément d’information - Intervenant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96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7738" y="2923656"/>
            <a:ext cx="7604185" cy="88964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EF7A4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PARTIE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3923" y="3877387"/>
            <a:ext cx="6858000" cy="4782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Sous-titre et/ou complément d’information</a:t>
            </a:r>
            <a:endParaRPr lang="en-US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8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D63873D-87B6-9846-A77E-479289793638}" type="datetime4">
              <a:rPr lang="fr-FR" smtClean="0"/>
              <a:t>28 juillet 2016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08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77737" y="2899088"/>
            <a:ext cx="7604185" cy="8106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PARTIE 01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43119" y="3818296"/>
            <a:ext cx="7538803" cy="132299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 typeface="Arial" charset="0"/>
              <a:buNone/>
              <a:defRPr sz="1600" spc="1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 algn="r">
              <a:lnSpc>
                <a:spcPct val="150000"/>
              </a:lnSpc>
              <a:buFont typeface="Arial" charset="0"/>
              <a:buNone/>
            </a:pP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doloris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sit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- p.02</a:t>
            </a:r>
          </a:p>
          <a:p>
            <a:pPr marL="0" indent="0" algn="r">
              <a:lnSpc>
                <a:spcPct val="150000"/>
              </a:lnSpc>
              <a:buFont typeface="Arial" charset="0"/>
              <a:buNone/>
            </a:pP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doloris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sit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- p.03</a:t>
            </a:r>
          </a:p>
          <a:p>
            <a:pPr marL="0" indent="0" algn="r">
              <a:lnSpc>
                <a:spcPct val="150000"/>
              </a:lnSpc>
              <a:buFont typeface="Arial" charset="0"/>
              <a:buNone/>
            </a:pP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doloris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sit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- p.05</a:t>
            </a:r>
            <a:endParaRPr lang="fr-FR" b="0" i="0" dirty="0">
              <a:solidFill>
                <a:srgbClr val="5F5F5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1760387" y="6532776"/>
            <a:ext cx="2057400" cy="162264"/>
          </a:xfrm>
        </p:spPr>
        <p:txBody>
          <a:bodyPr/>
          <a:lstStyle/>
          <a:p>
            <a:fld id="{5D1C56C4-12D8-B14D-81D6-550C372ED371}" type="datetime4">
              <a:rPr lang="fr-FR" smtClean="0"/>
              <a:t>28 juillet 2016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6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452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t>28 juillet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6555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28 juillet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150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363" y="439738"/>
            <a:ext cx="8229600" cy="6508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824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1CE5-86FC-42E7-B10F-C29B0EB3113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6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8" y="333375"/>
            <a:ext cx="6284912" cy="50958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2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7738" y="2923656"/>
            <a:ext cx="7604185" cy="88964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EF7A4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PARTIE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3923" y="3877387"/>
            <a:ext cx="6858000" cy="4782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Sous-titre et/ou complément d’information</a:t>
            </a:r>
            <a:endParaRPr lang="en-US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8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D63873D-87B6-9846-A77E-479289793638}" type="datetime4">
              <a:rPr lang="fr-FR" smtClean="0"/>
              <a:pPr/>
              <a:t>28 juillet 2016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0677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77737" y="2899088"/>
            <a:ext cx="7604185" cy="8106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PARTIE 01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43119" y="3818296"/>
            <a:ext cx="7538803" cy="132299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 typeface="Arial" charset="0"/>
              <a:buNone/>
              <a:defRPr sz="1600" spc="1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 algn="r">
              <a:lnSpc>
                <a:spcPct val="150000"/>
              </a:lnSpc>
              <a:buFont typeface="Arial" charset="0"/>
              <a:buNone/>
            </a:pP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doloris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sit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- p.02</a:t>
            </a:r>
          </a:p>
          <a:p>
            <a:pPr marL="0" indent="0" algn="r">
              <a:lnSpc>
                <a:spcPct val="150000"/>
              </a:lnSpc>
              <a:buFont typeface="Arial" charset="0"/>
              <a:buNone/>
            </a:pP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doloris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sit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- p.03</a:t>
            </a:r>
          </a:p>
          <a:p>
            <a:pPr marL="0" indent="0" algn="r">
              <a:lnSpc>
                <a:spcPct val="150000"/>
              </a:lnSpc>
              <a:buFont typeface="Arial" charset="0"/>
              <a:buNone/>
            </a:pP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doloris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sit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- p.05</a:t>
            </a:r>
            <a:endParaRPr lang="fr-FR" b="0" i="0" dirty="0">
              <a:solidFill>
                <a:srgbClr val="5F5F5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1760387" y="6532776"/>
            <a:ext cx="2057400" cy="162264"/>
          </a:xfrm>
        </p:spPr>
        <p:txBody>
          <a:bodyPr/>
          <a:lstStyle/>
          <a:p>
            <a:fld id="{5D1C56C4-12D8-B14D-81D6-550C372ED371}" type="datetime4">
              <a:rPr lang="fr-FR" smtClean="0"/>
              <a:pPr/>
              <a:t>28 juillet 2016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6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400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heme" Target="../theme/them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Relationship Id="rId9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heme" Target="../theme/theme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8243" cy="60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0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t>28 juillet 2016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7325" cy="328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7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t>28 juillet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731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28 juillet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316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  <p:sldLayoutId id="214748367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28 juillet 2016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7325" cy="328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2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hyperlink" Target="http://www.ca-centrefrance.fr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9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Ecotitanium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July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8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45445" y="152636"/>
            <a:ext cx="5915869" cy="620688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fr-FR" sz="2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 open Solution for all </a:t>
            </a: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UKAD </a:t>
            </a:r>
            <a:r>
              <a:rPr lang="fr-FR" sz="2800" b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customers</a:t>
            </a:r>
            <a:endParaRPr lang="fr-FR" sz="28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345947" y="1196752"/>
            <a:ext cx="84246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The revert loop will be available for all UKAD’s  customers, based on circular Economy.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940" y="1772816"/>
            <a:ext cx="8596909" cy="385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lèche courbée vers le haut 1"/>
          <p:cNvSpPr/>
          <p:nvPr/>
        </p:nvSpPr>
        <p:spPr>
          <a:xfrm>
            <a:off x="1619672" y="4964068"/>
            <a:ext cx="6314679" cy="1584176"/>
          </a:xfrm>
          <a:prstGeom prst="curvedUpArrow">
            <a:avLst/>
          </a:prstGeom>
          <a:solidFill>
            <a:srgbClr val="92D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886182" y="1079500"/>
            <a:ext cx="7847990" cy="521242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fr-FR" sz="2400" spc="0" dirty="0" smtClean="0"/>
              <a:t>			</a:t>
            </a:r>
            <a:endParaRPr lang="fr-FR" sz="1600" spc="0" dirty="0"/>
          </a:p>
        </p:txBody>
      </p:sp>
      <p:grpSp>
        <p:nvGrpSpPr>
          <p:cNvPr id="8" name="Groupe 7"/>
          <p:cNvGrpSpPr/>
          <p:nvPr/>
        </p:nvGrpSpPr>
        <p:grpSpPr>
          <a:xfrm>
            <a:off x="155130" y="977900"/>
            <a:ext cx="8874587" cy="2519906"/>
            <a:chOff x="11430" y="305371"/>
            <a:chExt cx="9097074" cy="2700498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14575" y="308184"/>
              <a:ext cx="1888773" cy="2694871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C:\Users\caroline.marty\Desktop\billet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029" y="308184"/>
              <a:ext cx="1781145" cy="2685408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image00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859" y="308184"/>
              <a:ext cx="1924045" cy="2697685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 descr="C:\Users\caroline.marty\AppData\Local\Microsoft\Windows\Temporary Internet Files\Content.Outlook\LRFBDNXP\IMG_052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430" y="305371"/>
              <a:ext cx="1772429" cy="2700498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7822" y="308183"/>
              <a:ext cx="1730682" cy="2685409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ZoneTexte 15"/>
          <p:cNvSpPr txBox="1"/>
          <p:nvPr/>
        </p:nvSpPr>
        <p:spPr>
          <a:xfrm>
            <a:off x="886182" y="3662813"/>
            <a:ext cx="7210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BAE8F"/>
                </a:solidFill>
                <a:latin typeface="Arial" pitchFamily="34" charset="0"/>
              </a:rPr>
              <a:t>Thank you for your attention</a:t>
            </a:r>
            <a:endParaRPr lang="en-US" sz="4000" b="1" dirty="0">
              <a:solidFill>
                <a:srgbClr val="1BAE8F"/>
              </a:solidFill>
              <a:latin typeface="Arial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3" t="16412" r="5492" b="33074"/>
          <a:stretch/>
        </p:blipFill>
        <p:spPr>
          <a:xfrm>
            <a:off x="4688995" y="4361773"/>
            <a:ext cx="4045177" cy="1644741"/>
          </a:xfrm>
          <a:prstGeom prst="rect">
            <a:avLst/>
          </a:prstGeom>
          <a:solidFill>
            <a:schemeClr val="accent2"/>
          </a:solidFill>
          <a:effectLst>
            <a:softEdge rad="0"/>
          </a:effectLst>
        </p:spPr>
      </p:pic>
      <p:pic>
        <p:nvPicPr>
          <p:cNvPr id="18" name="Picture 3" descr="UKAD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917" y="4359808"/>
            <a:ext cx="4485824" cy="164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84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atrick.delaborde\AppData\Local\Microsoft\Windows\Temporary Internet Files\Content.Outlook\OYNYI7LK\20160710_1728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86" y="1185356"/>
            <a:ext cx="8643257" cy="486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33917" y="238941"/>
            <a:ext cx="7328567" cy="654378"/>
          </a:xfrm>
        </p:spPr>
        <p:txBody>
          <a:bodyPr/>
          <a:lstStyle/>
          <a:p>
            <a:pPr algn="just"/>
            <a:r>
              <a:rPr lang="en-US" dirty="0" smtClean="0"/>
              <a:t>EcoTitanium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48711" y="753201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886182" y="1186543"/>
            <a:ext cx="7847990" cy="493121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endParaRPr lang="en-US" sz="1600" b="0" spc="0" dirty="0"/>
          </a:p>
          <a:p>
            <a:pPr algn="just">
              <a:lnSpc>
                <a:spcPct val="100000"/>
              </a:lnSpc>
            </a:pPr>
            <a:endParaRPr lang="en-US" sz="1600" b="0" spc="0" dirty="0"/>
          </a:p>
          <a:p>
            <a:pPr>
              <a:lnSpc>
                <a:spcPct val="100000"/>
              </a:lnSpc>
            </a:pPr>
            <a:endParaRPr lang="fr-FR" sz="1100" b="0" spc="0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123872" y="828019"/>
            <a:ext cx="6820454" cy="7883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Location A&amp;D / UKAD / EcoTitanium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52275" y="29139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AUBERT &amp; DUVAL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765728" y="4648186"/>
            <a:ext cx="659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IV30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83630" y="2754083"/>
            <a:ext cx="1187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UKAD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79029" y="2242457"/>
            <a:ext cx="249814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dirty="0" smtClean="0">
                <a:ln w="6350">
                  <a:solidFill>
                    <a:schemeClr val="bg1"/>
                  </a:solidFill>
                </a:ln>
                <a:solidFill>
                  <a:srgbClr val="1BAE8F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EcoTitanium</a:t>
            </a:r>
            <a:endParaRPr lang="fr-FR" sz="2400" b="1" dirty="0">
              <a:ln w="6350">
                <a:solidFill>
                  <a:schemeClr val="bg1"/>
                </a:solidFill>
              </a:ln>
              <a:solidFill>
                <a:srgbClr val="1BAE8F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6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20" y="1318836"/>
            <a:ext cx="8999984" cy="5062492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108520" y="188640"/>
            <a:ext cx="6654510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Partnerships </a:t>
            </a:r>
            <a:r>
              <a:rPr lang="en-US" b="1" dirty="0" smtClean="0">
                <a:solidFill>
                  <a:srgbClr val="FF0000"/>
                </a:solidFill>
              </a:rPr>
              <a:t>form </a:t>
            </a:r>
            <a:r>
              <a:rPr lang="en-US" b="1" dirty="0" smtClean="0">
                <a:solidFill>
                  <a:srgbClr val="FF0000"/>
                </a:solidFill>
              </a:rPr>
              <a:t>an integrated Titanium Solution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 txBox="1">
            <a:spLocks/>
          </p:cNvSpPr>
          <p:nvPr/>
        </p:nvSpPr>
        <p:spPr bwMode="auto">
          <a:xfrm>
            <a:off x="1473852" y="5949280"/>
            <a:ext cx="633670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9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v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fr-FR" b="1" kern="0" dirty="0" smtClean="0">
                <a:solidFill>
                  <a:srgbClr val="FF0000"/>
                </a:solidFill>
              </a:rPr>
              <a:t>Ratio </a:t>
            </a:r>
            <a:r>
              <a:rPr lang="fr-FR" b="1" kern="0" dirty="0" err="1" smtClean="0">
                <a:solidFill>
                  <a:srgbClr val="FF0000"/>
                </a:solidFill>
              </a:rPr>
              <a:t>Buy</a:t>
            </a:r>
            <a:r>
              <a:rPr lang="fr-FR" b="1" kern="0" dirty="0" smtClean="0">
                <a:solidFill>
                  <a:srgbClr val="FF0000"/>
                </a:solidFill>
              </a:rPr>
              <a:t> to Fly :  10</a:t>
            </a:r>
          </a:p>
          <a:p>
            <a:pPr marL="0" indent="0" algn="ctr">
              <a:buFont typeface="Wingdings" pitchFamily="2" charset="2"/>
              <a:buNone/>
            </a:pPr>
            <a:endParaRPr lang="fr-FR" sz="1600" kern="0" dirty="0" smtClean="0">
              <a:solidFill>
                <a:prstClr val="black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endParaRPr lang="fr-FR" kern="0" dirty="0">
              <a:solidFill>
                <a:prstClr val="black"/>
              </a:solidFill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2551096" y="1330720"/>
            <a:ext cx="396043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9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v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b="1" kern="0" dirty="0" smtClean="0">
                <a:solidFill>
                  <a:prstClr val="white">
                    <a:lumMod val="50000"/>
                  </a:prstClr>
                </a:solidFill>
              </a:rPr>
              <a:t>Titanium closed die parts  generate huge volume of scrap </a:t>
            </a:r>
          </a:p>
          <a:p>
            <a:pPr marL="0" indent="0" algn="ctr">
              <a:buFont typeface="Wingdings" pitchFamily="2" charset="2"/>
              <a:buNone/>
            </a:pPr>
            <a:endParaRPr lang="en-US" kern="0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456008096"/>
              </p:ext>
            </p:extLst>
          </p:nvPr>
        </p:nvGraphicFramePr>
        <p:xfrm>
          <a:off x="159420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8692" y="2301181"/>
            <a:ext cx="2307024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645907"/>
            <a:ext cx="2291874" cy="71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5050368"/>
            <a:ext cx="2291874" cy="50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992025" y="198884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Billet 200kg</a:t>
            </a:r>
            <a:endParaRPr lang="fr-FR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80993" y="3290223"/>
            <a:ext cx="225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dirty="0" err="1" smtClean="0">
                <a:solidFill>
                  <a:prstClr val="black"/>
                </a:solidFill>
                <a:latin typeface="Calibri"/>
              </a:rPr>
              <a:t>Closed</a:t>
            </a:r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 Die Part 150kg</a:t>
            </a:r>
            <a:endParaRPr lang="fr-FR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742895" y="4708332"/>
            <a:ext cx="193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dirty="0" err="1" smtClean="0">
                <a:solidFill>
                  <a:prstClr val="black"/>
                </a:solidFill>
                <a:latin typeface="Calibri"/>
              </a:rPr>
              <a:t>Finished</a:t>
            </a:r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 Part 20kg</a:t>
            </a:r>
            <a:endParaRPr lang="fr-FR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 idx="4294967295"/>
          </p:nvPr>
        </p:nvSpPr>
        <p:spPr>
          <a:xfrm>
            <a:off x="201044" y="280840"/>
            <a:ext cx="4700103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Production generates significant volume of scrap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3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353" y="1628800"/>
            <a:ext cx="7288925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re 1"/>
          <p:cNvSpPr>
            <a:spLocks noGrp="1"/>
          </p:cNvSpPr>
          <p:nvPr>
            <p:ph type="title" idx="4294967295"/>
          </p:nvPr>
        </p:nvSpPr>
        <p:spPr>
          <a:xfrm>
            <a:off x="211175" y="280840"/>
            <a:ext cx="7114911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Scrap generated in Europe is a key for competitiveness of US titanium 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</a:rPr>
              <a:t>melters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11175" y="142718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</a:rPr>
              <a:t>European titanium </a:t>
            </a:r>
            <a:r>
              <a:rPr lang="en-US" sz="1800" b="1" dirty="0">
                <a:solidFill>
                  <a:srgbClr val="00B050"/>
                </a:solidFill>
                <a:latin typeface="Arial" pitchFamily="34" charset="0"/>
              </a:rPr>
              <a:t>s</a:t>
            </a:r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</a:rPr>
              <a:t>crap is mainly exported to  USA : </a:t>
            </a:r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</a:rPr>
              <a:t>11 850 tons </a:t>
            </a:r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</a:rPr>
              <a:t>in </a:t>
            </a:r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</a:rPr>
              <a:t>2015</a:t>
            </a:r>
            <a:endParaRPr lang="en-US" sz="1800" b="1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18" name="Flèche droite 17"/>
          <p:cNvSpPr/>
          <p:nvPr/>
        </p:nvSpPr>
        <p:spPr>
          <a:xfrm rot="20682007">
            <a:off x="3601090" y="4378749"/>
            <a:ext cx="3861955" cy="47946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650748" y="5733255"/>
            <a:ext cx="4845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</a:rPr>
              <a:t>US ingots were mainly produced from titanium scrap in </a:t>
            </a: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</a:rPr>
              <a:t>2014 and 2015, </a:t>
            </a:r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</a:rPr>
              <a:t>63 % of the total consumption Scrap + Sponge.</a:t>
            </a:r>
            <a:endParaRPr lang="en-US" sz="18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979712" y="3703080"/>
            <a:ext cx="965407" cy="33855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 smtClean="0">
                <a:solidFill>
                  <a:srgbClr val="000000"/>
                </a:solidFill>
                <a:latin typeface="Calibri"/>
                <a:cs typeface="Arial"/>
              </a:rPr>
              <a:t>USA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462891" y="2708920"/>
            <a:ext cx="1260973" cy="33855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 smtClean="0">
                <a:solidFill>
                  <a:srgbClr val="000000"/>
                </a:solidFill>
                <a:latin typeface="Calibri"/>
                <a:cs typeface="Arial"/>
              </a:rPr>
              <a:t>Europe</a:t>
            </a:r>
            <a:endParaRPr lang="fr-FR" sz="1200" b="1" kern="0" dirty="0" smtClean="0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30" name="Flèche en arc 29"/>
          <p:cNvSpPr/>
          <p:nvPr/>
        </p:nvSpPr>
        <p:spPr>
          <a:xfrm rot="20873541" flipH="1">
            <a:off x="2623511" y="1579992"/>
            <a:ext cx="4549022" cy="357283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28159"/>
              <a:gd name="adj5" fmla="val 12500"/>
            </a:avLst>
          </a:prstGeom>
          <a:solidFill>
            <a:srgbClr val="00B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 smtClean="0">
              <a:solidFill>
                <a:srgbClr val="000000"/>
              </a:solidFill>
              <a:latin typeface="Calibri"/>
              <a:cs typeface="Arial"/>
            </a:endParaRPr>
          </a:p>
        </p:txBody>
      </p:sp>
      <p:pic>
        <p:nvPicPr>
          <p:cNvPr id="3077" name="Picture 5" descr="Afficher l'image d'origin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437112"/>
            <a:ext cx="1295394" cy="77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340495"/>
            <a:ext cx="772185" cy="76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ficher l'image d'origin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2803" y="2262049"/>
            <a:ext cx="114728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814" y="1686750"/>
            <a:ext cx="885021" cy="663766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1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idx="4294967295"/>
          </p:nvPr>
        </p:nvSpPr>
        <p:spPr>
          <a:xfrm>
            <a:off x="181539" y="251191"/>
            <a:ext cx="6654510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ommitted shareholders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3281602" y="1257592"/>
            <a:ext cx="4856285" cy="4380641"/>
            <a:chOff x="2183255" y="1342040"/>
            <a:chExt cx="4856285" cy="4380641"/>
          </a:xfrm>
        </p:grpSpPr>
        <p:grpSp>
          <p:nvGrpSpPr>
            <p:cNvPr id="7" name="Groupe 6"/>
            <p:cNvGrpSpPr/>
            <p:nvPr/>
          </p:nvGrpSpPr>
          <p:grpSpPr>
            <a:xfrm>
              <a:off x="2183255" y="1342040"/>
              <a:ext cx="4856285" cy="4380641"/>
              <a:chOff x="1573719" y="1700808"/>
              <a:chExt cx="5635464" cy="4414592"/>
            </a:xfrm>
          </p:grpSpPr>
          <p:sp>
            <p:nvSpPr>
              <p:cNvPr id="8" name="Ellipse 7"/>
              <p:cNvSpPr/>
              <p:nvPr/>
            </p:nvSpPr>
            <p:spPr>
              <a:xfrm>
                <a:off x="2268564" y="1700808"/>
                <a:ext cx="4248472" cy="3384376"/>
              </a:xfrm>
              <a:prstGeom prst="ellipse">
                <a:avLst/>
              </a:prstGeom>
              <a:noFill/>
              <a:ln w="12700" cap="sq" cmpd="sng" algn="ctr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prstDash val="solid"/>
              </a:ln>
              <a:effectLst>
                <a:outerShdw blurRad="50800" dist="38100" dir="2700000" algn="tl" rotWithShape="0">
                  <a:srgbClr val="1F497D"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fr-FR" sz="1800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9" name="Picture 4" descr="http://challenge-chinellato.asso-web.com/uploaded/image/logo-cacf-centre-rvb-jpg.jpg">
                <a:hlinkClick r:id="rId2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869509" y="4197667"/>
                <a:ext cx="1838848" cy="1917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L'Agence de l'environnement et de la maîtrise de l'énergie (ou Ademe) a fêté ses 20 ans en 2012. © Ademe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4909" y="2304813"/>
                <a:ext cx="1931494" cy="21045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2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201"/>
              <a:stretch>
                <a:fillRect/>
              </a:stretch>
            </p:blipFill>
            <p:spPr bwMode="auto">
              <a:xfrm>
                <a:off x="1573719" y="1988840"/>
                <a:ext cx="2069057" cy="1196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ZoneTexte 12"/>
              <p:cNvSpPr txBox="1"/>
              <p:nvPr/>
            </p:nvSpPr>
            <p:spPr>
              <a:xfrm>
                <a:off x="6129063" y="4409346"/>
                <a:ext cx="1080120" cy="372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800" dirty="0" smtClean="0">
                    <a:solidFill>
                      <a:prstClr val="black"/>
                    </a:solidFill>
                    <a:latin typeface="Calibri"/>
                  </a:rPr>
                  <a:t>41.3 %</a:t>
                </a:r>
                <a:endParaRPr lang="fr-F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3415141" y="5746068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800" dirty="0" smtClean="0">
                    <a:solidFill>
                      <a:prstClr val="black"/>
                    </a:solidFill>
                    <a:latin typeface="Calibri"/>
                  </a:rPr>
                  <a:t>15.2 %</a:t>
                </a:r>
                <a:endParaRPr lang="fr-F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5724128" y="1844824"/>
              <a:ext cx="936104" cy="96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pic>
        <p:nvPicPr>
          <p:cNvPr id="17" name="Picture 8" descr="LogoAD-200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223065"/>
            <a:ext cx="1413437" cy="63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5834" y="1039583"/>
            <a:ext cx="1211864" cy="110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colade fermante 1"/>
          <p:cNvSpPr/>
          <p:nvPr/>
        </p:nvSpPr>
        <p:spPr>
          <a:xfrm>
            <a:off x="2771800" y="1124744"/>
            <a:ext cx="509802" cy="17378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259754" y="2677931"/>
            <a:ext cx="9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prstClr val="black"/>
                </a:solidFill>
                <a:latin typeface="Calibri"/>
              </a:rPr>
              <a:t>43.5 %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79468" y="1412775"/>
            <a:ext cx="8711523" cy="4928565"/>
            <a:chOff x="179512" y="1412776"/>
            <a:chExt cx="8711523" cy="4928565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1552" y="1412776"/>
              <a:ext cx="5443314" cy="4928565"/>
            </a:xfrm>
            <a:prstGeom prst="rect">
              <a:avLst/>
            </a:prstGeom>
          </p:spPr>
        </p:pic>
        <p:cxnSp>
          <p:nvCxnSpPr>
            <p:cNvPr id="8" name="Connecteur droit avec flèche 7"/>
            <p:cNvCxnSpPr/>
            <p:nvPr/>
          </p:nvCxnSpPr>
          <p:spPr>
            <a:xfrm>
              <a:off x="1979712" y="3212976"/>
              <a:ext cx="1944216" cy="66408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>
              <a:off x="2123728" y="1988840"/>
              <a:ext cx="2232248" cy="69208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e 9"/>
            <p:cNvGrpSpPr/>
            <p:nvPr/>
          </p:nvGrpSpPr>
          <p:grpSpPr>
            <a:xfrm>
              <a:off x="283188" y="3115352"/>
              <a:ext cx="1912548" cy="1165275"/>
              <a:chOff x="105291" y="2642838"/>
              <a:chExt cx="1912548" cy="1165275"/>
            </a:xfrm>
          </p:grpSpPr>
          <p:sp>
            <p:nvSpPr>
              <p:cNvPr id="22" name="Rectangle 21"/>
              <p:cNvSpPr/>
              <p:nvPr/>
            </p:nvSpPr>
            <p:spPr>
              <a:xfrm rot="20623635">
                <a:off x="678373" y="3331331"/>
                <a:ext cx="133946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586468">
                <a:off x="1661696" y="2710239"/>
                <a:ext cx="314563" cy="5702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5400000">
                <a:off x="370585" y="3302476"/>
                <a:ext cx="314563" cy="6967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7168953">
                <a:off x="263106" y="3272721"/>
                <a:ext cx="314563" cy="5228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9947617">
                <a:off x="105291" y="2685610"/>
                <a:ext cx="314563" cy="8844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586468">
                <a:off x="1360466" y="2805019"/>
                <a:ext cx="314563" cy="133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21060000">
                <a:off x="159953" y="2642838"/>
                <a:ext cx="133946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ZoneTexte 10"/>
            <p:cNvSpPr txBox="1"/>
            <p:nvPr/>
          </p:nvSpPr>
          <p:spPr>
            <a:xfrm>
              <a:off x="203126" y="1412776"/>
              <a:ext cx="30367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Loading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system for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turnings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briquets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79512" y="2780928"/>
              <a:ext cx="2537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Loadind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system for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solids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 flipH="1">
              <a:off x="5328084" y="3251800"/>
              <a:ext cx="2340260" cy="40558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7668344" y="2990190"/>
              <a:ext cx="12226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Melting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Chamber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 flipH="1">
              <a:off x="5580112" y="4711910"/>
              <a:ext cx="1944216" cy="20279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H="1">
              <a:off x="4860032" y="4711910"/>
              <a:ext cx="2664296" cy="86409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7668343" y="4450300"/>
              <a:ext cx="12226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Electrods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erection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chamber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>
              <a:off x="2123728" y="1988840"/>
              <a:ext cx="2232248" cy="35764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itre 1"/>
          <p:cNvSpPr>
            <a:spLocks noGrp="1"/>
          </p:cNvSpPr>
          <p:nvPr>
            <p:ph type="title" idx="4294967295"/>
          </p:nvPr>
        </p:nvSpPr>
        <p:spPr>
          <a:xfrm>
            <a:off x="188974" y="234685"/>
            <a:ext cx="6745138" cy="692696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Main Equipment : </a:t>
            </a:r>
            <a:b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A Plasma Furnace Cold Hearth Refining</a:t>
            </a:r>
            <a:b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2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C3BA3E-BC67-41FA-B8E6-F319A959644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14465" y="152636"/>
            <a:ext cx="6229198" cy="620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 err="1" smtClean="0"/>
              <a:t>Principle</a:t>
            </a:r>
            <a:endParaRPr lang="fr-FR" dirty="0" smtClean="0"/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755650" y="1557338"/>
            <a:ext cx="7345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323850" y="1044129"/>
            <a:ext cx="8351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Principle</a:t>
            </a:r>
            <a:r>
              <a:rPr lang="fr-FR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of a PAMCHR </a:t>
            </a:r>
            <a:r>
              <a:rPr lang="fr-FR" sz="1600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furnace</a:t>
            </a:r>
            <a:r>
              <a:rPr lang="fr-FR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fr-FR" sz="16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 flipV="1">
            <a:off x="5580063" y="4292600"/>
            <a:ext cx="863600" cy="792163"/>
          </a:xfrm>
          <a:prstGeom prst="line">
            <a:avLst/>
          </a:prstGeom>
          <a:noFill/>
          <a:ln w="25400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0098" y="1988840"/>
            <a:ext cx="5784190" cy="404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811516" y="1924050"/>
            <a:ext cx="2095500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600" b="1" i="1" dirty="0" smtClean="0">
                <a:solidFill>
                  <a:srgbClr val="606060"/>
                </a:solidFill>
                <a:latin typeface="Calibri"/>
              </a:rPr>
              <a:t>Torches Plasma 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88219" y="5341919"/>
            <a:ext cx="1571613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700" b="1" i="1" dirty="0" smtClean="0">
                <a:solidFill>
                  <a:srgbClr val="606060"/>
                </a:solidFill>
                <a:latin typeface="Calibri"/>
              </a:rPr>
              <a:t>Creuset Froid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Flèche vers le bas 1"/>
          <p:cNvSpPr/>
          <p:nvPr/>
        </p:nvSpPr>
        <p:spPr>
          <a:xfrm>
            <a:off x="5939855" y="5822680"/>
            <a:ext cx="216321" cy="36004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811516" y="5674168"/>
            <a:ext cx="1296144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700" b="1" i="1" dirty="0" smtClean="0">
                <a:solidFill>
                  <a:srgbClr val="606060"/>
                </a:solidFill>
                <a:latin typeface="Calibri"/>
              </a:rPr>
              <a:t>Lingot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536278" y="3893358"/>
            <a:ext cx="1296144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700" b="1" i="1" dirty="0" smtClean="0">
                <a:solidFill>
                  <a:srgbClr val="606060"/>
                </a:solidFill>
                <a:latin typeface="Calibri"/>
              </a:rPr>
              <a:t>Anneau mouleur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899592" y="4355421"/>
            <a:ext cx="1177254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700" b="1" i="1" dirty="0" smtClean="0">
                <a:solidFill>
                  <a:srgbClr val="606060"/>
                </a:solidFill>
                <a:latin typeface="Calibri"/>
              </a:rPr>
              <a:t>Briquettes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2076846" y="4112487"/>
            <a:ext cx="838970" cy="4370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0" idx="3"/>
          </p:cNvCxnSpPr>
          <p:nvPr/>
        </p:nvCxnSpPr>
        <p:spPr>
          <a:xfrm flipV="1">
            <a:off x="3059832" y="5048609"/>
            <a:ext cx="847354" cy="4873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3" idx="1"/>
          </p:cNvCxnSpPr>
          <p:nvPr/>
        </p:nvCxnSpPr>
        <p:spPr>
          <a:xfrm flipH="1" flipV="1">
            <a:off x="6588224" y="4012753"/>
            <a:ext cx="948054" cy="746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2" idx="1"/>
          </p:cNvCxnSpPr>
          <p:nvPr/>
        </p:nvCxnSpPr>
        <p:spPr>
          <a:xfrm flipH="1" flipV="1">
            <a:off x="6296607" y="5730064"/>
            <a:ext cx="514909" cy="138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28680" idx="1"/>
          </p:cNvCxnSpPr>
          <p:nvPr/>
        </p:nvCxnSpPr>
        <p:spPr>
          <a:xfrm flipH="1">
            <a:off x="3732133" y="2118122"/>
            <a:ext cx="3079383" cy="568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28680" idx="1"/>
          </p:cNvCxnSpPr>
          <p:nvPr/>
        </p:nvCxnSpPr>
        <p:spPr>
          <a:xfrm flipH="1">
            <a:off x="4716019" y="2118122"/>
            <a:ext cx="2095497" cy="5187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5939855" y="2146554"/>
            <a:ext cx="871662" cy="5665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6323346" y="2118122"/>
            <a:ext cx="488170" cy="5949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907704" y="6285746"/>
            <a:ext cx="2309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prstClr val="black"/>
                </a:solidFill>
                <a:latin typeface="Arial" pitchFamily="34" charset="0"/>
              </a:rPr>
              <a:t>Melting</a:t>
            </a:r>
            <a:r>
              <a:rPr lang="fr-FR" sz="1800" dirty="0" smtClean="0">
                <a:solidFill>
                  <a:prstClr val="black"/>
                </a:solidFill>
                <a:latin typeface="Arial" pitchFamily="34" charset="0"/>
              </a:rPr>
              <a:t> 1700 °C</a:t>
            </a:r>
            <a:endParaRPr lang="fr-FR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07970" y="1493080"/>
            <a:ext cx="8292870" cy="468964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27584" y="174879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prstClr val="black"/>
                </a:solidFill>
                <a:latin typeface="Arial" pitchFamily="34" charset="0"/>
              </a:rPr>
              <a:t>Helium</a:t>
            </a:r>
            <a:endParaRPr lang="fr-FR" sz="18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4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348711" y="1457166"/>
            <a:ext cx="8712967" cy="5371587"/>
            <a:chOff x="348711" y="1457166"/>
            <a:chExt cx="8712967" cy="5371587"/>
          </a:xfrm>
        </p:grpSpPr>
        <p:grpSp>
          <p:nvGrpSpPr>
            <p:cNvPr id="2" name="Groupe 1"/>
            <p:cNvGrpSpPr/>
            <p:nvPr/>
          </p:nvGrpSpPr>
          <p:grpSpPr>
            <a:xfrm>
              <a:off x="348711" y="1457166"/>
              <a:ext cx="8712967" cy="5371587"/>
              <a:chOff x="136676" y="1572208"/>
              <a:chExt cx="8712967" cy="5371587"/>
            </a:xfrm>
          </p:grpSpPr>
          <p:graphicFrame>
            <p:nvGraphicFramePr>
              <p:cNvPr id="8" name="Diagramme 7"/>
              <p:cNvGraphicFramePr/>
              <p:nvPr>
                <p:extLst>
                  <p:ext uri="{D42A27DB-BD31-4B8C-83A1-F6EECF244321}">
                    <p14:modId xmlns:p14="http://schemas.microsoft.com/office/powerpoint/2010/main" val="3630078641"/>
                  </p:ext>
                </p:extLst>
              </p:nvPr>
            </p:nvGraphicFramePr>
            <p:xfrm>
              <a:off x="1586298" y="2276089"/>
              <a:ext cx="7263345" cy="466770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pic>
            <p:nvPicPr>
              <p:cNvPr id="9" name="Picture 1" descr="C:\Users\caroline.marty\Desktop\Henriette\2015 05 16.jp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676" y="4828686"/>
                <a:ext cx="1739193" cy="11594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Image">
                <a:hlinkClick r:id=""/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4578" y="1572208"/>
                <a:ext cx="1728192" cy="11449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3608" y="1881344"/>
                <a:ext cx="1766158" cy="1410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" name="Picture 3" descr="X:\Photos et Vidéos chantier\141_1612\IMGP3663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435"/>
            <a:stretch/>
          </p:blipFill>
          <p:spPr bwMode="auto">
            <a:xfrm>
              <a:off x="425759" y="3236438"/>
              <a:ext cx="3019939" cy="1113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886182" y="1079500"/>
            <a:ext cx="7847990" cy="521242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fr-FR" sz="2400" spc="0" dirty="0" smtClean="0"/>
              <a:t>			</a:t>
            </a:r>
            <a:endParaRPr lang="fr-FR" sz="1600" spc="0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243012" y="286021"/>
            <a:ext cx="5459072" cy="6016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EcoTitanium general schedule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428687" y="5930374"/>
            <a:ext cx="2034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F497D">
                    <a:lumMod val="75000"/>
                  </a:srgbClr>
                </a:solidFill>
                <a:latin typeface="Calibri"/>
              </a:defRPr>
            </a:lvl1pPr>
          </a:lstStyle>
          <a:p>
            <a:r>
              <a:rPr lang="en-US" sz="1800" dirty="0">
                <a:latin typeface="Arial" pitchFamily="34" charset="0"/>
                <a:cs typeface="Arial" pitchFamily="34" charset="0"/>
              </a:rPr>
              <a:t>Reflection and project structuring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715643" y="4995882"/>
            <a:ext cx="225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Building construction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345788" y="4262466"/>
            <a:ext cx="1989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Production startup</a:t>
            </a:r>
            <a:endParaRPr lang="fr-FR" sz="1800" dirty="0">
              <a:solidFill>
                <a:srgbClr val="1F497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061729" y="3980219"/>
            <a:ext cx="180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Full maturity</a:t>
            </a:r>
            <a:endParaRPr lang="en-US" sz="1800" dirty="0">
              <a:solidFill>
                <a:srgbClr val="1F497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89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verture">
  <a:themeElements>
    <a:clrScheme name="Eramet">
      <a:dk1>
        <a:srgbClr val="4D4D4D"/>
      </a:dk1>
      <a:lt1>
        <a:srgbClr val="FFFFFF"/>
      </a:lt1>
      <a:dk2>
        <a:srgbClr val="4D4D4D"/>
      </a:dk2>
      <a:lt2>
        <a:srgbClr val="FEFFFF"/>
      </a:lt2>
      <a:accent1>
        <a:srgbClr val="4D4D4D"/>
      </a:accent1>
      <a:accent2>
        <a:srgbClr val="EE7944"/>
      </a:accent2>
      <a:accent3>
        <a:srgbClr val="DD503C"/>
      </a:accent3>
      <a:accent4>
        <a:srgbClr val="4D4D4D"/>
      </a:accent4>
      <a:accent5>
        <a:srgbClr val="EF7A45"/>
      </a:accent5>
      <a:accent6>
        <a:srgbClr val="E95853"/>
      </a:accent6>
      <a:hlink>
        <a:srgbClr val="EF7A45"/>
      </a:hlink>
      <a:folHlink>
        <a:srgbClr val="4D4D4D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rasteel" id="{5A1A36D5-4347-F84C-AFE2-F5869BE75A8A}" vid="{1CE77B43-3A12-E340-B5D6-4E77EE496AEC}"/>
    </a:ext>
  </a:extLst>
</a:theme>
</file>

<file path=ppt/theme/theme2.xml><?xml version="1.0" encoding="utf-8"?>
<a:theme xmlns:a="http://schemas.openxmlformats.org/drawingml/2006/main" name="Page ">
  <a:themeElements>
    <a:clrScheme name="Erasteel 1">
      <a:dk1>
        <a:srgbClr val="797979"/>
      </a:dk1>
      <a:lt1>
        <a:srgbClr val="FFFFFF"/>
      </a:lt1>
      <a:dk2>
        <a:srgbClr val="5E5E5E"/>
      </a:dk2>
      <a:lt2>
        <a:srgbClr val="FEFFFF"/>
      </a:lt2>
      <a:accent1>
        <a:srgbClr val="4D4D4D"/>
      </a:accent1>
      <a:accent2>
        <a:srgbClr val="EE7944"/>
      </a:accent2>
      <a:accent3>
        <a:srgbClr val="DD503C"/>
      </a:accent3>
      <a:accent4>
        <a:srgbClr val="4D4D4D"/>
      </a:accent4>
      <a:accent5>
        <a:srgbClr val="EF7A45"/>
      </a:accent5>
      <a:accent6>
        <a:srgbClr val="E95853"/>
      </a:accent6>
      <a:hlink>
        <a:srgbClr val="0563C1"/>
      </a:hlink>
      <a:folHlink>
        <a:srgbClr val="4D4D4D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rasteel" id="{5A1A36D5-4347-F84C-AFE2-F5869BE75A8A}" vid="{AEC4ED87-55ED-8441-8D9E-DBAB4B0979C3}"/>
    </a:ext>
  </a:extLst>
</a:theme>
</file>

<file path=ppt/theme/theme3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Page ">
  <a:themeElements>
    <a:clrScheme name="Erasteel 1">
      <a:dk1>
        <a:srgbClr val="797979"/>
      </a:dk1>
      <a:lt1>
        <a:srgbClr val="FFFFFF"/>
      </a:lt1>
      <a:dk2>
        <a:srgbClr val="5E5E5E"/>
      </a:dk2>
      <a:lt2>
        <a:srgbClr val="FEFFFF"/>
      </a:lt2>
      <a:accent1>
        <a:srgbClr val="4D4D4D"/>
      </a:accent1>
      <a:accent2>
        <a:srgbClr val="EE7944"/>
      </a:accent2>
      <a:accent3>
        <a:srgbClr val="DD503C"/>
      </a:accent3>
      <a:accent4>
        <a:srgbClr val="4D4D4D"/>
      </a:accent4>
      <a:accent5>
        <a:srgbClr val="EF7A45"/>
      </a:accent5>
      <a:accent6>
        <a:srgbClr val="E95853"/>
      </a:accent6>
      <a:hlink>
        <a:srgbClr val="0563C1"/>
      </a:hlink>
      <a:folHlink>
        <a:srgbClr val="4D4D4D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rasteel" id="{5A1A36D5-4347-F84C-AFE2-F5869BE75A8A}" vid="{AEC4ED87-55ED-8441-8D9E-DBAB4B0979C3}"/>
    </a:ext>
  </a:extLst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Erasteel</Template>
  <TotalTime>3467</TotalTime>
  <Words>209</Words>
  <Application>Microsoft Office PowerPoint</Application>
  <PresentationFormat>Affichage à l'écran (4:3)</PresentationFormat>
  <Paragraphs>68</Paragraphs>
  <Slides>11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Couverture</vt:lpstr>
      <vt:lpstr>Page </vt:lpstr>
      <vt:lpstr>Conception personnalisée</vt:lpstr>
      <vt:lpstr>1_Conception personnalisée</vt:lpstr>
      <vt:lpstr>1_Page </vt:lpstr>
      <vt:lpstr>Ecotitanium</vt:lpstr>
      <vt:lpstr>EcoTitanium</vt:lpstr>
      <vt:lpstr>Partnerships form an integrated Titanium Solution</vt:lpstr>
      <vt:lpstr>Production generates significant volume of scrap</vt:lpstr>
      <vt:lpstr>Scrap generated in Europe is a key for competitiveness of US titanium melters </vt:lpstr>
      <vt:lpstr>Committed shareholders</vt:lpstr>
      <vt:lpstr>Main Equipment :  A Plasma Furnace Cold Hearth Refining </vt:lpstr>
      <vt:lpstr>Principle</vt:lpstr>
      <vt:lpstr>Présentation PowerPoint</vt:lpstr>
      <vt:lpstr>An open Solution for all UKAD customers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Benoist</dc:creator>
  <cp:lastModifiedBy>Patrick Delaborde</cp:lastModifiedBy>
  <cp:revision>218</cp:revision>
  <cp:lastPrinted>2016-06-29T17:08:56Z</cp:lastPrinted>
  <dcterms:created xsi:type="dcterms:W3CDTF">2016-01-20T12:34:17Z</dcterms:created>
  <dcterms:modified xsi:type="dcterms:W3CDTF">2016-07-28T09:03:39Z</dcterms:modified>
</cp:coreProperties>
</file>