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0" r:id="rId4"/>
    <p:sldMasterId id="2147483703" r:id="rId5"/>
    <p:sldMasterId id="2147483706" r:id="rId6"/>
  </p:sldMasterIdLst>
  <p:notesMasterIdLst>
    <p:notesMasterId r:id="rId30"/>
  </p:notesMasterIdLst>
  <p:handoutMasterIdLst>
    <p:handoutMasterId r:id="rId31"/>
  </p:handoutMasterIdLst>
  <p:sldIdLst>
    <p:sldId id="660" r:id="rId7"/>
    <p:sldId id="734" r:id="rId8"/>
    <p:sldId id="639" r:id="rId9"/>
    <p:sldId id="680" r:id="rId10"/>
    <p:sldId id="706" r:id="rId11"/>
    <p:sldId id="733" r:id="rId12"/>
    <p:sldId id="670" r:id="rId13"/>
    <p:sldId id="679" r:id="rId14"/>
    <p:sldId id="669" r:id="rId15"/>
    <p:sldId id="752" r:id="rId16"/>
    <p:sldId id="711" r:id="rId17"/>
    <p:sldId id="712" r:id="rId18"/>
    <p:sldId id="751" r:id="rId19"/>
    <p:sldId id="727" r:id="rId20"/>
    <p:sldId id="728" r:id="rId21"/>
    <p:sldId id="743" r:id="rId22"/>
    <p:sldId id="744" r:id="rId23"/>
    <p:sldId id="745" r:id="rId24"/>
    <p:sldId id="739" r:id="rId25"/>
    <p:sldId id="740" r:id="rId26"/>
    <p:sldId id="746" r:id="rId27"/>
    <p:sldId id="750" r:id="rId28"/>
    <p:sldId id="723" r:id="rId29"/>
  </p:sldIdLst>
  <p:sldSz cx="9144000" cy="6858000" type="screen4x3"/>
  <p:notesSz cx="45656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A50021"/>
    <a:srgbClr val="990033"/>
    <a:srgbClr val="CC00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99137" autoAdjust="0"/>
  </p:normalViewPr>
  <p:slideViewPr>
    <p:cSldViewPr>
      <p:cViewPr>
        <p:scale>
          <a:sx n="70" d="100"/>
          <a:sy n="70" d="100"/>
        </p:scale>
        <p:origin x="-148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2329508810204393"/>
          <c:w val="0.6446376479737234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2022784"/>
        <c:axId val="232024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turnover, $M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</c:v>
                </c:pt>
                <c:pt idx="1">
                  <c:v>1.4</c:v>
                </c:pt>
                <c:pt idx="2">
                  <c:v>18.600000000000001</c:v>
                </c:pt>
                <c:pt idx="3">
                  <c:v>39.4</c:v>
                </c:pt>
                <c:pt idx="4">
                  <c:v>75.900000000000006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048128"/>
        <c:axId val="232046592"/>
      </c:lineChart>
      <c:catAx>
        <c:axId val="23202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024320"/>
        <c:crosses val="autoZero"/>
        <c:auto val="1"/>
        <c:lblAlgn val="ctr"/>
        <c:lblOffset val="100"/>
        <c:noMultiLvlLbl val="0"/>
      </c:catAx>
      <c:valAx>
        <c:axId val="23202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022784"/>
        <c:crosses val="autoZero"/>
        <c:crossBetween val="between"/>
      </c:valAx>
      <c:valAx>
        <c:axId val="2320465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048128"/>
        <c:crosses val="max"/>
        <c:crossBetween val="between"/>
      </c:valAx>
      <c:catAx>
        <c:axId val="23204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046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F9654E6D-D4B9-4449-B598-1C8586277C09}" type="presOf" srcId="{6CB8DDAB-563D-4E45-B613-06288FD346CD}" destId="{E57B0C81-8D9E-411B-AC75-2B9D3E93376D}" srcOrd="0" destOrd="0" presId="urn:microsoft.com/office/officeart/2005/8/layout/pyramid3"/>
    <dgm:cxn modelId="{9694F1C0-C241-4E2D-9AF6-E67E5D27F125}" type="presOf" srcId="{0D975801-5D6C-4858-A0BA-F36B3E222902}" destId="{B2F05A53-B71E-4FD2-B102-7BA8F3620A81}" srcOrd="0" destOrd="0" presId="urn:microsoft.com/office/officeart/2005/8/layout/pyramid3"/>
    <dgm:cxn modelId="{3CCC348C-64A7-42D8-9B9E-093CDA4768B0}" type="presOf" srcId="{1730BDBF-F91E-4529-AF37-5771EA87A23A}" destId="{F105A8DD-C564-4992-A964-A20E5BD56ECA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F6B68739-3985-44D3-9052-6BEA3D8CDE48}" type="presOf" srcId="{1730BDBF-F91E-4529-AF37-5771EA87A23A}" destId="{5F96D42D-20CD-4585-AF40-2AFB3BC5B88D}" srcOrd="0" destOrd="0" presId="urn:microsoft.com/office/officeart/2005/8/layout/pyramid3"/>
    <dgm:cxn modelId="{9E5C6053-942C-4B67-960C-33B40DB6FCEB}" type="presOf" srcId="{B2C5081A-D579-491E-B3E1-411841C9C663}" destId="{6D7A062E-BCCB-48FC-9807-7707E73CB2E3}" srcOrd="1" destOrd="0" presId="urn:microsoft.com/office/officeart/2005/8/layout/pyramid3"/>
    <dgm:cxn modelId="{E4571211-FEE6-4C66-A55E-C81B6245D266}" type="presOf" srcId="{B2C5081A-D579-491E-B3E1-411841C9C663}" destId="{B9D99A93-A961-44F4-862B-9C3E9A8ED7B4}" srcOrd="0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94EA8577-E18A-4870-B274-8C1C38D94D7C}" type="presOf" srcId="{0D975801-5D6C-4858-A0BA-F36B3E222902}" destId="{C4516CAC-EAED-4A58-82D4-2C50B0ED3812}" srcOrd="1" destOrd="0" presId="urn:microsoft.com/office/officeart/2005/8/layout/pyramid3"/>
    <dgm:cxn modelId="{C0884CC4-3576-4FF7-A403-7B19E52451DC}" type="presParOf" srcId="{E57B0C81-8D9E-411B-AC75-2B9D3E93376D}" destId="{2CC05583-366B-49A6-BAA9-635887FB138F}" srcOrd="0" destOrd="0" presId="urn:microsoft.com/office/officeart/2005/8/layout/pyramid3"/>
    <dgm:cxn modelId="{ABC72806-2507-49AB-9BD5-C688C9464331}" type="presParOf" srcId="{2CC05583-366B-49A6-BAA9-635887FB138F}" destId="{B2F05A53-B71E-4FD2-B102-7BA8F3620A81}" srcOrd="0" destOrd="0" presId="urn:microsoft.com/office/officeart/2005/8/layout/pyramid3"/>
    <dgm:cxn modelId="{84853FCD-F69D-4BFC-A3D3-993CA4FDF7B0}" type="presParOf" srcId="{2CC05583-366B-49A6-BAA9-635887FB138F}" destId="{C4516CAC-EAED-4A58-82D4-2C50B0ED3812}" srcOrd="1" destOrd="0" presId="urn:microsoft.com/office/officeart/2005/8/layout/pyramid3"/>
    <dgm:cxn modelId="{E698E597-2598-49CF-9A08-EE93FD9D3436}" type="presParOf" srcId="{E57B0C81-8D9E-411B-AC75-2B9D3E93376D}" destId="{7E5E2BBA-D389-40E3-804B-B28FA5718028}" srcOrd="1" destOrd="0" presId="urn:microsoft.com/office/officeart/2005/8/layout/pyramid3"/>
    <dgm:cxn modelId="{846C8FC5-A8FE-4C03-9EE5-4925F95C29DD}" type="presParOf" srcId="{7E5E2BBA-D389-40E3-804B-B28FA5718028}" destId="{5F96D42D-20CD-4585-AF40-2AFB3BC5B88D}" srcOrd="0" destOrd="0" presId="urn:microsoft.com/office/officeart/2005/8/layout/pyramid3"/>
    <dgm:cxn modelId="{7D58DE4C-C999-4B3F-AD1F-45E5301890D6}" type="presParOf" srcId="{7E5E2BBA-D389-40E3-804B-B28FA5718028}" destId="{F105A8DD-C564-4992-A964-A20E5BD56ECA}" srcOrd="1" destOrd="0" presId="urn:microsoft.com/office/officeart/2005/8/layout/pyramid3"/>
    <dgm:cxn modelId="{E9031D04-1356-48A7-874F-E287BC7D5D13}" type="presParOf" srcId="{E57B0C81-8D9E-411B-AC75-2B9D3E93376D}" destId="{9E24A637-AAFE-4EF7-A8A5-F068019DFBA8}" srcOrd="2" destOrd="0" presId="urn:microsoft.com/office/officeart/2005/8/layout/pyramid3"/>
    <dgm:cxn modelId="{20038249-C891-45BD-ABCE-9EB9A7979F7A}" type="presParOf" srcId="{9E24A637-AAFE-4EF7-A8A5-F068019DFBA8}" destId="{B9D99A93-A961-44F4-862B-9C3E9A8ED7B4}" srcOrd="0" destOrd="0" presId="urn:microsoft.com/office/officeart/2005/8/layout/pyramid3"/>
    <dgm:cxn modelId="{0BB07885-3890-484B-BC5A-9B83D0107CC1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D222FA4-4B5E-4FDD-B131-CCB5AC586CA5}" type="presOf" srcId="{D3B080AC-6A78-49A2-92DA-995495E3EDBA}" destId="{69CA776A-BEE8-40DF-8E6E-140CA480A525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CADD951-0053-410F-AFBA-2EBAF6679FF9}" type="presOf" srcId="{BD995CB4-D98A-47EC-AC72-205650B04B7F}" destId="{BFC4252F-5609-43FA-BB2E-1CECA8F68344}" srcOrd="0" destOrd="0" presId="urn:microsoft.com/office/officeart/2005/8/layout/arrow2"/>
    <dgm:cxn modelId="{4B2004D5-7E19-4EED-8C67-471072697109}" type="presOf" srcId="{267FB777-1607-4F52-A9FF-DA713A3513E6}" destId="{E5DE07CB-D659-407E-9FC8-414C3CAE323D}" srcOrd="0" destOrd="0" presId="urn:microsoft.com/office/officeart/2005/8/layout/arrow2"/>
    <dgm:cxn modelId="{4FAAA28A-06E6-4B90-90D9-EA48DB4BFC87}" type="presOf" srcId="{96287EC3-ECB5-4C71-A8FA-9639DC21EC4F}" destId="{1589FE81-DD30-47CB-8B99-7DCF4A718456}" srcOrd="0" destOrd="0" presId="urn:microsoft.com/office/officeart/2005/8/layout/arrow2"/>
    <dgm:cxn modelId="{A2516057-ABEE-4B70-8A5C-890F81723B47}" type="presOf" srcId="{6FAA8EA2-11D8-4BA4-B249-53355A62E2A7}" destId="{CDCEFCAE-F974-4DF8-ACCC-4B2A5A3463D1}" srcOrd="0" destOrd="0" presId="urn:microsoft.com/office/officeart/2005/8/layout/arrow2"/>
    <dgm:cxn modelId="{DFD0EA3B-03DB-41BD-9EA5-5F5BC835E0C3}" type="presParOf" srcId="{E5DE07CB-D659-407E-9FC8-414C3CAE323D}" destId="{856409F8-6F23-417B-91E7-98537CD367E0}" srcOrd="0" destOrd="0" presId="urn:microsoft.com/office/officeart/2005/8/layout/arrow2"/>
    <dgm:cxn modelId="{5404F0AA-7B22-43B9-9FAC-80FCBF4BCCFE}" type="presParOf" srcId="{E5DE07CB-D659-407E-9FC8-414C3CAE323D}" destId="{E3C53AC1-DE4A-4923-BDC4-9A3B20ED6A68}" srcOrd="1" destOrd="0" presId="urn:microsoft.com/office/officeart/2005/8/layout/arrow2"/>
    <dgm:cxn modelId="{FB6F64C1-187C-4B96-B24F-2A8A51C5F325}" type="presParOf" srcId="{E3C53AC1-DE4A-4923-BDC4-9A3B20ED6A68}" destId="{FBBA8823-C6A8-43B0-85D4-8705FDDF9BFC}" srcOrd="0" destOrd="0" presId="urn:microsoft.com/office/officeart/2005/8/layout/arrow2"/>
    <dgm:cxn modelId="{A178C23C-C8F6-4ACC-9CCF-364172D278BC}" type="presParOf" srcId="{E3C53AC1-DE4A-4923-BDC4-9A3B20ED6A68}" destId="{1589FE81-DD30-47CB-8B99-7DCF4A718456}" srcOrd="1" destOrd="0" presId="urn:microsoft.com/office/officeart/2005/8/layout/arrow2"/>
    <dgm:cxn modelId="{F9F9CC27-D1FA-4EA8-BE61-2F8D57B63864}" type="presParOf" srcId="{E3C53AC1-DE4A-4923-BDC4-9A3B20ED6A68}" destId="{5F828938-06DE-4A9B-A85A-EAC606A4C7B7}" srcOrd="2" destOrd="0" presId="urn:microsoft.com/office/officeart/2005/8/layout/arrow2"/>
    <dgm:cxn modelId="{0F6C60A7-6575-42FB-B92E-B8F920D09F54}" type="presParOf" srcId="{E3C53AC1-DE4A-4923-BDC4-9A3B20ED6A68}" destId="{CDCEFCAE-F974-4DF8-ACCC-4B2A5A3463D1}" srcOrd="3" destOrd="0" presId="urn:microsoft.com/office/officeart/2005/8/layout/arrow2"/>
    <dgm:cxn modelId="{6BF12256-373B-40B8-A2BB-5110D3B912B2}" type="presParOf" srcId="{E3C53AC1-DE4A-4923-BDC4-9A3B20ED6A68}" destId="{E680F8B0-0940-4783-A19B-4D652B9256EA}" srcOrd="4" destOrd="0" presId="urn:microsoft.com/office/officeart/2005/8/layout/arrow2"/>
    <dgm:cxn modelId="{12915AF9-9C54-4372-A5E8-3DC55748D3C8}" type="presParOf" srcId="{E3C53AC1-DE4A-4923-BDC4-9A3B20ED6A68}" destId="{BFC4252F-5609-43FA-BB2E-1CECA8F68344}" srcOrd="5" destOrd="0" presId="urn:microsoft.com/office/officeart/2005/8/layout/arrow2"/>
    <dgm:cxn modelId="{77A76BCE-B2AD-43DC-8545-5B4CCD87FA4B}" type="presParOf" srcId="{E3C53AC1-DE4A-4923-BDC4-9A3B20ED6A68}" destId="{83DDC8F4-BC3D-4F4A-BFA8-37C8AD69F0D7}" srcOrd="6" destOrd="0" presId="urn:microsoft.com/office/officeart/2005/8/layout/arrow2"/>
    <dgm:cxn modelId="{72AADA36-46BA-40D5-BD9A-0EC29C06B0F4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38" y="0"/>
            <a:ext cx="1978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1979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038" y="6457950"/>
            <a:ext cx="197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89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97150" y="0"/>
            <a:ext cx="19605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506413"/>
            <a:ext cx="3373437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8963" y="3240088"/>
            <a:ext cx="33813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8588"/>
            <a:ext cx="19589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97150" y="6478588"/>
            <a:ext cx="19605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1pPr>
            <a:lvl2pPr marL="504760" indent="-194139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2pPr>
            <a:lvl3pPr marL="776554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3pPr>
            <a:lvl4pPr marL="1087176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4pPr>
            <a:lvl5pPr marL="1397798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5pPr>
            <a:lvl6pPr marL="1708419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019041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2329663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2640284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7AAD-71DD-4EF5-9E4E-C3D8188C01CB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z="8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z="8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5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0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B68-12F9-436E-B592-0D6DE3644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7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9A22-0615-4560-A72A-874702D23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0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68-6C86-49FF-9DFE-E3B8C9E6E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71C-A422-4A7B-A396-C13669C2C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840-0D5B-409E-B493-F84BBE33F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8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1460-15C5-4018-AB32-932290C2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E1EB-C481-489A-BA20-7FF63855F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2C05-A76D-4F5C-A731-66A9A8A05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5C85-BFA6-4602-9510-169BA1D6B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9D0-B150-4362-8AC9-A5FB9863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02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6 juin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3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7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7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DE76DC-5236-439E-A718-AFD87C5579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 juin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jpeg"/><Relationship Id="rId21" Type="http://schemas.openxmlformats.org/officeDocument/2006/relationships/image" Target="../media/image68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jpeg"/><Relationship Id="rId15" Type="http://schemas.openxmlformats.org/officeDocument/2006/relationships/image" Target="../media/image62.png"/><Relationship Id="rId23" Type="http://schemas.openxmlformats.org/officeDocument/2006/relationships/image" Target="../media/image70.jpeg"/><Relationship Id="rId10" Type="http://schemas.openxmlformats.org/officeDocument/2006/relationships/image" Target="../media/image57.png"/><Relationship Id="rId19" Type="http://schemas.openxmlformats.org/officeDocument/2006/relationships/image" Target="../media/image66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14.png"/><Relationship Id="rId10" Type="http://schemas.openxmlformats.org/officeDocument/2006/relationships/image" Target="../media/image77.png"/><Relationship Id="rId4" Type="http://schemas.openxmlformats.org/officeDocument/2006/relationships/image" Target="../media/image73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3" Type="http://schemas.openxmlformats.org/officeDocument/2006/relationships/image" Target="../media/image14.png"/><Relationship Id="rId7" Type="http://schemas.openxmlformats.org/officeDocument/2006/relationships/image" Target="../media/image81.jpe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57.png"/><Relationship Id="rId5" Type="http://schemas.openxmlformats.org/officeDocument/2006/relationships/image" Target="../media/image79.jpeg"/><Relationship Id="rId10" Type="http://schemas.openxmlformats.org/officeDocument/2006/relationships/image" Target="../media/image83.png"/><Relationship Id="rId4" Type="http://schemas.openxmlformats.org/officeDocument/2006/relationships/image" Target="../media/image78.jpeg"/><Relationship Id="rId9" Type="http://schemas.openxmlformats.org/officeDocument/2006/relationships/image" Target="../media/image82.png"/><Relationship Id="rId14" Type="http://schemas.openxmlformats.org/officeDocument/2006/relationships/image" Target="../media/image8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5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9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0.jpeg"/><Relationship Id="rId5" Type="http://schemas.openxmlformats.org/officeDocument/2006/relationships/image" Target="../media/image109.pn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44.wmf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0" y="-26988"/>
            <a:ext cx="9144000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3779838" y="5840413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15038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915025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5450" y="836712"/>
            <a:ext cx="835183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WELCOME to UKAD :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a Franco-Kazakh company</a:t>
            </a:r>
            <a:endParaRPr lang="en-US" sz="2400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fr-FR" sz="44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fr-FR" sz="4400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2"/>
                </a:solidFill>
                <a:latin typeface="Verdana" pitchFamily="34" charset="0"/>
              </a:rPr>
              <a:t>7</a:t>
            </a:r>
            <a:r>
              <a:rPr lang="en-US" sz="2400" b="1" baseline="30000" dirty="0" smtClean="0">
                <a:solidFill>
                  <a:schemeClr val="accent2"/>
                </a:solidFill>
                <a:latin typeface="Verdana" pitchFamily="34" charset="0"/>
              </a:rPr>
              <a:t>th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 of </a:t>
            </a:r>
            <a:r>
              <a:rPr lang="en-US" sz="2400" b="1" smtClean="0">
                <a:solidFill>
                  <a:schemeClr val="accent2"/>
                </a:solidFill>
                <a:latin typeface="Verdana" pitchFamily="34" charset="0"/>
              </a:rPr>
              <a:t>june </a:t>
            </a:r>
            <a:r>
              <a:rPr lang="en-US" sz="2400" b="1" dirty="0" smtClean="0">
                <a:solidFill>
                  <a:schemeClr val="accent2"/>
                </a:solidFill>
                <a:latin typeface="Verdana" pitchFamily="34" charset="0"/>
              </a:rPr>
              <a:t>2016</a:t>
            </a:r>
            <a:endParaRPr lang="en-US" sz="2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53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05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4098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19"/>
          <p:cNvCxnSpPr>
            <a:endCxn id="2051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4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ficher l'image d'origine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ésultat de recherche d'images pour &quot;forge de bologn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5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53221" y="5766685"/>
            <a:ext cx="157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+ </a:t>
            </a:r>
            <a:r>
              <a:rPr lang="fr-FR" sz="1200" dirty="0" err="1" smtClean="0"/>
              <a:t>many</a:t>
            </a:r>
            <a:r>
              <a:rPr lang="fr-FR" sz="1200" dirty="0" smtClean="0"/>
              <a:t> </a:t>
            </a:r>
            <a:r>
              <a:rPr lang="fr-FR" sz="1200" dirty="0" err="1" smtClean="0"/>
              <a:t>other</a:t>
            </a:r>
            <a:r>
              <a:rPr lang="fr-FR" sz="1200" dirty="0" smtClean="0"/>
              <a:t> </a:t>
            </a:r>
            <a:r>
              <a:rPr lang="fr-FR" sz="1200" dirty="0" err="1" smtClean="0"/>
              <a:t>forgers</a:t>
            </a:r>
            <a:r>
              <a:rPr lang="fr-FR" sz="1200" dirty="0" smtClean="0"/>
              <a:t> (USA, UK, Europe</a:t>
            </a:r>
            <a:endParaRPr lang="en-US" sz="1200" dirty="0"/>
          </a:p>
        </p:txBody>
      </p:sp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224" y="5162360"/>
            <a:ext cx="906090" cy="42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3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5" descr="http://www.melesi.it/media/Products/ApplicazioneOnshore/BL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26" y="357301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 descr="http://www.melesi.it/media/Products/ApplicazioneOnshore/SLIP%20O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2000" y="3573016"/>
            <a:ext cx="144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260350"/>
            <a:ext cx="5831880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(Corrosion) Market</a:t>
            </a:r>
            <a:endParaRPr lang="en-US" altLang="fr-F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665" y="1796753"/>
            <a:ext cx="3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</a:rPr>
              <a:t> Blooms, Billettes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0445" y="2399067"/>
            <a:ext cx="126081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Welding</a:t>
            </a:r>
            <a:r>
              <a:rPr lang="fr-FR" sz="2000" b="1" dirty="0" smtClean="0">
                <a:solidFill>
                  <a:srgbClr val="000000"/>
                </a:solidFill>
              </a:rPr>
              <a:t> Neck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6597" y="4784254"/>
            <a:ext cx="126294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Covers</a:t>
            </a:r>
            <a:r>
              <a:rPr lang="fr-FR" sz="2000" b="1" dirty="0" smtClean="0">
                <a:solidFill>
                  <a:srgbClr val="000000"/>
                </a:solidFill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</a:rPr>
              <a:t>flanges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patrick.delaborde\Documents\UKAD\Présentations\2014 05 22 Présentation Forum Kazakhstan\Photos\Blooms 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99067"/>
            <a:ext cx="2508818" cy="16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4" descr="http://www.melesi.it/media/Products/ApplicazioneOnshore/WELDING%20NE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91998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500" y="508554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40792" y="4831757"/>
            <a:ext cx="155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Ti CP or Ti </a:t>
            </a:r>
            <a:r>
              <a:rPr lang="fr-FR" sz="1800" dirty="0" err="1" smtClean="0">
                <a:solidFill>
                  <a:srgbClr val="000000"/>
                </a:solidFill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55" name="Picture 7" descr="C:\Users\patrick.delaborde\Pictures\Image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62" y="191046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185" y="4715527"/>
            <a:ext cx="2609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4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75856" y="260350"/>
            <a:ext cx="5399832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Fasteners and Medical Market</a:t>
            </a:r>
            <a:endParaRPr lang="en-US" altLang="fr-F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8044" y="1796753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Blooms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Bars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6814643" y="4226610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Implants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2151302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03" y="3917507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151" y="5254238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341" y="5445224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avec flèche 24"/>
          <p:cNvCxnSpPr>
            <a:endCxn id="26" idx="1"/>
          </p:cNvCxnSpPr>
          <p:nvPr/>
        </p:nvCxnSpPr>
        <p:spPr>
          <a:xfrm flipV="1">
            <a:off x="5004048" y="3662561"/>
            <a:ext cx="1223665" cy="903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004048" y="5781599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Ti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2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942879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652" y="5447732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 rot="16200000">
            <a:off x="7857193" y="5871634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Hip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79648" y="5639357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Knee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" name="Picture 12" descr="fasteners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13" y="2852936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 rot="16200000">
            <a:off x="6783569" y="1307887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market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4568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6144" y="3610460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520" y="495736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 descr="Afficher l'image d'origin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617" y="2834735"/>
            <a:ext cx="1111035" cy="7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3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6"/>
          <p:cNvGraphicFramePr/>
          <p:nvPr>
            <p:extLst>
              <p:ext uri="{D42A27DB-BD31-4B8C-83A1-F6EECF244321}">
                <p14:modId xmlns:p14="http://schemas.microsoft.com/office/powerpoint/2010/main" val="4050905752"/>
              </p:ext>
            </p:extLst>
          </p:nvPr>
        </p:nvGraphicFramePr>
        <p:xfrm>
          <a:off x="683568" y="1700808"/>
          <a:ext cx="7992888" cy="49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696744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Key Figure</a:t>
            </a:r>
            <a:endParaRPr lang="fr-FR" altLang="fr-FR" sz="2800" kern="1200" dirty="0">
              <a:solidFill>
                <a:schemeClr val="accent2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-39374" y="4419181"/>
            <a:ext cx="8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Tonnes</a:t>
            </a:r>
            <a:endParaRPr lang="en-US" sz="1400" dirty="0"/>
          </a:p>
        </p:txBody>
      </p:sp>
      <p:sp>
        <p:nvSpPr>
          <p:cNvPr id="13" name="TextBox 8"/>
          <p:cNvSpPr txBox="1"/>
          <p:nvPr/>
        </p:nvSpPr>
        <p:spPr>
          <a:xfrm>
            <a:off x="6660232" y="25649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Millions €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13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accent2"/>
                </a:solidFill>
              </a:rPr>
              <a:t>Certifications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9001 and AS 9100, last approval Dec 2015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14 001 and OHSAS 18001, last approval Dec 2015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Nov 2015.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Airbus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600" dirty="0" smtClean="0"/>
              <a:t>IPCA </a:t>
            </a:r>
            <a:r>
              <a:rPr lang="en-US" altLang="fr-FR" sz="1600" dirty="0" err="1" smtClean="0"/>
              <a:t>Janv</a:t>
            </a:r>
            <a:r>
              <a:rPr lang="en-US" altLang="fr-FR" sz="1600" dirty="0" smtClean="0"/>
              <a:t> 2013 « C »</a:t>
            </a:r>
            <a:r>
              <a:rPr lang="en-US" altLang="fr-FR" sz="16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600" dirty="0" err="1" smtClean="0">
                <a:sym typeface="Wingdings" panose="05000000000000000000" pitchFamily="2" charset="2"/>
              </a:rPr>
              <a:t>Janvier</a:t>
            </a:r>
            <a:r>
              <a:rPr lang="en-US" altLang="fr-FR" sz="1600" dirty="0" smtClean="0">
                <a:sym typeface="Wingdings" panose="05000000000000000000" pitchFamily="2" charset="2"/>
              </a:rPr>
              <a:t> 2016 « B »</a:t>
            </a:r>
          </a:p>
          <a:p>
            <a:pPr marL="482600" lvl="1" indent="0" eaLnBrk="1" hangingPunct="1">
              <a:lnSpc>
                <a:spcPct val="90000"/>
              </a:lnSpc>
              <a:buNone/>
            </a:pPr>
            <a:endParaRPr lang="en-US" altLang="fr-FR" sz="16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sz="2000" dirty="0" smtClean="0">
                <a:sym typeface="Wingdings" panose="05000000000000000000" pitchFamily="2" charset="2"/>
              </a:rPr>
              <a:t>Boeing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600" dirty="0" smtClean="0">
                <a:sym typeface="Wingdings" panose="05000000000000000000" pitchFamily="2" charset="2"/>
              </a:rPr>
              <a:t>UKTMP has been formally qualified in August 2015. </a:t>
            </a:r>
            <a:endParaRPr lang="en-US" altLang="fr-FR" sz="16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fr-FR" sz="1600" dirty="0" smtClean="0"/>
          </a:p>
          <a:p>
            <a:pPr lvl="1" eaLnBrk="1" hangingPunct="1">
              <a:lnSpc>
                <a:spcPct val="90000"/>
              </a:lnSpc>
            </a:pPr>
            <a:endParaRPr lang="en-US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140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UKAD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8600" y="1268760"/>
            <a:ext cx="51054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For the second </a:t>
            </a:r>
            <a:r>
              <a:rPr lang="fr-FR" sz="1400" dirty="0" err="1" smtClean="0"/>
              <a:t>year</a:t>
            </a:r>
            <a:r>
              <a:rPr lang="fr-FR" sz="1400" dirty="0" smtClean="0"/>
              <a:t> UKAD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awarded</a:t>
            </a:r>
            <a:r>
              <a:rPr lang="fr-FR" sz="1400" dirty="0" smtClean="0"/>
              <a:t> by Airbus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 Best </a:t>
            </a:r>
            <a:r>
              <a:rPr lang="fr-FR" sz="1400" dirty="0" err="1"/>
              <a:t>I</a:t>
            </a:r>
            <a:r>
              <a:rPr lang="fr-FR" sz="1400" dirty="0" err="1" smtClean="0"/>
              <a:t>mprover</a:t>
            </a:r>
            <a:r>
              <a:rPr lang="fr-FR" sz="1400" dirty="0" smtClean="0"/>
              <a:t> </a:t>
            </a:r>
            <a:r>
              <a:rPr lang="fr-FR" sz="1400" dirty="0" err="1"/>
              <a:t>A</a:t>
            </a:r>
            <a:r>
              <a:rPr lang="fr-FR" sz="1400" dirty="0" err="1" smtClean="0"/>
              <a:t>ward</a:t>
            </a:r>
            <a:r>
              <a:rPr lang="fr-FR" sz="1400" dirty="0" smtClean="0"/>
              <a:t> 2015 .</a:t>
            </a:r>
            <a:endParaRPr lang="en-US" sz="1400" dirty="0"/>
          </a:p>
        </p:txBody>
      </p:sp>
      <p:pic>
        <p:nvPicPr>
          <p:cNvPr id="3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68" y="3140968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0063382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130563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9 500 tons in 2014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50748" y="5733255"/>
            <a:ext cx="484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2014, 63 %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2158060" y="23696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281602" y="1257592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23065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4" y="1039583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2771800" y="1124744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59754" y="2677931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79468" y="1412775"/>
            <a:ext cx="8711523" cy="4928565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2219350" y="332656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784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2741353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41353"/>
            <a:ext cx="406876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213" y="5457894"/>
            <a:ext cx="2853011" cy="11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A350XWB RR AIRBUS V02 300dp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85" y="5549714"/>
            <a:ext cx="2809006" cy="9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04" y="3091480"/>
            <a:ext cx="174187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1" y="3134914"/>
            <a:ext cx="1709586" cy="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chemeClr val="accent2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378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3190565"/>
              </p:ext>
            </p:extLst>
          </p:nvPr>
        </p:nvGraphicFramePr>
        <p:xfrm>
          <a:off x="1586298" y="1112891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258034" y="2731214"/>
            <a:ext cx="6434781" cy="2728622"/>
            <a:chOff x="2195736" y="2996952"/>
            <a:chExt cx="5400600" cy="2375711"/>
          </a:xfrm>
        </p:grpSpPr>
        <p:sp>
          <p:nvSpPr>
            <p:cNvPr id="8" name="ZoneTexte 7"/>
            <p:cNvSpPr txBox="1"/>
            <p:nvPr/>
          </p:nvSpPr>
          <p:spPr>
            <a:xfrm>
              <a:off x="2195736" y="4809926"/>
              <a:ext cx="1707119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1F497D">
                      <a:lumMod val="75000"/>
                    </a:srgbClr>
                  </a:solidFill>
                  <a:latin typeface="Calibri"/>
                </a:defRPr>
              </a:lvl1pPr>
            </a:lstStyle>
            <a:p>
              <a:r>
                <a:rPr lang="en-US" sz="1800" dirty="0"/>
                <a:t>Reflection and project structuring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75856" y="4067780"/>
              <a:ext cx="1889348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Erection of the new plant next to UKAD</a:t>
              </a:r>
              <a:endParaRPr lang="en-US" sz="1800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429000"/>
              <a:ext cx="1669462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Production startup</a:t>
              </a:r>
              <a:endParaRPr lang="fr-FR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2996952"/>
              <a:ext cx="1512168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Full maturity</a:t>
              </a:r>
              <a:endPara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8193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3665488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:\01_Projet\11-Communication\Photos et Vidéos chantier\Photos 24 et 25 09 15\DSCN00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96" y="1985563"/>
            <a:ext cx="1786984" cy="1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2" y="27838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4532933" y="5589240"/>
            <a:ext cx="4464496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EcoTitanium planning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7" y="597802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246" y="152636"/>
            <a:ext cx="6229198" cy="6206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An open Solution for all UKAD </a:t>
            </a:r>
            <a:r>
              <a:rPr lang="fr-FR" sz="2800" dirty="0" err="1" smtClean="0"/>
              <a:t>customers</a:t>
            </a:r>
            <a:endParaRPr lang="fr-FR" sz="2800" dirty="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45947" y="1196752"/>
            <a:ext cx="8424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customers, based on circular Economy.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>
            <a:off x="1619672" y="4964068"/>
            <a:ext cx="6314679" cy="1584176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0800000">
            <a:off x="0" y="6598235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916" y="90486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3859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chemeClr val="accent2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395536" y="2132856"/>
            <a:ext cx="8351837" cy="321074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UKTMP</a:t>
            </a:r>
            <a:r>
              <a:rPr lang="en-US" sz="2000" dirty="0" smtClean="0"/>
              <a:t> strategy with Ti downstream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err="1" smtClean="0"/>
              <a:t>Aubert</a:t>
            </a:r>
            <a:r>
              <a:rPr lang="en-US" sz="2000" b="1" dirty="0" smtClean="0"/>
              <a:t> et Duval </a:t>
            </a:r>
            <a:r>
              <a:rPr lang="en-US" sz="2000" dirty="0" smtClean="0"/>
              <a:t>strategy with Ti upstream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Airbus</a:t>
            </a:r>
            <a:r>
              <a:rPr lang="en-US" sz="2000" dirty="0" smtClean="0"/>
              <a:t> support with a 10 years sales agreement 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french</a:t>
            </a:r>
            <a:r>
              <a:rPr lang="en-US" sz="2000" dirty="0" smtClean="0"/>
              <a:t> local authorities support</a:t>
            </a:r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72816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899592" y="1124744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775" y="1257373"/>
            <a:ext cx="7345363" cy="2592288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             is a joint-venture which combines, in the titanium market, the forces of 2 companies  :	</a:t>
            </a:r>
          </a:p>
          <a:p>
            <a:pPr marL="482600" lvl="1" indent="0"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err="1"/>
              <a:t>Aubert</a:t>
            </a:r>
            <a:r>
              <a:rPr lang="en-US" altLang="fr-FR" b="1" dirty="0"/>
              <a:t> &amp; Duval		</a:t>
            </a:r>
            <a:r>
              <a:rPr lang="en-US" altLang="fr-FR" b="1" dirty="0" smtClean="0"/>
              <a:t>	</a:t>
            </a:r>
          </a:p>
          <a:p>
            <a:pPr lvl="1">
              <a:buFontTx/>
              <a:buBlip>
                <a:blip r:embed="rId3"/>
              </a:buBlip>
            </a:pPr>
            <a:endParaRPr lang="en-US" altLang="fr-FR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57" y="3207567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553517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241176" y="3632901"/>
            <a:ext cx="4690864" cy="31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AutoNum type="arabicPeriod"/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slag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tetrachloride and magnesium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sponge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pic>
        <p:nvPicPr>
          <p:cNvPr id="8" name="Picture 5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915227"/>
            <a:ext cx="3694905" cy="26135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UKTMP in </a:t>
            </a:r>
            <a:r>
              <a:rPr lang="fr-FR" dirty="0" err="1" smtClean="0">
                <a:solidFill>
                  <a:schemeClr val="accent2"/>
                </a:solidFill>
              </a:rPr>
              <a:t>pictures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4" name="Picture 4" descr="DSCN00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1317768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55676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N00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365424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SCN00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21" y="13654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G_006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3071620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G_005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71620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5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080376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SC_212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0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221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Foto_00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98" y="4725144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07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453" y="4725144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DSC_211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68" y="3071621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251464"/>
            <a:ext cx="8229600" cy="649288"/>
          </a:xfrm>
        </p:spPr>
        <p:txBody>
          <a:bodyPr/>
          <a:lstStyle/>
          <a:p>
            <a:pPr algn="r" eaLnBrk="1" hangingPunct="1"/>
            <a:r>
              <a:rPr lang="fr-FR" dirty="0" smtClean="0">
                <a:solidFill>
                  <a:schemeClr val="accent2"/>
                </a:solidFill>
              </a:rPr>
              <a:t>Situation UKAD / EcoTitanium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899592" y="1340768"/>
            <a:ext cx="8244408" cy="5169214"/>
            <a:chOff x="481013" y="900752"/>
            <a:chExt cx="8688922" cy="56092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65" b="1576"/>
            <a:stretch/>
          </p:blipFill>
          <p:spPr bwMode="auto">
            <a:xfrm>
              <a:off x="481013" y="900752"/>
              <a:ext cx="8181975" cy="560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190906">
              <a:off x="5761711" y="5483445"/>
              <a:ext cx="540000" cy="162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17444277">
              <a:off x="5869925" y="5726766"/>
              <a:ext cx="540000" cy="18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190906">
              <a:off x="5844511" y="5652608"/>
              <a:ext cx="274869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190906">
              <a:off x="5593317" y="5845046"/>
              <a:ext cx="252000" cy="1517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500393" y="4291798"/>
              <a:ext cx="1542067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UKAD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30055" y="4854545"/>
              <a:ext cx="154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IV30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15816" y="227687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AUBERT &amp; DUVAL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13174" y="5468626"/>
              <a:ext cx="2856761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EcoTitanium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4500564" y="307504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fr-FR" sz="2400" b="1" dirty="0">
                <a:solidFill>
                  <a:schemeClr val="accent2"/>
                </a:solidFill>
                <a:latin typeface="Verdana" pitchFamily="34" charset="0"/>
              </a:rPr>
              <a:t>A quick project</a:t>
            </a:r>
            <a:endParaRPr lang="fr-FR" altLang="fr-FR" sz="2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547843" name="Group 3"/>
          <p:cNvGrpSpPr>
            <a:grpSpLocks/>
          </p:cNvGrpSpPr>
          <p:nvPr/>
        </p:nvGrpSpPr>
        <p:grpSpPr bwMode="auto">
          <a:xfrm>
            <a:off x="544513" y="1628775"/>
            <a:ext cx="1435100" cy="2160588"/>
            <a:chOff x="204" y="1570"/>
            <a:chExt cx="904" cy="1361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-5400000">
              <a:off x="-25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45" name="Text Box 5"/>
            <p:cNvSpPr txBox="1">
              <a:spLocks noChangeArrowheads="1"/>
            </p:cNvSpPr>
            <p:nvPr/>
          </p:nvSpPr>
          <p:spPr bwMode="auto">
            <a:xfrm>
              <a:off x="319" y="1933"/>
              <a:ext cx="676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10/04/09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Launch</a:t>
              </a:r>
            </a:p>
            <a:p>
              <a:pPr algn="ctr"/>
              <a:r>
                <a:rPr lang="fr-FR" altLang="fr-FR" sz="1600" b="1"/>
                <a:t>project</a:t>
              </a:r>
            </a:p>
          </p:txBody>
        </p:sp>
      </p:grpSp>
      <p:grpSp>
        <p:nvGrpSpPr>
          <p:cNvPr id="547846" name="Group 6"/>
          <p:cNvGrpSpPr>
            <a:grpSpLocks/>
          </p:cNvGrpSpPr>
          <p:nvPr/>
        </p:nvGrpSpPr>
        <p:grpSpPr bwMode="auto">
          <a:xfrm>
            <a:off x="1979613" y="1628775"/>
            <a:ext cx="1435100" cy="2160588"/>
            <a:chOff x="1108" y="1570"/>
            <a:chExt cx="904" cy="1361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 rot="-5400000">
              <a:off x="879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48" name="Text Box 8"/>
            <p:cNvSpPr txBox="1">
              <a:spLocks noChangeArrowheads="1"/>
            </p:cNvSpPr>
            <p:nvPr/>
          </p:nvSpPr>
          <p:spPr bwMode="auto">
            <a:xfrm>
              <a:off x="1223" y="1933"/>
              <a:ext cx="676" cy="6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17/10/09</a:t>
              </a:r>
            </a:p>
            <a:p>
              <a:pPr algn="ctr"/>
              <a:endParaRPr lang="fr-FR" altLang="fr-FR" sz="1600" b="1"/>
            </a:p>
            <a:p>
              <a:pPr algn="ctr"/>
              <a:r>
                <a:rPr lang="fr-FR" altLang="fr-FR" sz="1600" b="1"/>
                <a:t>Press</a:t>
              </a:r>
            </a:p>
            <a:p>
              <a:pPr algn="ctr"/>
              <a:r>
                <a:rPr lang="fr-FR" altLang="fr-FR" sz="1600" b="1"/>
                <a:t>order</a:t>
              </a:r>
            </a:p>
          </p:txBody>
        </p:sp>
      </p:grpSp>
      <p:grpSp>
        <p:nvGrpSpPr>
          <p:cNvPr id="547849" name="Group 9"/>
          <p:cNvGrpSpPr>
            <a:grpSpLocks/>
          </p:cNvGrpSpPr>
          <p:nvPr/>
        </p:nvGrpSpPr>
        <p:grpSpPr bwMode="auto">
          <a:xfrm>
            <a:off x="7451725" y="1628775"/>
            <a:ext cx="1512888" cy="2160588"/>
            <a:chOff x="4694" y="1026"/>
            <a:chExt cx="953" cy="1361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 rot="-5400000">
              <a:off x="4508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1" name="Text Box 11"/>
            <p:cNvSpPr txBox="1">
              <a:spLocks noChangeArrowheads="1"/>
            </p:cNvSpPr>
            <p:nvPr/>
          </p:nvSpPr>
          <p:spPr bwMode="auto">
            <a:xfrm>
              <a:off x="4694" y="1430"/>
              <a:ext cx="953" cy="53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800" b="1"/>
                <a:t>Juin  2011</a:t>
              </a:r>
            </a:p>
            <a:p>
              <a:pPr algn="ctr"/>
              <a:r>
                <a:rPr lang="fr-FR" altLang="fr-FR" sz="1600" b="1"/>
                <a:t>1st blow </a:t>
              </a:r>
              <a:br>
                <a:rPr lang="fr-FR" altLang="fr-FR" sz="1600" b="1"/>
              </a:br>
              <a:r>
                <a:rPr lang="fr-FR" altLang="fr-FR" sz="1600" b="1"/>
                <a:t>of press</a:t>
              </a:r>
            </a:p>
          </p:txBody>
        </p:sp>
      </p:grpSp>
      <p:grpSp>
        <p:nvGrpSpPr>
          <p:cNvPr id="547852" name="Group 12"/>
          <p:cNvGrpSpPr>
            <a:grpSpLocks/>
          </p:cNvGrpSpPr>
          <p:nvPr/>
        </p:nvGrpSpPr>
        <p:grpSpPr bwMode="auto">
          <a:xfrm>
            <a:off x="6084888" y="1628775"/>
            <a:ext cx="1435100" cy="2160588"/>
            <a:chOff x="3833" y="1026"/>
            <a:chExt cx="904" cy="1361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-5400000">
              <a:off x="3604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4" name="Text Box 14"/>
            <p:cNvSpPr txBox="1">
              <a:spLocks noChangeArrowheads="1"/>
            </p:cNvSpPr>
            <p:nvPr/>
          </p:nvSpPr>
          <p:spPr bwMode="auto">
            <a:xfrm>
              <a:off x="3921" y="1351"/>
              <a:ext cx="720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15/11/10 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Assembly</a:t>
              </a:r>
            </a:p>
            <a:p>
              <a:pPr algn="ctr"/>
              <a:r>
                <a:rPr lang="fr-FR" altLang="fr-FR" sz="1600" b="1"/>
                <a:t>press</a:t>
              </a:r>
            </a:p>
          </p:txBody>
        </p:sp>
      </p:grpSp>
      <p:grpSp>
        <p:nvGrpSpPr>
          <p:cNvPr id="547855" name="Group 15"/>
          <p:cNvGrpSpPr>
            <a:grpSpLocks/>
          </p:cNvGrpSpPr>
          <p:nvPr/>
        </p:nvGrpSpPr>
        <p:grpSpPr bwMode="auto">
          <a:xfrm>
            <a:off x="3343275" y="1628775"/>
            <a:ext cx="1435100" cy="2160588"/>
            <a:chOff x="1970" y="1570"/>
            <a:chExt cx="904" cy="1361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-5400000">
              <a:off x="1741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7" name="Text Box 17"/>
            <p:cNvSpPr txBox="1">
              <a:spLocks noChangeArrowheads="1"/>
            </p:cNvSpPr>
            <p:nvPr/>
          </p:nvSpPr>
          <p:spPr bwMode="auto">
            <a:xfrm>
              <a:off x="1977" y="1933"/>
              <a:ext cx="891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18/01/10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Start-up</a:t>
              </a:r>
            </a:p>
            <a:p>
              <a:pPr algn="ctr"/>
              <a:r>
                <a:rPr lang="fr-FR" altLang="fr-FR" sz="1600" b="1"/>
                <a:t>construction</a:t>
              </a:r>
            </a:p>
          </p:txBody>
        </p:sp>
      </p:grpSp>
      <p:grpSp>
        <p:nvGrpSpPr>
          <p:cNvPr id="547858" name="Group 18"/>
          <p:cNvGrpSpPr>
            <a:grpSpLocks/>
          </p:cNvGrpSpPr>
          <p:nvPr/>
        </p:nvGrpSpPr>
        <p:grpSpPr bwMode="auto">
          <a:xfrm>
            <a:off x="4778375" y="1485900"/>
            <a:ext cx="1435100" cy="2160588"/>
            <a:chOff x="3010" y="936"/>
            <a:chExt cx="904" cy="1361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 rot="-5400000">
              <a:off x="2781" y="116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60" name="Text Box 20"/>
            <p:cNvSpPr txBox="1">
              <a:spLocks noChangeArrowheads="1"/>
            </p:cNvSpPr>
            <p:nvPr/>
          </p:nvSpPr>
          <p:spPr bwMode="auto">
            <a:xfrm>
              <a:off x="3076" y="1389"/>
              <a:ext cx="676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16/04/10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First</a:t>
              </a:r>
            </a:p>
            <a:p>
              <a:pPr algn="ctr"/>
              <a:r>
                <a:rPr lang="fr-FR" altLang="fr-FR" sz="1600" b="1"/>
                <a:t>stone</a:t>
              </a:r>
            </a:p>
          </p:txBody>
        </p:sp>
      </p:grpSp>
      <p:sp>
        <p:nvSpPr>
          <p:cNvPr id="547862" name="AutoShape 22"/>
          <p:cNvSpPr>
            <a:spLocks noChangeArrowheads="1"/>
          </p:cNvSpPr>
          <p:nvPr/>
        </p:nvSpPr>
        <p:spPr bwMode="auto">
          <a:xfrm>
            <a:off x="3413919" y="3618706"/>
            <a:ext cx="5329238" cy="649288"/>
          </a:xfrm>
          <a:prstGeom prst="rightArrow">
            <a:avLst>
              <a:gd name="adj1" fmla="val 50000"/>
              <a:gd name="adj2" fmla="val 205195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 dirty="0" smtClean="0">
                <a:solidFill>
                  <a:schemeClr val="bg1"/>
                </a:solidFill>
              </a:rPr>
              <a:t>Construction</a:t>
            </a:r>
            <a:endParaRPr lang="fr-FR" altLang="fr-FR" sz="1800" b="1" dirty="0">
              <a:solidFill>
                <a:schemeClr val="bg1"/>
              </a:solidFill>
            </a:endParaRPr>
          </a:p>
        </p:txBody>
      </p:sp>
      <p:grpSp>
        <p:nvGrpSpPr>
          <p:cNvPr id="547863" name="Group 23"/>
          <p:cNvGrpSpPr>
            <a:grpSpLocks/>
          </p:cNvGrpSpPr>
          <p:nvPr/>
        </p:nvGrpSpPr>
        <p:grpSpPr bwMode="auto">
          <a:xfrm>
            <a:off x="539750" y="1125538"/>
            <a:ext cx="8353425" cy="457200"/>
            <a:chOff x="340" y="709"/>
            <a:chExt cx="5262" cy="288"/>
          </a:xfrm>
        </p:grpSpPr>
        <p:sp>
          <p:nvSpPr>
            <p:cNvPr id="547864" name="Line 24"/>
            <p:cNvSpPr>
              <a:spLocks noChangeShapeType="1"/>
            </p:cNvSpPr>
            <p:nvPr/>
          </p:nvSpPr>
          <p:spPr bwMode="auto">
            <a:xfrm>
              <a:off x="3481" y="890"/>
              <a:ext cx="2121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7865" name="Line 25"/>
            <p:cNvSpPr>
              <a:spLocks noChangeShapeType="1"/>
            </p:cNvSpPr>
            <p:nvPr/>
          </p:nvSpPr>
          <p:spPr bwMode="auto">
            <a:xfrm flipH="1">
              <a:off x="340" y="890"/>
              <a:ext cx="2008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7866" name="Text Box 26"/>
            <p:cNvSpPr txBox="1">
              <a:spLocks noChangeArrowheads="1"/>
            </p:cNvSpPr>
            <p:nvPr/>
          </p:nvSpPr>
          <p:spPr bwMode="auto">
            <a:xfrm>
              <a:off x="2387" y="709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 b="1">
                  <a:solidFill>
                    <a:srgbClr val="FF3300"/>
                  </a:solidFill>
                </a:rPr>
                <a:t>26 months</a:t>
              </a:r>
            </a:p>
          </p:txBody>
        </p:sp>
      </p:grpSp>
      <p:grpSp>
        <p:nvGrpSpPr>
          <p:cNvPr id="547867" name="Group 27"/>
          <p:cNvGrpSpPr>
            <a:grpSpLocks/>
          </p:cNvGrpSpPr>
          <p:nvPr/>
        </p:nvGrpSpPr>
        <p:grpSpPr bwMode="auto">
          <a:xfrm>
            <a:off x="-468313" y="3644900"/>
            <a:ext cx="2627313" cy="936625"/>
            <a:chOff x="-295" y="2296"/>
            <a:chExt cx="1655" cy="590"/>
          </a:xfrm>
        </p:grpSpPr>
        <p:sp>
          <p:nvSpPr>
            <p:cNvPr id="547868" name="AutoShape 28"/>
            <p:cNvSpPr>
              <a:spLocks noChangeArrowheads="1"/>
            </p:cNvSpPr>
            <p:nvPr/>
          </p:nvSpPr>
          <p:spPr bwMode="auto">
            <a:xfrm>
              <a:off x="340" y="2296"/>
              <a:ext cx="722" cy="408"/>
            </a:xfrm>
            <a:prstGeom prst="rightArrow">
              <a:avLst>
                <a:gd name="adj1" fmla="val 50000"/>
                <a:gd name="adj2" fmla="val 40748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7869" name="Text Box 29"/>
            <p:cNvSpPr txBox="1">
              <a:spLocks noChangeArrowheads="1"/>
            </p:cNvSpPr>
            <p:nvPr/>
          </p:nvSpPr>
          <p:spPr bwMode="auto">
            <a:xfrm>
              <a:off x="-295" y="2387"/>
              <a:ext cx="16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Basic engineering </a:t>
              </a:r>
            </a:p>
          </p:txBody>
        </p:sp>
        <p:sp>
          <p:nvSpPr>
            <p:cNvPr id="547870" name="Text Box 30"/>
            <p:cNvSpPr txBox="1">
              <a:spLocks noChangeArrowheads="1"/>
            </p:cNvSpPr>
            <p:nvPr/>
          </p:nvSpPr>
          <p:spPr bwMode="auto">
            <a:xfrm>
              <a:off x="249" y="2655"/>
              <a:ext cx="7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800" i="1">
                  <a:solidFill>
                    <a:schemeClr val="bg1"/>
                  </a:solidFill>
                </a:rPr>
                <a:t>3 months</a:t>
              </a:r>
            </a:p>
          </p:txBody>
        </p:sp>
      </p:grpSp>
      <p:sp>
        <p:nvSpPr>
          <p:cNvPr id="547876" name="AutoShape 36"/>
          <p:cNvSpPr>
            <a:spLocks noChangeArrowheads="1"/>
          </p:cNvSpPr>
          <p:nvPr/>
        </p:nvSpPr>
        <p:spPr bwMode="auto">
          <a:xfrm>
            <a:off x="1743076" y="3617912"/>
            <a:ext cx="1655763" cy="647700"/>
          </a:xfrm>
          <a:prstGeom prst="rightArrow">
            <a:avLst>
              <a:gd name="adj1" fmla="val 50000"/>
              <a:gd name="adj2" fmla="val 63909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7877" name="Text Box 37"/>
          <p:cNvSpPr txBox="1">
            <a:spLocks noChangeArrowheads="1"/>
          </p:cNvSpPr>
          <p:nvPr/>
        </p:nvSpPr>
        <p:spPr bwMode="auto">
          <a:xfrm>
            <a:off x="1585913" y="3775075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b="1" dirty="0" err="1">
                <a:solidFill>
                  <a:schemeClr val="bg1"/>
                </a:solidFill>
              </a:rPr>
              <a:t>Detailed</a:t>
            </a:r>
            <a:r>
              <a:rPr lang="fr-FR" altLang="fr-FR" sz="1600" b="1" dirty="0">
                <a:solidFill>
                  <a:schemeClr val="bg1"/>
                </a:solidFill>
              </a:rPr>
              <a:t> design</a:t>
            </a:r>
          </a:p>
        </p:txBody>
      </p:sp>
      <p:pic>
        <p:nvPicPr>
          <p:cNvPr id="547887" name="Picture 4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79388" y="5949950"/>
            <a:ext cx="1258887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122488" y="4183189"/>
            <a:ext cx="6481960" cy="2313240"/>
            <a:chOff x="2122488" y="4183189"/>
            <a:chExt cx="6481960" cy="2313240"/>
          </a:xfrm>
        </p:grpSpPr>
        <p:pic>
          <p:nvPicPr>
            <p:cNvPr id="1026" name="Picture 2" descr="C:\Users\patrick.delaborde\Documents\UKAD\Présentations\2014 05 22 Présentation Forum Kazakhstan\Inauguration Sept 201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88" y="4183189"/>
              <a:ext cx="4394083" cy="231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660232" y="458152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/>
                <a:t>September</a:t>
              </a:r>
              <a:r>
                <a:rPr lang="fr-FR" sz="1800" dirty="0" smtClean="0"/>
                <a:t> 2011</a:t>
              </a:r>
            </a:p>
            <a:p>
              <a:r>
                <a:rPr lang="fr-FR" sz="1800" dirty="0" smtClean="0"/>
                <a:t>Inauguration</a:t>
              </a:r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8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23" y="1878012"/>
            <a:ext cx="898524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4788694" y="332656"/>
            <a:ext cx="4104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altLang="fr-FR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Layout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6804025" y="3860800"/>
            <a:ext cx="1295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b="1" dirty="0" smtClean="0"/>
              <a:t>Mobile </a:t>
            </a:r>
            <a:r>
              <a:rPr lang="fr-FR" altLang="fr-FR" sz="1800" b="1" dirty="0" err="1" smtClean="0"/>
              <a:t>hearth</a:t>
            </a:r>
            <a:endParaRPr lang="fr-FR" altLang="fr-FR" sz="1800" b="1" dirty="0" smtClean="0"/>
          </a:p>
          <a:p>
            <a:pPr algn="ctr"/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5435600" y="3500438"/>
            <a:ext cx="109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 Forging</a:t>
            </a:r>
          </a:p>
          <a:p>
            <a:r>
              <a:rPr lang="fr-FR" altLang="fr-FR" sz="1800" b="1"/>
              <a:t> press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076824" y="2206407"/>
            <a:ext cx="22314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b="1" dirty="0" err="1" smtClean="0"/>
              <a:t>Stationary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/>
              <a:t>h</a:t>
            </a:r>
            <a:r>
              <a:rPr lang="fr-FR" altLang="fr-FR" sz="1800" b="1" dirty="0" err="1" smtClean="0"/>
              <a:t>earth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3132138" y="3933825"/>
            <a:ext cx="1136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Grinding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3276600" y="3068638"/>
            <a:ext cx="9925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 err="1" smtClean="0"/>
              <a:t>Sawing</a:t>
            </a:r>
            <a:endParaRPr lang="fr-FR" altLang="fr-FR" sz="1800" b="1" dirty="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684213" y="4132263"/>
            <a:ext cx="2130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/>
              <a:t>Ultrasonic</a:t>
            </a:r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971550" y="2781300"/>
            <a:ext cx="996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Peeling</a:t>
            </a:r>
          </a:p>
        </p:txBody>
      </p:sp>
      <p:grpSp>
        <p:nvGrpSpPr>
          <p:cNvPr id="549898" name="Group 10"/>
          <p:cNvGrpSpPr>
            <a:grpSpLocks/>
          </p:cNvGrpSpPr>
          <p:nvPr/>
        </p:nvGrpSpPr>
        <p:grpSpPr bwMode="auto">
          <a:xfrm>
            <a:off x="407988" y="1988840"/>
            <a:ext cx="8208962" cy="3059410"/>
            <a:chOff x="257" y="1288"/>
            <a:chExt cx="5171" cy="1951"/>
          </a:xfrm>
        </p:grpSpPr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 flipV="1">
              <a:off x="4822" y="1288"/>
              <a:ext cx="0" cy="8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H="1">
              <a:off x="2959" y="1288"/>
              <a:ext cx="18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2959" y="1288"/>
              <a:ext cx="0" cy="4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H="1" flipV="1">
              <a:off x="1655" y="1520"/>
              <a:ext cx="8" cy="1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H="1">
              <a:off x="584" y="1520"/>
              <a:ext cx="107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584" y="1520"/>
              <a:ext cx="0" cy="1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 flipH="1">
              <a:off x="257" y="1706"/>
              <a:ext cx="3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257" y="1706"/>
              <a:ext cx="0" cy="11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>
              <a:off x="257" y="2867"/>
              <a:ext cx="27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>
              <a:off x="536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>
              <a:off x="536" y="3239"/>
              <a:ext cx="130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flipV="1">
              <a:off x="1841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>
              <a:off x="1841" y="286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>
              <a:off x="2680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3" name="Line 25"/>
            <p:cNvSpPr>
              <a:spLocks noChangeShapeType="1"/>
            </p:cNvSpPr>
            <p:nvPr/>
          </p:nvSpPr>
          <p:spPr bwMode="auto">
            <a:xfrm>
              <a:off x="2680" y="3239"/>
              <a:ext cx="25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4" name="Line 26"/>
            <p:cNvSpPr>
              <a:spLocks noChangeShapeType="1"/>
            </p:cNvSpPr>
            <p:nvPr/>
          </p:nvSpPr>
          <p:spPr bwMode="auto">
            <a:xfrm flipV="1">
              <a:off x="5195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5" name="Line 27"/>
            <p:cNvSpPr>
              <a:spLocks noChangeShapeType="1"/>
            </p:cNvSpPr>
            <p:nvPr/>
          </p:nvSpPr>
          <p:spPr bwMode="auto">
            <a:xfrm>
              <a:off x="5195" y="2867"/>
              <a:ext cx="2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6" name="Line 28"/>
            <p:cNvSpPr>
              <a:spLocks noChangeShapeType="1"/>
            </p:cNvSpPr>
            <p:nvPr/>
          </p:nvSpPr>
          <p:spPr bwMode="auto">
            <a:xfrm flipV="1">
              <a:off x="5428" y="2171"/>
              <a:ext cx="0" cy="6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7" name="Line 29"/>
            <p:cNvSpPr>
              <a:spLocks noChangeShapeType="1"/>
            </p:cNvSpPr>
            <p:nvPr/>
          </p:nvSpPr>
          <p:spPr bwMode="auto">
            <a:xfrm flipH="1">
              <a:off x="4822" y="2171"/>
              <a:ext cx="6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8" name="Line 30"/>
            <p:cNvSpPr>
              <a:spLocks noChangeShapeType="1"/>
            </p:cNvSpPr>
            <p:nvPr/>
          </p:nvSpPr>
          <p:spPr bwMode="auto">
            <a:xfrm flipH="1">
              <a:off x="1655" y="1706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9919" name="AutoShape 31"/>
          <p:cNvSpPr>
            <a:spLocks noChangeArrowheads="1"/>
          </p:cNvSpPr>
          <p:nvPr/>
        </p:nvSpPr>
        <p:spPr bwMode="auto">
          <a:xfrm>
            <a:off x="5867400" y="2852738"/>
            <a:ext cx="217488" cy="647700"/>
          </a:xfrm>
          <a:prstGeom prst="downArrow">
            <a:avLst>
              <a:gd name="adj1" fmla="val 50000"/>
              <a:gd name="adj2" fmla="val 7445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0" name="AutoShape 32"/>
          <p:cNvSpPr>
            <a:spLocks noChangeArrowheads="1"/>
          </p:cNvSpPr>
          <p:nvPr/>
        </p:nvSpPr>
        <p:spPr bwMode="auto">
          <a:xfrm rot="1283914">
            <a:off x="4144963" y="3360738"/>
            <a:ext cx="1158875" cy="215900"/>
          </a:xfrm>
          <a:prstGeom prst="leftArrow">
            <a:avLst>
              <a:gd name="adj1" fmla="val 50000"/>
              <a:gd name="adj2" fmla="val 13419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1" name="AutoShape 33"/>
          <p:cNvSpPr>
            <a:spLocks noChangeArrowheads="1"/>
          </p:cNvSpPr>
          <p:nvPr/>
        </p:nvSpPr>
        <p:spPr bwMode="auto">
          <a:xfrm rot="-960290">
            <a:off x="4284663" y="3860800"/>
            <a:ext cx="1008062" cy="215900"/>
          </a:xfrm>
          <a:prstGeom prst="leftArrow">
            <a:avLst>
              <a:gd name="adj1" fmla="val 50000"/>
              <a:gd name="adj2" fmla="val 1167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2" name="AutoShape 34"/>
          <p:cNvSpPr>
            <a:spLocks noChangeArrowheads="1"/>
          </p:cNvSpPr>
          <p:nvPr/>
        </p:nvSpPr>
        <p:spPr bwMode="auto">
          <a:xfrm rot="1031593">
            <a:off x="2484438" y="2997200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3" name="AutoShape 35"/>
          <p:cNvSpPr>
            <a:spLocks noChangeArrowheads="1"/>
          </p:cNvSpPr>
          <p:nvPr/>
        </p:nvSpPr>
        <p:spPr bwMode="auto">
          <a:xfrm rot="-878054">
            <a:off x="2339975" y="4149725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4" name="AutoShape 36"/>
          <p:cNvSpPr>
            <a:spLocks noChangeArrowheads="1"/>
          </p:cNvSpPr>
          <p:nvPr/>
        </p:nvSpPr>
        <p:spPr bwMode="auto">
          <a:xfrm rot="10800000">
            <a:off x="8316913" y="4724400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5" name="AutoShape 37"/>
          <p:cNvSpPr>
            <a:spLocks noChangeArrowheads="1"/>
          </p:cNvSpPr>
          <p:nvPr/>
        </p:nvSpPr>
        <p:spPr bwMode="auto">
          <a:xfrm rot="16200000">
            <a:off x="1370013" y="3397250"/>
            <a:ext cx="785812" cy="287338"/>
          </a:xfrm>
          <a:prstGeom prst="leftArrow">
            <a:avLst>
              <a:gd name="adj1" fmla="val 50000"/>
              <a:gd name="adj2" fmla="val 6837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6" name="AutoShape 38"/>
          <p:cNvSpPr>
            <a:spLocks noChangeArrowheads="1"/>
          </p:cNvSpPr>
          <p:nvPr/>
        </p:nvSpPr>
        <p:spPr bwMode="auto">
          <a:xfrm rot="16200000">
            <a:off x="7920038" y="3897313"/>
            <a:ext cx="431800" cy="647700"/>
          </a:xfrm>
          <a:custGeom>
            <a:avLst/>
            <a:gdLst>
              <a:gd name="G0" fmla="+- 11197 0 0"/>
              <a:gd name="G1" fmla="+- 18514 0 0"/>
              <a:gd name="G2" fmla="+- 7200 0 0"/>
              <a:gd name="G3" fmla="*/ 11197 1 2"/>
              <a:gd name="G4" fmla="+- G3 10800 0"/>
              <a:gd name="G5" fmla="+- 21600 1119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399 w 21600"/>
              <a:gd name="T1" fmla="*/ 0 h 21600"/>
              <a:gd name="T2" fmla="*/ 11197 w 21600"/>
              <a:gd name="T3" fmla="*/ 7200 h 21600"/>
              <a:gd name="T4" fmla="*/ 0 w 21600"/>
              <a:gd name="T5" fmla="*/ 1913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9" y="0"/>
                </a:moveTo>
                <a:lnTo>
                  <a:pt x="11197" y="7200"/>
                </a:lnTo>
                <a:lnTo>
                  <a:pt x="14283" y="7200"/>
                </a:lnTo>
                <a:lnTo>
                  <a:pt x="14283" y="16664"/>
                </a:lnTo>
                <a:lnTo>
                  <a:pt x="0" y="1666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8286750" y="3548063"/>
            <a:ext cx="173038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8" name="AutoShape 40"/>
          <p:cNvSpPr>
            <a:spLocks noChangeArrowheads="1"/>
          </p:cNvSpPr>
          <p:nvPr/>
        </p:nvSpPr>
        <p:spPr bwMode="auto">
          <a:xfrm flipH="1">
            <a:off x="6443663" y="2852738"/>
            <a:ext cx="647700" cy="863600"/>
          </a:xfrm>
          <a:custGeom>
            <a:avLst/>
            <a:gdLst>
              <a:gd name="G0" fmla="+- 7729 0 0"/>
              <a:gd name="G1" fmla="+- 16252 0 0"/>
              <a:gd name="G2" fmla="+- 6273 0 0"/>
              <a:gd name="G3" fmla="*/ 7729 1 2"/>
              <a:gd name="G4" fmla="+- G3 10800 0"/>
              <a:gd name="G5" fmla="+- 21600 7729 16252"/>
              <a:gd name="G6" fmla="+- 16252 6273 0"/>
              <a:gd name="G7" fmla="*/ G6 1 2"/>
              <a:gd name="G8" fmla="*/ 1625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252 1 2"/>
              <a:gd name="G15" fmla="+- G5 0 G4"/>
              <a:gd name="G16" fmla="+- G0 0 G4"/>
              <a:gd name="G17" fmla="*/ G2 G15 G16"/>
              <a:gd name="T0" fmla="*/ 14665 w 21600"/>
              <a:gd name="T1" fmla="*/ 0 h 21600"/>
              <a:gd name="T2" fmla="*/ 7729 w 21600"/>
              <a:gd name="T3" fmla="*/ 6273 h 21600"/>
              <a:gd name="T4" fmla="*/ 0 w 21600"/>
              <a:gd name="T5" fmla="*/ 19491 h 21600"/>
              <a:gd name="T6" fmla="*/ 8126 w 21600"/>
              <a:gd name="T7" fmla="*/ 21600 h 21600"/>
              <a:gd name="T8" fmla="*/ 16252 w 21600"/>
              <a:gd name="T9" fmla="*/ 14969 h 21600"/>
              <a:gd name="T10" fmla="*/ 21600 w 21600"/>
              <a:gd name="T11" fmla="*/ 62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5" y="0"/>
                </a:moveTo>
                <a:lnTo>
                  <a:pt x="7729" y="6273"/>
                </a:lnTo>
                <a:lnTo>
                  <a:pt x="13077" y="6273"/>
                </a:lnTo>
                <a:lnTo>
                  <a:pt x="13077" y="17380"/>
                </a:lnTo>
                <a:lnTo>
                  <a:pt x="0" y="17380"/>
                </a:lnTo>
                <a:lnTo>
                  <a:pt x="0" y="21600"/>
                </a:lnTo>
                <a:lnTo>
                  <a:pt x="16252" y="21600"/>
                </a:lnTo>
                <a:lnTo>
                  <a:pt x="16252" y="6273"/>
                </a:lnTo>
                <a:lnTo>
                  <a:pt x="21600" y="627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9" name="Rectangle 41"/>
          <p:cNvSpPr>
            <a:spLocks noChangeArrowheads="1"/>
          </p:cNvSpPr>
          <p:nvPr/>
        </p:nvSpPr>
        <p:spPr bwMode="auto">
          <a:xfrm>
            <a:off x="6705600" y="3546475"/>
            <a:ext cx="1574800" cy="168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30" name="AutoShape 42"/>
          <p:cNvSpPr>
            <a:spLocks noChangeArrowheads="1"/>
          </p:cNvSpPr>
          <p:nvPr/>
        </p:nvSpPr>
        <p:spPr bwMode="auto">
          <a:xfrm rot="10800000">
            <a:off x="468313" y="4221163"/>
            <a:ext cx="647700" cy="1008062"/>
          </a:xfrm>
          <a:custGeom>
            <a:avLst/>
            <a:gdLst>
              <a:gd name="G0" fmla="+- 14611 0 0"/>
              <a:gd name="G1" fmla="+- 19751 0 0"/>
              <a:gd name="G2" fmla="+- 5710 0 0"/>
              <a:gd name="G3" fmla="*/ 14611 1 2"/>
              <a:gd name="G4" fmla="+- G3 10800 0"/>
              <a:gd name="G5" fmla="+- 21600 14611 19751"/>
              <a:gd name="G6" fmla="+- 19751 5710 0"/>
              <a:gd name="G7" fmla="*/ G6 1 2"/>
              <a:gd name="G8" fmla="*/ 1975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51 1 2"/>
              <a:gd name="G15" fmla="+- G5 0 G4"/>
              <a:gd name="G16" fmla="+- G0 0 G4"/>
              <a:gd name="G17" fmla="*/ G2 G15 G16"/>
              <a:gd name="T0" fmla="*/ 18106 w 21600"/>
              <a:gd name="T1" fmla="*/ 0 h 21600"/>
              <a:gd name="T2" fmla="*/ 14611 w 21600"/>
              <a:gd name="T3" fmla="*/ 5710 h 21600"/>
              <a:gd name="T4" fmla="*/ 0 w 21600"/>
              <a:gd name="T5" fmla="*/ 19801 h 21600"/>
              <a:gd name="T6" fmla="*/ 9876 w 21600"/>
              <a:gd name="T7" fmla="*/ 21600 h 21600"/>
              <a:gd name="T8" fmla="*/ 19751 w 21600"/>
              <a:gd name="T9" fmla="*/ 13923 h 21600"/>
              <a:gd name="T10" fmla="*/ 21600 w 21600"/>
              <a:gd name="T11" fmla="*/ 57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06" y="0"/>
                </a:moveTo>
                <a:lnTo>
                  <a:pt x="14611" y="5710"/>
                </a:lnTo>
                <a:lnTo>
                  <a:pt x="16460" y="5710"/>
                </a:lnTo>
                <a:lnTo>
                  <a:pt x="16460" y="18001"/>
                </a:lnTo>
                <a:lnTo>
                  <a:pt x="0" y="18001"/>
                </a:lnTo>
                <a:lnTo>
                  <a:pt x="0" y="21600"/>
                </a:lnTo>
                <a:lnTo>
                  <a:pt x="19751" y="21600"/>
                </a:lnTo>
                <a:lnTo>
                  <a:pt x="19751" y="5710"/>
                </a:lnTo>
                <a:lnTo>
                  <a:pt x="21600" y="571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" name="Picture 5" descr="IMG_07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4" y="5048250"/>
            <a:ext cx="2293566" cy="17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89"/>
          <a:stretch/>
        </p:blipFill>
        <p:spPr bwMode="auto">
          <a:xfrm>
            <a:off x="774700" y="1109315"/>
            <a:ext cx="1949450" cy="14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92" y="5048250"/>
            <a:ext cx="2185645" cy="1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54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54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4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4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4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5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nimBg="1"/>
      <p:bldP spid="549892" grpId="0" animBg="1"/>
      <p:bldP spid="549893" grpId="0" animBg="1"/>
      <p:bldP spid="549894" grpId="0" animBg="1"/>
      <p:bldP spid="549895" grpId="0" animBg="1"/>
      <p:bldP spid="549896" grpId="0" animBg="1"/>
      <p:bldP spid="549897" grpId="0" animBg="1"/>
      <p:bldP spid="549919" grpId="0" animBg="1"/>
      <p:bldP spid="549919" grpId="1" animBg="1"/>
      <p:bldP spid="549920" grpId="0" animBg="1"/>
      <p:bldP spid="549920" grpId="1" animBg="1"/>
      <p:bldP spid="549921" grpId="0" animBg="1"/>
      <p:bldP spid="549921" grpId="1" animBg="1"/>
      <p:bldP spid="549922" grpId="0" animBg="1"/>
      <p:bldP spid="549922" grpId="1" animBg="1"/>
      <p:bldP spid="549923" grpId="0" animBg="1"/>
      <p:bldP spid="549923" grpId="1" animBg="1"/>
      <p:bldP spid="549924" grpId="0" animBg="1"/>
      <p:bldP spid="549924" grpId="1" animBg="1"/>
      <p:bldP spid="549925" grpId="0" animBg="1"/>
      <p:bldP spid="549925" grpId="1" animBg="1"/>
      <p:bldP spid="549926" grpId="0" animBg="1"/>
      <p:bldP spid="549926" grpId="1" animBg="1"/>
      <p:bldP spid="549927" grpId="0" animBg="1"/>
      <p:bldP spid="549927" grpId="1" animBg="1"/>
      <p:bldP spid="549928" grpId="0" animBg="1"/>
      <p:bldP spid="549928" grpId="1" animBg="1"/>
      <p:bldP spid="549929" grpId="0" animBg="1"/>
      <p:bldP spid="549929" grpId="1" animBg="1"/>
      <p:bldP spid="549930" grpId="0" animBg="1"/>
      <p:bldP spid="5499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86" name="Group 2"/>
          <p:cNvGrpSpPr>
            <a:grpSpLocks/>
          </p:cNvGrpSpPr>
          <p:nvPr/>
        </p:nvGrpSpPr>
        <p:grpSpPr bwMode="auto">
          <a:xfrm>
            <a:off x="1403350" y="2708275"/>
            <a:ext cx="1655763" cy="2592388"/>
            <a:chOff x="930" y="844"/>
            <a:chExt cx="1308" cy="2132"/>
          </a:xfrm>
        </p:grpSpPr>
        <p:pic>
          <p:nvPicPr>
            <p:cNvPr id="5539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44"/>
              <a:ext cx="1218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930" y="2069"/>
              <a:ext cx="181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11188" y="2493963"/>
            <a:ext cx="288131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0" name="AutoShape 6"/>
          <p:cNvSpPr>
            <a:spLocks noChangeArrowheads="1"/>
          </p:cNvSpPr>
          <p:nvPr/>
        </p:nvSpPr>
        <p:spPr bwMode="auto">
          <a:xfrm>
            <a:off x="1403350" y="2205038"/>
            <a:ext cx="17272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867400" y="260350"/>
            <a:ext cx="2808288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en-US" alt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UKAD products</a:t>
            </a:r>
          </a:p>
        </p:txBody>
      </p:sp>
      <p:pic>
        <p:nvPicPr>
          <p:cNvPr id="5539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8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93" name="AutoShape 9"/>
          <p:cNvSpPr>
            <a:spLocks noChangeArrowheads="1"/>
          </p:cNvSpPr>
          <p:nvPr/>
        </p:nvSpPr>
        <p:spPr bwMode="auto">
          <a:xfrm>
            <a:off x="7021513" y="4652963"/>
            <a:ext cx="1295400" cy="215900"/>
          </a:xfrm>
          <a:prstGeom prst="rightArrow">
            <a:avLst>
              <a:gd name="adj1" fmla="val 59722"/>
              <a:gd name="adj2" fmla="val 131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4" name="AutoShape 10"/>
          <p:cNvSpPr>
            <a:spLocks noChangeArrowheads="1"/>
          </p:cNvSpPr>
          <p:nvPr/>
        </p:nvSpPr>
        <p:spPr bwMode="auto">
          <a:xfrm rot="1254373">
            <a:off x="2963863" y="4365625"/>
            <a:ext cx="1176337" cy="200025"/>
          </a:xfrm>
          <a:prstGeom prst="rightArrow">
            <a:avLst>
              <a:gd name="adj1" fmla="val 60509"/>
              <a:gd name="adj2" fmla="val 7849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5" name="AutoShape 11"/>
          <p:cNvSpPr>
            <a:spLocks noChangeArrowheads="1"/>
          </p:cNvSpPr>
          <p:nvPr/>
        </p:nvSpPr>
        <p:spPr bwMode="auto">
          <a:xfrm>
            <a:off x="827088" y="3716338"/>
            <a:ext cx="792162" cy="250825"/>
          </a:xfrm>
          <a:prstGeom prst="rightArrow">
            <a:avLst>
              <a:gd name="adj1" fmla="val 60130"/>
              <a:gd name="adj2" fmla="val 8730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 rot="21575815" flipV="1">
            <a:off x="2987675" y="3643313"/>
            <a:ext cx="5329238" cy="29051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 rot="20028013" flipV="1">
            <a:off x="2916238" y="3068638"/>
            <a:ext cx="1177925" cy="200025"/>
          </a:xfrm>
          <a:prstGeom prst="rightArrow">
            <a:avLst>
              <a:gd name="adj1" fmla="val 60509"/>
              <a:gd name="adj2" fmla="val 786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4983163" y="36449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553999" name="AutoShape 15"/>
          <p:cNvSpPr>
            <a:spLocks noChangeArrowheads="1"/>
          </p:cNvSpPr>
          <p:nvPr/>
        </p:nvSpPr>
        <p:spPr bwMode="auto">
          <a:xfrm>
            <a:off x="7019925" y="2636838"/>
            <a:ext cx="1296988" cy="215900"/>
          </a:xfrm>
          <a:prstGeom prst="rightArrow">
            <a:avLst>
              <a:gd name="adj1" fmla="val 59722"/>
              <a:gd name="adj2" fmla="val 13116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0" name="AutoShape 16"/>
          <p:cNvSpPr>
            <a:spLocks noChangeArrowheads="1"/>
          </p:cNvSpPr>
          <p:nvPr/>
        </p:nvSpPr>
        <p:spPr bwMode="auto">
          <a:xfrm rot="16200000">
            <a:off x="4391819" y="3320257"/>
            <a:ext cx="431800" cy="792162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1" name="AutoShape 17"/>
          <p:cNvSpPr>
            <a:spLocks noChangeArrowheads="1"/>
          </p:cNvSpPr>
          <p:nvPr/>
        </p:nvSpPr>
        <p:spPr bwMode="auto">
          <a:xfrm>
            <a:off x="5148263" y="2636838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8388350" y="1773238"/>
            <a:ext cx="611188" cy="35274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</a:p>
        </p:txBody>
      </p:sp>
      <p:sp>
        <p:nvSpPr>
          <p:cNvPr id="554003" name="AutoShape 19"/>
          <p:cNvSpPr>
            <a:spLocks noChangeArrowheads="1"/>
          </p:cNvSpPr>
          <p:nvPr/>
        </p:nvSpPr>
        <p:spPr bwMode="auto">
          <a:xfrm>
            <a:off x="395288" y="1773238"/>
            <a:ext cx="1081087" cy="360362"/>
          </a:xfrm>
          <a:prstGeom prst="leftRightArrow">
            <a:avLst>
              <a:gd name="adj1" fmla="val 57713"/>
              <a:gd name="adj2" fmla="val 774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4" name="Text Box 20"/>
          <p:cNvSpPr txBox="1">
            <a:spLocks noChangeArrowheads="1"/>
          </p:cNvSpPr>
          <p:nvPr/>
        </p:nvSpPr>
        <p:spPr bwMode="auto">
          <a:xfrm>
            <a:off x="19596" y="5302251"/>
            <a:ext cx="80650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fr-FR" altLang="fr-FR" sz="18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fr-FR" altLang="fr-FR" sz="1800" b="1" dirty="0">
                <a:latin typeface="Verdana" pitchFamily="34" charset="0"/>
              </a:rPr>
              <a:t>UKAD </a:t>
            </a:r>
            <a:r>
              <a:rPr lang="fr-FR" altLang="fr-FR" sz="1800" b="1" dirty="0" smtClean="0">
                <a:latin typeface="Verdana" pitchFamily="34" charset="0"/>
              </a:rPr>
              <a:t>:</a:t>
            </a:r>
            <a:endParaRPr lang="fr-FR" altLang="fr-FR" sz="1800" b="1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Ingots</a:t>
            </a: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from</a:t>
            </a:r>
            <a:r>
              <a:rPr lang="fr-FR" altLang="fr-FR" sz="1800" dirty="0">
                <a:latin typeface="Verdana" pitchFamily="34" charset="0"/>
              </a:rPr>
              <a:t> 7 </a:t>
            </a:r>
            <a:r>
              <a:rPr lang="fr-FR" altLang="fr-FR" sz="1800" dirty="0" smtClean="0">
                <a:latin typeface="Verdana" pitchFamily="34" charset="0"/>
              </a:rPr>
              <a:t>(</a:t>
            </a:r>
            <a:r>
              <a:rPr lang="fr-FR" altLang="fr-FR" sz="1800" dirty="0" err="1" smtClean="0">
                <a:latin typeface="Verdana" pitchFamily="34" charset="0"/>
              </a:rPr>
              <a:t>titanium</a:t>
            </a:r>
            <a:r>
              <a:rPr lang="fr-FR" altLang="fr-FR" sz="1800" dirty="0" smtClean="0">
                <a:latin typeface="Verdana" pitchFamily="34" charset="0"/>
              </a:rPr>
              <a:t>) to 18 t</a:t>
            </a:r>
            <a:endParaRPr lang="fr-FR" altLang="fr-FR" sz="1800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Blooms and billets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</a:t>
            </a:r>
            <a:r>
              <a:rPr lang="fr-FR" altLang="fr-FR" sz="1800" dirty="0">
                <a:latin typeface="Verdana" pitchFamily="34" charset="0"/>
              </a:rPr>
              <a:t>85 to 450 mm in Ø and 4 to </a:t>
            </a:r>
            <a:r>
              <a:rPr lang="fr-FR" altLang="fr-FR" sz="1800" dirty="0" smtClean="0">
                <a:latin typeface="Verdana" pitchFamily="34" charset="0"/>
              </a:rPr>
              <a:t>6 m long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Bars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55 to 85 mm</a:t>
            </a:r>
            <a:endParaRPr lang="fr-FR" altLang="fr-FR" sz="1800" dirty="0"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851275" y="1196975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07" name="AutoShape 23"/>
          <p:cNvSpPr>
            <a:spLocks noChangeArrowheads="1"/>
          </p:cNvSpPr>
          <p:nvPr/>
        </p:nvSpPr>
        <p:spPr bwMode="auto">
          <a:xfrm>
            <a:off x="7235825" y="2347913"/>
            <a:ext cx="504825" cy="295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accent1">
                  <a:gamma/>
                  <a:invGamma/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/>
              <a:t>N</a:t>
            </a:r>
          </a:p>
          <a:p>
            <a:pPr algn="ctr"/>
            <a:r>
              <a:rPr lang="fr-FR" altLang="fr-FR" sz="1800" b="1"/>
              <a:t>D</a:t>
            </a:r>
            <a:br>
              <a:rPr lang="fr-FR" altLang="fr-FR" sz="1800" b="1"/>
            </a:br>
            <a:r>
              <a:rPr lang="fr-FR" altLang="fr-FR" sz="1800" b="1"/>
              <a:t>T</a:t>
            </a:r>
          </a:p>
          <a:p>
            <a:pPr algn="ctr"/>
            <a:r>
              <a:rPr lang="fr-FR" altLang="fr-FR" sz="1800" b="1"/>
              <a:t>*</a:t>
            </a: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50825" y="6453188"/>
            <a:ext cx="555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latin typeface="Verdana" pitchFamily="34" charset="0"/>
              </a:rPr>
              <a:t>*Non destructive tests (automatic multi-element ultrasonic)</a:t>
            </a:r>
          </a:p>
        </p:txBody>
      </p:sp>
      <p:sp>
        <p:nvSpPr>
          <p:cNvPr id="554009" name="Rectangle 25"/>
          <p:cNvSpPr>
            <a:spLocks noChangeArrowheads="1"/>
          </p:cNvSpPr>
          <p:nvPr/>
        </p:nvSpPr>
        <p:spPr bwMode="auto">
          <a:xfrm>
            <a:off x="3708400" y="4725988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3708400" y="4870450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1" name="AutoShape 27"/>
          <p:cNvSpPr>
            <a:spLocks noChangeArrowheads="1"/>
          </p:cNvSpPr>
          <p:nvPr/>
        </p:nvSpPr>
        <p:spPr bwMode="auto">
          <a:xfrm rot="16200000">
            <a:off x="5796757" y="3213894"/>
            <a:ext cx="360362" cy="1079500"/>
          </a:xfrm>
          <a:prstGeom prst="can">
            <a:avLst>
              <a:gd name="adj" fmla="val 74890"/>
            </a:avLst>
          </a:prstGeom>
          <a:solidFill>
            <a:srgbClr val="C0C0C0"/>
          </a:soli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4012" name="Group 28"/>
          <p:cNvGrpSpPr>
            <a:grpSpLocks/>
          </p:cNvGrpSpPr>
          <p:nvPr/>
        </p:nvGrpSpPr>
        <p:grpSpPr bwMode="auto">
          <a:xfrm>
            <a:off x="5884863" y="4197350"/>
            <a:ext cx="1063625" cy="1033463"/>
            <a:chOff x="3288" y="2644"/>
            <a:chExt cx="670" cy="651"/>
          </a:xfrm>
        </p:grpSpPr>
        <p:pic>
          <p:nvPicPr>
            <p:cNvPr id="554013" name="Picture 2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44"/>
              <a:ext cx="67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14" name="AutoShape 30"/>
            <p:cNvSpPr>
              <a:spLocks noChangeArrowheads="1"/>
            </p:cNvSpPr>
            <p:nvPr/>
          </p:nvSpPr>
          <p:spPr bwMode="auto">
            <a:xfrm rot="16200000">
              <a:off x="3514" y="2977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5" name="AutoShape 31"/>
            <p:cNvSpPr>
              <a:spLocks noChangeArrowheads="1"/>
            </p:cNvSpPr>
            <p:nvPr/>
          </p:nvSpPr>
          <p:spPr bwMode="auto">
            <a:xfrm rot="16200000">
              <a:off x="3650" y="3023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470" y="2931"/>
              <a:ext cx="1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bg2"/>
                  </a:solidFill>
                  <a:latin typeface="Arial Narrow" pitchFamily="34" charset="0"/>
                </a:rPr>
                <a:t>or</a:t>
              </a:r>
            </a:p>
          </p:txBody>
        </p:sp>
      </p:grpSp>
      <p:pic>
        <p:nvPicPr>
          <p:cNvPr id="554017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05300"/>
            <a:ext cx="5778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4018" name="Group 34"/>
          <p:cNvGrpSpPr>
            <a:grpSpLocks/>
          </p:cNvGrpSpPr>
          <p:nvPr/>
        </p:nvGrpSpPr>
        <p:grpSpPr bwMode="auto">
          <a:xfrm>
            <a:off x="4068763" y="2133600"/>
            <a:ext cx="1008062" cy="1150938"/>
            <a:chOff x="2064" y="1344"/>
            <a:chExt cx="635" cy="725"/>
          </a:xfrm>
        </p:grpSpPr>
        <p:pic>
          <p:nvPicPr>
            <p:cNvPr id="554019" name="Picture 3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344"/>
              <a:ext cx="6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0" name="Rectangle 36"/>
            <p:cNvSpPr>
              <a:spLocks noChangeArrowheads="1"/>
            </p:cNvSpPr>
            <p:nvPr/>
          </p:nvSpPr>
          <p:spPr bwMode="auto">
            <a:xfrm>
              <a:off x="2064" y="1344"/>
              <a:ext cx="635" cy="725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4021" name="Group 37"/>
          <p:cNvGrpSpPr>
            <a:grpSpLocks/>
          </p:cNvGrpSpPr>
          <p:nvPr/>
        </p:nvGrpSpPr>
        <p:grpSpPr bwMode="auto">
          <a:xfrm>
            <a:off x="4140200" y="4148138"/>
            <a:ext cx="1006475" cy="1225550"/>
            <a:chOff x="2427" y="2613"/>
            <a:chExt cx="634" cy="772"/>
          </a:xfrm>
        </p:grpSpPr>
        <p:pic>
          <p:nvPicPr>
            <p:cNvPr id="554022" name="Picture 3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56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3" name="Rectangle 39"/>
            <p:cNvSpPr>
              <a:spLocks noChangeArrowheads="1"/>
            </p:cNvSpPr>
            <p:nvPr/>
          </p:nvSpPr>
          <p:spPr bwMode="auto">
            <a:xfrm>
              <a:off x="2427" y="2613"/>
              <a:ext cx="634" cy="772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4" name="Rectangle 40"/>
          <p:cNvSpPr>
            <a:spLocks noChangeArrowheads="1"/>
          </p:cNvSpPr>
          <p:nvPr/>
        </p:nvSpPr>
        <p:spPr bwMode="auto">
          <a:xfrm>
            <a:off x="4895850" y="5454650"/>
            <a:ext cx="4105275" cy="431800"/>
          </a:xfrm>
          <a:prstGeom prst="rect">
            <a:avLst/>
          </a:prstGeom>
          <a:noFill/>
          <a:ln w="19050">
            <a:solidFill>
              <a:srgbClr val="DB460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460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fr-FR" sz="1400" dirty="0">
                <a:latin typeface="Verdana" pitchFamily="34" charset="0"/>
              </a:rPr>
              <a:t>Operations subcontracted to </a:t>
            </a:r>
            <a:r>
              <a:rPr lang="en-US" altLang="fr-FR" sz="1400" dirty="0" err="1">
                <a:latin typeface="Verdana" pitchFamily="34" charset="0"/>
              </a:rPr>
              <a:t>Aubert</a:t>
            </a:r>
            <a:r>
              <a:rPr lang="en-US" altLang="fr-FR" sz="1400" dirty="0">
                <a:latin typeface="Verdana" pitchFamily="34" charset="0"/>
              </a:rPr>
              <a:t> &amp; Duval</a:t>
            </a:r>
            <a:r>
              <a:rPr lang="en-US" altLang="fr-FR" sz="1800" dirty="0"/>
              <a:t> </a:t>
            </a:r>
          </a:p>
        </p:txBody>
      </p:sp>
      <p:grpSp>
        <p:nvGrpSpPr>
          <p:cNvPr id="554025" name="Group 41"/>
          <p:cNvGrpSpPr>
            <a:grpSpLocks/>
          </p:cNvGrpSpPr>
          <p:nvPr/>
        </p:nvGrpSpPr>
        <p:grpSpPr bwMode="auto">
          <a:xfrm>
            <a:off x="5813425" y="2349500"/>
            <a:ext cx="1135063" cy="584200"/>
            <a:chOff x="3662" y="1480"/>
            <a:chExt cx="715" cy="368"/>
          </a:xfrm>
        </p:grpSpPr>
        <p:pic>
          <p:nvPicPr>
            <p:cNvPr id="554026" name="Picture 4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25"/>
              <a:ext cx="7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7" name="Rectangle 43"/>
            <p:cNvSpPr>
              <a:spLocks noChangeArrowheads="1"/>
            </p:cNvSpPr>
            <p:nvPr/>
          </p:nvSpPr>
          <p:spPr bwMode="auto">
            <a:xfrm>
              <a:off x="3833" y="1480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8" name="AutoShape 44"/>
          <p:cNvSpPr>
            <a:spLocks noChangeArrowheads="1"/>
          </p:cNvSpPr>
          <p:nvPr/>
        </p:nvSpPr>
        <p:spPr bwMode="auto">
          <a:xfrm>
            <a:off x="5219700" y="4797425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29" name="AutoShape 45"/>
          <p:cNvSpPr>
            <a:spLocks noChangeArrowheads="1"/>
          </p:cNvSpPr>
          <p:nvPr/>
        </p:nvSpPr>
        <p:spPr bwMode="auto">
          <a:xfrm>
            <a:off x="1547813" y="1773238"/>
            <a:ext cx="6769100" cy="360362"/>
          </a:xfrm>
          <a:prstGeom prst="leftRightArrow">
            <a:avLst>
              <a:gd name="adj1" fmla="val 57713"/>
              <a:gd name="adj2" fmla="val 15201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30" name="Rectangle 46"/>
          <p:cNvSpPr>
            <a:spLocks noChangeArrowheads="1"/>
          </p:cNvSpPr>
          <p:nvPr/>
        </p:nvSpPr>
        <p:spPr bwMode="auto">
          <a:xfrm>
            <a:off x="1258888" y="2205038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fr-FR" sz="1600" dirty="0" smtClean="0">
                <a:solidFill>
                  <a:srgbClr val="4D4D4D"/>
                </a:solidFill>
                <a:latin typeface="Verdana" pitchFamily="34" charset="0"/>
              </a:rPr>
              <a:t>forging </a:t>
            </a:r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press</a:t>
            </a:r>
          </a:p>
          <a:p>
            <a:pPr algn="ctr"/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4,500 t.</a:t>
            </a:r>
          </a:p>
        </p:txBody>
      </p:sp>
    </p:spTree>
    <p:extLst>
      <p:ext uri="{BB962C8B-B14F-4D97-AF65-F5344CB8AC3E}">
        <p14:creationId xmlns:p14="http://schemas.microsoft.com/office/powerpoint/2010/main" val="382916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19820</TotalTime>
  <Words>604</Words>
  <Application>Microsoft Office PowerPoint</Application>
  <PresentationFormat>Affichage à l'écran (4:3)</PresentationFormat>
  <Paragraphs>216</Paragraphs>
  <Slides>23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Presentation_AD08</vt:lpstr>
      <vt:lpstr>1_Presentation_AD08</vt:lpstr>
      <vt:lpstr>Thème Office</vt:lpstr>
      <vt:lpstr>Masque-AD-2015</vt:lpstr>
      <vt:lpstr>1_Masque-AD-2015</vt:lpstr>
      <vt:lpstr>1_Conception personnalisée</vt:lpstr>
      <vt:lpstr>Présentation PowerPoint</vt:lpstr>
      <vt:lpstr>The creation of UKAD</vt:lpstr>
      <vt:lpstr>The creation of UKAD</vt:lpstr>
      <vt:lpstr>Présentation PowerPoint</vt:lpstr>
      <vt:lpstr>UKTMP in pictures</vt:lpstr>
      <vt:lpstr>Situation UKAD / EcoTitanium</vt:lpstr>
      <vt:lpstr>Présentation PowerPoint</vt:lpstr>
      <vt:lpstr>Présentation PowerPoint</vt:lpstr>
      <vt:lpstr>UKAD products</vt:lpstr>
      <vt:lpstr>Worldwide Aeronautical Market</vt:lpstr>
      <vt:lpstr>Oil and Gas (Corrosion) Market</vt:lpstr>
      <vt:lpstr>Fasteners and Medical Market</vt:lpstr>
      <vt:lpstr>Key Figure</vt:lpstr>
      <vt:lpstr>Certifications</vt:lpstr>
      <vt:lpstr>UKAD </vt:lpstr>
      <vt:lpstr>Production generates significant volume of scrap</vt:lpstr>
      <vt:lpstr>Scrap generated in Europe is a key for competitiveness of US titanium melters </vt:lpstr>
      <vt:lpstr>Committed shareholders</vt:lpstr>
      <vt:lpstr>Main Equipment :  A Plasma Furnace Cold Hearth Refining </vt:lpstr>
      <vt:lpstr>Principle</vt:lpstr>
      <vt:lpstr>EcoTitanium planning</vt:lpstr>
      <vt:lpstr>An open Solution for all UKAD customers</vt:lpstr>
      <vt:lpstr>Présentation PowerPoint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Delaborrde</dc:creator>
  <cp:lastModifiedBy>Benoit Delvincourt</cp:lastModifiedBy>
  <cp:revision>515</cp:revision>
  <dcterms:created xsi:type="dcterms:W3CDTF">2008-05-27T15:51:13Z</dcterms:created>
  <dcterms:modified xsi:type="dcterms:W3CDTF">2016-06-06T15:43:56Z</dcterms:modified>
</cp:coreProperties>
</file>