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0" r:id="rId3"/>
  </p:sldMasterIdLst>
  <p:notesMasterIdLst>
    <p:notesMasterId r:id="rId9"/>
  </p:notesMasterIdLst>
  <p:handoutMasterIdLst>
    <p:handoutMasterId r:id="rId10"/>
  </p:handoutMasterIdLst>
  <p:sldIdLst>
    <p:sldId id="256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03C"/>
    <a:srgbClr val="E95853"/>
    <a:srgbClr val="EF7A45"/>
    <a:srgbClr val="FFC07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0"/>
    <p:restoredTop sz="94654"/>
  </p:normalViewPr>
  <p:slideViewPr>
    <p:cSldViewPr snapToGrid="0" snapToObjects="1">
      <p:cViewPr>
        <p:scale>
          <a:sx n="110" d="100"/>
          <a:sy n="110" d="100"/>
        </p:scale>
        <p:origin x="-45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110C-1142-2B45-97C6-595747DC3CDF}" type="datetimeFigureOut">
              <a:rPr lang="fr-FR" smtClean="0"/>
              <a:t>25/02/2016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F1DE-F84C-424D-9AA7-4B7A6D6A1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9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2C209-FC89-9C45-9BEC-2D1D96DD7C40}" type="datetimeFigureOut">
              <a:rPr lang="fr-FR" smtClean="0"/>
              <a:t>25/02/2016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DEB7C-EC64-7E4C-B03B-6363C6D6AF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32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76609"/>
            <a:ext cx="7604185" cy="8222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95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907117"/>
            <a:ext cx="6858000" cy="32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Complément d’information - Intervenant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9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t>25 février 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7737" y="2899088"/>
            <a:ext cx="7604185" cy="8106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 01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3119" y="3818296"/>
            <a:ext cx="7538803" cy="132299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 typeface="Arial" charset="0"/>
              <a:buNone/>
              <a:defRPr sz="1600" spc="1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p.02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p.03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p.05</a:t>
            </a:r>
            <a:endParaRPr lang="fr-FR" b="0" i="0" dirty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760387" y="6532776"/>
            <a:ext cx="2057400" cy="162264"/>
          </a:xfrm>
        </p:spPr>
        <p:txBody>
          <a:bodyPr/>
          <a:lstStyle/>
          <a:p>
            <a:fld id="{5D1C56C4-12D8-B14D-81D6-550C372ED371}" type="datetime4">
              <a:rPr lang="fr-FR" smtClean="0"/>
              <a:t>25 février 2016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6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452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t>25 février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55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8243" cy="60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25 février 2016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7325" cy="32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7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25 février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31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ADISC</a:t>
            </a:r>
            <a:br>
              <a:rPr lang="fr-FR" dirty="0" smtClean="0"/>
            </a:br>
            <a:r>
              <a:rPr lang="fr-FR" dirty="0" err="1" smtClean="0"/>
              <a:t>Titanium</a:t>
            </a:r>
            <a:r>
              <a:rPr lang="fr-FR" dirty="0" smtClean="0"/>
              <a:t> Exchange Shop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P.</a:t>
            </a:r>
            <a:r>
              <a:rPr lang="fr-FR" dirty="0" err="1" smtClean="0"/>
              <a:t>Delaborde</a:t>
            </a:r>
            <a:r>
              <a:rPr lang="fr-FR" dirty="0" smtClean="0"/>
              <a:t>, 2016 03 08 and 09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/>
          <a:lstStyle/>
          <a:p>
            <a:fld id="{A56F9D28-8591-B248-B20A-4E0725330C72}" type="datetime4">
              <a:rPr lang="fr-FR" smtClean="0"/>
              <a:t>25 février 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Idée Quizz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Thèmes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369437" y="1763303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14" name="Signalisation droite 13"/>
          <p:cNvSpPr/>
          <p:nvPr/>
        </p:nvSpPr>
        <p:spPr>
          <a:xfrm>
            <a:off x="1369437" y="3472852"/>
            <a:ext cx="275715" cy="78122"/>
          </a:xfrm>
          <a:prstGeom prst="homePlate">
            <a:avLst/>
          </a:prstGeom>
          <a:solidFill>
            <a:srgbClr val="FFC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75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/>
          <a:lstStyle/>
          <a:p>
            <a:fld id="{A56F9D28-8591-B248-B20A-4E0725330C72}" type="datetime4">
              <a:rPr lang="fr-FR" smtClean="0"/>
              <a:t>25 février 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Séquence Quizz Connaissances générales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242344" y="2298632"/>
            <a:ext cx="7328569" cy="3205021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(Quoi) Elément </a:t>
            </a:r>
            <a:r>
              <a:rPr lang="fr-FR" dirty="0" err="1" smtClean="0"/>
              <a:t>Classif</a:t>
            </a:r>
            <a:r>
              <a:rPr lang="fr-FR" dirty="0" smtClean="0"/>
              <a:t> </a:t>
            </a:r>
            <a:r>
              <a:rPr lang="fr-FR" dirty="0" err="1" smtClean="0"/>
              <a:t>Mendeleiev</a:t>
            </a:r>
            <a:r>
              <a:rPr lang="fr-FR" dirty="0" smtClean="0"/>
              <a:t> 22 (Flic, Titane, </a:t>
            </a:r>
            <a:r>
              <a:rPr lang="fr-FR" dirty="0" err="1" smtClean="0"/>
              <a:t>Asnière</a:t>
            </a:r>
            <a:r>
              <a:rPr lang="fr-FR" dirty="0" smtClean="0"/>
              <a:t>, Chanson de Taylor Swift&lt;&gt; </a:t>
            </a:r>
            <a:r>
              <a:rPr lang="fr-FR" dirty="0" err="1" smtClean="0"/>
              <a:t>Sherlok</a:t>
            </a:r>
            <a:r>
              <a:rPr lang="fr-FR" dirty="0" smtClean="0"/>
              <a:t> Holmes, </a:t>
            </a:r>
            <a:r>
              <a:rPr lang="fr-FR" dirty="0" err="1" smtClean="0"/>
              <a:t>Downing</a:t>
            </a:r>
            <a:r>
              <a:rPr lang="fr-FR" dirty="0" smtClean="0"/>
              <a:t> Street, Baker Street, </a:t>
            </a:r>
            <a:r>
              <a:rPr lang="fr-FR" dirty="0" err="1" smtClean="0"/>
              <a:t>Abbey</a:t>
            </a:r>
            <a:r>
              <a:rPr lang="fr-FR" dirty="0" smtClean="0"/>
              <a:t> Road)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(Qui) William Gregor (en 1791), Hunter (1910), Kroll (1939), </a:t>
            </a:r>
            <a:r>
              <a:rPr lang="fr-FR" dirty="0" err="1" smtClean="0"/>
              <a:t>Titanov</a:t>
            </a:r>
            <a:r>
              <a:rPr lang="fr-FR" dirty="0" smtClean="0"/>
              <a:t> en Russie.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(Où)  Découverte du titane Angleterre, Russie, </a:t>
            </a:r>
            <a:r>
              <a:rPr lang="fr-FR" dirty="0" err="1" smtClean="0"/>
              <a:t>Kazakhstan,Australie</a:t>
            </a:r>
            <a:r>
              <a:rPr lang="fr-FR" dirty="0" smtClean="0"/>
              <a:t>, Allemagne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(Quand) Découverte du titane ( fin 18</a:t>
            </a:r>
            <a:r>
              <a:rPr lang="fr-FR" baseline="30000" dirty="0" smtClean="0"/>
              <a:t>ème</a:t>
            </a:r>
            <a:r>
              <a:rPr lang="fr-FR" dirty="0" smtClean="0"/>
              <a:t>), Production de titane métal 20</a:t>
            </a:r>
            <a:r>
              <a:rPr lang="fr-FR" baseline="30000" dirty="0" smtClean="0"/>
              <a:t>ème</a:t>
            </a:r>
            <a:r>
              <a:rPr lang="fr-FR" dirty="0" smtClean="0"/>
              <a:t> siècle.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(Comment) Elaboration du titane Métal Eponge : Procédé Kroll, lingot VAR, ESR, VIM, Four à ARC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(Combien) Abondance du Titane ( Fer, Alu, Magnésium, (-)Manganèse, (-)Nickel, (-)Lithium, (-) Chrome, Ti 9, Soufre(-))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(Pourquoi) Propriétés (Résistance, Poids, Résistance à la Corrosion, Bio compatibilité, </a:t>
            </a:r>
            <a:r>
              <a:rPr lang="fr-FR" dirty="0" err="1" smtClean="0"/>
              <a:t>Amagnétisme</a:t>
            </a:r>
            <a:r>
              <a:rPr lang="fr-FR" dirty="0" smtClean="0"/>
              <a:t>, Elasticité, Erosion &lt;&gt; Conductivité Thermique)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600" b="0" dirty="0" smtClean="0"/>
              <a:t>QQOQCCP </a:t>
            </a:r>
            <a:r>
              <a:rPr lang="fr-FR" sz="1600" b="0" dirty="0"/>
              <a:t>: Quoi, Qui, Où, Quand, Comment, Combien, </a:t>
            </a:r>
            <a:r>
              <a:rPr lang="fr-FR" sz="1600" b="0" dirty="0" smtClean="0"/>
              <a:t>Pourquoi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1369437" y="1763303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23"/>
          </p:nvPr>
        </p:nvSpPr>
        <p:spPr>
          <a:xfrm>
            <a:off x="1369271" y="5121266"/>
            <a:ext cx="7201642" cy="969492"/>
          </a:xfrm>
        </p:spPr>
        <p:txBody>
          <a:bodyPr/>
          <a:lstStyle/>
          <a:p>
            <a:r>
              <a:rPr lang="fr-FR" dirty="0" smtClean="0"/>
              <a:t>Des propriétés exceptionnelles, mais un matériaux difficile à isoler et à produire.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74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/>
          <a:lstStyle/>
          <a:p>
            <a:fld id="{A56F9D28-8591-B248-B20A-4E0725330C72}" type="datetime4">
              <a:rPr lang="fr-FR" smtClean="0"/>
              <a:t>25 février 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Séquence Connaissance du Marché Mondial du titane.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242344" y="2298632"/>
            <a:ext cx="7328569" cy="3205021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Titane Pigments (&gt; 90%) &lt;&gt; Titane Métal (5 à 10%)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Marché Industriels – Marché </a:t>
            </a:r>
            <a:r>
              <a:rPr lang="fr-FR" dirty="0" err="1" smtClean="0"/>
              <a:t>Aéro</a:t>
            </a:r>
            <a:r>
              <a:rPr lang="fr-FR" dirty="0" smtClean="0"/>
              <a:t> – Marché Militaire – Biens de consommations.  À classer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Applications Industrielles : Dessalement, Energie dont </a:t>
            </a:r>
            <a:r>
              <a:rPr lang="fr-FR" dirty="0" err="1" smtClean="0"/>
              <a:t>Oil</a:t>
            </a:r>
            <a:r>
              <a:rPr lang="fr-FR" dirty="0" smtClean="0"/>
              <a:t> and Gaz, Chimie,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Développement du marché </a:t>
            </a:r>
            <a:r>
              <a:rPr lang="fr-FR" dirty="0" err="1" smtClean="0"/>
              <a:t>Aéro</a:t>
            </a:r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dirty="0" smtClean="0"/>
              <a:t>Structure </a:t>
            </a:r>
            <a:r>
              <a:rPr lang="fr-FR" dirty="0" err="1" smtClean="0"/>
              <a:t>Aero</a:t>
            </a:r>
            <a:r>
              <a:rPr lang="fr-FR" dirty="0" smtClean="0"/>
              <a:t> : réduction des masses et compatibilité avec les composites=&gt; gain en poids relatif et hausse des cadences.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Moteurs : augmentation à travers l’effet volumes  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Croissance du Marché </a:t>
            </a:r>
            <a:r>
              <a:rPr lang="fr-FR" dirty="0" err="1" smtClean="0"/>
              <a:t>Aéro</a:t>
            </a:r>
            <a:r>
              <a:rPr lang="fr-FR" dirty="0" smtClean="0"/>
              <a:t> Titane, doublement du Titane (Structures, Moteurs)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Croissances sur certains marchés (médical)</a:t>
            </a:r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pPr marL="171450" indent="-171450">
              <a:buFontTx/>
              <a:buChar char="-"/>
            </a:pPr>
            <a:endParaRPr lang="fr-FR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369437" y="1763303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23"/>
          </p:nvPr>
        </p:nvSpPr>
        <p:spPr>
          <a:xfrm>
            <a:off x="1369271" y="5121266"/>
            <a:ext cx="7201642" cy="969492"/>
          </a:xfrm>
        </p:spPr>
        <p:txBody>
          <a:bodyPr/>
          <a:lstStyle/>
          <a:p>
            <a:r>
              <a:rPr lang="fr-FR" dirty="0" smtClean="0"/>
              <a:t>Un marché en fort développement sur l’Aéronautique.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2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/>
          <a:lstStyle/>
          <a:p>
            <a:fld id="{A56F9D28-8591-B248-B20A-4E0725330C72}" type="datetime4">
              <a:rPr lang="fr-FR" smtClean="0"/>
              <a:t>25 février 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Séquence Economique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242344" y="2298632"/>
            <a:ext cx="7328569" cy="3205021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Un matériau qui coute cher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Des chutes importantes (ratio </a:t>
            </a:r>
            <a:r>
              <a:rPr lang="fr-FR" dirty="0" err="1" smtClean="0"/>
              <a:t>buy</a:t>
            </a:r>
            <a:r>
              <a:rPr lang="fr-FR" dirty="0" smtClean="0"/>
              <a:t> to </a:t>
            </a:r>
            <a:r>
              <a:rPr lang="fr-FR" dirty="0" err="1" smtClean="0"/>
              <a:t>fly</a:t>
            </a:r>
            <a:r>
              <a:rPr lang="fr-FR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Combien de tonnes de chutes AD + UKAD?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L’utilité du recyclage exemple USA,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Les capacités comparées US, Russie, Europe</a:t>
            </a:r>
          </a:p>
          <a:p>
            <a:pPr marL="171450" indent="-171450">
              <a:buFontTx/>
              <a:buChar char="-"/>
            </a:pPr>
            <a:r>
              <a:rPr lang="fr-FR" smtClean="0"/>
              <a:t>À suivre</a:t>
            </a:r>
            <a:endParaRPr lang="fr-FR" dirty="0" smtClean="0"/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pPr marL="171450" indent="-171450">
              <a:buFontTx/>
              <a:buChar char="-"/>
            </a:pPr>
            <a:endParaRPr lang="fr-FR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369437" y="1763303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19504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Eramet">
      <a:dk1>
        <a:srgbClr val="4D4D4D"/>
      </a:dk1>
      <a:lt1>
        <a:srgbClr val="FFFFFF"/>
      </a:lt1>
      <a:dk2>
        <a:srgbClr val="4D4D4D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EF7A45"/>
      </a:hlink>
      <a:folHlink>
        <a:srgbClr val="4D4D4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rasteel" id="{5A1A36D5-4347-F84C-AFE2-F5869BE75A8A}" vid="{1CE77B43-3A12-E340-B5D6-4E77EE496AEC}"/>
    </a:ext>
  </a:extLst>
</a:theme>
</file>

<file path=ppt/theme/theme2.xml><?xml version="1.0" encoding="utf-8"?>
<a:theme xmlns:a="http://schemas.openxmlformats.org/drawingml/2006/main" name="Page ">
  <a:themeElements>
    <a:clrScheme name="Erasteel 1">
      <a:dk1>
        <a:srgbClr val="797979"/>
      </a:dk1>
      <a:lt1>
        <a:srgbClr val="FFFFFF"/>
      </a:lt1>
      <a:dk2>
        <a:srgbClr val="5E5E5E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0563C1"/>
      </a:hlink>
      <a:folHlink>
        <a:srgbClr val="4D4D4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rasteel" id="{5A1A36D5-4347-F84C-AFE2-F5869BE75A8A}" vid="{AEC4ED87-55ED-8441-8D9E-DBAB4B0979C3}"/>
    </a:ext>
  </a:extLst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Erasteel</Template>
  <TotalTime>550</TotalTime>
  <Words>395</Words>
  <Application>Microsoft Office PowerPoint</Application>
  <PresentationFormat>Affichage à l'écran (4:3)</PresentationFormat>
  <Paragraphs>44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Couverture</vt:lpstr>
      <vt:lpstr>Page </vt:lpstr>
      <vt:lpstr>Conception personnalisée</vt:lpstr>
      <vt:lpstr>ADISC Titanium Exchange Shop</vt:lpstr>
      <vt:lpstr>Idée Quizz</vt:lpstr>
      <vt:lpstr>Séquence Quizz Connaissances générales</vt:lpstr>
      <vt:lpstr>Séquence Connaissance du Marché Mondial du titane.</vt:lpstr>
      <vt:lpstr>Séquence Economique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Benoist</dc:creator>
  <cp:lastModifiedBy>Patrick Delaborde</cp:lastModifiedBy>
  <cp:revision>32</cp:revision>
  <dcterms:created xsi:type="dcterms:W3CDTF">2016-01-20T12:34:17Z</dcterms:created>
  <dcterms:modified xsi:type="dcterms:W3CDTF">2016-02-25T16:57:52Z</dcterms:modified>
</cp:coreProperties>
</file>