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60" r:id="rId2"/>
    <p:sldId id="639" r:id="rId3"/>
    <p:sldId id="662" r:id="rId4"/>
    <p:sldId id="621" r:id="rId5"/>
    <p:sldId id="587" r:id="rId6"/>
    <p:sldId id="659" r:id="rId7"/>
    <p:sldId id="663" r:id="rId8"/>
    <p:sldId id="664" r:id="rId9"/>
    <p:sldId id="661" r:id="rId10"/>
  </p:sldIdLst>
  <p:sldSz cx="9144000" cy="6858000" type="screen4x3"/>
  <p:notesSz cx="4565650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33"/>
    <a:srgbClr val="CC0000"/>
    <a:srgbClr val="0000FF"/>
    <a:srgbClr val="00FF00"/>
    <a:srgbClr val="A3A3E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7" autoAdjust="0"/>
    <p:restoredTop sz="91119" autoAdjust="0"/>
  </p:normalViewPr>
  <p:slideViewPr>
    <p:cSldViewPr>
      <p:cViewPr varScale="1">
        <p:scale>
          <a:sx n="67" d="100"/>
          <a:sy n="67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79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t" anchorCtr="0" compatLnSpc="1">
            <a:prstTxWarp prst="textNoShape">
              <a:avLst/>
            </a:prstTxWarp>
          </a:bodyPr>
          <a:lstStyle>
            <a:lvl1pPr defTabSz="649288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86038" y="0"/>
            <a:ext cx="1978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t" anchorCtr="0" compatLnSpc="1">
            <a:prstTxWarp prst="textNoShape">
              <a:avLst/>
            </a:prstTxWarp>
          </a:bodyPr>
          <a:lstStyle>
            <a:lvl1pPr algn="r" defTabSz="649288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19796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b" anchorCtr="0" compatLnSpc="1">
            <a:prstTxWarp prst="textNoShape">
              <a:avLst/>
            </a:prstTxWarp>
          </a:bodyPr>
          <a:lstStyle>
            <a:lvl1pPr defTabSz="649288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86038" y="6457950"/>
            <a:ext cx="1978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b" anchorCtr="0" compatLnSpc="1">
            <a:prstTxWarp prst="textNoShape">
              <a:avLst/>
            </a:prstTxWarp>
          </a:bodyPr>
          <a:lstStyle>
            <a:lvl1pPr algn="r" defTabSz="649288">
              <a:defRPr sz="900"/>
            </a:lvl1pPr>
          </a:lstStyle>
          <a:p>
            <a:pPr>
              <a:defRPr/>
            </a:pPr>
            <a:fld id="{9975A524-08F0-4823-94BE-540995A7AA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8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589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t" anchorCtr="0" compatLnSpc="1">
            <a:prstTxWarp prst="textNoShape">
              <a:avLst/>
            </a:prstTxWarp>
          </a:bodyPr>
          <a:lstStyle>
            <a:lvl1pPr defTabSz="600075">
              <a:defRPr sz="8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97150" y="0"/>
            <a:ext cx="19605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t" anchorCtr="0" compatLnSpc="1">
            <a:prstTxWarp prst="textNoShape">
              <a:avLst/>
            </a:prstTxWarp>
          </a:bodyPr>
          <a:lstStyle>
            <a:lvl1pPr algn="r" defTabSz="600075">
              <a:defRPr sz="8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617538" y="506413"/>
            <a:ext cx="3373437" cy="253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8963" y="3240088"/>
            <a:ext cx="338137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8588"/>
            <a:ext cx="19589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b" anchorCtr="0" compatLnSpc="1">
            <a:prstTxWarp prst="textNoShape">
              <a:avLst/>
            </a:prstTxWarp>
          </a:bodyPr>
          <a:lstStyle>
            <a:lvl1pPr defTabSz="600075">
              <a:defRPr sz="8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97150" y="6478588"/>
            <a:ext cx="19605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b" anchorCtr="0" compatLnSpc="1">
            <a:prstTxWarp prst="textNoShape">
              <a:avLst/>
            </a:prstTxWarp>
          </a:bodyPr>
          <a:lstStyle>
            <a:lvl1pPr algn="r" defTabSz="600075">
              <a:defRPr sz="800"/>
            </a:lvl1pPr>
          </a:lstStyle>
          <a:p>
            <a:pPr>
              <a:defRPr/>
            </a:pPr>
            <a:fld id="{4AB818DA-026B-40FE-9D17-C3FC8CEFFC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558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1pPr>
            <a:lvl2pPr marL="504760" indent="-194139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2pPr>
            <a:lvl3pPr marL="776554" indent="-155311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3pPr>
            <a:lvl4pPr marL="1087176" indent="-155311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4pPr>
            <a:lvl5pPr marL="1397798" indent="-155311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5pPr>
            <a:lvl6pPr marL="1708419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019041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2329663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2640284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A97AAD-71DD-4EF5-9E4E-C3D8188C01CB}" type="slidenum">
              <a:rPr lang="fr-FR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99B54-3536-4BC7-A5BD-83CBD55BCC29}" type="slidenum">
              <a:rPr lang="fr-FR" altLang="fr-FR" sz="800" smtClean="0"/>
              <a:pPr eaLnBrk="1" hangingPunct="1">
                <a:spcBef>
                  <a:spcPct val="0"/>
                </a:spcBef>
              </a:pPr>
              <a:t>2</a:t>
            </a:fld>
            <a:endParaRPr lang="fr-FR" altLang="fr-FR" sz="800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84200" y="509588"/>
            <a:ext cx="3398838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228975"/>
            <a:ext cx="3654425" cy="3059113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90E8FF-ACDA-4A85-94F9-156ACE12A9FD}" type="slidenum">
              <a:rPr lang="fr-FR" altLang="fr-FR" sz="800" smtClean="0"/>
              <a:pPr eaLnBrk="1" hangingPunct="1">
                <a:spcBef>
                  <a:spcPct val="0"/>
                </a:spcBef>
              </a:pPr>
              <a:t>4</a:t>
            </a:fld>
            <a:endParaRPr lang="fr-FR" altLang="fr-FR" sz="800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82613" y="509588"/>
            <a:ext cx="34004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228975"/>
            <a:ext cx="3654425" cy="3059113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573BDF-7A46-4B0F-89B1-730A5B5DF9F5}" type="slidenum">
              <a:rPr lang="fr-FR" altLang="fr-FR" sz="800" smtClean="0"/>
              <a:pPr eaLnBrk="1" hangingPunct="1">
                <a:spcBef>
                  <a:spcPct val="0"/>
                </a:spcBef>
              </a:pPr>
              <a:t>5</a:t>
            </a:fld>
            <a:endParaRPr lang="fr-FR" altLang="fr-FR" sz="800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84200" y="509588"/>
            <a:ext cx="3398838" cy="25495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228975"/>
            <a:ext cx="3654425" cy="3059113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 2013 18,6 M€</a:t>
            </a:r>
          </a:p>
          <a:p>
            <a:r>
              <a:rPr lang="fr-FR" dirty="0" smtClean="0"/>
              <a:t>Budget 2014 1565 t 600 t taf Ca : 39 M€   2015 2500 t 1100 t taf  Ca 64 M€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818DA-026B-40FE-9D17-C3FC8CEFFCE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25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9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83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10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36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50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42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70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90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07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37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1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42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52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/>
            </a:p>
          </p:txBody>
        </p:sp>
      </p:grpSp>
      <p:sp>
        <p:nvSpPr>
          <p:cNvPr id="1030" name="Text Box 29"/>
          <p:cNvSpPr txBox="1">
            <a:spLocks noChangeArrowheads="1"/>
          </p:cNvSpPr>
          <p:nvPr userDrawn="1"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latin typeface="Verdana" pitchFamily="34" charset="0"/>
            </a:endParaRPr>
          </a:p>
        </p:txBody>
      </p:sp>
      <p:pic>
        <p:nvPicPr>
          <p:cNvPr id="1031" name="Picture 30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9001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el uk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 b="-55"/>
          <a:stretch>
            <a:fillRect/>
          </a:stretch>
        </p:blipFill>
        <p:spPr bwMode="auto">
          <a:xfrm>
            <a:off x="0" y="-26988"/>
            <a:ext cx="9144000" cy="583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1" r="80399" b="-96"/>
          <a:stretch>
            <a:fillRect/>
          </a:stretch>
        </p:blipFill>
        <p:spPr bwMode="auto">
          <a:xfrm>
            <a:off x="3779838" y="5840413"/>
            <a:ext cx="164306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r="36760" b="61188"/>
          <a:stretch>
            <a:fillRect/>
          </a:stretch>
        </p:blipFill>
        <p:spPr bwMode="auto">
          <a:xfrm>
            <a:off x="323850" y="6015038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3" r="49" b="52991"/>
          <a:stretch>
            <a:fillRect/>
          </a:stretch>
        </p:blipFill>
        <p:spPr bwMode="auto">
          <a:xfrm>
            <a:off x="7932738" y="5915025"/>
            <a:ext cx="10318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541338" y="476250"/>
            <a:ext cx="835183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016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Verdana" pitchFamily="34" charset="0"/>
              </a:rPr>
              <a:t>UKAD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Verdana" pitchFamily="34" charset="0"/>
              </a:rPr>
              <a:t>16 Avril </a:t>
            </a:r>
            <a:r>
              <a:rPr lang="en-US" sz="4400" b="1" dirty="0" smtClean="0">
                <a:solidFill>
                  <a:srgbClr val="FF0000"/>
                </a:solidFill>
                <a:latin typeface="Verdana" pitchFamily="34" charset="0"/>
              </a:rPr>
              <a:t>2014</a:t>
            </a:r>
          </a:p>
          <a:p>
            <a:pPr algn="ctr">
              <a:spcBef>
                <a:spcPct val="20000"/>
              </a:spcBef>
              <a:defRPr/>
            </a:pPr>
            <a:endParaRPr lang="en-US" sz="44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4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44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Verdana" pitchFamily="34" charset="0"/>
              </a:rPr>
              <a:t>Coordination </a:t>
            </a:r>
            <a:r>
              <a:rPr lang="en-US" sz="4400" b="1" dirty="0" smtClean="0">
                <a:solidFill>
                  <a:srgbClr val="FF0000"/>
                </a:solidFill>
                <a:latin typeface="Verdana" pitchFamily="34" charset="0"/>
              </a:rPr>
              <a:t>Meeting</a:t>
            </a:r>
            <a:endParaRPr lang="en-US" sz="36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fr-FR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"/>
          <p:cNvSpPr>
            <a:spLocks noGrp="1"/>
          </p:cNvSpPr>
          <p:nvPr>
            <p:ph idx="1"/>
          </p:nvPr>
        </p:nvSpPr>
        <p:spPr>
          <a:xfrm>
            <a:off x="468313" y="1484784"/>
            <a:ext cx="8351837" cy="129661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400" dirty="0" smtClean="0"/>
              <a:t>UKAD est née de </a:t>
            </a:r>
            <a:r>
              <a:rPr lang="fr-FR" sz="2400" dirty="0" smtClean="0"/>
              <a:t>:</a:t>
            </a:r>
            <a:endParaRPr lang="fr-FR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 du </a:t>
            </a:r>
            <a:r>
              <a:rPr lang="fr-FR" sz="2000" dirty="0" smtClean="0"/>
              <a:t>développement des titanes dans </a:t>
            </a:r>
            <a:r>
              <a:rPr lang="fr-FR" sz="2000" dirty="0" smtClean="0"/>
              <a:t>l’aéronautique</a:t>
            </a:r>
          </a:p>
          <a:p>
            <a:pPr marL="0" indent="0">
              <a:buNone/>
              <a:defRPr/>
            </a:pPr>
            <a:endParaRPr lang="fr-FR" sz="1800" dirty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741353"/>
            <a:ext cx="35845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14442" r="6725" b="9087"/>
          <a:stretch>
            <a:fillRect/>
          </a:stretch>
        </p:blipFill>
        <p:spPr bwMode="auto">
          <a:xfrm>
            <a:off x="4859338" y="2741353"/>
            <a:ext cx="4068762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3" b="31490"/>
          <a:stretch>
            <a:fillRect/>
          </a:stretch>
        </p:blipFill>
        <p:spPr bwMode="auto">
          <a:xfrm>
            <a:off x="5467213" y="5457894"/>
            <a:ext cx="2853011" cy="110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6" descr="A350XWB RR AIRBUS V02 300dp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3" b="38943"/>
          <a:stretch>
            <a:fillRect/>
          </a:stretch>
        </p:blipFill>
        <p:spPr bwMode="auto">
          <a:xfrm>
            <a:off x="768685" y="5549714"/>
            <a:ext cx="2809006" cy="9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04" y="3091480"/>
            <a:ext cx="1741873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1" y="3134914"/>
            <a:ext cx="1709586" cy="38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284912" cy="509588"/>
          </a:xfrm>
        </p:spPr>
        <p:txBody>
          <a:bodyPr/>
          <a:lstStyle/>
          <a:p>
            <a:pPr eaLnBrk="1" hangingPunct="1"/>
            <a:r>
              <a:rPr lang="fr-FR" altLang="fr-FR" kern="12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Naissance d’UKAD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284912" cy="509588"/>
          </a:xfrm>
        </p:spPr>
        <p:txBody>
          <a:bodyPr/>
          <a:lstStyle/>
          <a:p>
            <a:pPr eaLnBrk="1" hangingPunct="1"/>
            <a:r>
              <a:rPr lang="fr-FR" altLang="fr-FR" kern="12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Naissance d’UKAD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fr-FR" dirty="0" smtClean="0"/>
              <a:t>UKAD est née de </a:t>
            </a:r>
            <a:r>
              <a:rPr lang="fr-FR" dirty="0" smtClean="0"/>
              <a:t>:</a:t>
            </a:r>
            <a:endParaRPr lang="fr-FR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 du </a:t>
            </a:r>
            <a:r>
              <a:rPr lang="fr-FR" sz="2000" dirty="0" smtClean="0"/>
              <a:t>développement des titanes dans </a:t>
            </a:r>
            <a:r>
              <a:rPr lang="fr-FR" sz="2000" dirty="0" smtClean="0"/>
              <a:t>l’aéronautique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 de </a:t>
            </a:r>
            <a:r>
              <a:rPr lang="fr-FR" sz="2000" dirty="0" smtClean="0"/>
              <a:t>la volonté </a:t>
            </a:r>
            <a:r>
              <a:rPr lang="fr-FR" sz="2000" dirty="0" smtClean="0"/>
              <a:t>d’UKTMP de se développer </a:t>
            </a:r>
            <a:r>
              <a:rPr lang="fr-FR" sz="2000" dirty="0" smtClean="0"/>
              <a:t>en </a:t>
            </a:r>
            <a:r>
              <a:rPr lang="fr-FR" sz="2000" dirty="0" smtClean="0"/>
              <a:t>aval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 de </a:t>
            </a:r>
            <a:r>
              <a:rPr lang="fr-FR" sz="2000" dirty="0" smtClean="0"/>
              <a:t>la volonté </a:t>
            </a:r>
            <a:r>
              <a:rPr lang="fr-FR" sz="2000" dirty="0" smtClean="0"/>
              <a:t>d’AD de se développer en amont sur le titane</a:t>
            </a:r>
          </a:p>
          <a:p>
            <a:pPr>
              <a:buFontTx/>
              <a:buChar char="-"/>
              <a:defRPr/>
            </a:pPr>
            <a:endParaRPr lang="fr-FR" dirty="0"/>
          </a:p>
          <a:p>
            <a:pPr marL="0" indent="0">
              <a:buNone/>
              <a:defRPr/>
            </a:pPr>
            <a:r>
              <a:rPr lang="fr-FR" sz="2000" dirty="0" smtClean="0"/>
              <a:t>L’objectif initial était de créer la seconde filière intégrée de l’éponge (voire de la mine) à la pièce matricée.</a:t>
            </a:r>
          </a:p>
          <a:p>
            <a:pPr>
              <a:buFontTx/>
              <a:buChar char="-"/>
              <a:defRPr/>
            </a:pPr>
            <a:endParaRPr lang="fr-FR" dirty="0" smtClean="0"/>
          </a:p>
          <a:p>
            <a:pPr marL="0" indent="0">
              <a:buNone/>
              <a:defRPr/>
            </a:pPr>
            <a:r>
              <a:rPr lang="fr-FR" sz="2000" dirty="0" smtClean="0"/>
              <a:t>Depuis 2 acteurs principaux se sont intégrés : </a:t>
            </a:r>
          </a:p>
          <a:p>
            <a:pPr marL="0" indent="0">
              <a:buNone/>
              <a:defRPr/>
            </a:pPr>
            <a:r>
              <a:rPr lang="fr-FR" sz="2000" dirty="0" smtClean="0"/>
              <a:t>ATI qui a racheté </a:t>
            </a:r>
            <a:r>
              <a:rPr lang="fr-FR" sz="2000" dirty="0" err="1" smtClean="0"/>
              <a:t>Ladish</a:t>
            </a:r>
            <a:r>
              <a:rPr lang="fr-FR" sz="2000" dirty="0" smtClean="0"/>
              <a:t>, puis </a:t>
            </a:r>
            <a:r>
              <a:rPr lang="fr-FR" sz="2000" dirty="0" err="1" smtClean="0"/>
              <a:t>Timet</a:t>
            </a:r>
            <a:r>
              <a:rPr lang="fr-FR" sz="2000" dirty="0" smtClean="0"/>
              <a:t>  qui a été intégré par PCC.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416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403350" y="2708275"/>
            <a:ext cx="1655763" cy="2592388"/>
            <a:chOff x="930" y="844"/>
            <a:chExt cx="1308" cy="2132"/>
          </a:xfrm>
        </p:grpSpPr>
        <p:pic>
          <p:nvPicPr>
            <p:cNvPr id="516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844"/>
              <a:ext cx="1218" cy="2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65" name="Rectangle 4"/>
            <p:cNvSpPr>
              <a:spLocks noChangeArrowheads="1"/>
            </p:cNvSpPr>
            <p:nvPr/>
          </p:nvSpPr>
          <p:spPr bwMode="auto">
            <a:xfrm>
              <a:off x="930" y="2069"/>
              <a:ext cx="181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800">
                <a:latin typeface="Arial" charset="0"/>
              </a:endParaRPr>
            </a:p>
          </p:txBody>
        </p:sp>
      </p:grp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23850" y="2565400"/>
            <a:ext cx="2881313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1308100" y="2190750"/>
            <a:ext cx="2230438" cy="790575"/>
          </a:xfrm>
          <a:prstGeom prst="roundRect">
            <a:avLst>
              <a:gd name="adj" fmla="val 20611"/>
            </a:avLst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>
          <a:xfrm>
            <a:off x="3419475" y="188913"/>
            <a:ext cx="2808288" cy="6413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eaLnBrk="1" hangingPunct="1"/>
            <a:r>
              <a:rPr lang="en-US" altLang="fr-FR" sz="3600" smtClean="0">
                <a:solidFill>
                  <a:srgbClr val="FF0000"/>
                </a:solidFill>
              </a:rPr>
              <a:t>UKAD</a:t>
            </a:r>
          </a:p>
        </p:txBody>
      </p:sp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2" b="4399"/>
          <a:stretch>
            <a:fillRect/>
          </a:stretch>
        </p:blipFill>
        <p:spPr bwMode="auto">
          <a:xfrm>
            <a:off x="323850" y="3419475"/>
            <a:ext cx="508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7021513" y="4652963"/>
            <a:ext cx="1295400" cy="215900"/>
          </a:xfrm>
          <a:prstGeom prst="rightArrow">
            <a:avLst>
              <a:gd name="adj1" fmla="val 59722"/>
              <a:gd name="adj2" fmla="val 1310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 rot="1254373">
            <a:off x="2963863" y="4365625"/>
            <a:ext cx="1176337" cy="200025"/>
          </a:xfrm>
          <a:prstGeom prst="rightArrow">
            <a:avLst>
              <a:gd name="adj1" fmla="val 60509"/>
              <a:gd name="adj2" fmla="val 78494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5129" name="AutoShape 11"/>
          <p:cNvSpPr>
            <a:spLocks noChangeArrowheads="1"/>
          </p:cNvSpPr>
          <p:nvPr/>
        </p:nvSpPr>
        <p:spPr bwMode="auto">
          <a:xfrm>
            <a:off x="827088" y="3716338"/>
            <a:ext cx="792162" cy="250825"/>
          </a:xfrm>
          <a:prstGeom prst="rightArrow">
            <a:avLst>
              <a:gd name="adj1" fmla="val 60130"/>
              <a:gd name="adj2" fmla="val 87304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5130" name="AutoShape 12"/>
          <p:cNvSpPr>
            <a:spLocks noChangeArrowheads="1"/>
          </p:cNvSpPr>
          <p:nvPr/>
        </p:nvSpPr>
        <p:spPr bwMode="auto">
          <a:xfrm rot="21575815" flipV="1">
            <a:off x="2987675" y="3643313"/>
            <a:ext cx="5329238" cy="290512"/>
          </a:xfrm>
          <a:prstGeom prst="rightArrow">
            <a:avLst>
              <a:gd name="adj1" fmla="val 60806"/>
              <a:gd name="adj2" fmla="val 165184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5131" name="AutoShape 13"/>
          <p:cNvSpPr>
            <a:spLocks noChangeArrowheads="1"/>
          </p:cNvSpPr>
          <p:nvPr/>
        </p:nvSpPr>
        <p:spPr bwMode="auto">
          <a:xfrm rot="20028013" flipV="1">
            <a:off x="2916238" y="3068638"/>
            <a:ext cx="1177925" cy="200025"/>
          </a:xfrm>
          <a:prstGeom prst="rightArrow">
            <a:avLst>
              <a:gd name="adj1" fmla="val 60509"/>
              <a:gd name="adj2" fmla="val 786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4983163" y="3644900"/>
            <a:ext cx="309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chemeClr val="bg1"/>
                </a:solidFill>
                <a:latin typeface="Arial Narrow" pitchFamily="34" charset="0"/>
              </a:rPr>
              <a:t>or</a:t>
            </a:r>
          </a:p>
        </p:txBody>
      </p:sp>
      <p:sp>
        <p:nvSpPr>
          <p:cNvPr id="5133" name="AutoShape 15"/>
          <p:cNvSpPr>
            <a:spLocks noChangeArrowheads="1"/>
          </p:cNvSpPr>
          <p:nvPr/>
        </p:nvSpPr>
        <p:spPr bwMode="auto">
          <a:xfrm>
            <a:off x="7019925" y="2636838"/>
            <a:ext cx="1296988" cy="215900"/>
          </a:xfrm>
          <a:prstGeom prst="rightArrow">
            <a:avLst>
              <a:gd name="adj1" fmla="val 59722"/>
              <a:gd name="adj2" fmla="val 131161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5134" name="AutoShape 16"/>
          <p:cNvSpPr>
            <a:spLocks noChangeArrowheads="1"/>
          </p:cNvSpPr>
          <p:nvPr/>
        </p:nvSpPr>
        <p:spPr bwMode="auto">
          <a:xfrm rot="-5400000">
            <a:off x="4391819" y="3320257"/>
            <a:ext cx="431800" cy="792162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5135" name="AutoShape 17"/>
          <p:cNvSpPr>
            <a:spLocks noChangeArrowheads="1"/>
          </p:cNvSpPr>
          <p:nvPr/>
        </p:nvSpPr>
        <p:spPr bwMode="auto">
          <a:xfrm>
            <a:off x="5148263" y="2636838"/>
            <a:ext cx="647700" cy="215900"/>
          </a:xfrm>
          <a:prstGeom prst="rightArrow">
            <a:avLst>
              <a:gd name="adj1" fmla="val 59722"/>
              <a:gd name="adj2" fmla="val 655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797714" name="AutoShape 18"/>
          <p:cNvSpPr>
            <a:spLocks noChangeArrowheads="1"/>
          </p:cNvSpPr>
          <p:nvPr/>
        </p:nvSpPr>
        <p:spPr bwMode="auto">
          <a:xfrm>
            <a:off x="8388350" y="1773238"/>
            <a:ext cx="611188" cy="3527425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</a:t>
            </a:r>
          </a:p>
          <a:p>
            <a:pPr algn="ctr">
              <a:defRPr/>
            </a:pP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</a:t>
            </a:r>
          </a:p>
          <a:p>
            <a:pPr algn="ctr">
              <a:defRPr/>
            </a:pP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IENTS</a:t>
            </a:r>
            <a:endParaRPr lang="fr-F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37" name="AutoShape 19"/>
          <p:cNvSpPr>
            <a:spLocks noChangeArrowheads="1"/>
          </p:cNvSpPr>
          <p:nvPr/>
        </p:nvSpPr>
        <p:spPr bwMode="auto">
          <a:xfrm>
            <a:off x="395288" y="1773238"/>
            <a:ext cx="1081087" cy="360362"/>
          </a:xfrm>
          <a:prstGeom prst="leftRightArrow">
            <a:avLst>
              <a:gd name="adj1" fmla="val 57713"/>
              <a:gd name="adj2" fmla="val 7748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5138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UKTMP</a:t>
            </a:r>
          </a:p>
        </p:txBody>
      </p:sp>
      <p:pic>
        <p:nvPicPr>
          <p:cNvPr id="5139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" b="-201"/>
          <a:stretch>
            <a:fillRect/>
          </a:stretch>
        </p:blipFill>
        <p:spPr bwMode="auto">
          <a:xfrm>
            <a:off x="3851275" y="1196975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7719" name="AutoShape 23"/>
          <p:cNvSpPr>
            <a:spLocks noChangeArrowheads="1"/>
          </p:cNvSpPr>
          <p:nvPr/>
        </p:nvSpPr>
        <p:spPr bwMode="auto">
          <a:xfrm>
            <a:off x="7240588" y="1924050"/>
            <a:ext cx="498475" cy="3802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48000"/>
                </a:schemeClr>
              </a:gs>
              <a:gs pos="100000">
                <a:schemeClr val="accent1">
                  <a:gamma/>
                  <a:invGamma/>
                  <a:alpha val="4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spAutoFit/>
          </a:bodyPr>
          <a:lstStyle/>
          <a:p>
            <a:pPr algn="ctr">
              <a:defRPr/>
            </a:pPr>
            <a:r>
              <a:rPr lang="fr-FR" sz="1800" b="1"/>
              <a:t>CONTROLES NON DESTRUCTIFS</a:t>
            </a:r>
          </a:p>
        </p:txBody>
      </p:sp>
      <p:sp>
        <p:nvSpPr>
          <p:cNvPr id="5141" name="Rectangle 25"/>
          <p:cNvSpPr>
            <a:spLocks noChangeArrowheads="1"/>
          </p:cNvSpPr>
          <p:nvPr/>
        </p:nvSpPr>
        <p:spPr bwMode="auto">
          <a:xfrm>
            <a:off x="3708400" y="4725988"/>
            <a:ext cx="287338" cy="7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5142" name="Rectangle 26"/>
          <p:cNvSpPr>
            <a:spLocks noChangeArrowheads="1"/>
          </p:cNvSpPr>
          <p:nvPr/>
        </p:nvSpPr>
        <p:spPr bwMode="auto">
          <a:xfrm>
            <a:off x="3708400" y="4870450"/>
            <a:ext cx="287338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5143" name="AutoShape 27"/>
          <p:cNvSpPr>
            <a:spLocks noChangeArrowheads="1"/>
          </p:cNvSpPr>
          <p:nvPr/>
        </p:nvSpPr>
        <p:spPr bwMode="auto">
          <a:xfrm rot="-5400000">
            <a:off x="5796757" y="3213894"/>
            <a:ext cx="360362" cy="1079500"/>
          </a:xfrm>
          <a:prstGeom prst="can">
            <a:avLst>
              <a:gd name="adj" fmla="val 74890"/>
            </a:avLst>
          </a:prstGeom>
          <a:solidFill>
            <a:srgbClr val="C0C0C0"/>
          </a:solidFill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grpSp>
        <p:nvGrpSpPr>
          <p:cNvPr id="5144" name="Group 28"/>
          <p:cNvGrpSpPr>
            <a:grpSpLocks/>
          </p:cNvGrpSpPr>
          <p:nvPr/>
        </p:nvGrpSpPr>
        <p:grpSpPr bwMode="auto">
          <a:xfrm>
            <a:off x="5884863" y="4197350"/>
            <a:ext cx="1063625" cy="1033463"/>
            <a:chOff x="3288" y="2644"/>
            <a:chExt cx="670" cy="651"/>
          </a:xfrm>
        </p:grpSpPr>
        <p:pic>
          <p:nvPicPr>
            <p:cNvPr id="5160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644"/>
              <a:ext cx="67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61" name="AutoShape 30"/>
            <p:cNvSpPr>
              <a:spLocks noChangeArrowheads="1"/>
            </p:cNvSpPr>
            <p:nvPr/>
          </p:nvSpPr>
          <p:spPr bwMode="auto">
            <a:xfrm rot="-5400000">
              <a:off x="3514" y="2977"/>
              <a:ext cx="137" cy="408"/>
            </a:xfrm>
            <a:prstGeom prst="can">
              <a:avLst>
                <a:gd name="adj" fmla="val 74453"/>
              </a:avLst>
            </a:prstGeom>
            <a:solidFill>
              <a:srgbClr val="C0C0C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800">
                <a:latin typeface="Arial" charset="0"/>
              </a:endParaRPr>
            </a:p>
          </p:txBody>
        </p:sp>
        <p:sp>
          <p:nvSpPr>
            <p:cNvPr id="5162" name="AutoShape 31"/>
            <p:cNvSpPr>
              <a:spLocks noChangeArrowheads="1"/>
            </p:cNvSpPr>
            <p:nvPr/>
          </p:nvSpPr>
          <p:spPr bwMode="auto">
            <a:xfrm rot="-5400000">
              <a:off x="3650" y="3023"/>
              <a:ext cx="137" cy="408"/>
            </a:xfrm>
            <a:prstGeom prst="can">
              <a:avLst>
                <a:gd name="adj" fmla="val 74453"/>
              </a:avLst>
            </a:prstGeom>
            <a:solidFill>
              <a:srgbClr val="C0C0C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800">
                <a:latin typeface="Arial" charset="0"/>
              </a:endParaRPr>
            </a:p>
          </p:txBody>
        </p:sp>
        <p:sp>
          <p:nvSpPr>
            <p:cNvPr id="5163" name="Text Box 32"/>
            <p:cNvSpPr txBox="1">
              <a:spLocks noChangeArrowheads="1"/>
            </p:cNvSpPr>
            <p:nvPr/>
          </p:nvSpPr>
          <p:spPr bwMode="auto">
            <a:xfrm>
              <a:off x="3470" y="2931"/>
              <a:ext cx="1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>
                  <a:solidFill>
                    <a:schemeClr val="bg2"/>
                  </a:solidFill>
                  <a:latin typeface="Arial Narrow" pitchFamily="34" charset="0"/>
                </a:rPr>
                <a:t>or</a:t>
              </a:r>
            </a:p>
          </p:txBody>
        </p:sp>
      </p:grpSp>
      <p:pic>
        <p:nvPicPr>
          <p:cNvPr id="5145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05300"/>
            <a:ext cx="5778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46" name="Group 34"/>
          <p:cNvGrpSpPr>
            <a:grpSpLocks/>
          </p:cNvGrpSpPr>
          <p:nvPr/>
        </p:nvGrpSpPr>
        <p:grpSpPr bwMode="auto">
          <a:xfrm>
            <a:off x="4068763" y="2133600"/>
            <a:ext cx="1008062" cy="1150938"/>
            <a:chOff x="2064" y="1344"/>
            <a:chExt cx="635" cy="725"/>
          </a:xfrm>
        </p:grpSpPr>
        <p:pic>
          <p:nvPicPr>
            <p:cNvPr id="5158" name="Picture 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" y="1344"/>
              <a:ext cx="612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59" name="Rectangle 36"/>
            <p:cNvSpPr>
              <a:spLocks noChangeArrowheads="1"/>
            </p:cNvSpPr>
            <p:nvPr/>
          </p:nvSpPr>
          <p:spPr bwMode="auto">
            <a:xfrm>
              <a:off x="2064" y="1344"/>
              <a:ext cx="635" cy="725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800">
                <a:latin typeface="Arial" charset="0"/>
              </a:endParaRPr>
            </a:p>
          </p:txBody>
        </p:sp>
      </p:grpSp>
      <p:grpSp>
        <p:nvGrpSpPr>
          <p:cNvPr id="5147" name="Group 37"/>
          <p:cNvGrpSpPr>
            <a:grpSpLocks/>
          </p:cNvGrpSpPr>
          <p:nvPr/>
        </p:nvGrpSpPr>
        <p:grpSpPr bwMode="auto">
          <a:xfrm>
            <a:off x="4140200" y="4148138"/>
            <a:ext cx="1006475" cy="1225550"/>
            <a:chOff x="2427" y="2613"/>
            <a:chExt cx="634" cy="772"/>
          </a:xfrm>
        </p:grpSpPr>
        <p:pic>
          <p:nvPicPr>
            <p:cNvPr id="5156" name="Picture 3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614"/>
              <a:ext cx="560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57" name="Rectangle 39"/>
            <p:cNvSpPr>
              <a:spLocks noChangeArrowheads="1"/>
            </p:cNvSpPr>
            <p:nvPr/>
          </p:nvSpPr>
          <p:spPr bwMode="auto">
            <a:xfrm>
              <a:off x="2427" y="2613"/>
              <a:ext cx="634" cy="772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800">
                <a:latin typeface="Arial" charset="0"/>
              </a:endParaRPr>
            </a:p>
          </p:txBody>
        </p:sp>
      </p:grpSp>
      <p:sp>
        <p:nvSpPr>
          <p:cNvPr id="5148" name="Rectangle 40"/>
          <p:cNvSpPr>
            <a:spLocks noChangeArrowheads="1"/>
          </p:cNvSpPr>
          <p:nvPr/>
        </p:nvSpPr>
        <p:spPr bwMode="auto">
          <a:xfrm>
            <a:off x="3321050" y="5805488"/>
            <a:ext cx="4662488" cy="431800"/>
          </a:xfrm>
          <a:prstGeom prst="rect">
            <a:avLst/>
          </a:prstGeom>
          <a:noFill/>
          <a:ln w="19050">
            <a:solidFill>
              <a:srgbClr val="DB460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B460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/>
              <a:t>Operations sous traitées dans la Branche Alliages</a:t>
            </a:r>
            <a:r>
              <a:rPr lang="en-US" altLang="fr-FR" sz="1800">
                <a:latin typeface="Arial" charset="0"/>
              </a:rPr>
              <a:t> </a:t>
            </a:r>
          </a:p>
        </p:txBody>
      </p:sp>
      <p:grpSp>
        <p:nvGrpSpPr>
          <p:cNvPr id="5149" name="Group 41"/>
          <p:cNvGrpSpPr>
            <a:grpSpLocks/>
          </p:cNvGrpSpPr>
          <p:nvPr/>
        </p:nvGrpSpPr>
        <p:grpSpPr bwMode="auto">
          <a:xfrm>
            <a:off x="5813425" y="2349500"/>
            <a:ext cx="1135063" cy="584200"/>
            <a:chOff x="3662" y="1480"/>
            <a:chExt cx="715" cy="368"/>
          </a:xfrm>
        </p:grpSpPr>
        <p:pic>
          <p:nvPicPr>
            <p:cNvPr id="5154" name="Picture 4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" y="1525"/>
              <a:ext cx="715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55" name="Rectangle 43"/>
            <p:cNvSpPr>
              <a:spLocks noChangeArrowheads="1"/>
            </p:cNvSpPr>
            <p:nvPr/>
          </p:nvSpPr>
          <p:spPr bwMode="auto">
            <a:xfrm>
              <a:off x="3833" y="1480"/>
              <a:ext cx="31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800">
                <a:latin typeface="Arial" charset="0"/>
              </a:endParaRPr>
            </a:p>
          </p:txBody>
        </p:sp>
      </p:grpSp>
      <p:sp>
        <p:nvSpPr>
          <p:cNvPr id="5150" name="AutoShape 44"/>
          <p:cNvSpPr>
            <a:spLocks noChangeArrowheads="1"/>
          </p:cNvSpPr>
          <p:nvPr/>
        </p:nvSpPr>
        <p:spPr bwMode="auto">
          <a:xfrm>
            <a:off x="5219700" y="4797425"/>
            <a:ext cx="647700" cy="215900"/>
          </a:xfrm>
          <a:prstGeom prst="rightArrow">
            <a:avLst>
              <a:gd name="adj1" fmla="val 59722"/>
              <a:gd name="adj2" fmla="val 655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5151" name="AutoShape 45"/>
          <p:cNvSpPr>
            <a:spLocks noChangeArrowheads="1"/>
          </p:cNvSpPr>
          <p:nvPr/>
        </p:nvSpPr>
        <p:spPr bwMode="auto">
          <a:xfrm>
            <a:off x="1547813" y="1773238"/>
            <a:ext cx="6769100" cy="360362"/>
          </a:xfrm>
          <a:prstGeom prst="leftRightArrow">
            <a:avLst>
              <a:gd name="adj1" fmla="val 57713"/>
              <a:gd name="adj2" fmla="val 15201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5152" name="Rectangle 46"/>
          <p:cNvSpPr>
            <a:spLocks noChangeArrowheads="1"/>
          </p:cNvSpPr>
          <p:nvPr/>
        </p:nvSpPr>
        <p:spPr bwMode="auto">
          <a:xfrm>
            <a:off x="1144588" y="2217738"/>
            <a:ext cx="25923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800">
                <a:solidFill>
                  <a:srgbClr val="4D4D4D"/>
                </a:solidFill>
                <a:latin typeface="Arial" charset="0"/>
              </a:rPr>
              <a:t>Presse</a:t>
            </a:r>
            <a:r>
              <a:rPr lang="en-US" altLang="fr-FR" sz="2800">
                <a:latin typeface="Arial" charset="0"/>
              </a:rPr>
              <a:t> </a:t>
            </a:r>
            <a:r>
              <a:rPr lang="en-US" altLang="fr-FR" sz="1600">
                <a:solidFill>
                  <a:srgbClr val="4D4D4D"/>
                </a:solidFill>
              </a:rPr>
              <a:t>4,500t.</a:t>
            </a:r>
          </a:p>
        </p:txBody>
      </p:sp>
      <p:sp>
        <p:nvSpPr>
          <p:cNvPr id="5153" name="Text Box 47"/>
          <p:cNvSpPr txBox="1">
            <a:spLocks noChangeArrowheads="1"/>
          </p:cNvSpPr>
          <p:nvPr/>
        </p:nvSpPr>
        <p:spPr bwMode="auto">
          <a:xfrm>
            <a:off x="114300" y="2847975"/>
            <a:ext cx="1403350" cy="519113"/>
          </a:xfrm>
          <a:prstGeom prst="rect">
            <a:avLst/>
          </a:prstGeom>
          <a:solidFill>
            <a:schemeClr val="accent1">
              <a:alpha val="2705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latin typeface="Arial" charset="0"/>
              </a:rPr>
              <a:t>Lingots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27313" y="404813"/>
            <a:ext cx="439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FF0000"/>
                </a:solidFill>
              </a:rPr>
              <a:t>UN PROJET RAPIDE</a:t>
            </a:r>
          </a:p>
        </p:txBody>
      </p:sp>
      <p:grpSp>
        <p:nvGrpSpPr>
          <p:cNvPr id="741379" name="Group 3"/>
          <p:cNvGrpSpPr>
            <a:grpSpLocks/>
          </p:cNvGrpSpPr>
          <p:nvPr/>
        </p:nvGrpSpPr>
        <p:grpSpPr bwMode="auto">
          <a:xfrm>
            <a:off x="544513" y="1628775"/>
            <a:ext cx="1435100" cy="2160588"/>
            <a:chOff x="204" y="1570"/>
            <a:chExt cx="904" cy="1361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 rot="-5400000">
              <a:off x="-24" y="1799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479" name="Text Box 5"/>
            <p:cNvSpPr txBox="1">
              <a:spLocks noChangeArrowheads="1"/>
            </p:cNvSpPr>
            <p:nvPr/>
          </p:nvSpPr>
          <p:spPr bwMode="auto">
            <a:xfrm>
              <a:off x="219" y="1933"/>
              <a:ext cx="876" cy="67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10/04/09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000" b="1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Lancement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projet</a:t>
              </a:r>
            </a:p>
          </p:txBody>
        </p:sp>
      </p:grpSp>
      <p:grpSp>
        <p:nvGrpSpPr>
          <p:cNvPr id="741382" name="Group 6"/>
          <p:cNvGrpSpPr>
            <a:grpSpLocks/>
          </p:cNvGrpSpPr>
          <p:nvPr/>
        </p:nvGrpSpPr>
        <p:grpSpPr bwMode="auto">
          <a:xfrm>
            <a:off x="1974850" y="1628775"/>
            <a:ext cx="1435100" cy="2160588"/>
            <a:chOff x="1108" y="1570"/>
            <a:chExt cx="904" cy="1361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 rot="-5400000">
              <a:off x="892" y="1799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477" name="Text Box 8"/>
            <p:cNvSpPr txBox="1">
              <a:spLocks noChangeArrowheads="1"/>
            </p:cNvSpPr>
            <p:nvPr/>
          </p:nvSpPr>
          <p:spPr bwMode="auto">
            <a:xfrm>
              <a:off x="1111" y="1933"/>
              <a:ext cx="900" cy="67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17/10/09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000" b="1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Commande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presse</a:t>
              </a:r>
            </a:p>
          </p:txBody>
        </p:sp>
      </p:grpSp>
      <p:grpSp>
        <p:nvGrpSpPr>
          <p:cNvPr id="741385" name="Group 9"/>
          <p:cNvGrpSpPr>
            <a:grpSpLocks/>
          </p:cNvGrpSpPr>
          <p:nvPr/>
        </p:nvGrpSpPr>
        <p:grpSpPr bwMode="auto">
          <a:xfrm>
            <a:off x="7515225" y="1628775"/>
            <a:ext cx="1439863" cy="2160588"/>
            <a:chOff x="4734" y="1026"/>
            <a:chExt cx="907" cy="1361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 rot="-5400000">
              <a:off x="4509" y="1255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475" name="Text Box 11"/>
            <p:cNvSpPr txBox="1">
              <a:spLocks noChangeArrowheads="1"/>
            </p:cNvSpPr>
            <p:nvPr/>
          </p:nvSpPr>
          <p:spPr bwMode="auto">
            <a:xfrm>
              <a:off x="4734" y="1344"/>
              <a:ext cx="822" cy="75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Juin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2011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1</a:t>
              </a:r>
              <a:r>
                <a:rPr lang="fr-FR" altLang="fr-FR" sz="1800" b="1" baseline="30000">
                  <a:latin typeface="Arial" charset="0"/>
                </a:rPr>
                <a:t>er</a:t>
              </a:r>
              <a:r>
                <a:rPr lang="fr-FR" altLang="fr-FR" sz="1800" b="1">
                  <a:latin typeface="Arial" charset="0"/>
                </a:rPr>
                <a:t> coup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de presse</a:t>
              </a:r>
            </a:p>
          </p:txBody>
        </p:sp>
      </p:grpSp>
      <p:grpSp>
        <p:nvGrpSpPr>
          <p:cNvPr id="741388" name="Group 12"/>
          <p:cNvGrpSpPr>
            <a:grpSpLocks/>
          </p:cNvGrpSpPr>
          <p:nvPr/>
        </p:nvGrpSpPr>
        <p:grpSpPr bwMode="auto">
          <a:xfrm>
            <a:off x="6084888" y="1628775"/>
            <a:ext cx="1435100" cy="2160588"/>
            <a:chOff x="3833" y="1026"/>
            <a:chExt cx="904" cy="1361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rot="-5400000">
              <a:off x="3605" y="1255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473" name="Text Box 14"/>
            <p:cNvSpPr txBox="1">
              <a:spLocks noChangeArrowheads="1"/>
            </p:cNvSpPr>
            <p:nvPr/>
          </p:nvSpPr>
          <p:spPr bwMode="auto">
            <a:xfrm>
              <a:off x="3923" y="1351"/>
              <a:ext cx="716" cy="67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15/11/10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000" b="1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Montage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presse</a:t>
              </a:r>
            </a:p>
          </p:txBody>
        </p:sp>
      </p:grpSp>
      <p:grpSp>
        <p:nvGrpSpPr>
          <p:cNvPr id="741391" name="Group 15"/>
          <p:cNvGrpSpPr>
            <a:grpSpLocks/>
          </p:cNvGrpSpPr>
          <p:nvPr/>
        </p:nvGrpSpPr>
        <p:grpSpPr bwMode="auto">
          <a:xfrm>
            <a:off x="3343275" y="1628775"/>
            <a:ext cx="1435100" cy="2160588"/>
            <a:chOff x="1970" y="1570"/>
            <a:chExt cx="904" cy="1361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rot="-5400000">
              <a:off x="1754" y="1799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471" name="Text Box 17"/>
            <p:cNvSpPr txBox="1">
              <a:spLocks noChangeArrowheads="1"/>
            </p:cNvSpPr>
            <p:nvPr/>
          </p:nvSpPr>
          <p:spPr bwMode="auto">
            <a:xfrm>
              <a:off x="2085" y="1933"/>
              <a:ext cx="676" cy="67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18/01/10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000" b="1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Début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latin typeface="Arial" charset="0"/>
                </a:rPr>
                <a:t>travaux</a:t>
              </a:r>
            </a:p>
          </p:txBody>
        </p:sp>
      </p:grpSp>
      <p:grpSp>
        <p:nvGrpSpPr>
          <p:cNvPr id="741394" name="Group 18"/>
          <p:cNvGrpSpPr>
            <a:grpSpLocks/>
          </p:cNvGrpSpPr>
          <p:nvPr/>
        </p:nvGrpSpPr>
        <p:grpSpPr bwMode="auto">
          <a:xfrm>
            <a:off x="4778375" y="1485900"/>
            <a:ext cx="1435100" cy="2160588"/>
            <a:chOff x="3010" y="936"/>
            <a:chExt cx="904" cy="1361"/>
          </a:xfrm>
        </p:grpSpPr>
        <p:sp>
          <p:nvSpPr>
            <p:cNvPr id="50181" name="AutoShape 5"/>
            <p:cNvSpPr>
              <a:spLocks noChangeArrowheads="1"/>
            </p:cNvSpPr>
            <p:nvPr/>
          </p:nvSpPr>
          <p:spPr bwMode="auto">
            <a:xfrm rot="-5400000">
              <a:off x="2783" y="1164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469" name="Text Box 20"/>
            <p:cNvSpPr txBox="1">
              <a:spLocks noChangeArrowheads="1"/>
            </p:cNvSpPr>
            <p:nvPr/>
          </p:nvSpPr>
          <p:spPr bwMode="auto">
            <a:xfrm>
              <a:off x="3048" y="1389"/>
              <a:ext cx="732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latin typeface="Arial" charset="0"/>
                </a:rPr>
                <a:t>16/04/10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000" b="1" dirty="0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latin typeface="Arial" charset="0"/>
                </a:rPr>
                <a:t>Première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latin typeface="Arial" charset="0"/>
                </a:rPr>
                <a:t>pierre</a:t>
              </a:r>
            </a:p>
          </p:txBody>
        </p:sp>
      </p:grpSp>
      <p:sp>
        <p:nvSpPr>
          <p:cNvPr id="741397" name="Line 21"/>
          <p:cNvSpPr>
            <a:spLocks noChangeShapeType="1"/>
          </p:cNvSpPr>
          <p:nvPr/>
        </p:nvSpPr>
        <p:spPr bwMode="auto">
          <a:xfrm>
            <a:off x="6011863" y="1412875"/>
            <a:ext cx="0" cy="280828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1398" name="AutoShape 22"/>
          <p:cNvSpPr>
            <a:spLocks noChangeArrowheads="1"/>
          </p:cNvSpPr>
          <p:nvPr/>
        </p:nvSpPr>
        <p:spPr bwMode="auto">
          <a:xfrm>
            <a:off x="3419475" y="4508500"/>
            <a:ext cx="5329238" cy="649288"/>
          </a:xfrm>
          <a:prstGeom prst="rightArrow">
            <a:avLst>
              <a:gd name="adj1" fmla="val 50000"/>
              <a:gd name="adj2" fmla="val 205195"/>
            </a:avLst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bg1"/>
                </a:solidFill>
                <a:latin typeface="Arial" charset="0"/>
              </a:rPr>
              <a:t>REALISATION</a:t>
            </a:r>
          </a:p>
        </p:txBody>
      </p:sp>
      <p:grpSp>
        <p:nvGrpSpPr>
          <p:cNvPr id="741399" name="Group 23"/>
          <p:cNvGrpSpPr>
            <a:grpSpLocks/>
          </p:cNvGrpSpPr>
          <p:nvPr/>
        </p:nvGrpSpPr>
        <p:grpSpPr bwMode="auto">
          <a:xfrm>
            <a:off x="539750" y="1125538"/>
            <a:ext cx="8351838" cy="457200"/>
            <a:chOff x="340" y="709"/>
            <a:chExt cx="5261" cy="288"/>
          </a:xfrm>
        </p:grpSpPr>
        <p:sp>
          <p:nvSpPr>
            <p:cNvPr id="18465" name="Line 24"/>
            <p:cNvSpPr>
              <a:spLocks noChangeShapeType="1"/>
            </p:cNvSpPr>
            <p:nvPr/>
          </p:nvSpPr>
          <p:spPr bwMode="auto">
            <a:xfrm>
              <a:off x="3288" y="890"/>
              <a:ext cx="2313" cy="0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66" name="Line 25"/>
            <p:cNvSpPr>
              <a:spLocks noChangeShapeType="1"/>
            </p:cNvSpPr>
            <p:nvPr/>
          </p:nvSpPr>
          <p:spPr bwMode="auto">
            <a:xfrm flipH="1">
              <a:off x="340" y="890"/>
              <a:ext cx="1860" cy="0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67" name="Text Box 26"/>
            <p:cNvSpPr txBox="1">
              <a:spLocks noChangeArrowheads="1"/>
            </p:cNvSpPr>
            <p:nvPr/>
          </p:nvSpPr>
          <p:spPr bwMode="auto">
            <a:xfrm>
              <a:off x="2336" y="709"/>
              <a:ext cx="9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b="1">
                  <a:solidFill>
                    <a:srgbClr val="FF3300"/>
                  </a:solidFill>
                  <a:latin typeface="Arial" charset="0"/>
                </a:rPr>
                <a:t>26 mois</a:t>
              </a:r>
            </a:p>
          </p:txBody>
        </p:sp>
      </p:grpSp>
      <p:grpSp>
        <p:nvGrpSpPr>
          <p:cNvPr id="741403" name="Group 27"/>
          <p:cNvGrpSpPr>
            <a:grpSpLocks/>
          </p:cNvGrpSpPr>
          <p:nvPr/>
        </p:nvGrpSpPr>
        <p:grpSpPr bwMode="auto">
          <a:xfrm>
            <a:off x="539750" y="3644900"/>
            <a:ext cx="1008063" cy="936625"/>
            <a:chOff x="385" y="2296"/>
            <a:chExt cx="590" cy="590"/>
          </a:xfrm>
        </p:grpSpPr>
        <p:sp>
          <p:nvSpPr>
            <p:cNvPr id="18462" name="AutoShape 28"/>
            <p:cNvSpPr>
              <a:spLocks noChangeArrowheads="1"/>
            </p:cNvSpPr>
            <p:nvPr/>
          </p:nvSpPr>
          <p:spPr bwMode="auto">
            <a:xfrm>
              <a:off x="476" y="2296"/>
              <a:ext cx="499" cy="408"/>
            </a:xfrm>
            <a:prstGeom prst="rightArrow">
              <a:avLst>
                <a:gd name="adj1" fmla="val 50000"/>
                <a:gd name="adj2" fmla="val 30576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800">
                <a:latin typeface="Arial" charset="0"/>
              </a:endParaRPr>
            </a:p>
          </p:txBody>
        </p:sp>
        <p:sp>
          <p:nvSpPr>
            <p:cNvPr id="18463" name="Text Box 29"/>
            <p:cNvSpPr txBox="1">
              <a:spLocks noChangeArrowheads="1"/>
            </p:cNvSpPr>
            <p:nvPr/>
          </p:nvSpPr>
          <p:spPr bwMode="auto">
            <a:xfrm>
              <a:off x="521" y="2382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800" b="1">
                  <a:solidFill>
                    <a:schemeClr val="bg1"/>
                  </a:solidFill>
                  <a:latin typeface="Arial" charset="0"/>
                </a:rPr>
                <a:t>APS</a:t>
              </a:r>
            </a:p>
          </p:txBody>
        </p:sp>
        <p:sp>
          <p:nvSpPr>
            <p:cNvPr id="18464" name="Text Box 30"/>
            <p:cNvSpPr txBox="1">
              <a:spLocks noChangeArrowheads="1"/>
            </p:cNvSpPr>
            <p:nvPr/>
          </p:nvSpPr>
          <p:spPr bwMode="auto">
            <a:xfrm>
              <a:off x="385" y="2655"/>
              <a:ext cx="5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800" i="1">
                  <a:solidFill>
                    <a:schemeClr val="bg1"/>
                  </a:solidFill>
                  <a:latin typeface="Arial" charset="0"/>
                </a:rPr>
                <a:t>3 mois</a:t>
              </a:r>
            </a:p>
          </p:txBody>
        </p:sp>
      </p:grpSp>
      <p:grpSp>
        <p:nvGrpSpPr>
          <p:cNvPr id="741411" name="Group 35"/>
          <p:cNvGrpSpPr>
            <a:grpSpLocks/>
          </p:cNvGrpSpPr>
          <p:nvPr/>
        </p:nvGrpSpPr>
        <p:grpSpPr bwMode="auto">
          <a:xfrm>
            <a:off x="1671638" y="4076700"/>
            <a:ext cx="1676400" cy="890588"/>
            <a:chOff x="1053" y="2568"/>
            <a:chExt cx="1056" cy="561"/>
          </a:xfrm>
        </p:grpSpPr>
        <p:sp>
          <p:nvSpPr>
            <p:cNvPr id="18456" name="AutoShape 36"/>
            <p:cNvSpPr>
              <a:spLocks noChangeArrowheads="1"/>
            </p:cNvSpPr>
            <p:nvPr/>
          </p:nvSpPr>
          <p:spPr bwMode="auto">
            <a:xfrm>
              <a:off x="1066" y="2568"/>
              <a:ext cx="1043" cy="408"/>
            </a:xfrm>
            <a:prstGeom prst="rightArrow">
              <a:avLst>
                <a:gd name="adj1" fmla="val 50000"/>
                <a:gd name="adj2" fmla="val 6390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800">
                <a:latin typeface="Arial" charset="0"/>
              </a:endParaRPr>
            </a:p>
          </p:txBody>
        </p:sp>
        <p:sp>
          <p:nvSpPr>
            <p:cNvPr id="18457" name="Text Box 37"/>
            <p:cNvSpPr txBox="1">
              <a:spLocks noChangeArrowheads="1"/>
            </p:cNvSpPr>
            <p:nvPr/>
          </p:nvSpPr>
          <p:spPr bwMode="auto">
            <a:xfrm>
              <a:off x="1066" y="2659"/>
              <a:ext cx="7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800" b="1">
                  <a:solidFill>
                    <a:schemeClr val="bg1"/>
                  </a:solidFill>
                  <a:latin typeface="Arial" charset="0"/>
                </a:rPr>
                <a:t>APD</a:t>
              </a:r>
            </a:p>
          </p:txBody>
        </p:sp>
        <p:sp>
          <p:nvSpPr>
            <p:cNvPr id="18458" name="Text Box 38"/>
            <p:cNvSpPr txBox="1">
              <a:spLocks noChangeArrowheads="1"/>
            </p:cNvSpPr>
            <p:nvPr/>
          </p:nvSpPr>
          <p:spPr bwMode="auto">
            <a:xfrm>
              <a:off x="1053" y="2898"/>
              <a:ext cx="7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Arial" charset="0"/>
                </a:rPr>
                <a:t>5 mois</a:t>
              </a:r>
            </a:p>
          </p:txBody>
        </p:sp>
      </p:grpSp>
      <p:pic>
        <p:nvPicPr>
          <p:cNvPr id="1844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1" r="80399" b="-96"/>
          <a:stretch>
            <a:fillRect/>
          </a:stretch>
        </p:blipFill>
        <p:spPr bwMode="auto">
          <a:xfrm>
            <a:off x="7177088" y="115888"/>
            <a:ext cx="164306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284912" cy="509588"/>
          </a:xfrm>
        </p:spPr>
        <p:txBody>
          <a:bodyPr/>
          <a:lstStyle/>
          <a:p>
            <a:pPr eaLnBrk="1" hangingPunct="1"/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Les débuts d’UKAD</a:t>
            </a:r>
            <a:endParaRPr lang="fr-FR" altLang="fr-FR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8313" y="1484312"/>
            <a:ext cx="8351837" cy="482500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000" dirty="0" smtClean="0"/>
              <a:t>2011 :</a:t>
            </a: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1800" dirty="0" smtClean="0"/>
              <a:t> 3 clients (Pamiers, </a:t>
            </a:r>
            <a:r>
              <a:rPr lang="fr-FR" sz="1800" dirty="0" err="1" smtClean="0"/>
              <a:t>Dynamet</a:t>
            </a:r>
            <a:r>
              <a:rPr lang="fr-FR" sz="1800" dirty="0" smtClean="0"/>
              <a:t>, </a:t>
            </a:r>
            <a:r>
              <a:rPr lang="fr-FR" sz="1800" dirty="0" err="1" smtClean="0"/>
              <a:t>Melesi</a:t>
            </a:r>
            <a:r>
              <a:rPr lang="fr-FR" sz="18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1800" dirty="0" smtClean="0"/>
              <a:t> 17 tonnes !</a:t>
            </a:r>
          </a:p>
          <a:p>
            <a:pPr marL="0" indent="0">
              <a:buNone/>
              <a:defRPr/>
            </a:pPr>
            <a:endParaRPr lang="fr-FR" sz="1100" dirty="0"/>
          </a:p>
          <a:p>
            <a:pPr marL="0" indent="0">
              <a:buNone/>
              <a:defRPr/>
            </a:pPr>
            <a:r>
              <a:rPr lang="fr-FR" sz="2000" dirty="0" smtClean="0"/>
              <a:t>2012 :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1800" dirty="0"/>
              <a:t> </a:t>
            </a:r>
            <a:r>
              <a:rPr lang="fr-FR" sz="1800" dirty="0" smtClean="0"/>
              <a:t>4 clients (+ </a:t>
            </a:r>
            <a:r>
              <a:rPr lang="fr-FR" sz="1800" dirty="0" err="1" smtClean="0"/>
              <a:t>Stainless</a:t>
            </a:r>
            <a:r>
              <a:rPr lang="fr-FR" sz="18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1800" dirty="0"/>
              <a:t> </a:t>
            </a:r>
            <a:r>
              <a:rPr lang="fr-FR" sz="1800" dirty="0" smtClean="0"/>
              <a:t>58 tonnes (Grade 2, TA6V et TA6VELI)</a:t>
            </a:r>
          </a:p>
          <a:p>
            <a:pPr marL="0" indent="0">
              <a:buNone/>
              <a:defRPr/>
            </a:pPr>
            <a:endParaRPr lang="fr-FR" sz="1100" dirty="0"/>
          </a:p>
          <a:p>
            <a:pPr marL="0" indent="0">
              <a:buNone/>
              <a:defRPr/>
            </a:pPr>
            <a:r>
              <a:rPr lang="fr-FR" sz="2000" dirty="0" smtClean="0"/>
              <a:t>2013 </a:t>
            </a:r>
            <a:r>
              <a:rPr lang="fr-FR" sz="2000" dirty="0"/>
              <a:t>:</a:t>
            </a:r>
            <a:endParaRPr lang="fr-FR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1800" dirty="0"/>
              <a:t> </a:t>
            </a:r>
            <a:r>
              <a:rPr lang="fr-FR" sz="1800" dirty="0" smtClean="0"/>
              <a:t>9 </a:t>
            </a:r>
            <a:r>
              <a:rPr lang="fr-FR" sz="1800" dirty="0"/>
              <a:t>clients (+ </a:t>
            </a:r>
            <a:r>
              <a:rPr lang="fr-FR" sz="1800" dirty="0" smtClean="0"/>
              <a:t>Marle, </a:t>
            </a:r>
            <a:r>
              <a:rPr lang="fr-FR" sz="1800" dirty="0" err="1" smtClean="0"/>
              <a:t>Aesculap</a:t>
            </a:r>
            <a:r>
              <a:rPr lang="fr-FR" sz="1800" dirty="0" smtClean="0"/>
              <a:t>, Forge de Bologne, </a:t>
            </a:r>
            <a:r>
              <a:rPr lang="fr-FR" sz="1800" dirty="0" err="1" smtClean="0"/>
              <a:t>Böhler</a:t>
            </a:r>
            <a:r>
              <a:rPr lang="fr-FR" sz="1800" dirty="0" smtClean="0"/>
              <a:t>, Otto Fuchs)</a:t>
            </a:r>
            <a:endParaRPr lang="fr-FR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1800" dirty="0"/>
              <a:t> </a:t>
            </a:r>
            <a:r>
              <a:rPr lang="fr-FR" sz="1800" dirty="0" smtClean="0"/>
              <a:t>778 tonnes (grade 2, TA6V et TA6V ELI)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1100" dirty="0"/>
          </a:p>
          <a:p>
            <a:pPr marL="0" indent="0">
              <a:buNone/>
              <a:defRPr/>
            </a:pPr>
            <a:r>
              <a:rPr lang="fr-FR" sz="2000" dirty="0" smtClean="0"/>
              <a:t>2014 </a:t>
            </a:r>
            <a:r>
              <a:rPr lang="fr-FR" sz="2000" dirty="0"/>
              <a:t>:</a:t>
            </a:r>
            <a:endParaRPr lang="fr-FR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1800" dirty="0"/>
              <a:t> </a:t>
            </a:r>
            <a:r>
              <a:rPr lang="fr-FR" sz="1800" dirty="0" smtClean="0"/>
              <a:t>En construction ( Boeing ?, Alcoa, Plymouth, …)</a:t>
            </a:r>
            <a:endParaRPr lang="fr-FR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1800" dirty="0"/>
              <a:t> </a:t>
            </a:r>
            <a:r>
              <a:rPr lang="fr-FR" sz="1800" dirty="0" smtClean="0"/>
              <a:t>Budget 1550 t titane (hors Taf)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536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284912" cy="509588"/>
          </a:xfrm>
        </p:spPr>
        <p:txBody>
          <a:bodyPr/>
          <a:lstStyle/>
          <a:p>
            <a:pPr eaLnBrk="1" hangingPunct="1"/>
            <a:r>
              <a:rPr lang="fr-FR" altLang="fr-FR" kern="12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2013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fr-FR" dirty="0" smtClean="0"/>
              <a:t>Sécurité </a:t>
            </a:r>
            <a:r>
              <a:rPr lang="fr-FR" dirty="0" smtClean="0"/>
              <a:t>:  TF1=TF2+TG=0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fr-FR" dirty="0" smtClean="0"/>
              <a:t>OTD </a:t>
            </a:r>
            <a:r>
              <a:rPr lang="fr-FR" dirty="0" smtClean="0"/>
              <a:t>&gt; 80 % </a:t>
            </a:r>
            <a:r>
              <a:rPr lang="fr-FR" dirty="0" smtClean="0"/>
              <a:t>Marché Aéronautique 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fr-FR" dirty="0" smtClean="0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fr-FR" dirty="0" smtClean="0"/>
              <a:t>Nombreux développements et qualifications. </a:t>
            </a:r>
          </a:p>
          <a:p>
            <a:pPr marL="0" indent="0" eaLnBrk="1" hangingPunct="1">
              <a:buNone/>
              <a:defRPr/>
            </a:pPr>
            <a:endParaRPr lang="fr-FR" dirty="0" smtClean="0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fr-FR" dirty="0" smtClean="0"/>
              <a:t> effectif 37 ETP à fin 2013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fr-FR" dirty="0" smtClean="0"/>
              <a:t>3 équipes de forge pour 2014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fr-FR" dirty="0" smtClean="0"/>
              <a:t>1 nouveau four : sept 13</a:t>
            </a:r>
          </a:p>
          <a:p>
            <a:pPr eaLnBrk="1" hangingPunct="1"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92817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>
                <a:solidFill>
                  <a:srgbClr val="FF0000"/>
                </a:solidFill>
              </a:rPr>
              <a:t>2014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635" y="1484312"/>
            <a:ext cx="8351837" cy="496902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 Doublement </a:t>
            </a:r>
            <a:r>
              <a:rPr lang="fr-FR" sz="2000" dirty="0" smtClean="0"/>
              <a:t>du </a:t>
            </a:r>
            <a:r>
              <a:rPr lang="fr-FR" sz="2000" dirty="0" smtClean="0"/>
              <a:t>Volume</a:t>
            </a:r>
            <a:endParaRPr lang="fr-FR" sz="20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 Effectif </a:t>
            </a:r>
            <a:r>
              <a:rPr lang="fr-FR" sz="2000" dirty="0" smtClean="0"/>
              <a:t>46 ETP à fin 2014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 1 </a:t>
            </a:r>
            <a:r>
              <a:rPr lang="fr-FR" sz="2000" dirty="0" smtClean="0"/>
              <a:t>nouveau four : sept </a:t>
            </a:r>
            <a:r>
              <a:rPr lang="fr-FR" sz="2000" dirty="0" smtClean="0"/>
              <a:t>2014</a:t>
            </a:r>
          </a:p>
          <a:p>
            <a:pPr marL="0" indent="0" eaLnBrk="1" hangingPunct="1">
              <a:buNone/>
              <a:defRPr/>
            </a:pPr>
            <a:endParaRPr lang="fr-FR" sz="1400" dirty="0" smtClean="0"/>
          </a:p>
          <a:p>
            <a:pPr marL="0" indent="0" eaLnBrk="1" hangingPunct="1">
              <a:buNone/>
              <a:defRPr/>
            </a:pPr>
            <a:r>
              <a:rPr lang="fr-FR" sz="2000" dirty="0" smtClean="0"/>
              <a:t>Thèmes Prioritaires :</a:t>
            </a:r>
            <a:endParaRPr lang="fr-FR" sz="20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 Sécurité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 Réduction des cycles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 Mise au Mille</a:t>
            </a:r>
            <a:endParaRPr lang="fr-FR" sz="20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fr-FR" sz="2000" dirty="0" smtClean="0"/>
          </a:p>
          <a:p>
            <a:pPr marL="0" indent="0" eaLnBrk="1" hangingPunct="1">
              <a:buNone/>
              <a:defRPr/>
            </a:pPr>
            <a:r>
              <a:rPr lang="fr-FR" sz="2000" dirty="0" smtClean="0"/>
              <a:t>Développement 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 Qualification nouveaux clients </a:t>
            </a:r>
            <a:r>
              <a:rPr lang="fr-FR" sz="2000" dirty="0" err="1" smtClean="0"/>
              <a:t>Aéro</a:t>
            </a:r>
            <a:endParaRPr lang="fr-FR" sz="20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 </a:t>
            </a:r>
            <a:r>
              <a:rPr lang="fr-FR" sz="2000" dirty="0" smtClean="0"/>
              <a:t>Validation gamme laminage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 </a:t>
            </a:r>
            <a:r>
              <a:rPr lang="fr-FR" sz="2000" dirty="0" smtClean="0"/>
              <a:t>Extension des formats produits (études plats, grosses billettes).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fr-FR" sz="20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fr-FR" sz="2000" dirty="0" smtClean="0"/>
          </a:p>
          <a:p>
            <a:pPr eaLnBrk="1" hangingPunct="1">
              <a:defRPr/>
            </a:pPr>
            <a:endParaRPr lang="fr-FR" sz="2000" dirty="0" smtClean="0"/>
          </a:p>
          <a:p>
            <a:pPr eaLnBrk="1" hangingPunct="1">
              <a:defRPr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3889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509120"/>
            <a:ext cx="3694261" cy="144016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solidFill>
                  <a:srgbClr val="FF0000"/>
                </a:solidFill>
              </a:rPr>
              <a:t>Merci de votre attention</a:t>
            </a:r>
            <a:endParaRPr lang="fr-FR" altLang="fr-FR" dirty="0" smtClean="0">
              <a:solidFill>
                <a:srgbClr val="FF0000"/>
              </a:solidFill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3933056"/>
            <a:ext cx="4865092" cy="2683074"/>
          </a:xfrm>
        </p:spPr>
      </p:pic>
      <p:pic>
        <p:nvPicPr>
          <p:cNvPr id="5" name="Picture 3" descr="UK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0768"/>
            <a:ext cx="6840884" cy="25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tion_AD08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16849</TotalTime>
  <Words>372</Words>
  <Application>Microsoft Office PowerPoint</Application>
  <PresentationFormat>Affichage à l'écran (4:3)</PresentationFormat>
  <Paragraphs>110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Verdana</vt:lpstr>
      <vt:lpstr>Arial Narrow</vt:lpstr>
      <vt:lpstr>Wingdings</vt:lpstr>
      <vt:lpstr>Presentation_AD08</vt:lpstr>
      <vt:lpstr>Présentation PowerPoint</vt:lpstr>
      <vt:lpstr>Naissance d’UKAD</vt:lpstr>
      <vt:lpstr>Naissance d’UKAD</vt:lpstr>
      <vt:lpstr>UKAD</vt:lpstr>
      <vt:lpstr>Présentation PowerPoint</vt:lpstr>
      <vt:lpstr>Les débuts d’UKAD</vt:lpstr>
      <vt:lpstr>2013</vt:lpstr>
      <vt:lpstr>2014</vt:lpstr>
      <vt:lpstr>Merci de votre attention</vt:lpstr>
    </vt:vector>
  </TitlesOfParts>
  <Company>Aubert &amp; Duval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cohadonv</dc:creator>
  <cp:lastModifiedBy>Patrick Delaborde</cp:lastModifiedBy>
  <cp:revision>356</cp:revision>
  <dcterms:created xsi:type="dcterms:W3CDTF">2008-05-27T15:51:13Z</dcterms:created>
  <dcterms:modified xsi:type="dcterms:W3CDTF">2014-04-15T21:05:35Z</dcterms:modified>
</cp:coreProperties>
</file>