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58"/>
  </p:notesMasterIdLst>
  <p:handoutMasterIdLst>
    <p:handoutMasterId r:id="rId59"/>
  </p:handoutMasterIdLst>
  <p:sldIdLst>
    <p:sldId id="257" r:id="rId3"/>
    <p:sldId id="286" r:id="rId4"/>
    <p:sldId id="317" r:id="rId5"/>
    <p:sldId id="333" r:id="rId6"/>
    <p:sldId id="273" r:id="rId7"/>
    <p:sldId id="280" r:id="rId8"/>
    <p:sldId id="282" r:id="rId9"/>
    <p:sldId id="283" r:id="rId10"/>
    <p:sldId id="284" r:id="rId11"/>
    <p:sldId id="285" r:id="rId12"/>
    <p:sldId id="316" r:id="rId13"/>
    <p:sldId id="287" r:id="rId14"/>
    <p:sldId id="288" r:id="rId15"/>
    <p:sldId id="289" r:id="rId16"/>
    <p:sldId id="290" r:id="rId17"/>
    <p:sldId id="291" r:id="rId18"/>
    <p:sldId id="322" r:id="rId19"/>
    <p:sldId id="324" r:id="rId20"/>
    <p:sldId id="292" r:id="rId21"/>
    <p:sldId id="323" r:id="rId22"/>
    <p:sldId id="293" r:id="rId23"/>
    <p:sldId id="330" r:id="rId24"/>
    <p:sldId id="294" r:id="rId25"/>
    <p:sldId id="295" r:id="rId26"/>
    <p:sldId id="296" r:id="rId27"/>
    <p:sldId id="301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26" r:id="rId40"/>
    <p:sldId id="327" r:id="rId41"/>
    <p:sldId id="328" r:id="rId42"/>
    <p:sldId id="334" r:id="rId43"/>
    <p:sldId id="335" r:id="rId44"/>
    <p:sldId id="336" r:id="rId45"/>
    <p:sldId id="329" r:id="rId46"/>
    <p:sldId id="338" r:id="rId47"/>
    <p:sldId id="337" r:id="rId48"/>
    <p:sldId id="318" r:id="rId49"/>
    <p:sldId id="299" r:id="rId50"/>
    <p:sldId id="297" r:id="rId51"/>
    <p:sldId id="320" r:id="rId52"/>
    <p:sldId id="332" r:id="rId53"/>
    <p:sldId id="331" r:id="rId54"/>
    <p:sldId id="298" r:id="rId55"/>
    <p:sldId id="314" r:id="rId56"/>
    <p:sldId id="315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7" d="100"/>
          <a:sy n="67" d="100"/>
        </p:scale>
        <p:origin x="-5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E0E8B-0C58-4356-AAEF-08F3B90809D3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86F3D-32E7-4B60-8DE9-B105D8ADA7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15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4C191-CA6C-4A4A-B337-B437E217366D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B85F1-8C75-4908-9E91-D7EB6B9F38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48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8120C8-702E-44F3-8FCC-8FF236137421}" type="slidenum">
              <a:rPr lang="fr-FR" altLang="fr-FR" sz="1100"/>
              <a:pPr eaLnBrk="1" hangingPunct="1">
                <a:spcBef>
                  <a:spcPct val="0"/>
                </a:spcBef>
              </a:pPr>
              <a:t>1</a:t>
            </a:fld>
            <a:endParaRPr lang="fr-FR" altLang="fr-FR" sz="11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7117AA-EB60-42FD-9AD0-8400B90D873F}" type="slidenum">
              <a:rPr lang="fr-FR" altLang="fr-FR" sz="1100"/>
              <a:pPr eaLnBrk="1" hangingPunct="1">
                <a:spcBef>
                  <a:spcPct val="0"/>
                </a:spcBef>
              </a:pPr>
              <a:t>12</a:t>
            </a:fld>
            <a:endParaRPr lang="fr-FR" altLang="fr-FR" sz="11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A4E58D-05EC-4C98-A618-E0B4129E819E}" type="slidenum">
              <a:rPr lang="fr-FR" altLang="fr-FR" sz="1100"/>
              <a:pPr eaLnBrk="1" hangingPunct="1">
                <a:spcBef>
                  <a:spcPct val="0"/>
                </a:spcBef>
              </a:pPr>
              <a:t>13</a:t>
            </a:fld>
            <a:endParaRPr lang="fr-FR" altLang="fr-FR" sz="11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BBDB83-F46A-40F6-85AB-26266D0F132B}" type="slidenum">
              <a:rPr lang="fr-FR" altLang="fr-FR" sz="1100"/>
              <a:pPr eaLnBrk="1" hangingPunct="1">
                <a:spcBef>
                  <a:spcPct val="0"/>
                </a:spcBef>
              </a:pPr>
              <a:t>14</a:t>
            </a:fld>
            <a:endParaRPr lang="fr-FR" altLang="fr-FR" sz="11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A078C2-10E2-4CA0-8E29-B8793D078AE6}" type="slidenum">
              <a:rPr lang="fr-FR" altLang="fr-FR" sz="1100"/>
              <a:pPr eaLnBrk="1" hangingPunct="1">
                <a:spcBef>
                  <a:spcPct val="0"/>
                </a:spcBef>
              </a:pPr>
              <a:t>15</a:t>
            </a:fld>
            <a:endParaRPr lang="fr-FR" altLang="fr-FR" sz="11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3AAFD1-B1B5-47A8-80C9-DE4CF241ECF3}" type="slidenum">
              <a:rPr lang="fr-FR" altLang="fr-FR" sz="1100"/>
              <a:pPr eaLnBrk="1" hangingPunct="1">
                <a:spcBef>
                  <a:spcPct val="0"/>
                </a:spcBef>
              </a:pPr>
              <a:t>16</a:t>
            </a:fld>
            <a:endParaRPr lang="fr-FR" altLang="fr-FR" sz="11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D4C177-5C14-417B-90A6-62E9FE8752DC}" type="slidenum">
              <a:rPr lang="fr-FR" altLang="fr-FR" sz="1100"/>
              <a:pPr eaLnBrk="1" hangingPunct="1">
                <a:spcBef>
                  <a:spcPct val="0"/>
                </a:spcBef>
              </a:pPr>
              <a:t>19</a:t>
            </a:fld>
            <a:endParaRPr lang="fr-FR" altLang="fr-FR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A846DB-E9CC-44C2-9013-867F43329A7D}" type="slidenum">
              <a:rPr lang="fr-FR" altLang="fr-FR" sz="1100"/>
              <a:pPr eaLnBrk="1" hangingPunct="1">
                <a:spcBef>
                  <a:spcPct val="0"/>
                </a:spcBef>
              </a:pPr>
              <a:t>21</a:t>
            </a:fld>
            <a:endParaRPr lang="fr-FR" altLang="fr-FR" sz="11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A846DB-E9CC-44C2-9013-867F43329A7D}" type="slidenum">
              <a:rPr lang="fr-FR" altLang="fr-FR" sz="1100"/>
              <a:pPr eaLnBrk="1" hangingPunct="1">
                <a:spcBef>
                  <a:spcPct val="0"/>
                </a:spcBef>
              </a:pPr>
              <a:t>22</a:t>
            </a:fld>
            <a:endParaRPr lang="fr-FR" altLang="fr-FR" sz="11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BB4047-5A8E-4E16-8514-B1ED3D8BAE7B}" type="slidenum">
              <a:rPr lang="fr-FR" altLang="fr-FR" sz="1100"/>
              <a:pPr eaLnBrk="1" hangingPunct="1">
                <a:spcBef>
                  <a:spcPct val="0"/>
                </a:spcBef>
              </a:pPr>
              <a:t>23</a:t>
            </a:fld>
            <a:endParaRPr lang="fr-FR" altLang="fr-FR" sz="11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F56873-5A43-4026-8FC3-A4A5470B3EBD}" type="slidenum">
              <a:rPr lang="fr-FR" altLang="fr-FR" sz="1100"/>
              <a:pPr eaLnBrk="1" hangingPunct="1">
                <a:spcBef>
                  <a:spcPct val="0"/>
                </a:spcBef>
              </a:pPr>
              <a:t>24</a:t>
            </a:fld>
            <a:endParaRPr lang="fr-FR" altLang="fr-FR" sz="11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B0B90B-D568-4E26-B803-61A2DBF0B2AA}" type="slidenum">
              <a:rPr lang="fr-FR" altLang="fr-FR" sz="1100"/>
              <a:pPr eaLnBrk="1" hangingPunct="1">
                <a:spcBef>
                  <a:spcPct val="0"/>
                </a:spcBef>
              </a:pPr>
              <a:t>2</a:t>
            </a:fld>
            <a:endParaRPr lang="fr-FR" altLang="fr-FR" sz="11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9EB351-EA96-47B4-B495-769627213824}" type="slidenum">
              <a:rPr lang="fr-FR" altLang="fr-FR" sz="1100"/>
              <a:pPr eaLnBrk="1" hangingPunct="1">
                <a:spcBef>
                  <a:spcPct val="0"/>
                </a:spcBef>
              </a:pPr>
              <a:t>25</a:t>
            </a:fld>
            <a:endParaRPr lang="fr-FR" altLang="fr-FR" sz="11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514A13-4555-4341-82E1-F872E95C5D4A}" type="slidenum">
              <a:rPr lang="fr-FR" altLang="fr-FR" sz="1100"/>
              <a:pPr eaLnBrk="1" hangingPunct="1">
                <a:spcBef>
                  <a:spcPct val="0"/>
                </a:spcBef>
              </a:pPr>
              <a:t>26</a:t>
            </a:fld>
            <a:endParaRPr lang="fr-FR" altLang="fr-FR" sz="11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1CBEAB-F58F-440C-95B1-C4AAF639952E}" type="slidenum">
              <a:rPr lang="fr-FR" altLang="fr-FR" sz="1100"/>
              <a:pPr eaLnBrk="1" hangingPunct="1">
                <a:spcBef>
                  <a:spcPct val="0"/>
                </a:spcBef>
              </a:pPr>
              <a:t>27</a:t>
            </a:fld>
            <a:endParaRPr lang="fr-FR" altLang="fr-FR" sz="11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089A0F-C9B7-4F04-88CE-1CA64798DB27}" type="slidenum">
              <a:rPr lang="fr-FR" altLang="fr-FR" sz="1100"/>
              <a:pPr eaLnBrk="1" hangingPunct="1">
                <a:spcBef>
                  <a:spcPct val="0"/>
                </a:spcBef>
              </a:pPr>
              <a:t>29</a:t>
            </a:fld>
            <a:endParaRPr lang="fr-FR" altLang="fr-FR" sz="11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DBB090-AD53-4960-AFCA-16F637CFD439}" type="slidenum">
              <a:rPr lang="fr-FR" altLang="fr-FR" sz="1100"/>
              <a:pPr eaLnBrk="1" hangingPunct="1">
                <a:spcBef>
                  <a:spcPct val="0"/>
                </a:spcBef>
              </a:pPr>
              <a:t>30</a:t>
            </a:fld>
            <a:endParaRPr lang="fr-FR" altLang="fr-FR" sz="11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r>
              <a:rPr lang="fr-FR" altLang="fr-FR" smtClean="0"/>
              <a:t>34 000 m3 déplacés</a:t>
            </a:r>
          </a:p>
          <a:p>
            <a:pPr eaLnBrk="1" hangingPunct="1"/>
            <a:r>
              <a:rPr lang="fr-FR" altLang="fr-FR" smtClean="0"/>
              <a:t>Plateforme 258 m X 132 m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A86597-3D0E-42B0-82F5-A00DECBC732F}" type="slidenum">
              <a:rPr lang="fr-FR" altLang="fr-FR" sz="1100"/>
              <a:pPr eaLnBrk="1" hangingPunct="1">
                <a:spcBef>
                  <a:spcPct val="0"/>
                </a:spcBef>
              </a:pPr>
              <a:t>31</a:t>
            </a:fld>
            <a:endParaRPr lang="fr-FR" altLang="fr-FR" sz="11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r>
              <a:rPr lang="fr-FR" altLang="fr-FR" smtClean="0"/>
              <a:t>34 000 m3 déplacés</a:t>
            </a:r>
          </a:p>
          <a:p>
            <a:pPr eaLnBrk="1" hangingPunct="1"/>
            <a:r>
              <a:rPr lang="fr-FR" altLang="fr-FR" smtClean="0"/>
              <a:t>Plateforme 258 m X 132 m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7453BE-480C-4593-95AC-8EC7D58DB220}" type="slidenum">
              <a:rPr lang="fr-FR" altLang="fr-FR" sz="1100"/>
              <a:pPr eaLnBrk="1" hangingPunct="1">
                <a:spcBef>
                  <a:spcPct val="0"/>
                </a:spcBef>
              </a:pPr>
              <a:t>32</a:t>
            </a:fld>
            <a:endParaRPr lang="fr-FR" altLang="fr-FR" sz="11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r>
              <a:rPr lang="fr-FR" altLang="fr-FR" smtClean="0"/>
              <a:t>34 000 m3 déplacés</a:t>
            </a:r>
          </a:p>
          <a:p>
            <a:pPr eaLnBrk="1" hangingPunct="1"/>
            <a:r>
              <a:rPr lang="fr-FR" altLang="fr-FR" smtClean="0"/>
              <a:t>Plateforme 258 m X 132 m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BE2C1F-53FC-4EE6-8FFC-1239CB7052DF}" type="slidenum">
              <a:rPr lang="fr-FR" altLang="fr-FR" sz="1100"/>
              <a:pPr eaLnBrk="1" hangingPunct="1">
                <a:spcBef>
                  <a:spcPct val="0"/>
                </a:spcBef>
              </a:pPr>
              <a:t>33</a:t>
            </a:fld>
            <a:endParaRPr lang="fr-FR" altLang="fr-FR" sz="11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r>
              <a:rPr lang="fr-FR" altLang="fr-FR" smtClean="0"/>
              <a:t>34 000 m3 déplacés</a:t>
            </a:r>
          </a:p>
          <a:p>
            <a:pPr eaLnBrk="1" hangingPunct="1"/>
            <a:r>
              <a:rPr lang="fr-FR" altLang="fr-FR" smtClean="0"/>
              <a:t>Plateforme 258 m X 132 m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B75BA0-82BB-494E-AE4F-0282F2735956}" type="slidenum">
              <a:rPr lang="fr-FR" altLang="fr-FR" sz="1100"/>
              <a:pPr eaLnBrk="1" hangingPunct="1">
                <a:spcBef>
                  <a:spcPct val="0"/>
                </a:spcBef>
              </a:pPr>
              <a:t>34</a:t>
            </a:fld>
            <a:endParaRPr lang="fr-FR" altLang="fr-FR" sz="11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487363"/>
            <a:ext cx="5508625" cy="413226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715075"/>
            <a:ext cx="5489261" cy="3743446"/>
          </a:xfrm>
          <a:noFill/>
        </p:spPr>
        <p:txBody>
          <a:bodyPr lIns="87462" tIns="43730" rIns="87462" bIns="43730"/>
          <a:lstStyle/>
          <a:p>
            <a:pPr eaLnBrk="1" hangingPunct="1"/>
            <a:endParaRPr lang="en-US" alt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6A3B00-2C98-415D-94EE-3C87C1BA37E6}" type="slidenum">
              <a:rPr lang="fr-FR" altLang="fr-FR" sz="1100"/>
              <a:pPr eaLnBrk="1" hangingPunct="1">
                <a:spcBef>
                  <a:spcPct val="0"/>
                </a:spcBef>
              </a:pPr>
              <a:t>35</a:t>
            </a:fld>
            <a:endParaRPr lang="fr-FR" altLang="fr-FR" sz="11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487363"/>
            <a:ext cx="5508625" cy="4132262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715075"/>
            <a:ext cx="5489261" cy="3743446"/>
          </a:xfrm>
          <a:noFill/>
        </p:spPr>
        <p:txBody>
          <a:bodyPr lIns="87462" tIns="43730" rIns="87462" bIns="43730"/>
          <a:lstStyle/>
          <a:p>
            <a:pPr eaLnBrk="1" hangingPunct="1"/>
            <a:endParaRPr lang="en-US" alt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099B54-3536-4BC7-A5BD-83CBD55BCC29}" type="slidenum">
              <a:rPr lang="fr-FR" altLang="fr-FR" sz="1100"/>
              <a:pPr eaLnBrk="1" hangingPunct="1">
                <a:spcBef>
                  <a:spcPct val="0"/>
                </a:spcBef>
              </a:pPr>
              <a:t>3</a:t>
            </a:fld>
            <a:endParaRPr lang="fr-FR" altLang="fr-FR" sz="11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D07699-F7C7-4158-B44D-8600DAEA3F96}" type="slidenum">
              <a:rPr lang="fr-FR" altLang="en-US" sz="1100"/>
              <a:pPr eaLnBrk="1" hangingPunct="1"/>
              <a:t>38</a:t>
            </a:fld>
            <a:endParaRPr lang="fr-FR" altLang="en-US" sz="11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485775"/>
            <a:ext cx="5508625" cy="4132263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715962"/>
            <a:ext cx="5487013" cy="3741565"/>
          </a:xfrm>
          <a:noFill/>
        </p:spPr>
        <p:txBody>
          <a:bodyPr lIns="87465" tIns="43732" rIns="87465" bIns="43732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F4B0AC-CB6D-4BBB-AB52-6CD7A305C3D6}" type="slidenum">
              <a:rPr lang="fr-FR" altLang="en-US" sz="1100"/>
              <a:pPr eaLnBrk="1" hangingPunct="1"/>
              <a:t>39</a:t>
            </a:fld>
            <a:endParaRPr lang="fr-FR" altLang="en-US" sz="11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485775"/>
            <a:ext cx="5508625" cy="413226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715962"/>
            <a:ext cx="5487013" cy="3741565"/>
          </a:xfrm>
          <a:noFill/>
        </p:spPr>
        <p:txBody>
          <a:bodyPr lIns="87465" tIns="43732" rIns="87465" bIns="43732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AA2C67-0F36-48EF-9FC9-F459B3044929}" type="slidenum">
              <a:rPr lang="fr-FR" altLang="fr-FR" sz="1100"/>
              <a:pPr eaLnBrk="1" hangingPunct="1">
                <a:spcBef>
                  <a:spcPct val="0"/>
                </a:spcBef>
              </a:pPr>
              <a:t>42</a:t>
            </a:fld>
            <a:endParaRPr lang="fr-FR" altLang="fr-FR" sz="11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23091D-C061-4F59-8B8F-45D6DC3183F5}" type="slidenum">
              <a:rPr lang="fr-FR" altLang="fr-FR" sz="1100"/>
              <a:pPr eaLnBrk="1" hangingPunct="1">
                <a:spcBef>
                  <a:spcPct val="0"/>
                </a:spcBef>
              </a:pPr>
              <a:t>43</a:t>
            </a:fld>
            <a:endParaRPr lang="fr-FR" altLang="fr-FR" sz="11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91C82E-F1B1-44A5-8D5B-3F27123CB633}" type="slidenum">
              <a:rPr lang="fr-FR" altLang="fr-FR" sz="1100"/>
              <a:pPr eaLnBrk="1" hangingPunct="1">
                <a:spcBef>
                  <a:spcPct val="0"/>
                </a:spcBef>
              </a:pPr>
              <a:t>45</a:t>
            </a:fld>
            <a:endParaRPr lang="fr-FR" altLang="fr-FR" sz="11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803BCE-8B6E-43B6-AC8F-C53F9D5F6696}" type="slidenum">
              <a:rPr lang="fr-FR" altLang="fr-FR" sz="1100"/>
              <a:pPr eaLnBrk="1" hangingPunct="1">
                <a:spcBef>
                  <a:spcPct val="0"/>
                </a:spcBef>
              </a:pPr>
              <a:t>46</a:t>
            </a:fld>
            <a:endParaRPr lang="fr-FR" altLang="fr-FR" sz="11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CA 2013 18,6 M€</a:t>
            </a:r>
          </a:p>
          <a:p>
            <a:r>
              <a:rPr lang="fr-FR" dirty="0" smtClean="0"/>
              <a:t>Budget 2014 1565 t 600 t taf Ca : 39 M€   2015 2500 t 1100 t taf  Ca 64 M€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B818DA-026B-40FE-9D17-C3FC8CEFFCEE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25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2B5DC0-DF12-4F89-9703-FA3453FB9D8E}" type="slidenum">
              <a:rPr lang="fr-FR" altLang="fr-FR" sz="1100"/>
              <a:pPr eaLnBrk="1" hangingPunct="1">
                <a:spcBef>
                  <a:spcPct val="0"/>
                </a:spcBef>
              </a:pPr>
              <a:t>6</a:t>
            </a:fld>
            <a:endParaRPr lang="fr-FR" altLang="fr-FR" sz="11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B5DFB2-E73D-4763-AE25-FEDC7772AE2C}" type="slidenum">
              <a:rPr lang="fr-FR" altLang="fr-FR" sz="1100"/>
              <a:pPr eaLnBrk="1" hangingPunct="1">
                <a:spcBef>
                  <a:spcPct val="0"/>
                </a:spcBef>
              </a:pPr>
              <a:t>7</a:t>
            </a:fld>
            <a:endParaRPr lang="fr-FR" altLang="fr-FR" sz="11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81D15F-EB1A-4D93-AFFA-EE821D148D0A}" type="slidenum">
              <a:rPr lang="fr-FR" altLang="fr-FR" sz="1100"/>
              <a:pPr eaLnBrk="1" hangingPunct="1">
                <a:spcBef>
                  <a:spcPct val="0"/>
                </a:spcBef>
              </a:pPr>
              <a:t>8</a:t>
            </a:fld>
            <a:endParaRPr lang="fr-FR" altLang="fr-FR" sz="11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03D1E7-27AC-44C8-BA5F-3C14B4C3ABEE}" type="slidenum">
              <a:rPr lang="fr-FR" altLang="fr-FR" sz="1100"/>
              <a:pPr eaLnBrk="1" hangingPunct="1">
                <a:spcBef>
                  <a:spcPct val="0"/>
                </a:spcBef>
              </a:pPr>
              <a:t>9</a:t>
            </a:fld>
            <a:endParaRPr lang="fr-FR" altLang="fr-FR" sz="11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1pPr>
            <a:lvl2pPr marL="1046222" indent="-402393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2pPr>
            <a:lvl3pPr marL="1609573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3pPr>
            <a:lvl4pPr marL="2253402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4pPr>
            <a:lvl5pPr marL="2897231" indent="-321915" defTabSz="845026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Arial" charset="0"/>
              </a:defRPr>
            </a:lvl5pPr>
            <a:lvl6pPr marL="3541060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6pPr>
            <a:lvl7pPr marL="4184889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7pPr>
            <a:lvl8pPr marL="4828718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8pPr>
            <a:lvl9pPr marL="5472547" indent="-321915" defTabSz="845026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49B10C-B6EC-4BEA-9DEB-3960AA613B31}" type="slidenum">
              <a:rPr lang="fr-FR" altLang="fr-FR" sz="1100"/>
              <a:pPr eaLnBrk="1" hangingPunct="1">
                <a:spcBef>
                  <a:spcPct val="0"/>
                </a:spcBef>
              </a:pPr>
              <a:t>10</a:t>
            </a:fld>
            <a:endParaRPr lang="fr-FR" altLang="fr-FR" sz="11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371" y="4343508"/>
            <a:ext cx="5489261" cy="4115014"/>
          </a:xfrm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07CFE2-B0CE-4A0B-931A-C0360180A928}" type="slidenum">
              <a:rPr lang="fr-FR" altLang="en-US" sz="1100"/>
              <a:pPr eaLnBrk="1" hangingPunct="1"/>
              <a:t>11</a:t>
            </a:fld>
            <a:endParaRPr lang="fr-FR" altLang="en-US" sz="11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485775"/>
            <a:ext cx="5508625" cy="4132263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715962"/>
            <a:ext cx="5487013" cy="3741565"/>
          </a:xfrm>
          <a:noFill/>
        </p:spPr>
        <p:txBody>
          <a:bodyPr lIns="87465" tIns="43732" rIns="87465" bIns="43732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4"/>
          <a:stretch>
            <a:fillRect/>
          </a:stretch>
        </p:blipFill>
        <p:spPr bwMode="auto">
          <a:xfrm>
            <a:off x="323528" y="0"/>
            <a:ext cx="2232248" cy="129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486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3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39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2700338" y="333375"/>
            <a:ext cx="6284912" cy="50958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8313" y="1484313"/>
            <a:ext cx="4098925" cy="22272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719638" y="1484313"/>
            <a:ext cx="4100512" cy="22272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8313" y="3863975"/>
            <a:ext cx="4098925" cy="22288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9638" y="3863975"/>
            <a:ext cx="4100512" cy="22288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125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68313" y="333375"/>
            <a:ext cx="8516937" cy="57594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680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2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58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87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4098925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19638" y="1484313"/>
            <a:ext cx="4100512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1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37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4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35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20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260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06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09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6413" y="333375"/>
            <a:ext cx="2128837" cy="575945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68313" y="333375"/>
            <a:ext cx="6235700" cy="5759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99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2700338" y="333375"/>
            <a:ext cx="6284912" cy="50958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8313" y="1484313"/>
            <a:ext cx="4098925" cy="22272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719638" y="1484313"/>
            <a:ext cx="4100512" cy="222726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8313" y="3863975"/>
            <a:ext cx="4098925" cy="22288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9638" y="3863975"/>
            <a:ext cx="4100512" cy="22288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1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68313" y="333375"/>
            <a:ext cx="8516937" cy="575945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75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2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0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1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7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9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5A893-15BA-4651-BDD9-E12C73A8DDAC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5A893-15BA-4651-BDD9-E12C73A8DDAC}" type="datetimeFigureOut">
              <a:rPr lang="en-US" smtClean="0"/>
              <a:t>7/1/2014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EAFAA-4C58-48EE-97D4-94CBBE8AA3E2}" type="slidenum">
              <a:rPr lang="en-US" smtClean="0"/>
              <a:t>‹N°›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4"/>
          <a:stretch>
            <a:fillRect/>
          </a:stretch>
        </p:blipFill>
        <p:spPr bwMode="auto">
          <a:xfrm>
            <a:off x="323528" y="0"/>
            <a:ext cx="2232248" cy="129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5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484313"/>
            <a:ext cx="835183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89288" y="63087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0338" y="333375"/>
            <a:ext cx="6284912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et modifiez le titre</a:t>
            </a:r>
          </a:p>
        </p:txBody>
      </p:sp>
      <p:sp>
        <p:nvSpPr>
          <p:cNvPr id="1030" name="Text Box 29"/>
          <p:cNvSpPr txBox="1">
            <a:spLocks noChangeArrowheads="1"/>
          </p:cNvSpPr>
          <p:nvPr userDrawn="1"/>
        </p:nvSpPr>
        <p:spPr bwMode="auto">
          <a:xfrm>
            <a:off x="7524750" y="6553200"/>
            <a:ext cx="6842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105C1CA5-52DE-4D1F-A14D-FA69DB851ACF}" type="slidenum">
              <a:rPr lang="fr-FR" sz="800" smtClean="0">
                <a:solidFill>
                  <a:srgbClr val="000000"/>
                </a:solidFill>
                <a:latin typeface="Verdana" pitchFamily="34" charset="0"/>
              </a:rPr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‹N°›</a:t>
            </a:fld>
            <a:endParaRPr lang="fr-FR" sz="80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" name="Picture 30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97326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88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</a:defRPr>
      </a:lvl9pPr>
    </p:titleStyle>
    <p:bodyStyle>
      <a:lvl1pPr marL="190500" indent="-1905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1905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1841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65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06600" indent="-1778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5pPr>
      <a:lvl6pPr marL="24638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6pPr>
      <a:lvl7pPr marL="29210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7pPr>
      <a:lvl8pPr marL="33782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8pPr>
      <a:lvl9pPr marL="3835400" algn="l" rtl="0" fontAlgn="base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10" Type="http://schemas.openxmlformats.org/officeDocument/2006/relationships/image" Target="../media/image42.png"/><Relationship Id="rId4" Type="http://schemas.openxmlformats.org/officeDocument/2006/relationships/image" Target="../media/image37.wmf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wmf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Magn%C3%A9sium" TargetMode="External"/><Relationship Id="rId2" Type="http://schemas.openxmlformats.org/officeDocument/2006/relationships/hyperlink" Target="http://fr.wikipedia.org/wiki/R%C3%A9action_d'oxydo-r%C3%A9duction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r.wikipedia.org/wiki/Wilhelm_Justin_Kroll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uel uka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5"/>
          <a:stretch>
            <a:fillRect/>
          </a:stretch>
        </p:blipFill>
        <p:spPr>
          <a:xfrm>
            <a:off x="323528" y="1314926"/>
            <a:ext cx="8466460" cy="5385912"/>
          </a:xfrm>
          <a:noFill/>
        </p:spPr>
      </p:pic>
      <p:sp>
        <p:nvSpPr>
          <p:cNvPr id="674819" name="Rectangle 3"/>
          <p:cNvSpPr>
            <a:spLocks noChangeArrowheads="1"/>
          </p:cNvSpPr>
          <p:nvPr/>
        </p:nvSpPr>
        <p:spPr bwMode="auto">
          <a:xfrm>
            <a:off x="210011" y="1196752"/>
            <a:ext cx="8640762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1016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190500" indent="-190500" algn="ctr">
              <a:spcBef>
                <a:spcPct val="20000"/>
              </a:spcBef>
              <a:defRPr/>
            </a:pPr>
            <a:r>
              <a:rPr lang="fr-FR" sz="3600" b="1" dirty="0">
                <a:solidFill>
                  <a:srgbClr val="FF0000"/>
                </a:solidFill>
                <a:latin typeface="Verdana" pitchFamily="34" charset="0"/>
              </a:rPr>
              <a:t>UKAD</a:t>
            </a:r>
          </a:p>
          <a:p>
            <a:pPr marL="190500" indent="-190500" algn="ctr">
              <a:spcBef>
                <a:spcPct val="20000"/>
              </a:spcBef>
              <a:defRPr/>
            </a:pPr>
            <a:r>
              <a:rPr lang="fr-FR" sz="3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fr-FR" sz="3600" b="1" dirty="0" smtClean="0">
                <a:solidFill>
                  <a:srgbClr val="FF0000"/>
                </a:solidFill>
                <a:latin typeface="Verdana" pitchFamily="34" charset="0"/>
              </a:rPr>
              <a:t>13 juin 2014</a:t>
            </a: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r>
              <a:rPr lang="fr-FR" sz="3600" b="1" dirty="0" smtClean="0">
                <a:solidFill>
                  <a:srgbClr val="FF0000"/>
                </a:solidFill>
                <a:latin typeface="Verdana" pitchFamily="34" charset="0"/>
              </a:rPr>
              <a:t>Visite Safran</a:t>
            </a: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  <a:p>
            <a:pPr marL="190500" indent="-190500" algn="ctr">
              <a:spcBef>
                <a:spcPct val="20000"/>
              </a:spcBef>
              <a:defRPr/>
            </a:pPr>
            <a:endParaRPr lang="fr-FR" sz="36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4"/>
          <a:stretch>
            <a:fillRect/>
          </a:stretch>
        </p:blipFill>
        <p:spPr bwMode="auto">
          <a:xfrm>
            <a:off x="323528" y="0"/>
            <a:ext cx="2232248" cy="129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6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610" name="Group 2"/>
          <p:cNvGrpSpPr>
            <a:grpSpLocks/>
          </p:cNvGrpSpPr>
          <p:nvPr/>
        </p:nvGrpSpPr>
        <p:grpSpPr bwMode="auto">
          <a:xfrm>
            <a:off x="1743075" y="1125538"/>
            <a:ext cx="4989513" cy="2460625"/>
            <a:chOff x="295" y="1117"/>
            <a:chExt cx="3143" cy="1550"/>
          </a:xfrm>
        </p:grpSpPr>
        <p:grpSp>
          <p:nvGrpSpPr>
            <p:cNvPr id="30736" name="Group 3"/>
            <p:cNvGrpSpPr>
              <a:grpSpLocks/>
            </p:cNvGrpSpPr>
            <p:nvPr/>
          </p:nvGrpSpPr>
          <p:grpSpPr bwMode="auto">
            <a:xfrm>
              <a:off x="295" y="1117"/>
              <a:ext cx="3143" cy="1550"/>
              <a:chOff x="295" y="1117"/>
              <a:chExt cx="3143" cy="1550"/>
            </a:xfrm>
          </p:grpSpPr>
          <p:grpSp>
            <p:nvGrpSpPr>
              <p:cNvPr id="30738" name="Group 4"/>
              <p:cNvGrpSpPr>
                <a:grpSpLocks/>
              </p:cNvGrpSpPr>
              <p:nvPr/>
            </p:nvGrpSpPr>
            <p:grpSpPr bwMode="auto">
              <a:xfrm>
                <a:off x="295" y="1117"/>
                <a:ext cx="2993" cy="1542"/>
                <a:chOff x="295" y="1117"/>
                <a:chExt cx="2993" cy="1542"/>
              </a:xfrm>
            </p:grpSpPr>
            <p:pic>
              <p:nvPicPr>
                <p:cNvPr id="30741" name="Picture 5" descr="extrait forgeage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" y="1117"/>
                  <a:ext cx="2948" cy="15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742" name="AutoShape 6"/>
                <p:cNvSpPr>
                  <a:spLocks noChangeArrowheads="1"/>
                </p:cNvSpPr>
                <p:nvPr/>
              </p:nvSpPr>
              <p:spPr bwMode="auto">
                <a:xfrm rot="-5542822">
                  <a:off x="544" y="1866"/>
                  <a:ext cx="273" cy="771"/>
                </a:xfrm>
                <a:prstGeom prst="can">
                  <a:avLst>
                    <a:gd name="adj" fmla="val 70604"/>
                  </a:avLst>
                </a:prstGeom>
                <a:solidFill>
                  <a:srgbClr val="FF6600">
                    <a:alpha val="85097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2800">
                    <a:latin typeface="Arial" charset="0"/>
                  </a:endParaRPr>
                </a:p>
              </p:txBody>
            </p:sp>
          </p:grpSp>
          <p:sp>
            <p:nvSpPr>
              <p:cNvPr id="30739" name="Text Box 7"/>
              <p:cNvSpPr txBox="1">
                <a:spLocks noChangeArrowheads="1"/>
              </p:cNvSpPr>
              <p:nvPr/>
            </p:nvSpPr>
            <p:spPr bwMode="auto">
              <a:xfrm>
                <a:off x="2564" y="2341"/>
                <a:ext cx="874" cy="3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fr-FR" sz="1400">
                    <a:cs typeface="Arial" charset="0"/>
                  </a:rPr>
                  <a:t>barres ou billettes</a:t>
                </a:r>
              </a:p>
            </p:txBody>
          </p:sp>
          <p:sp>
            <p:nvSpPr>
              <p:cNvPr id="30740" name="Rectangle 8"/>
              <p:cNvSpPr>
                <a:spLocks noChangeArrowheads="1"/>
              </p:cNvSpPr>
              <p:nvPr/>
            </p:nvSpPr>
            <p:spPr bwMode="auto">
              <a:xfrm>
                <a:off x="2336" y="1117"/>
                <a:ext cx="998" cy="10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2800">
                  <a:latin typeface="Arial" charset="0"/>
                </a:endParaRPr>
              </a:p>
            </p:txBody>
          </p:sp>
        </p:grpSp>
        <p:sp>
          <p:nvSpPr>
            <p:cNvPr id="30737" name="Rectangle 9"/>
            <p:cNvSpPr>
              <a:spLocks noChangeArrowheads="1"/>
            </p:cNvSpPr>
            <p:nvPr/>
          </p:nvSpPr>
          <p:spPr bwMode="auto">
            <a:xfrm>
              <a:off x="476" y="1933"/>
              <a:ext cx="544" cy="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grpSp>
        <p:nvGrpSpPr>
          <p:cNvPr id="708618" name="Group 10"/>
          <p:cNvGrpSpPr>
            <a:grpSpLocks/>
          </p:cNvGrpSpPr>
          <p:nvPr/>
        </p:nvGrpSpPr>
        <p:grpSpPr bwMode="auto">
          <a:xfrm>
            <a:off x="4465638" y="3933825"/>
            <a:ext cx="4643437" cy="2447925"/>
            <a:chOff x="2699" y="2387"/>
            <a:chExt cx="2925" cy="1542"/>
          </a:xfrm>
        </p:grpSpPr>
        <p:grpSp>
          <p:nvGrpSpPr>
            <p:cNvPr id="30728" name="Group 11"/>
            <p:cNvGrpSpPr>
              <a:grpSpLocks/>
            </p:cNvGrpSpPr>
            <p:nvPr/>
          </p:nvGrpSpPr>
          <p:grpSpPr bwMode="auto">
            <a:xfrm>
              <a:off x="2699" y="2387"/>
              <a:ext cx="2925" cy="1542"/>
              <a:chOff x="2699" y="2387"/>
              <a:chExt cx="2925" cy="1542"/>
            </a:xfrm>
          </p:grpSpPr>
          <p:grpSp>
            <p:nvGrpSpPr>
              <p:cNvPr id="30730" name="Group 12"/>
              <p:cNvGrpSpPr>
                <a:grpSpLocks/>
              </p:cNvGrpSpPr>
              <p:nvPr/>
            </p:nvGrpSpPr>
            <p:grpSpPr bwMode="auto">
              <a:xfrm>
                <a:off x="2699" y="2387"/>
                <a:ext cx="2925" cy="1542"/>
                <a:chOff x="2699" y="2387"/>
                <a:chExt cx="2925" cy="1542"/>
              </a:xfrm>
            </p:grpSpPr>
            <p:pic>
              <p:nvPicPr>
                <p:cNvPr id="30732" name="Picture 13" descr="extrait matriçage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99" y="2387"/>
                  <a:ext cx="2903" cy="15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733" name="Rectangle 14"/>
                <p:cNvSpPr>
                  <a:spLocks noChangeArrowheads="1"/>
                </p:cNvSpPr>
                <p:nvPr/>
              </p:nvSpPr>
              <p:spPr bwMode="auto">
                <a:xfrm>
                  <a:off x="4558" y="2614"/>
                  <a:ext cx="998" cy="5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2800">
                    <a:latin typeface="Arial" charset="0"/>
                  </a:endParaRPr>
                </a:p>
              </p:txBody>
            </p:sp>
            <p:sp>
              <p:nvSpPr>
                <p:cNvPr id="30734" name="Rectangle 15"/>
                <p:cNvSpPr>
                  <a:spLocks noChangeArrowheads="1"/>
                </p:cNvSpPr>
                <p:nvPr/>
              </p:nvSpPr>
              <p:spPr bwMode="auto">
                <a:xfrm>
                  <a:off x="5012" y="3022"/>
                  <a:ext cx="272" cy="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2800">
                    <a:latin typeface="Arial" charset="0"/>
                  </a:endParaRPr>
                </a:p>
              </p:txBody>
            </p:sp>
            <p:sp>
              <p:nvSpPr>
                <p:cNvPr id="30735" name="Rectangle 16"/>
                <p:cNvSpPr>
                  <a:spLocks noChangeArrowheads="1"/>
                </p:cNvSpPr>
                <p:nvPr/>
              </p:nvSpPr>
              <p:spPr bwMode="auto">
                <a:xfrm>
                  <a:off x="4830" y="3566"/>
                  <a:ext cx="794" cy="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>
                      <a:solidFill>
                        <a:schemeClr val="tx1"/>
                      </a:solidFill>
                      <a:latin typeface="Verdan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1400">
                      <a:solidFill>
                        <a:schemeClr val="tx1"/>
                      </a:solidFill>
                      <a:latin typeface="Verdan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Verdan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fr-FR" altLang="fr-FR" sz="2800">
                    <a:latin typeface="Arial" charset="0"/>
                  </a:endParaRPr>
                </a:p>
              </p:txBody>
            </p:sp>
          </p:grpSp>
          <p:sp>
            <p:nvSpPr>
              <p:cNvPr id="30731" name="Rectangle 17"/>
              <p:cNvSpPr>
                <a:spLocks noChangeArrowheads="1"/>
              </p:cNvSpPr>
              <p:nvPr/>
            </p:nvSpPr>
            <p:spPr bwMode="auto">
              <a:xfrm rot="-1098158">
                <a:off x="4967" y="3385"/>
                <a:ext cx="272" cy="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1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FR" altLang="fr-FR" sz="2800">
                  <a:latin typeface="Arial" charset="0"/>
                </a:endParaRPr>
              </a:p>
            </p:txBody>
          </p:sp>
        </p:grpSp>
        <p:sp>
          <p:nvSpPr>
            <p:cNvPr id="30729" name="Text Box 18"/>
            <p:cNvSpPr txBox="1">
              <a:spLocks noChangeArrowheads="1"/>
            </p:cNvSpPr>
            <p:nvPr/>
          </p:nvSpPr>
          <p:spPr bwMode="auto">
            <a:xfrm>
              <a:off x="4649" y="3521"/>
              <a:ext cx="93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400">
                  <a:cs typeface="Arial" charset="0"/>
                </a:rPr>
                <a:t>Pièce matricée</a:t>
              </a:r>
            </a:p>
          </p:txBody>
        </p:sp>
      </p:grpSp>
      <p:sp>
        <p:nvSpPr>
          <p:cNvPr id="30725" name="Text Box 20"/>
          <p:cNvSpPr txBox="1">
            <a:spLocks noChangeArrowheads="1"/>
          </p:cNvSpPr>
          <p:nvPr/>
        </p:nvSpPr>
        <p:spPr bwMode="auto">
          <a:xfrm>
            <a:off x="2894013" y="294541"/>
            <a:ext cx="6084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Etapes 3 et 4 : Du lingot a la pièce</a:t>
            </a:r>
            <a:endParaRPr lang="fr-FR" altLang="fr-FR" b="1" dirty="0"/>
          </a:p>
        </p:txBody>
      </p:sp>
      <p:sp>
        <p:nvSpPr>
          <p:cNvPr id="30726" name="WordArt 21"/>
          <p:cNvSpPr>
            <a:spLocks noChangeArrowheads="1" noChangeShapeType="1" noTextEdit="1"/>
          </p:cNvSpPr>
          <p:nvPr/>
        </p:nvSpPr>
        <p:spPr bwMode="auto">
          <a:xfrm>
            <a:off x="250825" y="1557338"/>
            <a:ext cx="1257300" cy="8747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UKAD</a:t>
            </a:r>
          </a:p>
        </p:txBody>
      </p:sp>
      <p:sp>
        <p:nvSpPr>
          <p:cNvPr id="30727" name="WordArt 22"/>
          <p:cNvSpPr>
            <a:spLocks noChangeArrowheads="1" noChangeShapeType="1" noTextEdit="1"/>
          </p:cNvSpPr>
          <p:nvPr/>
        </p:nvSpPr>
        <p:spPr bwMode="auto">
          <a:xfrm>
            <a:off x="7581363" y="2713471"/>
            <a:ext cx="1257300" cy="166603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fr-F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Clients</a:t>
            </a:r>
          </a:p>
          <a:p>
            <a:pPr algn="ctr"/>
            <a:r>
              <a:rPr lang="fr-F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Matriceurs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5443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0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52513"/>
            <a:ext cx="201771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850" y="1268413"/>
            <a:ext cx="8961438" cy="5312223"/>
          </a:xfrm>
        </p:spPr>
        <p:txBody>
          <a:bodyPr lIns="0" tIns="0" rIns="0" bIns="0">
            <a:spAutoFit/>
          </a:bodyPr>
          <a:lstStyle/>
          <a:p>
            <a:pPr marL="661988" lvl="1" indent="179388" algn="ctr" eaLnBrk="1" hangingPunct="1">
              <a:buFont typeface="Wingdings" pitchFamily="2" charset="2"/>
              <a:buNone/>
            </a:pPr>
            <a:endParaRPr lang="fr-FR" altLang="en-US" b="1" dirty="0" smtClean="0"/>
          </a:p>
          <a:p>
            <a:pPr marL="661988" lvl="1" indent="179388" eaLnBrk="1" hangingPunct="1">
              <a:buFont typeface="Wingdings" pitchFamily="2" charset="2"/>
              <a:buNone/>
            </a:pPr>
            <a:endParaRPr lang="fr-FR" altLang="en-US" sz="800" dirty="0" smtClean="0"/>
          </a:p>
          <a:p>
            <a:pPr marL="661988" lvl="1" indent="179388" eaLnBrk="1" hangingPunct="1">
              <a:buFont typeface="Wingdings" pitchFamily="2" charset="2"/>
              <a:buNone/>
            </a:pPr>
            <a:endParaRPr lang="fr-FR" altLang="en-US" sz="800" dirty="0" smtClean="0"/>
          </a:p>
          <a:p>
            <a:pPr marL="296863" indent="-296863" eaLnBrk="1" hangingPunct="1">
              <a:spcBef>
                <a:spcPts val="900"/>
              </a:spcBef>
            </a:pPr>
            <a:r>
              <a:rPr lang="en-US" altLang="en-US" sz="1800" dirty="0" smtClean="0"/>
              <a:t>2005		</a:t>
            </a:r>
            <a:r>
              <a:rPr lang="en-US" altLang="en-US" sz="1800" b="1" dirty="0" smtClean="0"/>
              <a:t>1ère </a:t>
            </a:r>
            <a:r>
              <a:rPr lang="en-US" altLang="en-US" sz="1800" b="1" dirty="0" err="1" smtClean="0"/>
              <a:t>commande</a:t>
            </a:r>
            <a:r>
              <a:rPr lang="en-US" altLang="en-US" sz="1800" b="1" dirty="0" smtClean="0"/>
              <a:t> A&amp;D à UKTMP</a:t>
            </a:r>
          </a:p>
          <a:p>
            <a:pPr marL="296863" indent="-296863" eaLnBrk="1" hangingPunct="1">
              <a:spcBef>
                <a:spcPts val="900"/>
              </a:spcBef>
            </a:pPr>
            <a:endParaRPr lang="en-US" altLang="en-US" sz="1800" dirty="0" smtClean="0"/>
          </a:p>
          <a:p>
            <a:pPr marL="296863" indent="-296863" eaLnBrk="1" hangingPunct="1">
              <a:spcBef>
                <a:spcPts val="900"/>
              </a:spcBef>
            </a:pPr>
            <a:r>
              <a:rPr lang="en-US" altLang="en-US" sz="1800" dirty="0" smtClean="0"/>
              <a:t>Jan 2006 	</a:t>
            </a:r>
            <a:r>
              <a:rPr lang="en-US" altLang="en-US" sz="1800" b="1" dirty="0" smtClean="0"/>
              <a:t>Discussions  </a:t>
            </a:r>
            <a:r>
              <a:rPr lang="en-US" altLang="en-US" sz="1800" b="1" dirty="0" err="1" smtClean="0"/>
              <a:t>sur</a:t>
            </a:r>
            <a:r>
              <a:rPr lang="en-US" altLang="en-US" sz="1800" b="1" dirty="0" smtClean="0"/>
              <a:t> le </a:t>
            </a:r>
            <a:r>
              <a:rPr lang="en-US" altLang="en-US" sz="1800" b="1" dirty="0" err="1" smtClean="0"/>
              <a:t>projet</a:t>
            </a:r>
            <a:r>
              <a:rPr lang="en-US" altLang="en-US" sz="1800" b="1" dirty="0" smtClean="0"/>
              <a:t> de </a:t>
            </a:r>
            <a:r>
              <a:rPr lang="en-US" altLang="en-US" sz="1800" b="1" dirty="0" err="1" smtClean="0"/>
              <a:t>partenariat</a:t>
            </a:r>
            <a:endParaRPr lang="en-US" altLang="en-US" sz="1800" dirty="0" smtClean="0"/>
          </a:p>
          <a:p>
            <a:pPr marL="296863" indent="-296863" eaLnBrk="1" hangingPunct="1">
              <a:spcBef>
                <a:spcPts val="900"/>
              </a:spcBef>
            </a:pPr>
            <a:endParaRPr lang="en-US" altLang="en-US" sz="1800" dirty="0" smtClean="0"/>
          </a:p>
          <a:p>
            <a:pPr marL="296863" indent="-296863" eaLnBrk="1" hangingPunct="1">
              <a:spcBef>
                <a:spcPts val="900"/>
              </a:spcBef>
            </a:pPr>
            <a:r>
              <a:rPr lang="en-US" altLang="en-US" sz="1800" dirty="0" smtClean="0"/>
              <a:t>Feb 2008	</a:t>
            </a:r>
            <a:r>
              <a:rPr lang="en-US" altLang="en-US" sz="1800" b="1" dirty="0" smtClean="0"/>
              <a:t>Signature d’un </a:t>
            </a:r>
            <a:r>
              <a:rPr lang="en-US" altLang="en-US" sz="1800" b="1" dirty="0" err="1" smtClean="0"/>
              <a:t>contrat</a:t>
            </a:r>
            <a:r>
              <a:rPr lang="en-US" altLang="en-US" sz="1800" b="1" dirty="0" smtClean="0"/>
              <a:t> commercial avec EADS Airbus</a:t>
            </a:r>
          </a:p>
          <a:p>
            <a:pPr marL="296863" indent="-296863" eaLnBrk="1" hangingPunct="1">
              <a:spcBef>
                <a:spcPts val="900"/>
              </a:spcBef>
            </a:pPr>
            <a:endParaRPr lang="en-US" altLang="en-US" sz="1800" dirty="0" smtClean="0"/>
          </a:p>
          <a:p>
            <a:pPr marL="296863" indent="-296863" eaLnBrk="1" hangingPunct="1">
              <a:spcBef>
                <a:spcPts val="900"/>
              </a:spcBef>
            </a:pPr>
            <a:r>
              <a:rPr lang="en-US" altLang="en-US" sz="1800" dirty="0" smtClean="0"/>
              <a:t>Dec 2008	</a:t>
            </a:r>
            <a:r>
              <a:rPr lang="en-US" altLang="en-US" sz="1800" b="1" dirty="0" err="1" smtClean="0"/>
              <a:t>Création</a:t>
            </a:r>
            <a:r>
              <a:rPr lang="en-US" altLang="en-US" sz="1800" b="1" dirty="0" smtClean="0"/>
              <a:t> </a:t>
            </a:r>
            <a:r>
              <a:rPr lang="en-US" altLang="en-US" sz="1800" b="1" dirty="0" err="1" smtClean="0"/>
              <a:t>d’UKAD</a:t>
            </a:r>
            <a:endParaRPr lang="en-US" altLang="en-US" sz="1800" b="1" dirty="0" smtClean="0"/>
          </a:p>
          <a:p>
            <a:pPr marL="296863" indent="-296863" eaLnBrk="1" hangingPunct="1">
              <a:spcBef>
                <a:spcPts val="900"/>
              </a:spcBef>
            </a:pPr>
            <a:endParaRPr lang="fr-FR" altLang="en-US" sz="1800" b="1" dirty="0" smtClean="0"/>
          </a:p>
          <a:p>
            <a:pPr marL="296863" indent="-296863" eaLnBrk="1" hangingPunct="1">
              <a:spcBef>
                <a:spcPts val="900"/>
              </a:spcBef>
            </a:pPr>
            <a:r>
              <a:rPr lang="en-US" altLang="en-US" sz="1800" dirty="0" smtClean="0"/>
              <a:t>Apr 2009	</a:t>
            </a:r>
            <a:r>
              <a:rPr lang="en-US" altLang="en-US" sz="1800" b="1" dirty="0" err="1" smtClean="0"/>
              <a:t>Cérémonie</a:t>
            </a:r>
            <a:r>
              <a:rPr lang="en-US" altLang="en-US" sz="1800" b="1" dirty="0" smtClean="0"/>
              <a:t> de </a:t>
            </a:r>
            <a:r>
              <a:rPr lang="en-US" altLang="en-US" sz="1800" b="1" dirty="0"/>
              <a:t>p</a:t>
            </a:r>
            <a:r>
              <a:rPr lang="en-US" altLang="en-US" sz="1800" b="1" dirty="0" smtClean="0"/>
              <a:t>ose de la première </a:t>
            </a:r>
            <a:r>
              <a:rPr lang="en-US" altLang="en-US" sz="1800" b="1" dirty="0" err="1" smtClean="0"/>
              <a:t>pierre</a:t>
            </a:r>
            <a:endParaRPr lang="en-US" altLang="en-US" sz="1800" b="1" dirty="0" smtClean="0"/>
          </a:p>
          <a:p>
            <a:pPr marL="296863" indent="-296863" eaLnBrk="1" hangingPunct="1">
              <a:spcBef>
                <a:spcPts val="900"/>
              </a:spcBef>
            </a:pPr>
            <a:endParaRPr lang="en-US" altLang="en-US" sz="1800" dirty="0" smtClean="0"/>
          </a:p>
          <a:p>
            <a:pPr marL="296863" indent="-296863" eaLnBrk="1" hangingPunct="1">
              <a:spcBef>
                <a:spcPts val="900"/>
              </a:spcBef>
            </a:pPr>
            <a:r>
              <a:rPr lang="en-US" altLang="en-US" sz="1800" dirty="0" smtClean="0"/>
              <a:t>Oct 2012	</a:t>
            </a:r>
            <a:r>
              <a:rPr lang="en-US" altLang="en-US" sz="1800" b="1" dirty="0" err="1" smtClean="0"/>
              <a:t>Cérémonie</a:t>
            </a:r>
            <a:r>
              <a:rPr lang="en-US" altLang="en-US" sz="1800" b="1" dirty="0" smtClean="0"/>
              <a:t> </a:t>
            </a:r>
            <a:r>
              <a:rPr lang="en-US" altLang="en-US" sz="1800" b="1" dirty="0" err="1" smtClean="0"/>
              <a:t>officielle</a:t>
            </a:r>
            <a:r>
              <a:rPr lang="en-US" altLang="en-US" sz="1800" b="1" dirty="0" smtClean="0"/>
              <a:t> </a:t>
            </a:r>
            <a:r>
              <a:rPr lang="en-US" altLang="en-US" sz="1800" b="1" dirty="0" err="1" smtClean="0"/>
              <a:t>d’inauguration</a:t>
            </a:r>
            <a:endParaRPr lang="en-US" altLang="en-US" sz="1800" b="1" dirty="0" smtClean="0"/>
          </a:p>
          <a:p>
            <a:pPr marL="296863" indent="-296863" eaLnBrk="1" hangingPunct="1">
              <a:spcBef>
                <a:spcPts val="900"/>
              </a:spcBef>
            </a:pPr>
            <a:endParaRPr lang="en-US" altLang="en-US" sz="1000" dirty="0" smtClean="0"/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4140994" y="404664"/>
            <a:ext cx="3887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 sz="2000" b="1" dirty="0" smtClean="0">
                <a:latin typeface="Verdana" pitchFamily="34" charset="0"/>
              </a:rPr>
              <a:t>Historique de la société</a:t>
            </a:r>
            <a:endParaRPr lang="fr-FR" altLang="en-US" sz="20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569325" cy="5040313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La société UKTMP (UST-KAMENOGORSK TITANIUM AND MAGNESIUM PLANT JSC) est une société cotée à la bourse du Kazakhstan. 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endParaRPr lang="fr-FR" altLang="fr-FR" sz="2400" dirty="0" smtClean="0"/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Sa vocation est d’extraire du minerai, de le transformer en éponge. 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endParaRPr lang="fr-FR" altLang="fr-FR" sz="2400" dirty="0" smtClean="0"/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Cette société fabrique également du magnésium. 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Création = 1956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2700 personnes 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Capacité &gt; 23 000 t d’éponge de titane</a:t>
            </a:r>
            <a:endParaRPr lang="en-US" altLang="fr-FR" sz="2400" dirty="0" smtClean="0"/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Le troisième producteur mondial d’éponge de titane</a:t>
            </a:r>
          </a:p>
          <a:p>
            <a:pPr eaLnBrk="1" hangingPunct="1">
              <a:lnSpc>
                <a:spcPct val="80000"/>
              </a:lnSpc>
              <a:spcBef>
                <a:spcPts val="900"/>
              </a:spcBef>
            </a:pPr>
            <a:r>
              <a:rPr lang="fr-FR" altLang="fr-FR" sz="2400" dirty="0" smtClean="0"/>
              <a:t>Une des meilleures qualité d’éponge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816350" y="307975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/>
              <a:t>UKTMP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86230"/>
            <a:ext cx="1288067" cy="12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4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02" name="Picture 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1163" y="1125538"/>
            <a:ext cx="7354887" cy="3530600"/>
          </a:xfrm>
          <a:noFill/>
        </p:spPr>
      </p:pic>
      <p:pic>
        <p:nvPicPr>
          <p:cNvPr id="716803" name="Picture 1085" descr="сканирование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5300663"/>
            <a:ext cx="15573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04" name="Text Box 4"/>
          <p:cNvSpPr txBox="1">
            <a:spLocks noChangeArrowheads="1"/>
          </p:cNvSpPr>
          <p:nvPr/>
        </p:nvSpPr>
        <p:spPr bwMode="auto">
          <a:xfrm>
            <a:off x="1692275" y="4724400"/>
            <a:ext cx="51117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Langue officielle : Kazakh, Russe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Capitale : 	Astana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Forme de l’état : 	République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Population : 	</a:t>
            </a:r>
            <a:r>
              <a:rPr lang="fr-FR" altLang="fr-FR" sz="1800" dirty="0" smtClean="0">
                <a:latin typeface="Arial" charset="0"/>
              </a:rPr>
              <a:t>17 </a:t>
            </a:r>
            <a:r>
              <a:rPr lang="fr-FR" altLang="fr-FR" sz="1800" dirty="0">
                <a:latin typeface="Arial" charset="0"/>
              </a:rPr>
              <a:t>millions d’habitants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Indépendance : 	1991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Président :	</a:t>
            </a:r>
            <a:r>
              <a:rPr lang="fr-FR" altLang="fr-FR" sz="1800" dirty="0" err="1">
                <a:latin typeface="Arial" charset="0"/>
              </a:rPr>
              <a:t>Noursoultan</a:t>
            </a:r>
            <a:r>
              <a:rPr lang="fr-FR" altLang="fr-FR" sz="1800" dirty="0">
                <a:latin typeface="Arial" charset="0"/>
              </a:rPr>
              <a:t> </a:t>
            </a:r>
            <a:r>
              <a:rPr lang="fr-FR" altLang="fr-FR" sz="1800" dirty="0" err="1">
                <a:latin typeface="Arial" charset="0"/>
              </a:rPr>
              <a:t>Nazarbaïev</a:t>
            </a:r>
            <a:r>
              <a:rPr lang="fr-FR" altLang="fr-FR" sz="1800" dirty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Arial" charset="0"/>
              </a:rPr>
              <a:t>Monnaie :	</a:t>
            </a:r>
            <a:r>
              <a:rPr lang="fr-FR" altLang="fr-FR" sz="1800" dirty="0" err="1">
                <a:latin typeface="Arial" charset="0"/>
              </a:rPr>
              <a:t>Tengue</a:t>
            </a:r>
            <a:endParaRPr lang="fr-FR" altLang="fr-FR" sz="1800" dirty="0">
              <a:latin typeface="Arial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995936" y="266700"/>
            <a:ext cx="4968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/>
              <a:t>LE KAZAKHSTAN</a:t>
            </a:r>
          </a:p>
        </p:txBody>
      </p:sp>
    </p:spTree>
    <p:extLst>
      <p:ext uri="{BB962C8B-B14F-4D97-AF65-F5344CB8AC3E}">
        <p14:creationId xmlns:p14="http://schemas.microsoft.com/office/powerpoint/2010/main" val="264431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1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850" name="Picture 5" descr="IMG_0132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1213" y="1412875"/>
            <a:ext cx="2928937" cy="2239963"/>
          </a:xfrm>
          <a:noFill/>
        </p:spPr>
      </p:pic>
      <p:pic>
        <p:nvPicPr>
          <p:cNvPr id="718851" name="Picture 4" descr=" 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3916363"/>
            <a:ext cx="2952750" cy="2297112"/>
          </a:xfrm>
          <a:noFill/>
        </p:spPr>
      </p:pic>
      <p:pic>
        <p:nvPicPr>
          <p:cNvPr id="718852" name="Picture 14" descr="фото 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3938588"/>
            <a:ext cx="3744912" cy="2333625"/>
          </a:xfrm>
          <a:noFill/>
        </p:spPr>
      </p:pic>
      <p:pic>
        <p:nvPicPr>
          <p:cNvPr id="718853" name="Picture 27" descr="DSCN007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395413"/>
            <a:ext cx="3673475" cy="2178050"/>
          </a:xfrm>
          <a:noFill/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3779912" y="303934"/>
            <a:ext cx="496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Mine, fabrication </a:t>
            </a:r>
            <a:br>
              <a:rPr lang="fr-FR" altLang="fr-FR" b="1" dirty="0" smtClean="0"/>
            </a:br>
            <a:r>
              <a:rPr lang="fr-FR" altLang="fr-FR" b="1" dirty="0" smtClean="0"/>
              <a:t>du laitier</a:t>
            </a:r>
            <a:endParaRPr lang="fr-FR" altLang="fr-F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14859"/>
            <a:ext cx="1368152" cy="133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7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1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1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1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946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133600"/>
            <a:ext cx="7351713" cy="3455988"/>
          </a:xfrm>
          <a:noFill/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924746" y="705427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Fabrication de l’</a:t>
            </a:r>
            <a:r>
              <a:rPr lang="fr-FR" altLang="fr-FR" b="1" dirty="0"/>
              <a:t>é</a:t>
            </a:r>
            <a:r>
              <a:rPr lang="fr-FR" altLang="fr-FR" b="1" dirty="0" smtClean="0"/>
              <a:t>ponge</a:t>
            </a:r>
            <a:endParaRPr lang="fr-FR" altLang="fr-FR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096" y="221240"/>
            <a:ext cx="1222832" cy="119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93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2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038" y="1585913"/>
            <a:ext cx="3805237" cy="1368425"/>
          </a:xfrm>
          <a:noFill/>
        </p:spPr>
      </p:pic>
      <p:pic>
        <p:nvPicPr>
          <p:cNvPr id="724995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9400" y="1700213"/>
            <a:ext cx="3749675" cy="1343025"/>
          </a:xfrm>
          <a:noFill/>
        </p:spPr>
      </p:pic>
      <p:pic>
        <p:nvPicPr>
          <p:cNvPr id="72499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2950" y="3494088"/>
            <a:ext cx="2967038" cy="2470150"/>
          </a:xfrm>
          <a:noFill/>
        </p:spPr>
      </p:pic>
      <p:pic>
        <p:nvPicPr>
          <p:cNvPr id="724997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9963" y="3573463"/>
            <a:ext cx="2843212" cy="2368550"/>
          </a:xfrm>
          <a:noFill/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851920" y="188913"/>
            <a:ext cx="51117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Broyage de l’</a:t>
            </a:r>
            <a:r>
              <a:rPr lang="fr-FR" altLang="fr-FR" b="1" dirty="0"/>
              <a:t>é</a:t>
            </a:r>
            <a:r>
              <a:rPr lang="fr-FR" altLang="fr-FR" b="1" dirty="0" smtClean="0"/>
              <a:t>ponge</a:t>
            </a:r>
            <a:r>
              <a:rPr lang="fr-FR" altLang="fr-FR" sz="1800" dirty="0" smtClean="0">
                <a:latin typeface="Arial" charset="0"/>
              </a:rPr>
              <a:t> </a:t>
            </a:r>
            <a:r>
              <a:rPr lang="fr-FR" altLang="fr-FR" b="1" dirty="0" smtClean="0"/>
              <a:t>inspection, nettoyage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7610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87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2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2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2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2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1844675"/>
            <a:ext cx="3640138" cy="4968875"/>
          </a:xfrm>
          <a:noFill/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419872" y="260648"/>
            <a:ext cx="6048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Le nouveau </a:t>
            </a:r>
            <a:r>
              <a:rPr lang="fr-FR" altLang="en-US" sz="2000" b="1" dirty="0" err="1" smtClean="0">
                <a:latin typeface="Verdana" pitchFamily="34" charset="0"/>
              </a:rPr>
              <a:t>process</a:t>
            </a:r>
            <a:r>
              <a:rPr lang="fr-FR" altLang="en-US" sz="2000" b="1" dirty="0" smtClean="0">
                <a:latin typeface="Verdana" pitchFamily="34" charset="0"/>
              </a:rPr>
              <a:t> UKTMP : la fabrication du lingot</a:t>
            </a:r>
            <a:endParaRPr lang="fr-FR" altLang="en-US" sz="2000" b="1" dirty="0">
              <a:latin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6632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40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3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773238"/>
            <a:ext cx="3403600" cy="4824412"/>
          </a:xfrm>
          <a:noFill/>
          <a:effectLst>
            <a:outerShdw dist="107763" dir="18900000" algn="ctr" rotWithShape="0">
              <a:srgbClr val="777777">
                <a:alpha val="50000"/>
              </a:srgbClr>
            </a:outerShdw>
          </a:effectLst>
        </p:spPr>
      </p:pic>
      <p:pic>
        <p:nvPicPr>
          <p:cNvPr id="5406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773238"/>
            <a:ext cx="3194050" cy="4824412"/>
          </a:xfrm>
          <a:noFill/>
          <a:effectLst>
            <a:outerShdw dist="107763" dir="18900000" algn="ctr" rotWithShape="0">
              <a:srgbClr val="777777">
                <a:alpha val="50000"/>
              </a:srgbClr>
            </a:outerShdw>
          </a:effectLst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076825" y="1233488"/>
            <a:ext cx="295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 sz="2000">
                <a:latin typeface="Verdana" pitchFamily="34" charset="0"/>
              </a:rPr>
              <a:t> </a:t>
            </a:r>
            <a:r>
              <a:rPr lang="fr-FR" altLang="en-US" sz="2000" b="1">
                <a:latin typeface="Verdana" pitchFamily="34" charset="0"/>
              </a:rPr>
              <a:t>PLASMA WELDING</a:t>
            </a:r>
            <a:r>
              <a:rPr lang="fr-FR" altLang="en-US" sz="2000">
                <a:latin typeface="Verdana" pitchFamily="34" charset="0"/>
              </a:rPr>
              <a:t> 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827088" y="1303933"/>
            <a:ext cx="3816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>
                <a:latin typeface="Verdana" pitchFamily="34" charset="0"/>
              </a:rPr>
              <a:t>COMPACTION PRESS</a:t>
            </a:r>
            <a:endParaRPr lang="fr-FR" altLang="en-US" sz="2000" dirty="0">
              <a:latin typeface="Verdana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131840" y="260648"/>
            <a:ext cx="6048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Le nouveau </a:t>
            </a:r>
            <a:r>
              <a:rPr lang="fr-FR" altLang="en-US" sz="2000" b="1" dirty="0" err="1" smtClean="0">
                <a:latin typeface="Verdana" pitchFamily="34" charset="0"/>
              </a:rPr>
              <a:t>process</a:t>
            </a:r>
            <a:r>
              <a:rPr lang="fr-FR" altLang="en-US" sz="2000" b="1" dirty="0" smtClean="0">
                <a:latin typeface="Verdana" pitchFamily="34" charset="0"/>
              </a:rPr>
              <a:t> UKTMP : la fabrication du lingot</a:t>
            </a:r>
            <a:endParaRPr lang="fr-FR" altLang="en-US" sz="2000" b="1" dirty="0">
              <a:latin typeface="Verdan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26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4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4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8" name="Picture 2" descr="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1268413"/>
            <a:ext cx="6985000" cy="4656137"/>
          </a:xfrm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339752" y="6237312"/>
            <a:ext cx="511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Les fours var</a:t>
            </a:r>
            <a:endParaRPr lang="fr-FR" altLang="fr-FR" b="1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31840" y="260648"/>
            <a:ext cx="6048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Le nouveau </a:t>
            </a:r>
            <a:r>
              <a:rPr lang="fr-FR" altLang="en-US" sz="2000" b="1" dirty="0" err="1" smtClean="0">
                <a:latin typeface="Verdana" pitchFamily="34" charset="0"/>
              </a:rPr>
              <a:t>process</a:t>
            </a:r>
            <a:r>
              <a:rPr lang="fr-FR" altLang="en-US" sz="2000" b="1" dirty="0" smtClean="0">
                <a:latin typeface="Verdana" pitchFamily="34" charset="0"/>
              </a:rPr>
              <a:t> UKTMP : la fabrication du lingot</a:t>
            </a:r>
            <a:endParaRPr lang="fr-FR" altLang="en-US" sz="2000" b="1" dirty="0">
              <a:latin typeface="Verdan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919" y="0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4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19250" y="1700213"/>
            <a:ext cx="7345363" cy="4425950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fr-FR" altLang="fr-FR" smtClean="0"/>
              <a:t>	UKAD est une JV qui associe, dans le domaine du Titane, les forces de 2 sociétés :	</a:t>
            </a:r>
          </a:p>
          <a:p>
            <a:pPr eaLnBrk="1" hangingPunct="1">
              <a:buFontTx/>
              <a:buNone/>
            </a:pPr>
            <a:endParaRPr lang="fr-FR" altLang="fr-FR" smtClean="0"/>
          </a:p>
          <a:p>
            <a:pPr lvl="1" eaLnBrk="1" hangingPunct="1"/>
            <a:r>
              <a:rPr lang="fr-FR" altLang="fr-FR" sz="2400" b="1" smtClean="0"/>
              <a:t>UKTMP					</a:t>
            </a:r>
          </a:p>
          <a:p>
            <a:pPr lvl="1" eaLnBrk="1" hangingPunct="1"/>
            <a:r>
              <a:rPr lang="fr-FR" altLang="fr-FR" sz="2400" b="1" smtClean="0"/>
              <a:t>Aubert &amp; Duval				</a:t>
            </a:r>
          </a:p>
          <a:p>
            <a:pPr eaLnBrk="1" hangingPunct="1">
              <a:buFontTx/>
              <a:buNone/>
            </a:pPr>
            <a:endParaRPr lang="fr-FR" altLang="fr-FR" b="1" smtClean="0"/>
          </a:p>
          <a:p>
            <a:pPr eaLnBrk="1" hangingPunct="1">
              <a:buFontTx/>
              <a:buNone/>
            </a:pPr>
            <a:endParaRPr lang="fr-FR" altLang="fr-FR" b="1" smtClean="0"/>
          </a:p>
          <a:p>
            <a:pPr eaLnBrk="1" hangingPunct="1">
              <a:buFontTx/>
              <a:buNone/>
            </a:pPr>
            <a:r>
              <a:rPr lang="fr-FR" altLang="fr-FR" smtClean="0"/>
              <a:t>	Et crée un ensemble intégré qui sera un des leaders de ce domaine.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729862" y="260350"/>
            <a:ext cx="43926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200" b="1"/>
              <a:t>UKAD</a:t>
            </a:r>
          </a:p>
        </p:txBody>
      </p:sp>
    </p:spTree>
    <p:extLst>
      <p:ext uri="{BB962C8B-B14F-4D97-AF65-F5344CB8AC3E}">
        <p14:creationId xmlns:p14="http://schemas.microsoft.com/office/powerpoint/2010/main" val="19427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2" descr="0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5565" y="1772816"/>
            <a:ext cx="7092950" cy="4729162"/>
          </a:xfrm>
          <a:noFill/>
          <a:effectLst>
            <a:outerShdw dist="107763" dir="18900000" algn="ctr" rotWithShape="0">
              <a:srgbClr val="777777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42723" name="Text Box 3"/>
          <p:cNvSpPr txBox="1">
            <a:spLocks noChangeArrowheads="1"/>
          </p:cNvSpPr>
          <p:nvPr/>
        </p:nvSpPr>
        <p:spPr bwMode="auto">
          <a:xfrm>
            <a:off x="1187624" y="1268413"/>
            <a:ext cx="74888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fr-F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Salle de contrôle du </a:t>
            </a:r>
            <a:r>
              <a:rPr lang="fr-FR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process</a:t>
            </a:r>
            <a:r>
              <a:rPr lang="fr-F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refusion</a:t>
            </a:r>
            <a:r>
              <a:rPr lang="fr-F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(fours VAR)</a:t>
            </a:r>
            <a:endParaRPr lang="fr-FR" sz="20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75856" y="260648"/>
            <a:ext cx="6048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Le nouveau </a:t>
            </a:r>
            <a:r>
              <a:rPr lang="fr-FR" altLang="en-US" sz="2000" b="1" dirty="0" err="1" smtClean="0">
                <a:latin typeface="Verdana" pitchFamily="34" charset="0"/>
              </a:rPr>
              <a:t>process</a:t>
            </a:r>
            <a:r>
              <a:rPr lang="fr-FR" altLang="en-US" sz="2000" b="1" dirty="0" smtClean="0">
                <a:latin typeface="Verdana" pitchFamily="34" charset="0"/>
              </a:rPr>
              <a:t> UKTMP : la fabrication du lingot</a:t>
            </a:r>
            <a:endParaRPr lang="fr-FR" altLang="en-US" sz="2000" b="1" dirty="0">
              <a:latin typeface="Verdan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398" y="-26431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3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4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4" name="Picture 2" descr="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316038"/>
            <a:ext cx="7273925" cy="4849812"/>
          </a:xfrm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772033" y="3140968"/>
            <a:ext cx="33719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Un des premiers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Lingots var</a:t>
            </a:r>
            <a:endParaRPr lang="fr-FR" altLang="fr-FR" b="1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03848" y="260648"/>
            <a:ext cx="60486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Le nouveau </a:t>
            </a:r>
            <a:r>
              <a:rPr lang="fr-FR" altLang="en-US" sz="2000" b="1" dirty="0" err="1" smtClean="0">
                <a:latin typeface="Verdana" pitchFamily="34" charset="0"/>
              </a:rPr>
              <a:t>process</a:t>
            </a:r>
            <a:r>
              <a:rPr lang="fr-FR" altLang="en-US" sz="2000" b="1" dirty="0" smtClean="0">
                <a:latin typeface="Verdana" pitchFamily="34" charset="0"/>
              </a:rPr>
              <a:t> UKTMP : la fabrication du lingot</a:t>
            </a:r>
            <a:endParaRPr lang="fr-FR" altLang="en-US" sz="2000" b="1" dirty="0">
              <a:latin typeface="Verdan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0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48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915816" y="260648"/>
            <a:ext cx="60486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Certifications UKTMP</a:t>
            </a:r>
            <a:endParaRPr lang="fr-FR" altLang="en-US" sz="2000" b="1" dirty="0">
              <a:latin typeface="Verdana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39552" y="1988840"/>
            <a:ext cx="77048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Certifications ISO 9001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Certification OHSAS 18001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Certification ISO 14001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Certification NADCAP des laboratoires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smtClean="0"/>
              <a:t>Certification Shop 14 norme 17025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0"/>
            <a:ext cx="1365250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0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3" name="Rectangle 3"/>
          <p:cNvSpPr>
            <a:spLocks noChangeArrowheads="1"/>
          </p:cNvSpPr>
          <p:nvPr/>
        </p:nvSpPr>
        <p:spPr bwMode="auto">
          <a:xfrm>
            <a:off x="323850" y="1484313"/>
            <a:ext cx="8640763" cy="409342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96863" indent="-2968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661988" indent="1793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ts val="900"/>
              </a:spcBef>
            </a:pPr>
            <a:r>
              <a:rPr lang="fr-FR" altLang="fr-FR" dirty="0"/>
              <a:t>UKAD est une unité de forgeage de demi-produits équipée d’une presse rapide de 4500 t avec pour principales activités :</a:t>
            </a:r>
          </a:p>
          <a:p>
            <a:pPr lvl="1" eaLnBrk="1" hangingPunct="1">
              <a:spcBef>
                <a:spcPts val="900"/>
              </a:spcBef>
              <a:buFont typeface="Wingdings" pitchFamily="2" charset="2"/>
              <a:buChar char="Ø"/>
            </a:pPr>
            <a:r>
              <a:rPr lang="fr-FR" altLang="fr-FR" sz="2400" dirty="0"/>
              <a:t> </a:t>
            </a:r>
            <a:r>
              <a:rPr lang="fr-FR" altLang="fr-FR" dirty="0"/>
              <a:t>La transformation des lingots de titane d’UKTMP en : 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fr-FR" altLang="fr-FR" sz="2000" dirty="0"/>
              <a:t>Barres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fr-FR" altLang="fr-FR" sz="2000" dirty="0" smtClean="0"/>
              <a:t>Fils…</a:t>
            </a:r>
            <a:endParaRPr lang="fr-FR" altLang="fr-FR" sz="2000" dirty="0"/>
          </a:p>
          <a:p>
            <a:pPr lvl="1" eaLnBrk="1" hangingPunct="1">
              <a:spcBef>
                <a:spcPts val="900"/>
              </a:spcBef>
              <a:buFont typeface="Wingdings" pitchFamily="2" charset="2"/>
              <a:buChar char="Ø"/>
            </a:pPr>
            <a:r>
              <a:rPr lang="fr-FR" altLang="fr-FR" dirty="0"/>
              <a:t> Le Forgeage de lingots en super alliages base Ni</a:t>
            </a:r>
          </a:p>
          <a:p>
            <a:pPr eaLnBrk="1" hangingPunct="1">
              <a:spcBef>
                <a:spcPts val="900"/>
              </a:spcBef>
            </a:pPr>
            <a:r>
              <a:rPr lang="fr-FR" altLang="fr-FR" dirty="0"/>
              <a:t>UKAD forgera des lingots de 7 t à 20 t en barres de dia 200 à 450 mm en longueur de 4 à 6m.</a:t>
            </a:r>
          </a:p>
          <a:p>
            <a:pPr eaLnBrk="1" hangingPunct="1">
              <a:spcBef>
                <a:spcPts val="900"/>
              </a:spcBef>
            </a:pPr>
            <a:endParaRPr lang="fr-FR" alt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788024" y="404664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UKAD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1618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3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6624638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424363" y="332656"/>
            <a:ext cx="3998912" cy="280988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3200" dirty="0" smtClean="0"/>
              <a:t>UKAD</a:t>
            </a:r>
            <a:br>
              <a:rPr lang="fr-FR" altLang="fr-FR" sz="3200" dirty="0" smtClean="0"/>
            </a:br>
            <a:r>
              <a:rPr lang="fr-FR" altLang="fr-FR" sz="3200" dirty="0" smtClean="0"/>
              <a:t>Localisation</a:t>
            </a:r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5219700" y="33575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651500" y="2924175"/>
            <a:ext cx="3228975" cy="376238"/>
          </a:xfrm>
          <a:prstGeom prst="rect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charset="0"/>
              </a:rPr>
              <a:t>Aubert &amp; Duval Les Ancizes</a:t>
            </a:r>
          </a:p>
        </p:txBody>
      </p:sp>
      <p:sp>
        <p:nvSpPr>
          <p:cNvPr id="739334" name="Line 6"/>
          <p:cNvSpPr>
            <a:spLocks noChangeShapeType="1"/>
          </p:cNvSpPr>
          <p:nvPr/>
        </p:nvSpPr>
        <p:spPr bwMode="auto">
          <a:xfrm flipV="1">
            <a:off x="6588125" y="5373688"/>
            <a:ext cx="657225" cy="7207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5" name="Line 7"/>
          <p:cNvSpPr>
            <a:spLocks noChangeShapeType="1"/>
          </p:cNvSpPr>
          <p:nvPr/>
        </p:nvSpPr>
        <p:spPr bwMode="auto">
          <a:xfrm flipH="1" flipV="1">
            <a:off x="7100888" y="5157788"/>
            <a:ext cx="163512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6" name="Line 8"/>
          <p:cNvSpPr>
            <a:spLocks noChangeShapeType="1"/>
          </p:cNvSpPr>
          <p:nvPr/>
        </p:nvSpPr>
        <p:spPr bwMode="auto">
          <a:xfrm flipH="1">
            <a:off x="6313488" y="5157788"/>
            <a:ext cx="787400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7" name="Line 9"/>
          <p:cNvSpPr>
            <a:spLocks noChangeShapeType="1"/>
          </p:cNvSpPr>
          <p:nvPr/>
        </p:nvSpPr>
        <p:spPr bwMode="auto">
          <a:xfrm flipH="1">
            <a:off x="6092825" y="5302250"/>
            <a:ext cx="220663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9338" name="Line 10"/>
          <p:cNvSpPr>
            <a:spLocks noChangeShapeType="1"/>
          </p:cNvSpPr>
          <p:nvPr/>
        </p:nvSpPr>
        <p:spPr bwMode="auto">
          <a:xfrm>
            <a:off x="6092825" y="5805488"/>
            <a:ext cx="495300" cy="288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9339" name="Group 11"/>
          <p:cNvGrpSpPr>
            <a:grpSpLocks/>
          </p:cNvGrpSpPr>
          <p:nvPr/>
        </p:nvGrpSpPr>
        <p:grpSpPr bwMode="auto">
          <a:xfrm>
            <a:off x="7451725" y="5013325"/>
            <a:ext cx="1584325" cy="1152525"/>
            <a:chOff x="4331" y="3295"/>
            <a:chExt cx="998" cy="726"/>
          </a:xfrm>
        </p:grpSpPr>
        <p:sp>
          <p:nvSpPr>
            <p:cNvPr id="40976" name="AutoShape 12"/>
            <p:cNvSpPr>
              <a:spLocks noChangeArrowheads="1"/>
            </p:cNvSpPr>
            <p:nvPr/>
          </p:nvSpPr>
          <p:spPr bwMode="auto">
            <a:xfrm>
              <a:off x="4331" y="3295"/>
              <a:ext cx="998" cy="726"/>
            </a:xfrm>
            <a:prstGeom prst="leftArrow">
              <a:avLst>
                <a:gd name="adj1" fmla="val 50000"/>
                <a:gd name="adj2" fmla="val 34366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pic>
          <p:nvPicPr>
            <p:cNvPr id="40977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14"/>
            <a:stretch>
              <a:fillRect/>
            </a:stretch>
          </p:blipFill>
          <p:spPr bwMode="auto">
            <a:xfrm>
              <a:off x="4694" y="3521"/>
              <a:ext cx="498" cy="28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972" name="Group 14"/>
          <p:cNvGrpSpPr>
            <a:grpSpLocks/>
          </p:cNvGrpSpPr>
          <p:nvPr/>
        </p:nvGrpSpPr>
        <p:grpSpPr bwMode="auto">
          <a:xfrm>
            <a:off x="395288" y="4149725"/>
            <a:ext cx="2305050" cy="2405063"/>
            <a:chOff x="1312" y="894"/>
            <a:chExt cx="3108" cy="3190"/>
          </a:xfrm>
        </p:grpSpPr>
        <p:pic>
          <p:nvPicPr>
            <p:cNvPr id="40974" name="Picture 15" descr="carte page 21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" y="894"/>
              <a:ext cx="3108" cy="3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5" name="AutoShape 16"/>
            <p:cNvSpPr>
              <a:spLocks noChangeArrowheads="1"/>
            </p:cNvSpPr>
            <p:nvPr/>
          </p:nvSpPr>
          <p:spPr bwMode="auto">
            <a:xfrm>
              <a:off x="2711" y="2558"/>
              <a:ext cx="109" cy="119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909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3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3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3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3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73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3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334" grpId="0" animBg="1"/>
      <p:bldP spid="739335" grpId="0" animBg="1"/>
      <p:bldP spid="739336" grpId="0" animBg="1"/>
      <p:bldP spid="739337" grpId="0" animBg="1"/>
      <p:bldP spid="7393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2"/>
          <p:cNvGrpSpPr>
            <a:grpSpLocks/>
          </p:cNvGrpSpPr>
          <p:nvPr/>
        </p:nvGrpSpPr>
        <p:grpSpPr bwMode="auto">
          <a:xfrm>
            <a:off x="1403350" y="2708275"/>
            <a:ext cx="1655763" cy="2592388"/>
            <a:chOff x="930" y="844"/>
            <a:chExt cx="1308" cy="2132"/>
          </a:xfrm>
        </p:grpSpPr>
        <p:pic>
          <p:nvPicPr>
            <p:cNvPr id="4202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844"/>
              <a:ext cx="1218" cy="2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29" name="Rectangle 4"/>
            <p:cNvSpPr>
              <a:spLocks noChangeArrowheads="1"/>
            </p:cNvSpPr>
            <p:nvPr/>
          </p:nvSpPr>
          <p:spPr bwMode="auto">
            <a:xfrm>
              <a:off x="930" y="2069"/>
              <a:ext cx="181" cy="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323850" y="2565400"/>
            <a:ext cx="2881313" cy="503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88" name="AutoShape 6"/>
          <p:cNvSpPr>
            <a:spLocks noChangeArrowheads="1"/>
          </p:cNvSpPr>
          <p:nvPr/>
        </p:nvSpPr>
        <p:spPr bwMode="auto">
          <a:xfrm>
            <a:off x="900113" y="2205038"/>
            <a:ext cx="2230437" cy="7905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89" name="Rectangle 7"/>
          <p:cNvSpPr>
            <a:spLocks noGrp="1" noChangeArrowheads="1"/>
          </p:cNvSpPr>
          <p:nvPr>
            <p:ph type="title"/>
          </p:nvPr>
        </p:nvSpPr>
        <p:spPr>
          <a:xfrm>
            <a:off x="5487988" y="332656"/>
            <a:ext cx="2808288" cy="64135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pPr eaLnBrk="1" hangingPunct="1"/>
            <a:r>
              <a:rPr lang="en-US" altLang="fr-FR" sz="3600" smtClean="0"/>
              <a:t>UKAD</a:t>
            </a:r>
          </a:p>
        </p:txBody>
      </p:sp>
      <p:pic>
        <p:nvPicPr>
          <p:cNvPr id="41990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508000" cy="115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1" name="AutoShape 9"/>
          <p:cNvSpPr>
            <a:spLocks noChangeArrowheads="1"/>
          </p:cNvSpPr>
          <p:nvPr/>
        </p:nvSpPr>
        <p:spPr bwMode="auto">
          <a:xfrm>
            <a:off x="7021513" y="4652963"/>
            <a:ext cx="1295400" cy="215900"/>
          </a:xfrm>
          <a:prstGeom prst="rightArrow">
            <a:avLst>
              <a:gd name="adj1" fmla="val 59722"/>
              <a:gd name="adj2" fmla="val 131000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2" name="AutoShape 10"/>
          <p:cNvSpPr>
            <a:spLocks noChangeArrowheads="1"/>
          </p:cNvSpPr>
          <p:nvPr/>
        </p:nvSpPr>
        <p:spPr bwMode="auto">
          <a:xfrm rot="1254373">
            <a:off x="2963863" y="4365625"/>
            <a:ext cx="1176337" cy="200025"/>
          </a:xfrm>
          <a:prstGeom prst="rightArrow">
            <a:avLst>
              <a:gd name="adj1" fmla="val 60509"/>
              <a:gd name="adj2" fmla="val 78494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3" name="AutoShape 11"/>
          <p:cNvSpPr>
            <a:spLocks noChangeArrowheads="1"/>
          </p:cNvSpPr>
          <p:nvPr/>
        </p:nvSpPr>
        <p:spPr bwMode="auto">
          <a:xfrm>
            <a:off x="827088" y="3716338"/>
            <a:ext cx="792162" cy="250825"/>
          </a:xfrm>
          <a:prstGeom prst="rightArrow">
            <a:avLst>
              <a:gd name="adj1" fmla="val 60130"/>
              <a:gd name="adj2" fmla="val 87304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4" name="AutoShape 12"/>
          <p:cNvSpPr>
            <a:spLocks noChangeArrowheads="1"/>
          </p:cNvSpPr>
          <p:nvPr/>
        </p:nvSpPr>
        <p:spPr bwMode="auto">
          <a:xfrm rot="21575815" flipV="1">
            <a:off x="2987675" y="3643313"/>
            <a:ext cx="5329238" cy="290512"/>
          </a:xfrm>
          <a:prstGeom prst="rightArrow">
            <a:avLst>
              <a:gd name="adj1" fmla="val 60806"/>
              <a:gd name="adj2" fmla="val 165184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5" name="AutoShape 13"/>
          <p:cNvSpPr>
            <a:spLocks noChangeArrowheads="1"/>
          </p:cNvSpPr>
          <p:nvPr/>
        </p:nvSpPr>
        <p:spPr bwMode="auto">
          <a:xfrm rot="20028013" flipV="1">
            <a:off x="2916238" y="3068638"/>
            <a:ext cx="1177925" cy="200025"/>
          </a:xfrm>
          <a:prstGeom prst="rightArrow">
            <a:avLst>
              <a:gd name="adj1" fmla="val 60509"/>
              <a:gd name="adj2" fmla="val 78600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6" name="Text Box 14"/>
          <p:cNvSpPr txBox="1">
            <a:spLocks noChangeArrowheads="1"/>
          </p:cNvSpPr>
          <p:nvPr/>
        </p:nvSpPr>
        <p:spPr bwMode="auto">
          <a:xfrm>
            <a:off x="4983163" y="3644900"/>
            <a:ext cx="3095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 Narrow" pitchFamily="34" charset="0"/>
              </a:rPr>
              <a:t>or</a:t>
            </a:r>
          </a:p>
        </p:txBody>
      </p:sp>
      <p:sp>
        <p:nvSpPr>
          <p:cNvPr id="41997" name="AutoShape 15"/>
          <p:cNvSpPr>
            <a:spLocks noChangeArrowheads="1"/>
          </p:cNvSpPr>
          <p:nvPr/>
        </p:nvSpPr>
        <p:spPr bwMode="auto">
          <a:xfrm>
            <a:off x="7019925" y="2636838"/>
            <a:ext cx="1296988" cy="215900"/>
          </a:xfrm>
          <a:prstGeom prst="rightArrow">
            <a:avLst>
              <a:gd name="adj1" fmla="val 59722"/>
              <a:gd name="adj2" fmla="val 131161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8" name="AutoShape 16"/>
          <p:cNvSpPr>
            <a:spLocks noChangeArrowheads="1"/>
          </p:cNvSpPr>
          <p:nvPr/>
        </p:nvSpPr>
        <p:spPr bwMode="auto">
          <a:xfrm rot="-5400000">
            <a:off x="4391819" y="3320257"/>
            <a:ext cx="431800" cy="792162"/>
          </a:xfrm>
          <a:prstGeom prst="cube">
            <a:avLst>
              <a:gd name="adj" fmla="val 25000"/>
            </a:avLst>
          </a:prstGeom>
          <a:solidFill>
            <a:srgbClr val="C0C0C0"/>
          </a:solidFill>
          <a:ln w="9525">
            <a:solidFill>
              <a:srgbClr val="4D4D4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1999" name="AutoShape 17"/>
          <p:cNvSpPr>
            <a:spLocks noChangeArrowheads="1"/>
          </p:cNvSpPr>
          <p:nvPr/>
        </p:nvSpPr>
        <p:spPr bwMode="auto">
          <a:xfrm>
            <a:off x="5148263" y="2636838"/>
            <a:ext cx="647700" cy="215900"/>
          </a:xfrm>
          <a:prstGeom prst="rightArrow">
            <a:avLst>
              <a:gd name="adj1" fmla="val 59722"/>
              <a:gd name="adj2" fmla="val 65500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97714" name="AutoShape 18"/>
          <p:cNvSpPr>
            <a:spLocks noChangeArrowheads="1"/>
          </p:cNvSpPr>
          <p:nvPr/>
        </p:nvSpPr>
        <p:spPr bwMode="auto">
          <a:xfrm>
            <a:off x="8388350" y="1773238"/>
            <a:ext cx="611188" cy="3527425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</a:t>
            </a:r>
          </a:p>
          <a:p>
            <a:pPr algn="ctr">
              <a:defRPr/>
            </a:pP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LIENTS</a:t>
            </a:r>
          </a:p>
        </p:txBody>
      </p:sp>
      <p:sp>
        <p:nvSpPr>
          <p:cNvPr id="42001" name="AutoShape 19"/>
          <p:cNvSpPr>
            <a:spLocks noChangeArrowheads="1"/>
          </p:cNvSpPr>
          <p:nvPr/>
        </p:nvSpPr>
        <p:spPr bwMode="auto">
          <a:xfrm>
            <a:off x="395288" y="1773238"/>
            <a:ext cx="1081087" cy="360362"/>
          </a:xfrm>
          <a:prstGeom prst="leftRightArrow">
            <a:avLst>
              <a:gd name="adj1" fmla="val 57713"/>
              <a:gd name="adj2" fmla="val 77486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02" name="Text Box 21"/>
          <p:cNvSpPr txBox="1">
            <a:spLocks noChangeArrowheads="1"/>
          </p:cNvSpPr>
          <p:nvPr/>
        </p:nvSpPr>
        <p:spPr bwMode="auto">
          <a:xfrm>
            <a:off x="461963" y="1406525"/>
            <a:ext cx="108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/>
              <a:t>UKTMP</a:t>
            </a:r>
          </a:p>
        </p:txBody>
      </p:sp>
      <p:pic>
        <p:nvPicPr>
          <p:cNvPr id="42003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1"/>
          <a:stretch>
            <a:fillRect/>
          </a:stretch>
        </p:blipFill>
        <p:spPr bwMode="auto">
          <a:xfrm>
            <a:off x="3851275" y="1196975"/>
            <a:ext cx="115252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7719" name="AutoShape 23"/>
          <p:cNvSpPr>
            <a:spLocks noChangeArrowheads="1"/>
          </p:cNvSpPr>
          <p:nvPr/>
        </p:nvSpPr>
        <p:spPr bwMode="auto">
          <a:xfrm>
            <a:off x="7240588" y="1924050"/>
            <a:ext cx="498475" cy="3802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48000"/>
                </a:schemeClr>
              </a:gs>
              <a:gs pos="100000">
                <a:schemeClr val="accent1">
                  <a:gamma/>
                  <a:invGamma/>
                  <a:alpha val="4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 algn="ctr">
              <a:defRPr/>
            </a:pPr>
            <a:r>
              <a:rPr lang="fr-FR" sz="1800" b="1"/>
              <a:t>CONTROLES NON DESTRUCTIFS</a:t>
            </a:r>
          </a:p>
        </p:txBody>
      </p:sp>
      <p:sp>
        <p:nvSpPr>
          <p:cNvPr id="42005" name="Rectangle 25"/>
          <p:cNvSpPr>
            <a:spLocks noChangeArrowheads="1"/>
          </p:cNvSpPr>
          <p:nvPr/>
        </p:nvSpPr>
        <p:spPr bwMode="auto">
          <a:xfrm>
            <a:off x="3708400" y="4725988"/>
            <a:ext cx="287338" cy="71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06" name="Rectangle 26"/>
          <p:cNvSpPr>
            <a:spLocks noChangeArrowheads="1"/>
          </p:cNvSpPr>
          <p:nvPr/>
        </p:nvSpPr>
        <p:spPr bwMode="auto">
          <a:xfrm>
            <a:off x="3708400" y="4870450"/>
            <a:ext cx="287338" cy="71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07" name="AutoShape 27"/>
          <p:cNvSpPr>
            <a:spLocks noChangeArrowheads="1"/>
          </p:cNvSpPr>
          <p:nvPr/>
        </p:nvSpPr>
        <p:spPr bwMode="auto">
          <a:xfrm rot="-5400000">
            <a:off x="5796757" y="3213894"/>
            <a:ext cx="360362" cy="1079500"/>
          </a:xfrm>
          <a:prstGeom prst="can">
            <a:avLst>
              <a:gd name="adj" fmla="val 74890"/>
            </a:avLst>
          </a:prstGeom>
          <a:solidFill>
            <a:srgbClr val="C0C0C0"/>
          </a:solidFill>
          <a:ln w="9525">
            <a:solidFill>
              <a:srgbClr val="4D4D4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grpSp>
        <p:nvGrpSpPr>
          <p:cNvPr id="42008" name="Group 28"/>
          <p:cNvGrpSpPr>
            <a:grpSpLocks/>
          </p:cNvGrpSpPr>
          <p:nvPr/>
        </p:nvGrpSpPr>
        <p:grpSpPr bwMode="auto">
          <a:xfrm>
            <a:off x="5884863" y="4197350"/>
            <a:ext cx="1063625" cy="1033463"/>
            <a:chOff x="3288" y="2644"/>
            <a:chExt cx="670" cy="651"/>
          </a:xfrm>
        </p:grpSpPr>
        <p:pic>
          <p:nvPicPr>
            <p:cNvPr id="42024" name="Picture 29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2644"/>
              <a:ext cx="670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25" name="AutoShape 30"/>
            <p:cNvSpPr>
              <a:spLocks noChangeArrowheads="1"/>
            </p:cNvSpPr>
            <p:nvPr/>
          </p:nvSpPr>
          <p:spPr bwMode="auto">
            <a:xfrm rot="-5400000">
              <a:off x="3514" y="2977"/>
              <a:ext cx="137" cy="408"/>
            </a:xfrm>
            <a:prstGeom prst="can">
              <a:avLst>
                <a:gd name="adj" fmla="val 74453"/>
              </a:avLst>
            </a:prstGeom>
            <a:solidFill>
              <a:srgbClr val="C0C0C0"/>
            </a:solidFill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sp>
          <p:nvSpPr>
            <p:cNvPr id="42026" name="AutoShape 31"/>
            <p:cNvSpPr>
              <a:spLocks noChangeArrowheads="1"/>
            </p:cNvSpPr>
            <p:nvPr/>
          </p:nvSpPr>
          <p:spPr bwMode="auto">
            <a:xfrm rot="-5400000">
              <a:off x="3650" y="3023"/>
              <a:ext cx="137" cy="408"/>
            </a:xfrm>
            <a:prstGeom prst="can">
              <a:avLst>
                <a:gd name="adj" fmla="val 74453"/>
              </a:avLst>
            </a:prstGeom>
            <a:solidFill>
              <a:srgbClr val="C0C0C0"/>
            </a:solidFill>
            <a:ln w="9525">
              <a:solidFill>
                <a:srgbClr val="4D4D4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sp>
          <p:nvSpPr>
            <p:cNvPr id="42027" name="Text Box 32"/>
            <p:cNvSpPr txBox="1">
              <a:spLocks noChangeArrowheads="1"/>
            </p:cNvSpPr>
            <p:nvPr/>
          </p:nvSpPr>
          <p:spPr bwMode="auto">
            <a:xfrm>
              <a:off x="3470" y="2931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chemeClr val="bg2"/>
                  </a:solidFill>
                  <a:latin typeface="Arial Narrow" pitchFamily="34" charset="0"/>
                </a:rPr>
                <a:t>or</a:t>
              </a:r>
            </a:p>
          </p:txBody>
        </p:sp>
      </p:grpSp>
      <p:pic>
        <p:nvPicPr>
          <p:cNvPr id="42009" name="Picture 3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05300"/>
            <a:ext cx="57785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010" name="Group 34"/>
          <p:cNvGrpSpPr>
            <a:grpSpLocks/>
          </p:cNvGrpSpPr>
          <p:nvPr/>
        </p:nvGrpSpPr>
        <p:grpSpPr bwMode="auto">
          <a:xfrm>
            <a:off x="4068763" y="2133600"/>
            <a:ext cx="1008062" cy="1150938"/>
            <a:chOff x="2064" y="1344"/>
            <a:chExt cx="635" cy="725"/>
          </a:xfrm>
        </p:grpSpPr>
        <p:pic>
          <p:nvPicPr>
            <p:cNvPr id="42022" name="Picture 3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" y="1344"/>
              <a:ext cx="612" cy="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23" name="Rectangle 36"/>
            <p:cNvSpPr>
              <a:spLocks noChangeArrowheads="1"/>
            </p:cNvSpPr>
            <p:nvPr/>
          </p:nvSpPr>
          <p:spPr bwMode="auto">
            <a:xfrm>
              <a:off x="2064" y="1344"/>
              <a:ext cx="635" cy="725"/>
            </a:xfrm>
            <a:prstGeom prst="rect">
              <a:avLst/>
            </a:prstGeom>
            <a:noFill/>
            <a:ln w="19050">
              <a:solidFill>
                <a:srgbClr val="DB4603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B460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grpSp>
        <p:nvGrpSpPr>
          <p:cNvPr id="42011" name="Group 37"/>
          <p:cNvGrpSpPr>
            <a:grpSpLocks/>
          </p:cNvGrpSpPr>
          <p:nvPr/>
        </p:nvGrpSpPr>
        <p:grpSpPr bwMode="auto">
          <a:xfrm>
            <a:off x="4140200" y="4148138"/>
            <a:ext cx="1006475" cy="1225550"/>
            <a:chOff x="2427" y="2613"/>
            <a:chExt cx="634" cy="772"/>
          </a:xfrm>
        </p:grpSpPr>
        <p:pic>
          <p:nvPicPr>
            <p:cNvPr id="42020" name="Picture 38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2614"/>
              <a:ext cx="560" cy="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21" name="Rectangle 39"/>
            <p:cNvSpPr>
              <a:spLocks noChangeArrowheads="1"/>
            </p:cNvSpPr>
            <p:nvPr/>
          </p:nvSpPr>
          <p:spPr bwMode="auto">
            <a:xfrm>
              <a:off x="2427" y="2613"/>
              <a:ext cx="634" cy="772"/>
            </a:xfrm>
            <a:prstGeom prst="rect">
              <a:avLst/>
            </a:prstGeom>
            <a:noFill/>
            <a:ln w="19050">
              <a:solidFill>
                <a:srgbClr val="DB4603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B460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sp>
        <p:nvSpPr>
          <p:cNvPr id="42012" name="Rectangle 40"/>
          <p:cNvSpPr>
            <a:spLocks noChangeArrowheads="1"/>
          </p:cNvSpPr>
          <p:nvPr/>
        </p:nvSpPr>
        <p:spPr bwMode="auto">
          <a:xfrm>
            <a:off x="4932363" y="5518150"/>
            <a:ext cx="4105275" cy="431800"/>
          </a:xfrm>
          <a:prstGeom prst="rect">
            <a:avLst/>
          </a:prstGeom>
          <a:noFill/>
          <a:ln w="19050">
            <a:solidFill>
              <a:srgbClr val="DB4603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B460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/>
              <a:t>Operations sous traitées à Aubert &amp; Duval</a:t>
            </a:r>
            <a:r>
              <a:rPr lang="en-US" altLang="fr-FR" sz="1800">
                <a:latin typeface="Arial" charset="0"/>
              </a:rPr>
              <a:t> </a:t>
            </a:r>
          </a:p>
        </p:txBody>
      </p:sp>
      <p:grpSp>
        <p:nvGrpSpPr>
          <p:cNvPr id="42013" name="Group 41"/>
          <p:cNvGrpSpPr>
            <a:grpSpLocks/>
          </p:cNvGrpSpPr>
          <p:nvPr/>
        </p:nvGrpSpPr>
        <p:grpSpPr bwMode="auto">
          <a:xfrm>
            <a:off x="5813425" y="2349500"/>
            <a:ext cx="1135063" cy="584200"/>
            <a:chOff x="3662" y="1480"/>
            <a:chExt cx="715" cy="368"/>
          </a:xfrm>
        </p:grpSpPr>
        <p:pic>
          <p:nvPicPr>
            <p:cNvPr id="42018" name="Picture 4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1525"/>
              <a:ext cx="715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019" name="Rectangle 43"/>
            <p:cNvSpPr>
              <a:spLocks noChangeArrowheads="1"/>
            </p:cNvSpPr>
            <p:nvPr/>
          </p:nvSpPr>
          <p:spPr bwMode="auto">
            <a:xfrm>
              <a:off x="3833" y="1480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sp>
        <p:nvSpPr>
          <p:cNvPr id="42014" name="AutoShape 44"/>
          <p:cNvSpPr>
            <a:spLocks noChangeArrowheads="1"/>
          </p:cNvSpPr>
          <p:nvPr/>
        </p:nvSpPr>
        <p:spPr bwMode="auto">
          <a:xfrm>
            <a:off x="5219700" y="4797425"/>
            <a:ext cx="647700" cy="215900"/>
          </a:xfrm>
          <a:prstGeom prst="rightArrow">
            <a:avLst>
              <a:gd name="adj1" fmla="val 59722"/>
              <a:gd name="adj2" fmla="val 65500"/>
            </a:avLst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15" name="AutoShape 45"/>
          <p:cNvSpPr>
            <a:spLocks noChangeArrowheads="1"/>
          </p:cNvSpPr>
          <p:nvPr/>
        </p:nvSpPr>
        <p:spPr bwMode="auto">
          <a:xfrm>
            <a:off x="1547813" y="1773238"/>
            <a:ext cx="6769100" cy="360362"/>
          </a:xfrm>
          <a:prstGeom prst="leftRightArrow">
            <a:avLst>
              <a:gd name="adj1" fmla="val 57713"/>
              <a:gd name="adj2" fmla="val 152013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42016" name="Rectangle 46"/>
          <p:cNvSpPr>
            <a:spLocks noChangeArrowheads="1"/>
          </p:cNvSpPr>
          <p:nvPr/>
        </p:nvSpPr>
        <p:spPr bwMode="auto">
          <a:xfrm>
            <a:off x="755650" y="2205038"/>
            <a:ext cx="2592388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800">
                <a:solidFill>
                  <a:srgbClr val="4D4D4D"/>
                </a:solidFill>
                <a:latin typeface="Arial" charset="0"/>
              </a:rPr>
              <a:t>Presse</a:t>
            </a:r>
            <a:r>
              <a:rPr lang="en-US" altLang="fr-FR" sz="2800">
                <a:latin typeface="Arial" charset="0"/>
              </a:rPr>
              <a:t> </a:t>
            </a:r>
            <a:r>
              <a:rPr lang="en-US" altLang="fr-FR" sz="1600">
                <a:solidFill>
                  <a:srgbClr val="4D4D4D"/>
                </a:solidFill>
              </a:rPr>
              <a:t>4,500t.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600">
                <a:solidFill>
                  <a:srgbClr val="4D4D4D"/>
                </a:solidFill>
              </a:rPr>
              <a:t>47m€</a:t>
            </a:r>
          </a:p>
        </p:txBody>
      </p:sp>
      <p:sp>
        <p:nvSpPr>
          <p:cNvPr id="42017" name="Text Box 47"/>
          <p:cNvSpPr txBox="1">
            <a:spLocks noChangeArrowheads="1"/>
          </p:cNvSpPr>
          <p:nvPr/>
        </p:nvSpPr>
        <p:spPr bwMode="auto">
          <a:xfrm>
            <a:off x="0" y="2924175"/>
            <a:ext cx="1403350" cy="519113"/>
          </a:xfrm>
          <a:prstGeom prst="rect">
            <a:avLst/>
          </a:prstGeom>
          <a:solidFill>
            <a:schemeClr val="accent1">
              <a:alpha val="2705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2800">
                <a:latin typeface="Arial" charset="0"/>
              </a:rPr>
              <a:t>Lingots</a:t>
            </a:r>
          </a:p>
        </p:txBody>
      </p:sp>
    </p:spTree>
    <p:extLst>
      <p:ext uri="{BB962C8B-B14F-4D97-AF65-F5344CB8AC3E}">
        <p14:creationId xmlns:p14="http://schemas.microsoft.com/office/powerpoint/2010/main" val="1646870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924086" y="380135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UKAD : Un projet rapide</a:t>
            </a:r>
            <a:endParaRPr lang="fr-FR" altLang="fr-FR" b="1" dirty="0"/>
          </a:p>
        </p:txBody>
      </p:sp>
      <p:grpSp>
        <p:nvGrpSpPr>
          <p:cNvPr id="741379" name="Group 3"/>
          <p:cNvGrpSpPr>
            <a:grpSpLocks/>
          </p:cNvGrpSpPr>
          <p:nvPr/>
        </p:nvGrpSpPr>
        <p:grpSpPr bwMode="auto">
          <a:xfrm>
            <a:off x="544513" y="1628775"/>
            <a:ext cx="1435100" cy="2160588"/>
            <a:chOff x="204" y="1570"/>
            <a:chExt cx="904" cy="1361"/>
          </a:xfrm>
        </p:grpSpPr>
        <p:sp>
          <p:nvSpPr>
            <p:cNvPr id="2" name="AutoShape 5"/>
            <p:cNvSpPr>
              <a:spLocks noChangeArrowheads="1"/>
            </p:cNvSpPr>
            <p:nvPr/>
          </p:nvSpPr>
          <p:spPr bwMode="auto">
            <a:xfrm rot="-5400000">
              <a:off x="-24" y="1799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55" name="Text Box 5"/>
            <p:cNvSpPr txBox="1">
              <a:spLocks noChangeArrowheads="1"/>
            </p:cNvSpPr>
            <p:nvPr/>
          </p:nvSpPr>
          <p:spPr bwMode="auto">
            <a:xfrm>
              <a:off x="219" y="1933"/>
              <a:ext cx="876" cy="67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10/04/09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Lancement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projet</a:t>
              </a:r>
            </a:p>
          </p:txBody>
        </p:sp>
      </p:grpSp>
      <p:grpSp>
        <p:nvGrpSpPr>
          <p:cNvPr id="741382" name="Group 6"/>
          <p:cNvGrpSpPr>
            <a:grpSpLocks/>
          </p:cNvGrpSpPr>
          <p:nvPr/>
        </p:nvGrpSpPr>
        <p:grpSpPr bwMode="auto">
          <a:xfrm>
            <a:off x="1974850" y="1628775"/>
            <a:ext cx="1435100" cy="2160588"/>
            <a:chOff x="1108" y="1570"/>
            <a:chExt cx="904" cy="1361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 rot="-5400000">
              <a:off x="884" y="1799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53" name="Text Box 8"/>
            <p:cNvSpPr txBox="1">
              <a:spLocks noChangeArrowheads="1"/>
            </p:cNvSpPr>
            <p:nvPr/>
          </p:nvSpPr>
          <p:spPr bwMode="auto">
            <a:xfrm>
              <a:off x="1111" y="1933"/>
              <a:ext cx="900" cy="67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17/10/09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Commande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presse</a:t>
              </a:r>
            </a:p>
          </p:txBody>
        </p:sp>
      </p:grpSp>
      <p:grpSp>
        <p:nvGrpSpPr>
          <p:cNvPr id="741385" name="Group 9"/>
          <p:cNvGrpSpPr>
            <a:grpSpLocks/>
          </p:cNvGrpSpPr>
          <p:nvPr/>
        </p:nvGrpSpPr>
        <p:grpSpPr bwMode="auto">
          <a:xfrm>
            <a:off x="7515225" y="1628775"/>
            <a:ext cx="1439863" cy="2160588"/>
            <a:chOff x="4734" y="1026"/>
            <a:chExt cx="907" cy="1361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rot="-5400000">
              <a:off x="4509" y="1255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51" name="Text Box 11"/>
            <p:cNvSpPr txBox="1">
              <a:spLocks noChangeArrowheads="1"/>
            </p:cNvSpPr>
            <p:nvPr/>
          </p:nvSpPr>
          <p:spPr bwMode="auto">
            <a:xfrm>
              <a:off x="4734" y="1344"/>
              <a:ext cx="822" cy="7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Juin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2011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</a:t>
              </a:r>
              <a:r>
                <a:rPr lang="fr-FR" altLang="fr-FR" sz="1800" b="1" baseline="30000">
                  <a:latin typeface="Arial" charset="0"/>
                </a:rPr>
                <a:t>er</a:t>
              </a:r>
              <a:r>
                <a:rPr lang="fr-FR" altLang="fr-FR" sz="1800" b="1">
                  <a:latin typeface="Arial" charset="0"/>
                </a:rPr>
                <a:t> coup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de presse</a:t>
              </a:r>
            </a:p>
          </p:txBody>
        </p:sp>
      </p:grpSp>
      <p:grpSp>
        <p:nvGrpSpPr>
          <p:cNvPr id="741388" name="Group 12"/>
          <p:cNvGrpSpPr>
            <a:grpSpLocks/>
          </p:cNvGrpSpPr>
          <p:nvPr/>
        </p:nvGrpSpPr>
        <p:grpSpPr bwMode="auto">
          <a:xfrm>
            <a:off x="6084888" y="1628775"/>
            <a:ext cx="1435100" cy="2160588"/>
            <a:chOff x="3833" y="1026"/>
            <a:chExt cx="904" cy="1361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 rot="-5400000">
              <a:off x="3605" y="1255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49" name="Text Box 14"/>
            <p:cNvSpPr txBox="1">
              <a:spLocks noChangeArrowheads="1"/>
            </p:cNvSpPr>
            <p:nvPr/>
          </p:nvSpPr>
          <p:spPr bwMode="auto">
            <a:xfrm>
              <a:off x="3923" y="1351"/>
              <a:ext cx="716" cy="67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15/11/10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Montage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presse</a:t>
              </a:r>
            </a:p>
          </p:txBody>
        </p:sp>
      </p:grpSp>
      <p:grpSp>
        <p:nvGrpSpPr>
          <p:cNvPr id="741391" name="Group 15"/>
          <p:cNvGrpSpPr>
            <a:grpSpLocks/>
          </p:cNvGrpSpPr>
          <p:nvPr/>
        </p:nvGrpSpPr>
        <p:grpSpPr bwMode="auto">
          <a:xfrm>
            <a:off x="3343275" y="1628775"/>
            <a:ext cx="1435100" cy="2160588"/>
            <a:chOff x="1970" y="1570"/>
            <a:chExt cx="904" cy="1361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-5400000">
              <a:off x="1746" y="1799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47" name="Text Box 17"/>
            <p:cNvSpPr txBox="1">
              <a:spLocks noChangeArrowheads="1"/>
            </p:cNvSpPr>
            <p:nvPr/>
          </p:nvSpPr>
          <p:spPr bwMode="auto">
            <a:xfrm>
              <a:off x="2085" y="1933"/>
              <a:ext cx="676" cy="67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18/01/10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Début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travaux</a:t>
              </a:r>
            </a:p>
          </p:txBody>
        </p:sp>
      </p:grpSp>
      <p:grpSp>
        <p:nvGrpSpPr>
          <p:cNvPr id="741394" name="Group 18"/>
          <p:cNvGrpSpPr>
            <a:grpSpLocks/>
          </p:cNvGrpSpPr>
          <p:nvPr/>
        </p:nvGrpSpPr>
        <p:grpSpPr bwMode="auto">
          <a:xfrm>
            <a:off x="4778375" y="1485900"/>
            <a:ext cx="1435100" cy="2160588"/>
            <a:chOff x="3010" y="936"/>
            <a:chExt cx="904" cy="1361"/>
          </a:xfrm>
        </p:grpSpPr>
        <p:sp>
          <p:nvSpPr>
            <p:cNvPr id="50181" name="AutoShape 5"/>
            <p:cNvSpPr>
              <a:spLocks noChangeArrowheads="1"/>
            </p:cNvSpPr>
            <p:nvPr/>
          </p:nvSpPr>
          <p:spPr bwMode="auto">
            <a:xfrm rot="-5400000">
              <a:off x="2783" y="1164"/>
              <a:ext cx="1361" cy="904"/>
            </a:xfrm>
            <a:custGeom>
              <a:avLst/>
              <a:gdLst>
                <a:gd name="T0" fmla="*/ 4256088 w 21600"/>
                <a:gd name="T1" fmla="*/ 1352550 h 21600"/>
                <a:gd name="T2" fmla="*/ 2432050 w 21600"/>
                <a:gd name="T3" fmla="*/ 2705100 h 21600"/>
                <a:gd name="T4" fmla="*/ 608013 w 21600"/>
                <a:gd name="T5" fmla="*/ 1352550 h 21600"/>
                <a:gd name="T6" fmla="*/ 243205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lIns="90000" tIns="82800" rIns="18000" bIns="82800" anchor="ctr" anchorCtr="1"/>
            <a:lstStyle/>
            <a:p>
              <a:pPr>
                <a:defRPr/>
              </a:pPr>
              <a:endParaRPr lang="fr-FR" sz="20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3045" name="Text Box 20"/>
            <p:cNvSpPr txBox="1">
              <a:spLocks noChangeArrowheads="1"/>
            </p:cNvSpPr>
            <p:nvPr/>
          </p:nvSpPr>
          <p:spPr bwMode="auto">
            <a:xfrm>
              <a:off x="3048" y="1389"/>
              <a:ext cx="732" cy="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16/04/10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1000" b="1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Première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latin typeface="Arial" charset="0"/>
                </a:rPr>
                <a:t>pierre</a:t>
              </a:r>
            </a:p>
          </p:txBody>
        </p:sp>
      </p:grpSp>
      <p:sp>
        <p:nvSpPr>
          <p:cNvPr id="741397" name="Line 21"/>
          <p:cNvSpPr>
            <a:spLocks noChangeShapeType="1"/>
          </p:cNvSpPr>
          <p:nvPr/>
        </p:nvSpPr>
        <p:spPr bwMode="auto">
          <a:xfrm>
            <a:off x="6011863" y="1412875"/>
            <a:ext cx="0" cy="2808288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1398" name="AutoShape 22"/>
          <p:cNvSpPr>
            <a:spLocks noChangeArrowheads="1"/>
          </p:cNvSpPr>
          <p:nvPr/>
        </p:nvSpPr>
        <p:spPr bwMode="auto">
          <a:xfrm>
            <a:off x="3419475" y="4508500"/>
            <a:ext cx="5329238" cy="649288"/>
          </a:xfrm>
          <a:prstGeom prst="rightArrow">
            <a:avLst>
              <a:gd name="adj1" fmla="val 50000"/>
              <a:gd name="adj2" fmla="val 205195"/>
            </a:avLst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charset="0"/>
              </a:rPr>
              <a:t>REALISATION</a:t>
            </a:r>
          </a:p>
        </p:txBody>
      </p:sp>
      <p:grpSp>
        <p:nvGrpSpPr>
          <p:cNvPr id="741399" name="Group 23"/>
          <p:cNvGrpSpPr>
            <a:grpSpLocks/>
          </p:cNvGrpSpPr>
          <p:nvPr/>
        </p:nvGrpSpPr>
        <p:grpSpPr bwMode="auto">
          <a:xfrm>
            <a:off x="539750" y="1125538"/>
            <a:ext cx="8351838" cy="457200"/>
            <a:chOff x="340" y="709"/>
            <a:chExt cx="5261" cy="288"/>
          </a:xfrm>
        </p:grpSpPr>
        <p:sp>
          <p:nvSpPr>
            <p:cNvPr id="43041" name="Line 24"/>
            <p:cNvSpPr>
              <a:spLocks noChangeShapeType="1"/>
            </p:cNvSpPr>
            <p:nvPr/>
          </p:nvSpPr>
          <p:spPr bwMode="auto">
            <a:xfrm>
              <a:off x="3288" y="890"/>
              <a:ext cx="2313" cy="0"/>
            </a:xfrm>
            <a:prstGeom prst="line">
              <a:avLst/>
            </a:prstGeom>
            <a:noFill/>
            <a:ln w="412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2" name="Line 25"/>
            <p:cNvSpPr>
              <a:spLocks noChangeShapeType="1"/>
            </p:cNvSpPr>
            <p:nvPr/>
          </p:nvSpPr>
          <p:spPr bwMode="auto">
            <a:xfrm flipH="1">
              <a:off x="340" y="890"/>
              <a:ext cx="1860" cy="0"/>
            </a:xfrm>
            <a:prstGeom prst="line">
              <a:avLst/>
            </a:prstGeom>
            <a:noFill/>
            <a:ln w="412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3" name="Text Box 26"/>
            <p:cNvSpPr txBox="1">
              <a:spLocks noChangeArrowheads="1"/>
            </p:cNvSpPr>
            <p:nvPr/>
          </p:nvSpPr>
          <p:spPr bwMode="auto">
            <a:xfrm>
              <a:off x="2336" y="709"/>
              <a:ext cx="9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b="1">
                  <a:solidFill>
                    <a:srgbClr val="FF3300"/>
                  </a:solidFill>
                  <a:latin typeface="Arial" charset="0"/>
                </a:rPr>
                <a:t>26 mois</a:t>
              </a:r>
            </a:p>
          </p:txBody>
        </p:sp>
      </p:grpSp>
      <p:grpSp>
        <p:nvGrpSpPr>
          <p:cNvPr id="741403" name="Group 27"/>
          <p:cNvGrpSpPr>
            <a:grpSpLocks/>
          </p:cNvGrpSpPr>
          <p:nvPr/>
        </p:nvGrpSpPr>
        <p:grpSpPr bwMode="auto">
          <a:xfrm>
            <a:off x="539750" y="3644900"/>
            <a:ext cx="1008063" cy="936625"/>
            <a:chOff x="385" y="2296"/>
            <a:chExt cx="590" cy="590"/>
          </a:xfrm>
        </p:grpSpPr>
        <p:sp>
          <p:nvSpPr>
            <p:cNvPr id="43038" name="AutoShape 28"/>
            <p:cNvSpPr>
              <a:spLocks noChangeArrowheads="1"/>
            </p:cNvSpPr>
            <p:nvPr/>
          </p:nvSpPr>
          <p:spPr bwMode="auto">
            <a:xfrm>
              <a:off x="476" y="2296"/>
              <a:ext cx="499" cy="408"/>
            </a:xfrm>
            <a:prstGeom prst="rightArrow">
              <a:avLst>
                <a:gd name="adj1" fmla="val 50000"/>
                <a:gd name="adj2" fmla="val 30576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sp>
          <p:nvSpPr>
            <p:cNvPr id="43039" name="Text Box 29"/>
            <p:cNvSpPr txBox="1">
              <a:spLocks noChangeArrowheads="1"/>
            </p:cNvSpPr>
            <p:nvPr/>
          </p:nvSpPr>
          <p:spPr bwMode="auto">
            <a:xfrm>
              <a:off x="521" y="2382"/>
              <a:ext cx="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latin typeface="Arial" charset="0"/>
                </a:rPr>
                <a:t>APS</a:t>
              </a:r>
            </a:p>
          </p:txBody>
        </p:sp>
        <p:sp>
          <p:nvSpPr>
            <p:cNvPr id="43040" name="Text Box 30"/>
            <p:cNvSpPr txBox="1">
              <a:spLocks noChangeArrowheads="1"/>
            </p:cNvSpPr>
            <p:nvPr/>
          </p:nvSpPr>
          <p:spPr bwMode="auto">
            <a:xfrm>
              <a:off x="385" y="2655"/>
              <a:ext cx="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i="1">
                  <a:solidFill>
                    <a:schemeClr val="bg1"/>
                  </a:solidFill>
                  <a:latin typeface="Arial" charset="0"/>
                </a:rPr>
                <a:t>3 mois</a:t>
              </a:r>
            </a:p>
          </p:txBody>
        </p:sp>
      </p:grpSp>
      <p:grpSp>
        <p:nvGrpSpPr>
          <p:cNvPr id="741411" name="Group 35"/>
          <p:cNvGrpSpPr>
            <a:grpSpLocks/>
          </p:cNvGrpSpPr>
          <p:nvPr/>
        </p:nvGrpSpPr>
        <p:grpSpPr bwMode="auto">
          <a:xfrm>
            <a:off x="1671638" y="4076700"/>
            <a:ext cx="1676400" cy="890588"/>
            <a:chOff x="1053" y="2568"/>
            <a:chExt cx="1056" cy="561"/>
          </a:xfrm>
        </p:grpSpPr>
        <p:sp>
          <p:nvSpPr>
            <p:cNvPr id="43032" name="AutoShape 36"/>
            <p:cNvSpPr>
              <a:spLocks noChangeArrowheads="1"/>
            </p:cNvSpPr>
            <p:nvPr/>
          </p:nvSpPr>
          <p:spPr bwMode="auto">
            <a:xfrm>
              <a:off x="1066" y="2568"/>
              <a:ext cx="1043" cy="408"/>
            </a:xfrm>
            <a:prstGeom prst="rightArrow">
              <a:avLst>
                <a:gd name="adj1" fmla="val 50000"/>
                <a:gd name="adj2" fmla="val 63909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  <p:sp>
          <p:nvSpPr>
            <p:cNvPr id="43033" name="Text Box 37"/>
            <p:cNvSpPr txBox="1">
              <a:spLocks noChangeArrowheads="1"/>
            </p:cNvSpPr>
            <p:nvPr/>
          </p:nvSpPr>
          <p:spPr bwMode="auto">
            <a:xfrm>
              <a:off x="1066" y="2659"/>
              <a:ext cx="7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latin typeface="Arial" charset="0"/>
                </a:rPr>
                <a:t>APD</a:t>
              </a:r>
            </a:p>
          </p:txBody>
        </p:sp>
        <p:sp>
          <p:nvSpPr>
            <p:cNvPr id="43034" name="Text Box 38"/>
            <p:cNvSpPr txBox="1">
              <a:spLocks noChangeArrowheads="1"/>
            </p:cNvSpPr>
            <p:nvPr/>
          </p:nvSpPr>
          <p:spPr bwMode="auto">
            <a:xfrm>
              <a:off x="1053" y="2898"/>
              <a:ext cx="7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i="1">
                  <a:latin typeface="Arial" charset="0"/>
                </a:rPr>
                <a:t>5 mois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323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4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74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7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74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4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1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1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74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1000"/>
                                        <p:tgtEl>
                                          <p:spTgt spid="74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6" dur="1000"/>
                                        <p:tgtEl>
                                          <p:spTgt spid="74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1000"/>
                                        <p:tgtEl>
                                          <p:spTgt spid="74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397" grpId="0" animBg="1"/>
      <p:bldP spid="74139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743471" y="333374"/>
            <a:ext cx="46085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UKAD : un site évolutif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Implantation </a:t>
            </a:r>
            <a:br>
              <a:rPr lang="fr-FR" altLang="fr-FR" b="1" dirty="0" smtClean="0"/>
            </a:br>
            <a:r>
              <a:rPr lang="fr-FR" altLang="fr-FR" b="1" dirty="0" smtClean="0"/>
              <a:t>phase 1 &amp; 2</a:t>
            </a:r>
            <a:endParaRPr lang="fr-FR" altLang="fr-FR" b="1" dirty="0"/>
          </a:p>
        </p:txBody>
      </p:sp>
      <p:graphicFrame>
        <p:nvGraphicFramePr>
          <p:cNvPr id="745475" name="Object 3"/>
          <p:cNvGraphicFramePr>
            <a:graphicFrameLocks noGrp="1" noChangeAspect="1"/>
          </p:cNvGraphicFramePr>
          <p:nvPr>
            <p:ph/>
          </p:nvPr>
        </p:nvGraphicFramePr>
        <p:xfrm>
          <a:off x="179388" y="1989138"/>
          <a:ext cx="8964612" cy="417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PhotoImpact" r:id="rId4" imgW="9457143" imgH="4409524" progId="PI3.Image">
                  <p:embed/>
                </p:oleObj>
              </mc:Choice>
              <mc:Fallback>
                <p:oleObj name="PhotoImpact" r:id="rId4" imgW="9457143" imgH="4409524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89138"/>
                        <a:ext cx="8964612" cy="417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5476" name="Text Box 4"/>
          <p:cNvSpPr txBox="1">
            <a:spLocks noChangeArrowheads="1"/>
          </p:cNvSpPr>
          <p:nvPr/>
        </p:nvSpPr>
        <p:spPr bwMode="auto">
          <a:xfrm>
            <a:off x="6804025" y="3860800"/>
            <a:ext cx="12954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Four </a:t>
            </a:r>
            <a:br>
              <a:rPr lang="fr-FR" altLang="fr-FR" sz="1800" b="1">
                <a:latin typeface="Arial" charset="0"/>
              </a:rPr>
            </a:br>
            <a:r>
              <a:rPr lang="fr-FR" altLang="fr-FR" sz="1800" b="1">
                <a:latin typeface="Arial" charset="0"/>
              </a:rPr>
              <a:t>à sole mobile</a:t>
            </a:r>
          </a:p>
        </p:txBody>
      </p:sp>
      <p:sp>
        <p:nvSpPr>
          <p:cNvPr id="745477" name="Text Box 5"/>
          <p:cNvSpPr txBox="1">
            <a:spLocks noChangeArrowheads="1"/>
          </p:cNvSpPr>
          <p:nvPr/>
        </p:nvSpPr>
        <p:spPr bwMode="auto">
          <a:xfrm>
            <a:off x="5435600" y="3500438"/>
            <a:ext cx="10604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 Presse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à forger</a:t>
            </a:r>
          </a:p>
        </p:txBody>
      </p:sp>
      <p:sp>
        <p:nvSpPr>
          <p:cNvPr id="745478" name="Text Box 6"/>
          <p:cNvSpPr txBox="1">
            <a:spLocks noChangeArrowheads="1"/>
          </p:cNvSpPr>
          <p:nvPr/>
        </p:nvSpPr>
        <p:spPr bwMode="auto">
          <a:xfrm>
            <a:off x="5076825" y="2276475"/>
            <a:ext cx="19431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Fours dormants</a:t>
            </a:r>
          </a:p>
        </p:txBody>
      </p:sp>
      <p:sp>
        <p:nvSpPr>
          <p:cNvPr id="745479" name="Text Box 7"/>
          <p:cNvSpPr txBox="1">
            <a:spLocks noChangeArrowheads="1"/>
          </p:cNvSpPr>
          <p:nvPr/>
        </p:nvSpPr>
        <p:spPr bwMode="auto">
          <a:xfrm>
            <a:off x="3132138" y="3933825"/>
            <a:ext cx="1225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Meuleuse</a:t>
            </a:r>
          </a:p>
        </p:txBody>
      </p:sp>
      <p:sp>
        <p:nvSpPr>
          <p:cNvPr id="745480" name="Text Box 8"/>
          <p:cNvSpPr txBox="1">
            <a:spLocks noChangeArrowheads="1"/>
          </p:cNvSpPr>
          <p:nvPr/>
        </p:nvSpPr>
        <p:spPr bwMode="auto">
          <a:xfrm>
            <a:off x="3276600" y="3068638"/>
            <a:ext cx="781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Scies</a:t>
            </a:r>
          </a:p>
        </p:txBody>
      </p:sp>
      <p:sp>
        <p:nvSpPr>
          <p:cNvPr id="745481" name="Text Box 9"/>
          <p:cNvSpPr txBox="1">
            <a:spLocks noChangeArrowheads="1"/>
          </p:cNvSpPr>
          <p:nvPr/>
        </p:nvSpPr>
        <p:spPr bwMode="auto">
          <a:xfrm>
            <a:off x="1128713" y="4156075"/>
            <a:ext cx="1238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Ultrasons</a:t>
            </a:r>
          </a:p>
        </p:txBody>
      </p:sp>
      <p:sp>
        <p:nvSpPr>
          <p:cNvPr id="745482" name="Text Box 10"/>
          <p:cNvSpPr txBox="1">
            <a:spLocks noChangeArrowheads="1"/>
          </p:cNvSpPr>
          <p:nvPr/>
        </p:nvSpPr>
        <p:spPr bwMode="auto">
          <a:xfrm>
            <a:off x="971550" y="2781300"/>
            <a:ext cx="1555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Arial" charset="0"/>
              </a:rPr>
              <a:t>Ecrouteuses</a:t>
            </a:r>
          </a:p>
        </p:txBody>
      </p:sp>
      <p:grpSp>
        <p:nvGrpSpPr>
          <p:cNvPr id="745483" name="Group 11"/>
          <p:cNvGrpSpPr>
            <a:grpSpLocks/>
          </p:cNvGrpSpPr>
          <p:nvPr/>
        </p:nvGrpSpPr>
        <p:grpSpPr bwMode="auto">
          <a:xfrm>
            <a:off x="407988" y="2044700"/>
            <a:ext cx="8208962" cy="3097213"/>
            <a:chOff x="257" y="1288"/>
            <a:chExt cx="5171" cy="1951"/>
          </a:xfrm>
        </p:grpSpPr>
        <p:sp>
          <p:nvSpPr>
            <p:cNvPr id="45084" name="Line 12"/>
            <p:cNvSpPr>
              <a:spLocks noChangeShapeType="1"/>
            </p:cNvSpPr>
            <p:nvPr/>
          </p:nvSpPr>
          <p:spPr bwMode="auto">
            <a:xfrm flipV="1">
              <a:off x="4822" y="1288"/>
              <a:ext cx="0" cy="88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5" name="Line 13"/>
            <p:cNvSpPr>
              <a:spLocks noChangeShapeType="1"/>
            </p:cNvSpPr>
            <p:nvPr/>
          </p:nvSpPr>
          <p:spPr bwMode="auto">
            <a:xfrm flipH="1">
              <a:off x="2959" y="1288"/>
              <a:ext cx="186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6" name="Line 14"/>
            <p:cNvSpPr>
              <a:spLocks noChangeShapeType="1"/>
            </p:cNvSpPr>
            <p:nvPr/>
          </p:nvSpPr>
          <p:spPr bwMode="auto">
            <a:xfrm>
              <a:off x="2959" y="1288"/>
              <a:ext cx="0" cy="418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7" name="Line 15"/>
            <p:cNvSpPr>
              <a:spLocks noChangeShapeType="1"/>
            </p:cNvSpPr>
            <p:nvPr/>
          </p:nvSpPr>
          <p:spPr bwMode="auto">
            <a:xfrm flipH="1" flipV="1">
              <a:off x="1655" y="1520"/>
              <a:ext cx="8" cy="17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8" name="Line 16"/>
            <p:cNvSpPr>
              <a:spLocks noChangeShapeType="1"/>
            </p:cNvSpPr>
            <p:nvPr/>
          </p:nvSpPr>
          <p:spPr bwMode="auto">
            <a:xfrm flipH="1">
              <a:off x="584" y="1520"/>
              <a:ext cx="1071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89" name="Line 17"/>
            <p:cNvSpPr>
              <a:spLocks noChangeShapeType="1"/>
            </p:cNvSpPr>
            <p:nvPr/>
          </p:nvSpPr>
          <p:spPr bwMode="auto">
            <a:xfrm>
              <a:off x="584" y="1520"/>
              <a:ext cx="0" cy="18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0" name="Line 18"/>
            <p:cNvSpPr>
              <a:spLocks noChangeShapeType="1"/>
            </p:cNvSpPr>
            <p:nvPr/>
          </p:nvSpPr>
          <p:spPr bwMode="auto">
            <a:xfrm flipH="1">
              <a:off x="257" y="1706"/>
              <a:ext cx="327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1" name="Line 19"/>
            <p:cNvSpPr>
              <a:spLocks noChangeShapeType="1"/>
            </p:cNvSpPr>
            <p:nvPr/>
          </p:nvSpPr>
          <p:spPr bwMode="auto">
            <a:xfrm>
              <a:off x="257" y="1706"/>
              <a:ext cx="0" cy="116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2" name="Line 20"/>
            <p:cNvSpPr>
              <a:spLocks noChangeShapeType="1"/>
            </p:cNvSpPr>
            <p:nvPr/>
          </p:nvSpPr>
          <p:spPr bwMode="auto">
            <a:xfrm>
              <a:off x="257" y="2867"/>
              <a:ext cx="27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3" name="Line 21"/>
            <p:cNvSpPr>
              <a:spLocks noChangeShapeType="1"/>
            </p:cNvSpPr>
            <p:nvPr/>
          </p:nvSpPr>
          <p:spPr bwMode="auto">
            <a:xfrm>
              <a:off x="536" y="2867"/>
              <a:ext cx="0" cy="3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4" name="Line 22"/>
            <p:cNvSpPr>
              <a:spLocks noChangeShapeType="1"/>
            </p:cNvSpPr>
            <p:nvPr/>
          </p:nvSpPr>
          <p:spPr bwMode="auto">
            <a:xfrm>
              <a:off x="536" y="3239"/>
              <a:ext cx="1305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5" name="Line 23"/>
            <p:cNvSpPr>
              <a:spLocks noChangeShapeType="1"/>
            </p:cNvSpPr>
            <p:nvPr/>
          </p:nvSpPr>
          <p:spPr bwMode="auto">
            <a:xfrm flipV="1">
              <a:off x="1841" y="2867"/>
              <a:ext cx="0" cy="3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6" name="Line 24"/>
            <p:cNvSpPr>
              <a:spLocks noChangeShapeType="1"/>
            </p:cNvSpPr>
            <p:nvPr/>
          </p:nvSpPr>
          <p:spPr bwMode="auto">
            <a:xfrm>
              <a:off x="1841" y="2867"/>
              <a:ext cx="83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7" name="Line 25"/>
            <p:cNvSpPr>
              <a:spLocks noChangeShapeType="1"/>
            </p:cNvSpPr>
            <p:nvPr/>
          </p:nvSpPr>
          <p:spPr bwMode="auto">
            <a:xfrm>
              <a:off x="2680" y="2867"/>
              <a:ext cx="0" cy="3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8" name="Line 26"/>
            <p:cNvSpPr>
              <a:spLocks noChangeShapeType="1"/>
            </p:cNvSpPr>
            <p:nvPr/>
          </p:nvSpPr>
          <p:spPr bwMode="auto">
            <a:xfrm>
              <a:off x="2680" y="3239"/>
              <a:ext cx="2515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99" name="Line 27"/>
            <p:cNvSpPr>
              <a:spLocks noChangeShapeType="1"/>
            </p:cNvSpPr>
            <p:nvPr/>
          </p:nvSpPr>
          <p:spPr bwMode="auto">
            <a:xfrm flipV="1">
              <a:off x="5195" y="2867"/>
              <a:ext cx="0" cy="37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0" name="Line 28"/>
            <p:cNvSpPr>
              <a:spLocks noChangeShapeType="1"/>
            </p:cNvSpPr>
            <p:nvPr/>
          </p:nvSpPr>
          <p:spPr bwMode="auto">
            <a:xfrm>
              <a:off x="5195" y="2867"/>
              <a:ext cx="23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1" name="Line 29"/>
            <p:cNvSpPr>
              <a:spLocks noChangeShapeType="1"/>
            </p:cNvSpPr>
            <p:nvPr/>
          </p:nvSpPr>
          <p:spPr bwMode="auto">
            <a:xfrm flipV="1">
              <a:off x="5428" y="2171"/>
              <a:ext cx="0" cy="6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2" name="Line 30"/>
            <p:cNvSpPr>
              <a:spLocks noChangeShapeType="1"/>
            </p:cNvSpPr>
            <p:nvPr/>
          </p:nvSpPr>
          <p:spPr bwMode="auto">
            <a:xfrm flipH="1">
              <a:off x="4822" y="2171"/>
              <a:ext cx="606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03" name="Line 31"/>
            <p:cNvSpPr>
              <a:spLocks noChangeShapeType="1"/>
            </p:cNvSpPr>
            <p:nvPr/>
          </p:nvSpPr>
          <p:spPr bwMode="auto">
            <a:xfrm flipH="1">
              <a:off x="1655" y="1706"/>
              <a:ext cx="1316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5504" name="AutoShape 32"/>
          <p:cNvSpPr>
            <a:spLocks noChangeArrowheads="1"/>
          </p:cNvSpPr>
          <p:nvPr/>
        </p:nvSpPr>
        <p:spPr bwMode="auto">
          <a:xfrm>
            <a:off x="5867400" y="2852738"/>
            <a:ext cx="217488" cy="647700"/>
          </a:xfrm>
          <a:prstGeom prst="downArrow">
            <a:avLst>
              <a:gd name="adj1" fmla="val 50000"/>
              <a:gd name="adj2" fmla="val 74452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5" name="AutoShape 33"/>
          <p:cNvSpPr>
            <a:spLocks noChangeArrowheads="1"/>
          </p:cNvSpPr>
          <p:nvPr/>
        </p:nvSpPr>
        <p:spPr bwMode="auto">
          <a:xfrm rot="1283914">
            <a:off x="4144963" y="3360738"/>
            <a:ext cx="1158875" cy="215900"/>
          </a:xfrm>
          <a:prstGeom prst="leftArrow">
            <a:avLst>
              <a:gd name="adj1" fmla="val 50000"/>
              <a:gd name="adj2" fmla="val 134191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6" name="AutoShape 34"/>
          <p:cNvSpPr>
            <a:spLocks noChangeArrowheads="1"/>
          </p:cNvSpPr>
          <p:nvPr/>
        </p:nvSpPr>
        <p:spPr bwMode="auto">
          <a:xfrm rot="-960290">
            <a:off x="4283075" y="3851275"/>
            <a:ext cx="1008063" cy="215900"/>
          </a:xfrm>
          <a:prstGeom prst="leftArrow">
            <a:avLst>
              <a:gd name="adj1" fmla="val 50000"/>
              <a:gd name="adj2" fmla="val 116728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7" name="AutoShape 35"/>
          <p:cNvSpPr>
            <a:spLocks noChangeArrowheads="1"/>
          </p:cNvSpPr>
          <p:nvPr/>
        </p:nvSpPr>
        <p:spPr bwMode="auto">
          <a:xfrm rot="1031593">
            <a:off x="2484438" y="2997200"/>
            <a:ext cx="714375" cy="215900"/>
          </a:xfrm>
          <a:prstGeom prst="leftArrow">
            <a:avLst>
              <a:gd name="adj1" fmla="val 50000"/>
              <a:gd name="adj2" fmla="val 82721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8" name="AutoShape 36"/>
          <p:cNvSpPr>
            <a:spLocks noChangeArrowheads="1"/>
          </p:cNvSpPr>
          <p:nvPr/>
        </p:nvSpPr>
        <p:spPr bwMode="auto">
          <a:xfrm rot="-878054">
            <a:off x="2339975" y="4149725"/>
            <a:ext cx="714375" cy="215900"/>
          </a:xfrm>
          <a:prstGeom prst="leftArrow">
            <a:avLst>
              <a:gd name="adj1" fmla="val 50000"/>
              <a:gd name="adj2" fmla="val 82721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09" name="AutoShape 37"/>
          <p:cNvSpPr>
            <a:spLocks noChangeArrowheads="1"/>
          </p:cNvSpPr>
          <p:nvPr/>
        </p:nvSpPr>
        <p:spPr bwMode="auto">
          <a:xfrm rot="10800000">
            <a:off x="8316913" y="4724400"/>
            <a:ext cx="217487" cy="647700"/>
          </a:xfrm>
          <a:prstGeom prst="downArrow">
            <a:avLst>
              <a:gd name="adj1" fmla="val 50000"/>
              <a:gd name="adj2" fmla="val 74453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10" name="AutoShape 38"/>
          <p:cNvSpPr>
            <a:spLocks noChangeArrowheads="1"/>
          </p:cNvSpPr>
          <p:nvPr/>
        </p:nvSpPr>
        <p:spPr bwMode="auto">
          <a:xfrm rot="-5400000">
            <a:off x="1370013" y="3397250"/>
            <a:ext cx="785812" cy="287338"/>
          </a:xfrm>
          <a:prstGeom prst="leftArrow">
            <a:avLst>
              <a:gd name="adj1" fmla="val 50000"/>
              <a:gd name="adj2" fmla="val 6837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11" name="AutoShape 39"/>
          <p:cNvSpPr>
            <a:spLocks noChangeArrowheads="1"/>
          </p:cNvSpPr>
          <p:nvPr/>
        </p:nvSpPr>
        <p:spPr bwMode="auto">
          <a:xfrm rot="-5400000">
            <a:off x="7920038" y="3897313"/>
            <a:ext cx="431800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6664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399" y="0"/>
                </a:moveTo>
                <a:lnTo>
                  <a:pt x="11197" y="7200"/>
                </a:lnTo>
                <a:lnTo>
                  <a:pt x="14283" y="7200"/>
                </a:lnTo>
                <a:lnTo>
                  <a:pt x="14283" y="16664"/>
                </a:lnTo>
                <a:lnTo>
                  <a:pt x="0" y="16664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6399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12" name="Rectangle 40"/>
          <p:cNvSpPr>
            <a:spLocks noChangeArrowheads="1"/>
          </p:cNvSpPr>
          <p:nvPr/>
        </p:nvSpPr>
        <p:spPr bwMode="auto">
          <a:xfrm>
            <a:off x="8286750" y="3548063"/>
            <a:ext cx="173038" cy="5286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13" name="AutoShape 41"/>
          <p:cNvSpPr>
            <a:spLocks noChangeArrowheads="1"/>
          </p:cNvSpPr>
          <p:nvPr/>
        </p:nvSpPr>
        <p:spPr bwMode="auto">
          <a:xfrm flipH="1">
            <a:off x="6443663" y="2852738"/>
            <a:ext cx="647700" cy="863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380 h 21600"/>
              <a:gd name="T20" fmla="*/ 16252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4665" y="0"/>
                </a:moveTo>
                <a:lnTo>
                  <a:pt x="7729" y="6273"/>
                </a:lnTo>
                <a:lnTo>
                  <a:pt x="13077" y="6273"/>
                </a:lnTo>
                <a:lnTo>
                  <a:pt x="13077" y="17380"/>
                </a:lnTo>
                <a:lnTo>
                  <a:pt x="0" y="17380"/>
                </a:lnTo>
                <a:lnTo>
                  <a:pt x="0" y="21600"/>
                </a:lnTo>
                <a:lnTo>
                  <a:pt x="16252" y="21600"/>
                </a:lnTo>
                <a:lnTo>
                  <a:pt x="16252" y="6273"/>
                </a:lnTo>
                <a:lnTo>
                  <a:pt x="21600" y="6273"/>
                </a:lnTo>
                <a:lnTo>
                  <a:pt x="14665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5514" name="Rectangle 42"/>
          <p:cNvSpPr>
            <a:spLocks noChangeArrowheads="1"/>
          </p:cNvSpPr>
          <p:nvPr/>
        </p:nvSpPr>
        <p:spPr bwMode="auto">
          <a:xfrm>
            <a:off x="6705600" y="3546475"/>
            <a:ext cx="1574800" cy="168275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45515" name="AutoShape 43"/>
          <p:cNvSpPr>
            <a:spLocks noChangeArrowheads="1"/>
          </p:cNvSpPr>
          <p:nvPr/>
        </p:nvSpPr>
        <p:spPr bwMode="auto">
          <a:xfrm rot="10800000">
            <a:off x="468313" y="4221163"/>
            <a:ext cx="647700" cy="1008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8001 h 21600"/>
              <a:gd name="T20" fmla="*/ 1975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106" y="0"/>
                </a:moveTo>
                <a:lnTo>
                  <a:pt x="14611" y="5710"/>
                </a:lnTo>
                <a:lnTo>
                  <a:pt x="16460" y="5710"/>
                </a:lnTo>
                <a:lnTo>
                  <a:pt x="16460" y="18001"/>
                </a:lnTo>
                <a:lnTo>
                  <a:pt x="0" y="18001"/>
                </a:lnTo>
                <a:lnTo>
                  <a:pt x="0" y="21600"/>
                </a:lnTo>
                <a:lnTo>
                  <a:pt x="19751" y="21600"/>
                </a:lnTo>
                <a:lnTo>
                  <a:pt x="19751" y="5710"/>
                </a:lnTo>
                <a:lnTo>
                  <a:pt x="21600" y="5710"/>
                </a:lnTo>
                <a:lnTo>
                  <a:pt x="18106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45"/>
          <p:cNvSpPr>
            <a:spLocks noChangeArrowheads="1"/>
          </p:cNvSpPr>
          <p:nvPr/>
        </p:nvSpPr>
        <p:spPr bwMode="auto">
          <a:xfrm>
            <a:off x="539750" y="1341438"/>
            <a:ext cx="4103688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>
                <a:latin typeface="Arial" charset="0"/>
              </a:rPr>
              <a:t>Extensions</a:t>
            </a:r>
          </a:p>
        </p:txBody>
      </p:sp>
      <p:sp>
        <p:nvSpPr>
          <p:cNvPr id="45082" name="Rectangle 46"/>
          <p:cNvSpPr>
            <a:spLocks noChangeArrowheads="1"/>
          </p:cNvSpPr>
          <p:nvPr/>
        </p:nvSpPr>
        <p:spPr bwMode="auto">
          <a:xfrm>
            <a:off x="7631113" y="2060575"/>
            <a:ext cx="1512887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Extensions</a:t>
            </a:r>
          </a:p>
        </p:txBody>
      </p:sp>
      <p:sp>
        <p:nvSpPr>
          <p:cNvPr id="45083" name="Rectangle 47"/>
          <p:cNvSpPr>
            <a:spLocks noChangeArrowheads="1"/>
          </p:cNvSpPr>
          <p:nvPr/>
        </p:nvSpPr>
        <p:spPr bwMode="auto">
          <a:xfrm>
            <a:off x="8604250" y="3429000"/>
            <a:ext cx="539750" cy="1728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4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4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4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4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4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4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4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74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500"/>
                                        <p:tgtEl>
                                          <p:spTgt spid="745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5" dur="500" autoRev="1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hold"/>
                                        <p:tgtEl>
                                          <p:spTgt spid="7455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0" dur="500"/>
                                        <p:tgtEl>
                                          <p:spTgt spid="74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3" dur="500"/>
                                        <p:tgtEl>
                                          <p:spTgt spid="745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" dur="500"/>
                                        <p:tgtEl>
                                          <p:spTgt spid="745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9" dur="500"/>
                                        <p:tgtEl>
                                          <p:spTgt spid="745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autoRev="1" fill="hold"/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autoRev="1" fill="hold"/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63" dur="500" autoRev="1" fill="hold"/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autoRev="1" fill="hold"/>
                                        <p:tgtEl>
                                          <p:spTgt spid="7455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autoRev="1" fill="hold"/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autoRev="1" fill="hold"/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68" dur="500" autoRev="1" fill="hold"/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autoRev="1" fill="hold"/>
                                        <p:tgtEl>
                                          <p:spTgt spid="7455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autoRev="1" fill="hold"/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autoRev="1" fill="hold"/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autoRev="1" fill="hold"/>
                                        <p:tgtEl>
                                          <p:spTgt spid="7455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autoRev="1" fill="hold"/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autoRev="1" fill="hold"/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8" dur="500" autoRev="1" fill="hold"/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autoRev="1" fill="hold"/>
                                        <p:tgtEl>
                                          <p:spTgt spid="7455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745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autoRev="1" fill="hold"/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autoRev="1" fill="hold"/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87" dur="500" autoRev="1" fill="hold"/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autoRev="1" fill="hold"/>
                                        <p:tgtEl>
                                          <p:spTgt spid="7455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74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745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autoRev="1" fill="hold"/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autoRev="1" fill="hold"/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99" dur="500" autoRev="1" fill="hold"/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autoRev="1" fill="hold"/>
                                        <p:tgtEl>
                                          <p:spTgt spid="7455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autoRev="1" fill="hold"/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autoRev="1" fill="hold"/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04" dur="500" autoRev="1" fill="hold"/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autoRev="1" fill="hold"/>
                                        <p:tgtEl>
                                          <p:spTgt spid="7455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745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745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autoRev="1" fill="hold"/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autoRev="1" fill="hold"/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16" dur="500" autoRev="1" fill="hold"/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autoRev="1" fill="hold"/>
                                        <p:tgtEl>
                                          <p:spTgt spid="7455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autoRev="1" fill="hold"/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autoRev="1" fill="hold"/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1" dur="500" autoRev="1" fill="hold"/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autoRev="1" fill="hold"/>
                                        <p:tgtEl>
                                          <p:spTgt spid="7455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745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autoRev="1" fill="hold"/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autoRev="1" fill="hold"/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0" dur="500" autoRev="1" fill="hold"/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autoRev="1" fill="hold"/>
                                        <p:tgtEl>
                                          <p:spTgt spid="7455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5" dur="500"/>
                                        <p:tgtEl>
                                          <p:spTgt spid="745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autoRev="1" fill="hold"/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autoRev="1" fill="hold"/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9" dur="500" autoRev="1" fill="hold"/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autoRev="1" fill="hold"/>
                                        <p:tgtEl>
                                          <p:spTgt spid="7455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76" grpId="0" animBg="1"/>
      <p:bldP spid="745477" grpId="0" animBg="1"/>
      <p:bldP spid="745478" grpId="0" animBg="1"/>
      <p:bldP spid="745479" grpId="0" animBg="1"/>
      <p:bldP spid="745480" grpId="0" animBg="1"/>
      <p:bldP spid="745481" grpId="0" animBg="1"/>
      <p:bldP spid="745482" grpId="0" animBg="1"/>
      <p:bldP spid="745504" grpId="0" animBg="1"/>
      <p:bldP spid="745504" grpId="1" animBg="1"/>
      <p:bldP spid="745505" grpId="0" animBg="1"/>
      <p:bldP spid="745505" grpId="1" animBg="1"/>
      <p:bldP spid="745506" grpId="0" animBg="1"/>
      <p:bldP spid="745506" grpId="1" animBg="1"/>
      <p:bldP spid="745507" grpId="0" animBg="1"/>
      <p:bldP spid="745507" grpId="1" animBg="1"/>
      <p:bldP spid="745508" grpId="0" animBg="1"/>
      <p:bldP spid="745508" grpId="1" animBg="1"/>
      <p:bldP spid="745509" grpId="0" animBg="1"/>
      <p:bldP spid="745509" grpId="1" animBg="1"/>
      <p:bldP spid="745510" grpId="0" animBg="1"/>
      <p:bldP spid="745510" grpId="1" animBg="1"/>
      <p:bldP spid="745511" grpId="0" animBg="1"/>
      <p:bldP spid="745511" grpId="1" animBg="1"/>
      <p:bldP spid="745512" grpId="0" animBg="1"/>
      <p:bldP spid="745512" grpId="1" animBg="1"/>
      <p:bldP spid="745513" grpId="0" animBg="1"/>
      <p:bldP spid="745513" grpId="1" animBg="1"/>
      <p:bldP spid="745514" grpId="0" animBg="1"/>
      <p:bldP spid="745514" grpId="1" animBg="1"/>
      <p:bldP spid="745515" grpId="0" animBg="1"/>
      <p:bldP spid="7455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348" name="Picture 4" descr="UKAD_linie_01_re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25" y="1658938"/>
            <a:ext cx="6905625" cy="4257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995936" y="47667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L’ensemble presse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84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82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347864" y="358920"/>
            <a:ext cx="5328146" cy="50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sz="3200" b="1" dirty="0" err="1" smtClean="0"/>
              <a:t>Chiffres</a:t>
            </a:r>
            <a:r>
              <a:rPr lang="en-GB" altLang="fr-FR" sz="3200" b="1" dirty="0" smtClean="0"/>
              <a:t> </a:t>
            </a:r>
            <a:r>
              <a:rPr lang="en-GB" altLang="fr-FR" sz="3200" b="1" dirty="0" err="1" smtClean="0"/>
              <a:t>clés</a:t>
            </a:r>
            <a:r>
              <a:rPr lang="en-GB" altLang="fr-FR" sz="3200" b="1" dirty="0" smtClean="0"/>
              <a:t> du </a:t>
            </a:r>
            <a:r>
              <a:rPr lang="en-GB" altLang="fr-FR" sz="3200" b="1" dirty="0" err="1" smtClean="0"/>
              <a:t>projet</a:t>
            </a:r>
            <a:endParaRPr lang="en-GB" altLang="fr-FR" sz="3200" b="1" dirty="0"/>
          </a:p>
        </p:txBody>
      </p:sp>
      <p:sp>
        <p:nvSpPr>
          <p:cNvPr id="751619" name="Rectangle 3"/>
          <p:cNvSpPr>
            <a:spLocks noChangeArrowheads="1"/>
          </p:cNvSpPr>
          <p:nvPr/>
        </p:nvSpPr>
        <p:spPr bwMode="auto">
          <a:xfrm>
            <a:off x="1692275" y="1844675"/>
            <a:ext cx="7127875" cy="403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296863" indent="-2968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ts val="900"/>
              </a:spcBef>
            </a:pPr>
            <a:r>
              <a:rPr lang="en-GB" altLang="fr-FR" b="1" dirty="0" err="1"/>
              <a:t>Investissement</a:t>
            </a:r>
            <a:r>
              <a:rPr lang="en-GB" altLang="fr-FR" b="1" dirty="0"/>
              <a:t> : </a:t>
            </a:r>
            <a:r>
              <a:rPr lang="en-GB" altLang="fr-FR" b="1" dirty="0" smtClean="0"/>
              <a:t>50 </a:t>
            </a:r>
            <a:r>
              <a:rPr lang="en-GB" altLang="fr-FR" b="1" dirty="0"/>
              <a:t>M€</a:t>
            </a:r>
          </a:p>
          <a:p>
            <a:pPr eaLnBrk="1" hangingPunct="1">
              <a:spcBef>
                <a:spcPts val="900"/>
              </a:spcBef>
            </a:pPr>
            <a:endParaRPr lang="en-GB" altLang="fr-FR" b="1" dirty="0"/>
          </a:p>
          <a:p>
            <a:pPr eaLnBrk="1" hangingPunct="1">
              <a:spcBef>
                <a:spcPts val="900"/>
              </a:spcBef>
            </a:pPr>
            <a:r>
              <a:rPr lang="en-GB" altLang="fr-FR" b="1" dirty="0"/>
              <a:t>Surface : 51 500 m² </a:t>
            </a:r>
          </a:p>
          <a:p>
            <a:pPr eaLnBrk="1" hangingPunct="1">
              <a:spcBef>
                <a:spcPts val="900"/>
              </a:spcBef>
            </a:pPr>
            <a:endParaRPr lang="en-GB" altLang="fr-FR" b="1" dirty="0"/>
          </a:p>
          <a:p>
            <a:pPr eaLnBrk="1" hangingPunct="1">
              <a:spcBef>
                <a:spcPts val="900"/>
              </a:spcBef>
            </a:pPr>
            <a:r>
              <a:rPr lang="en-GB" altLang="fr-FR" b="1" dirty="0"/>
              <a:t>8000 m² </a:t>
            </a:r>
            <a:r>
              <a:rPr lang="en-GB" altLang="fr-FR" b="1" dirty="0" err="1"/>
              <a:t>couverts</a:t>
            </a:r>
            <a:r>
              <a:rPr lang="en-GB" altLang="fr-FR" b="1" dirty="0"/>
              <a:t> en phase 1</a:t>
            </a:r>
          </a:p>
          <a:p>
            <a:pPr eaLnBrk="1" hangingPunct="1">
              <a:spcBef>
                <a:spcPts val="900"/>
              </a:spcBef>
            </a:pPr>
            <a:endParaRPr lang="en-GB" altLang="fr-FR" b="1" dirty="0"/>
          </a:p>
          <a:p>
            <a:pPr eaLnBrk="1" hangingPunct="1">
              <a:spcBef>
                <a:spcPts val="900"/>
              </a:spcBef>
            </a:pPr>
            <a:r>
              <a:rPr lang="en-GB" altLang="fr-FR" b="1" dirty="0" err="1"/>
              <a:t>Création</a:t>
            </a:r>
            <a:r>
              <a:rPr lang="en-GB" altLang="fr-FR" b="1" dirty="0"/>
              <a:t> </a:t>
            </a:r>
            <a:r>
              <a:rPr lang="en-GB" altLang="fr-FR" b="1" dirty="0" err="1"/>
              <a:t>d’une</a:t>
            </a:r>
            <a:r>
              <a:rPr lang="en-GB" altLang="fr-FR" b="1" dirty="0"/>
              <a:t> </a:t>
            </a:r>
            <a:r>
              <a:rPr lang="en-GB" altLang="fr-FR" b="1" dirty="0" err="1"/>
              <a:t>soixantaine</a:t>
            </a:r>
            <a:r>
              <a:rPr lang="en-GB" altLang="fr-FR" b="1" dirty="0"/>
              <a:t> </a:t>
            </a:r>
            <a:r>
              <a:rPr lang="en-GB" altLang="fr-FR" b="1" dirty="0" err="1"/>
              <a:t>d’emplois</a:t>
            </a:r>
            <a:r>
              <a:rPr lang="en-GB" altLang="fr-FR" b="1" dirty="0"/>
              <a:t> en 2020</a:t>
            </a:r>
          </a:p>
          <a:p>
            <a:pPr eaLnBrk="1" hangingPunct="1">
              <a:spcBef>
                <a:spcPts val="900"/>
              </a:spcBef>
              <a:buFontTx/>
              <a:buNone/>
            </a:pPr>
            <a:r>
              <a:rPr lang="en-GB" altLang="fr-FR" sz="1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59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5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"/>
          <p:cNvSpPr>
            <a:spLocks noGrp="1"/>
          </p:cNvSpPr>
          <p:nvPr>
            <p:ph idx="1"/>
          </p:nvPr>
        </p:nvSpPr>
        <p:spPr>
          <a:xfrm>
            <a:off x="468313" y="1484784"/>
            <a:ext cx="8351837" cy="129661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FR" sz="2400" dirty="0" smtClean="0"/>
              <a:t>UKAD est née de 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du développement des titanes dans l’aéronautique</a:t>
            </a:r>
          </a:p>
          <a:p>
            <a:pPr marL="0" indent="0">
              <a:buNone/>
              <a:defRPr/>
            </a:pPr>
            <a:endParaRPr lang="fr-FR" sz="1800" dirty="0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2741353"/>
            <a:ext cx="35845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741353"/>
            <a:ext cx="4068762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213" y="5457894"/>
            <a:ext cx="2853011" cy="110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6" descr="A350XWB RR AIRBUS V02 300dpi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85" y="5549714"/>
            <a:ext cx="2809006" cy="91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04" y="3091480"/>
            <a:ext cx="1741873" cy="41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81" y="3134914"/>
            <a:ext cx="1709586" cy="38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332656"/>
            <a:ext cx="6284912" cy="509588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2400" dirty="0" smtClean="0">
                <a:latin typeface="Verdana" pitchFamily="34" charset="0"/>
                <a:ea typeface="+mn-ea"/>
                <a:cs typeface="+mn-cs"/>
              </a:rPr>
              <a:t>Evolution du marché du titane dans le secteur de l’aéronautique</a:t>
            </a:r>
            <a:endParaRPr lang="fr-FR" altLang="fr-FR" sz="2400" kern="1200" dirty="0"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6" name="Picture 2" descr="IMGP029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19263"/>
            <a:ext cx="5905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3668" name="Text Box 4"/>
          <p:cNvSpPr txBox="1">
            <a:spLocks noChangeArrowheads="1"/>
          </p:cNvSpPr>
          <p:nvPr/>
        </p:nvSpPr>
        <p:spPr bwMode="auto">
          <a:xfrm>
            <a:off x="1835150" y="1196975"/>
            <a:ext cx="5514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fr-FR">
                <a:latin typeface="Arial" charset="0"/>
              </a:rPr>
              <a:t> Démarrage du chantier sous la neige</a:t>
            </a:r>
          </a:p>
        </p:txBody>
      </p:sp>
      <p:sp>
        <p:nvSpPr>
          <p:cNvPr id="753670" name="AutoShape 6"/>
          <p:cNvSpPr>
            <a:spLocks noChangeArrowheads="1"/>
          </p:cNvSpPr>
          <p:nvPr/>
        </p:nvSpPr>
        <p:spPr bwMode="auto">
          <a:xfrm>
            <a:off x="468313" y="6237288"/>
            <a:ext cx="7199312" cy="549275"/>
          </a:xfrm>
          <a:prstGeom prst="rightArrow">
            <a:avLst>
              <a:gd name="adj1" fmla="val 50000"/>
              <a:gd name="adj2" fmla="val 3276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53671" name="Line 7"/>
          <p:cNvSpPr>
            <a:spLocks noChangeShapeType="1"/>
          </p:cNvSpPr>
          <p:nvPr/>
        </p:nvSpPr>
        <p:spPr bwMode="auto">
          <a:xfrm>
            <a:off x="1187450" y="63801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3672" name="Text Box 8"/>
          <p:cNvSpPr txBox="1">
            <a:spLocks noChangeArrowheads="1"/>
          </p:cNvSpPr>
          <p:nvPr/>
        </p:nvSpPr>
        <p:spPr bwMode="auto">
          <a:xfrm>
            <a:off x="395288" y="6364288"/>
            <a:ext cx="1008062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300">
                <a:latin typeface="Arial" charset="0"/>
              </a:rPr>
              <a:t>18/01/10</a:t>
            </a:r>
          </a:p>
        </p:txBody>
      </p:sp>
      <p:sp>
        <p:nvSpPr>
          <p:cNvPr id="753673" name="Text Box 9"/>
          <p:cNvSpPr txBox="1">
            <a:spLocks noChangeArrowheads="1"/>
          </p:cNvSpPr>
          <p:nvPr/>
        </p:nvSpPr>
        <p:spPr bwMode="auto">
          <a:xfrm>
            <a:off x="-36513" y="5949950"/>
            <a:ext cx="1366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Début 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des travaux</a:t>
            </a:r>
          </a:p>
        </p:txBody>
      </p:sp>
      <p:sp>
        <p:nvSpPr>
          <p:cNvPr id="753674" name="Text Box 10"/>
          <p:cNvSpPr txBox="1">
            <a:spLocks noChangeArrowheads="1"/>
          </p:cNvSpPr>
          <p:nvPr/>
        </p:nvSpPr>
        <p:spPr bwMode="auto">
          <a:xfrm>
            <a:off x="5759450" y="6237288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latin typeface="Arial" charset="0"/>
              </a:rPr>
              <a:t>15/11/10</a:t>
            </a:r>
            <a:br>
              <a:rPr lang="fr-FR" altLang="fr-FR" sz="1200" b="1">
                <a:latin typeface="Arial" charset="0"/>
              </a:rPr>
            </a:br>
            <a:r>
              <a:rPr lang="fr-FR" altLang="fr-FR" sz="1200" b="1">
                <a:latin typeface="Arial" charset="0"/>
              </a:rPr>
              <a:t>Montage presse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283075" y="166977"/>
            <a:ext cx="4535488" cy="74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/>
              <a:t>Le PROJET en images</a:t>
            </a:r>
          </a:p>
        </p:txBody>
      </p:sp>
    </p:spTree>
    <p:extLst>
      <p:ext uri="{BB962C8B-B14F-4D97-AF65-F5344CB8AC3E}">
        <p14:creationId xmlns:p14="http://schemas.microsoft.com/office/powerpoint/2010/main" val="394827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5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5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5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5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5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75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75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668" grpId="0"/>
      <p:bldP spid="753670" grpId="0" animBg="1"/>
      <p:bldP spid="753671" grpId="0" animBg="1"/>
      <p:bldP spid="753672" grpId="0"/>
      <p:bldP spid="753673" grpId="0"/>
      <p:bldP spid="7536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811" name="Group 3"/>
          <p:cNvGrpSpPr>
            <a:grpSpLocks/>
          </p:cNvGrpSpPr>
          <p:nvPr/>
        </p:nvGrpSpPr>
        <p:grpSpPr bwMode="auto">
          <a:xfrm>
            <a:off x="1547813" y="1773238"/>
            <a:ext cx="7559675" cy="4005262"/>
            <a:chOff x="6327" y="-2036"/>
            <a:chExt cx="6123" cy="4072"/>
          </a:xfrm>
        </p:grpSpPr>
        <p:pic>
          <p:nvPicPr>
            <p:cNvPr id="52236" name="Picture 4" descr="Aubert_DUVAL_JDA169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7" y="-2036"/>
              <a:ext cx="6123" cy="4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7" name="Text Box 5"/>
            <p:cNvSpPr txBox="1">
              <a:spLocks noChangeArrowheads="1"/>
            </p:cNvSpPr>
            <p:nvPr/>
          </p:nvSpPr>
          <p:spPr bwMode="auto">
            <a:xfrm>
              <a:off x="10940" y="1416"/>
              <a:ext cx="1372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800">
                  <a:solidFill>
                    <a:schemeClr val="bg1"/>
                  </a:solidFill>
                  <a:latin typeface="Arial" charset="0"/>
                </a:rPr>
                <a:t>16 Avril 2010</a:t>
              </a:r>
            </a:p>
          </p:txBody>
        </p:sp>
      </p:grpSp>
      <p:sp>
        <p:nvSpPr>
          <p:cNvPr id="759815" name="Text Box 7"/>
          <p:cNvSpPr txBox="1">
            <a:spLocks noChangeArrowheads="1"/>
          </p:cNvSpPr>
          <p:nvPr/>
        </p:nvSpPr>
        <p:spPr bwMode="auto">
          <a:xfrm>
            <a:off x="2555875" y="1179368"/>
            <a:ext cx="3748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fr-FR" dirty="0">
                <a:latin typeface="Arial" charset="0"/>
              </a:rPr>
              <a:t> </a:t>
            </a:r>
            <a:r>
              <a:rPr lang="en-US" altLang="fr-FR" dirty="0" err="1">
                <a:latin typeface="Arial" charset="0"/>
              </a:rPr>
              <a:t>Plateforme</a:t>
            </a:r>
            <a:r>
              <a:rPr lang="en-US" altLang="fr-FR" dirty="0">
                <a:latin typeface="Arial" charset="0"/>
              </a:rPr>
              <a:t> 258 x 132 m</a:t>
            </a:r>
          </a:p>
        </p:txBody>
      </p:sp>
      <p:sp>
        <p:nvSpPr>
          <p:cNvPr id="759816" name="AutoShape 8"/>
          <p:cNvSpPr>
            <a:spLocks noChangeArrowheads="1"/>
          </p:cNvSpPr>
          <p:nvPr/>
        </p:nvSpPr>
        <p:spPr bwMode="auto">
          <a:xfrm>
            <a:off x="468313" y="6237288"/>
            <a:ext cx="7199312" cy="549275"/>
          </a:xfrm>
          <a:prstGeom prst="rightArrow">
            <a:avLst>
              <a:gd name="adj1" fmla="val 50000"/>
              <a:gd name="adj2" fmla="val 3276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59817" name="Line 9"/>
          <p:cNvSpPr>
            <a:spLocks noChangeShapeType="1"/>
          </p:cNvSpPr>
          <p:nvPr/>
        </p:nvSpPr>
        <p:spPr bwMode="auto">
          <a:xfrm>
            <a:off x="3348038" y="63801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818" name="Text Box 10"/>
          <p:cNvSpPr txBox="1">
            <a:spLocks noChangeArrowheads="1"/>
          </p:cNvSpPr>
          <p:nvPr/>
        </p:nvSpPr>
        <p:spPr bwMode="auto">
          <a:xfrm>
            <a:off x="-36513" y="5734050"/>
            <a:ext cx="13668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18/01/2010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Début 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des travaux</a:t>
            </a:r>
          </a:p>
        </p:txBody>
      </p:sp>
      <p:sp>
        <p:nvSpPr>
          <p:cNvPr id="759819" name="Text Box 11"/>
          <p:cNvSpPr txBox="1">
            <a:spLocks noChangeArrowheads="1"/>
          </p:cNvSpPr>
          <p:nvPr/>
        </p:nvSpPr>
        <p:spPr bwMode="auto">
          <a:xfrm>
            <a:off x="2555875" y="6381750"/>
            <a:ext cx="8636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300">
                <a:latin typeface="Arial" charset="0"/>
              </a:rPr>
              <a:t>16/04/10</a:t>
            </a:r>
          </a:p>
        </p:txBody>
      </p:sp>
      <p:sp>
        <p:nvSpPr>
          <p:cNvPr id="759820" name="Rectangle 12"/>
          <p:cNvSpPr>
            <a:spLocks noChangeArrowheads="1"/>
          </p:cNvSpPr>
          <p:nvPr/>
        </p:nvSpPr>
        <p:spPr bwMode="auto">
          <a:xfrm>
            <a:off x="468313" y="6381750"/>
            <a:ext cx="2159000" cy="2730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59821" name="Text Box 13"/>
          <p:cNvSpPr txBox="1">
            <a:spLocks noChangeArrowheads="1"/>
          </p:cNvSpPr>
          <p:nvPr/>
        </p:nvSpPr>
        <p:spPr bwMode="auto">
          <a:xfrm>
            <a:off x="5759450" y="6237288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latin typeface="Arial" charset="0"/>
              </a:rPr>
              <a:t>15/11/10</a:t>
            </a:r>
            <a:br>
              <a:rPr lang="fr-FR" altLang="fr-FR" sz="1200" b="1">
                <a:latin typeface="Arial" charset="0"/>
              </a:rPr>
            </a:br>
            <a:r>
              <a:rPr lang="fr-FR" altLang="fr-FR" sz="1200" b="1">
                <a:latin typeface="Arial" charset="0"/>
              </a:rPr>
              <a:t>Montage presse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283075" y="166977"/>
            <a:ext cx="4535488" cy="74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/>
              <a:t>Le PROJET en images</a:t>
            </a:r>
          </a:p>
        </p:txBody>
      </p:sp>
    </p:spTree>
    <p:extLst>
      <p:ext uri="{BB962C8B-B14F-4D97-AF65-F5344CB8AC3E}">
        <p14:creationId xmlns:p14="http://schemas.microsoft.com/office/powerpoint/2010/main" val="296017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5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5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5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59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5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75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5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75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15" grpId="0"/>
      <p:bldP spid="759816" grpId="0" animBg="1"/>
      <p:bldP spid="759817" grpId="0" animBg="1"/>
      <p:bldP spid="759818" grpId="0"/>
      <p:bldP spid="759819" grpId="0"/>
      <p:bldP spid="759820" grpId="0" animBg="1"/>
      <p:bldP spid="7598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859" name="Picture 3" descr="IMGP112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27580"/>
            <a:ext cx="5831880" cy="437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1861" name="Text Box 5"/>
          <p:cNvSpPr txBox="1">
            <a:spLocks noChangeArrowheads="1"/>
          </p:cNvSpPr>
          <p:nvPr/>
        </p:nvSpPr>
        <p:spPr bwMode="auto">
          <a:xfrm>
            <a:off x="1788553" y="1268760"/>
            <a:ext cx="7116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fr-FR" dirty="0">
                <a:latin typeface="Arial" charset="0"/>
              </a:rPr>
              <a:t> Fosse </a:t>
            </a:r>
            <a:r>
              <a:rPr lang="en-US" altLang="fr-FR" dirty="0" err="1">
                <a:latin typeface="Arial" charset="0"/>
              </a:rPr>
              <a:t>Presse</a:t>
            </a:r>
            <a:r>
              <a:rPr lang="en-US" altLang="fr-FR" dirty="0">
                <a:latin typeface="Arial" charset="0"/>
              </a:rPr>
              <a:t> 4500 t (Prof : 8m, 3500 t de </a:t>
            </a:r>
            <a:r>
              <a:rPr lang="en-US" altLang="fr-FR" dirty="0" err="1">
                <a:latin typeface="Arial" charset="0"/>
              </a:rPr>
              <a:t>béton</a:t>
            </a:r>
            <a:r>
              <a:rPr lang="en-US" altLang="fr-FR" dirty="0">
                <a:latin typeface="Arial" charset="0"/>
              </a:rPr>
              <a:t>)</a:t>
            </a:r>
          </a:p>
        </p:txBody>
      </p:sp>
      <p:sp>
        <p:nvSpPr>
          <p:cNvPr id="761862" name="AutoShape 6"/>
          <p:cNvSpPr>
            <a:spLocks noChangeArrowheads="1"/>
          </p:cNvSpPr>
          <p:nvPr/>
        </p:nvSpPr>
        <p:spPr bwMode="auto">
          <a:xfrm>
            <a:off x="468313" y="6237288"/>
            <a:ext cx="7199312" cy="549275"/>
          </a:xfrm>
          <a:prstGeom prst="rightArrow">
            <a:avLst>
              <a:gd name="adj1" fmla="val 50000"/>
              <a:gd name="adj2" fmla="val 3276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61863" name="Line 7"/>
          <p:cNvSpPr>
            <a:spLocks noChangeShapeType="1"/>
          </p:cNvSpPr>
          <p:nvPr/>
        </p:nvSpPr>
        <p:spPr bwMode="auto">
          <a:xfrm>
            <a:off x="4067175" y="63801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1864" name="Text Box 8"/>
          <p:cNvSpPr txBox="1">
            <a:spLocks noChangeArrowheads="1"/>
          </p:cNvSpPr>
          <p:nvPr/>
        </p:nvSpPr>
        <p:spPr bwMode="auto">
          <a:xfrm>
            <a:off x="-36513" y="5734050"/>
            <a:ext cx="13668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18/01/2010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Début 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des travaux</a:t>
            </a:r>
          </a:p>
        </p:txBody>
      </p:sp>
      <p:sp>
        <p:nvSpPr>
          <p:cNvPr id="761865" name="Text Box 9"/>
          <p:cNvSpPr txBox="1">
            <a:spLocks noChangeArrowheads="1"/>
          </p:cNvSpPr>
          <p:nvPr/>
        </p:nvSpPr>
        <p:spPr bwMode="auto">
          <a:xfrm>
            <a:off x="3276600" y="6381750"/>
            <a:ext cx="8636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300">
                <a:latin typeface="Arial" charset="0"/>
              </a:rPr>
              <a:t>29/04/10</a:t>
            </a:r>
          </a:p>
        </p:txBody>
      </p:sp>
      <p:sp>
        <p:nvSpPr>
          <p:cNvPr id="761866" name="Rectangle 10"/>
          <p:cNvSpPr>
            <a:spLocks noChangeArrowheads="1"/>
          </p:cNvSpPr>
          <p:nvPr/>
        </p:nvSpPr>
        <p:spPr bwMode="auto">
          <a:xfrm>
            <a:off x="468313" y="6381750"/>
            <a:ext cx="2879725" cy="2730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61867" name="Text Box 11"/>
          <p:cNvSpPr txBox="1">
            <a:spLocks noChangeArrowheads="1"/>
          </p:cNvSpPr>
          <p:nvPr/>
        </p:nvSpPr>
        <p:spPr bwMode="auto">
          <a:xfrm>
            <a:off x="5759450" y="6237288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latin typeface="Arial" charset="0"/>
              </a:rPr>
              <a:t>15/11/10</a:t>
            </a:r>
            <a:br>
              <a:rPr lang="fr-FR" altLang="fr-FR" sz="1200" b="1">
                <a:latin typeface="Arial" charset="0"/>
              </a:rPr>
            </a:br>
            <a:r>
              <a:rPr lang="fr-FR" altLang="fr-FR" sz="1200" b="1">
                <a:latin typeface="Arial" charset="0"/>
              </a:rPr>
              <a:t>Montage presse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283075" y="166977"/>
            <a:ext cx="4535488" cy="74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/>
              <a:t>Le PROJET en images</a:t>
            </a:r>
          </a:p>
        </p:txBody>
      </p:sp>
    </p:spTree>
    <p:extLst>
      <p:ext uri="{BB962C8B-B14F-4D97-AF65-F5344CB8AC3E}">
        <p14:creationId xmlns:p14="http://schemas.microsoft.com/office/powerpoint/2010/main" val="341542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6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6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6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6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6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76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6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76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61" grpId="0"/>
      <p:bldP spid="761862" grpId="0" animBg="1"/>
      <p:bldP spid="761863" grpId="0" animBg="1"/>
      <p:bldP spid="761864" grpId="0"/>
      <p:bldP spid="761865" grpId="0"/>
      <p:bldP spid="761866" grpId="0" animBg="1"/>
      <p:bldP spid="76186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283075" y="166977"/>
            <a:ext cx="4535488" cy="74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/>
              <a:t>Le PROJET en images</a:t>
            </a:r>
          </a:p>
        </p:txBody>
      </p:sp>
      <p:sp>
        <p:nvSpPr>
          <p:cNvPr id="765956" name="Text Box 4"/>
          <p:cNvSpPr txBox="1">
            <a:spLocks noChangeArrowheads="1"/>
          </p:cNvSpPr>
          <p:nvPr/>
        </p:nvSpPr>
        <p:spPr bwMode="auto">
          <a:xfrm>
            <a:off x="2708227" y="1158009"/>
            <a:ext cx="2700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fr-FR" dirty="0">
                <a:latin typeface="Arial" charset="0"/>
              </a:rPr>
              <a:t> </a:t>
            </a:r>
            <a:r>
              <a:rPr lang="fr-FR" altLang="fr-FR" dirty="0">
                <a:latin typeface="Arial" charset="0"/>
              </a:rPr>
              <a:t>Vue d’ensemble</a:t>
            </a:r>
          </a:p>
        </p:txBody>
      </p:sp>
      <p:pic>
        <p:nvPicPr>
          <p:cNvPr id="765957" name="Picture 5" descr="DSCF00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27" y="1779588"/>
            <a:ext cx="5824586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653776" y="1916832"/>
            <a:ext cx="2087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800" dirty="0">
                <a:solidFill>
                  <a:schemeClr val="bg1"/>
                </a:solidFill>
                <a:latin typeface="Arial" charset="0"/>
              </a:rPr>
              <a:t>24/08/2010</a:t>
            </a:r>
          </a:p>
        </p:txBody>
      </p:sp>
      <p:sp>
        <p:nvSpPr>
          <p:cNvPr id="765959" name="AutoShape 7"/>
          <p:cNvSpPr>
            <a:spLocks noChangeArrowheads="1"/>
          </p:cNvSpPr>
          <p:nvPr/>
        </p:nvSpPr>
        <p:spPr bwMode="auto">
          <a:xfrm>
            <a:off x="468313" y="6237288"/>
            <a:ext cx="7199312" cy="549275"/>
          </a:xfrm>
          <a:prstGeom prst="rightArrow">
            <a:avLst>
              <a:gd name="adj1" fmla="val 50000"/>
              <a:gd name="adj2" fmla="val 32767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65960" name="Line 8"/>
          <p:cNvSpPr>
            <a:spLocks noChangeShapeType="1"/>
          </p:cNvSpPr>
          <p:nvPr/>
        </p:nvSpPr>
        <p:spPr bwMode="auto">
          <a:xfrm>
            <a:off x="5508625" y="63801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5961" name="Text Box 9"/>
          <p:cNvSpPr txBox="1">
            <a:spLocks noChangeArrowheads="1"/>
          </p:cNvSpPr>
          <p:nvPr/>
        </p:nvSpPr>
        <p:spPr bwMode="auto">
          <a:xfrm>
            <a:off x="-107950" y="5734050"/>
            <a:ext cx="136683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16/01/2010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Début </a:t>
            </a:r>
            <a:br>
              <a:rPr lang="fr-FR" altLang="fr-FR" sz="1200" b="1">
                <a:solidFill>
                  <a:schemeClr val="bg1"/>
                </a:solidFill>
                <a:latin typeface="Arial" charset="0"/>
              </a:rPr>
            </a:br>
            <a:r>
              <a:rPr lang="fr-FR" altLang="fr-FR" sz="1200" b="1">
                <a:solidFill>
                  <a:schemeClr val="bg1"/>
                </a:solidFill>
                <a:latin typeface="Arial" charset="0"/>
              </a:rPr>
              <a:t>des travaux</a:t>
            </a:r>
          </a:p>
        </p:txBody>
      </p:sp>
      <p:sp>
        <p:nvSpPr>
          <p:cNvPr id="765962" name="Text Box 10"/>
          <p:cNvSpPr txBox="1">
            <a:spLocks noChangeArrowheads="1"/>
          </p:cNvSpPr>
          <p:nvPr/>
        </p:nvSpPr>
        <p:spPr bwMode="auto">
          <a:xfrm>
            <a:off x="4716463" y="6378575"/>
            <a:ext cx="8636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300">
                <a:latin typeface="Arial" charset="0"/>
              </a:rPr>
              <a:t>24/08/10</a:t>
            </a:r>
          </a:p>
        </p:txBody>
      </p:sp>
      <p:sp>
        <p:nvSpPr>
          <p:cNvPr id="765963" name="Rectangle 11"/>
          <p:cNvSpPr>
            <a:spLocks noChangeArrowheads="1"/>
          </p:cNvSpPr>
          <p:nvPr/>
        </p:nvSpPr>
        <p:spPr bwMode="auto">
          <a:xfrm>
            <a:off x="468313" y="6381750"/>
            <a:ext cx="4319587" cy="2730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800">
              <a:latin typeface="Arial" charset="0"/>
            </a:endParaRPr>
          </a:p>
        </p:txBody>
      </p:sp>
      <p:sp>
        <p:nvSpPr>
          <p:cNvPr id="765964" name="Text Box 12"/>
          <p:cNvSpPr txBox="1">
            <a:spLocks noChangeArrowheads="1"/>
          </p:cNvSpPr>
          <p:nvPr/>
        </p:nvSpPr>
        <p:spPr bwMode="auto">
          <a:xfrm>
            <a:off x="5759450" y="6237288"/>
            <a:ext cx="147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fr-FR" sz="1200" b="1">
                <a:latin typeface="Arial" charset="0"/>
              </a:rPr>
              <a:t>15/11/10</a:t>
            </a:r>
            <a:br>
              <a:rPr lang="fr-FR" altLang="fr-FR" sz="1200" b="1">
                <a:latin typeface="Arial" charset="0"/>
              </a:rPr>
            </a:br>
            <a:r>
              <a:rPr lang="fr-FR" altLang="fr-FR" sz="1200" b="1">
                <a:latin typeface="Arial" charset="0"/>
              </a:rPr>
              <a:t>Montage presse</a:t>
            </a:r>
          </a:p>
        </p:txBody>
      </p:sp>
    </p:spTree>
    <p:extLst>
      <p:ext uri="{BB962C8B-B14F-4D97-AF65-F5344CB8AC3E}">
        <p14:creationId xmlns:p14="http://schemas.microsoft.com/office/powerpoint/2010/main" val="238143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76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6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76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65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6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76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76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76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56" grpId="0"/>
      <p:bldP spid="765959" grpId="0" animBg="1"/>
      <p:bldP spid="765960" grpId="0" animBg="1"/>
      <p:bldP spid="765961" grpId="0"/>
      <p:bldP spid="765962" grpId="0"/>
      <p:bldP spid="765963" grpId="0" animBg="1"/>
      <p:bldP spid="76596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P1000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628775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2339752" y="1052513"/>
            <a:ext cx="662530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b="1" dirty="0"/>
              <a:t>Montage de la </a:t>
            </a:r>
            <a:r>
              <a:rPr lang="en-GB" altLang="fr-FR" b="1" dirty="0" err="1"/>
              <a:t>Presse</a:t>
            </a:r>
            <a:r>
              <a:rPr lang="en-GB" altLang="fr-FR" b="1" dirty="0"/>
              <a:t> </a:t>
            </a:r>
            <a:r>
              <a:rPr lang="en-GB" altLang="fr-FR" b="1" dirty="0" err="1"/>
              <a:t>Novembre</a:t>
            </a:r>
            <a:r>
              <a:rPr lang="en-GB" altLang="fr-FR" b="1" dirty="0"/>
              <a:t> 2010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83075" y="166977"/>
            <a:ext cx="4535488" cy="74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/>
              <a:t>Le PROJET en images</a:t>
            </a:r>
          </a:p>
        </p:txBody>
      </p:sp>
    </p:spTree>
    <p:extLst>
      <p:ext uri="{BB962C8B-B14F-4D97-AF65-F5344CB8AC3E}">
        <p14:creationId xmlns:p14="http://schemas.microsoft.com/office/powerpoint/2010/main" val="406586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2679700" y="331788"/>
            <a:ext cx="64293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fr-FR" b="1" dirty="0"/>
              <a:t>Premier </a:t>
            </a:r>
            <a:r>
              <a:rPr lang="en-GB" altLang="fr-FR" b="1" dirty="0" err="1"/>
              <a:t>forgeage</a:t>
            </a:r>
            <a:r>
              <a:rPr lang="en-GB" altLang="fr-FR" b="1" dirty="0"/>
              <a:t> </a:t>
            </a:r>
            <a:r>
              <a:rPr lang="en-GB" altLang="fr-FR" b="1" dirty="0" err="1"/>
              <a:t>mai</a:t>
            </a:r>
            <a:r>
              <a:rPr lang="en-GB" altLang="fr-FR" b="1" dirty="0"/>
              <a:t> 2011</a:t>
            </a:r>
          </a:p>
        </p:txBody>
      </p:sp>
      <p:grpSp>
        <p:nvGrpSpPr>
          <p:cNvPr id="772099" name="Group 3"/>
          <p:cNvGrpSpPr>
            <a:grpSpLocks/>
          </p:cNvGrpSpPr>
          <p:nvPr/>
        </p:nvGrpSpPr>
        <p:grpSpPr bwMode="auto">
          <a:xfrm>
            <a:off x="1042988" y="981075"/>
            <a:ext cx="7993062" cy="5749925"/>
            <a:chOff x="3968" y="2953"/>
            <a:chExt cx="1724" cy="1294"/>
          </a:xfrm>
        </p:grpSpPr>
        <p:pic>
          <p:nvPicPr>
            <p:cNvPr id="563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" y="2953"/>
              <a:ext cx="1724" cy="1294"/>
            </a:xfrm>
            <a:prstGeom prst="rect">
              <a:avLst/>
            </a:prstGeom>
            <a:noFill/>
            <a:ln w="1016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25" name="Text Box 5"/>
            <p:cNvSpPr txBox="1">
              <a:spLocks noChangeArrowheads="1"/>
            </p:cNvSpPr>
            <p:nvPr/>
          </p:nvSpPr>
          <p:spPr bwMode="auto">
            <a:xfrm>
              <a:off x="4133" y="4020"/>
              <a:ext cx="316" cy="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b="1">
                  <a:solidFill>
                    <a:schemeClr val="bg1"/>
                  </a:solidFill>
                  <a:latin typeface="Arial" charset="0"/>
                </a:rPr>
                <a:t>25 mai 2011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34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2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2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274638"/>
            <a:ext cx="619268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3200" dirty="0" smtClean="0"/>
              <a:t>Un des 2 manipulateurs de la presse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557338"/>
            <a:ext cx="7632700" cy="4608512"/>
          </a:xfrm>
        </p:spPr>
      </p:pic>
    </p:spTree>
    <p:extLst>
      <p:ext uri="{BB962C8B-B14F-4D97-AF65-F5344CB8AC3E}">
        <p14:creationId xmlns:p14="http://schemas.microsoft.com/office/powerpoint/2010/main" val="103651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31840" y="274638"/>
            <a:ext cx="555496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dirty="0" smtClean="0"/>
              <a:t>Les produits à l’expédition</a:t>
            </a:r>
          </a:p>
        </p:txBody>
      </p:sp>
      <p:pic>
        <p:nvPicPr>
          <p:cNvPr id="583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15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IMG_077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00437"/>
            <a:ext cx="7280052" cy="543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 descr="IMG_078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890963"/>
            <a:ext cx="3816350" cy="28511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059832" y="26064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UKAD : présentation des équipements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6713" y="2238310"/>
            <a:ext cx="1763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fr-FR" altLang="en-US" b="1" dirty="0">
                <a:solidFill>
                  <a:prstClr val="black"/>
                </a:solidFill>
              </a:rPr>
              <a:t>Presse de forge libre 4500t</a:t>
            </a:r>
          </a:p>
        </p:txBody>
      </p:sp>
    </p:spTree>
    <p:extLst>
      <p:ext uri="{BB962C8B-B14F-4D97-AF65-F5344CB8AC3E}">
        <p14:creationId xmlns:p14="http://schemas.microsoft.com/office/powerpoint/2010/main" val="307916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23850" y="1341438"/>
            <a:ext cx="396081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2400" b="1" dirty="0" err="1" smtClean="0">
                <a:latin typeface="Verdana" pitchFamily="34" charset="0"/>
              </a:rPr>
              <a:t>Equipements</a:t>
            </a:r>
            <a:r>
              <a:rPr lang="en-GB" altLang="en-US" sz="2400" b="1" dirty="0" smtClean="0">
                <a:latin typeface="Verdana" pitchFamily="34" charset="0"/>
              </a:rPr>
              <a:t> de </a:t>
            </a:r>
            <a:r>
              <a:rPr lang="en-GB" altLang="en-US" sz="2400" b="1" dirty="0" err="1" smtClean="0">
                <a:latin typeface="Verdana" pitchFamily="34" charset="0"/>
              </a:rPr>
              <a:t>parachèvement</a:t>
            </a:r>
            <a:endParaRPr lang="en-GB" altLang="en-US" sz="2400" b="1" dirty="0">
              <a:latin typeface="Verdana" pitchFamily="34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557338"/>
            <a:ext cx="316865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97200"/>
            <a:ext cx="3024187" cy="226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 descr="IMGP07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652963"/>
            <a:ext cx="19431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92600"/>
            <a:ext cx="3203575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116013" y="2349500"/>
            <a:ext cx="14814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000" dirty="0" smtClean="0"/>
              <a:t>Ecrouteuse</a:t>
            </a:r>
            <a:endParaRPr lang="fr-FR" altLang="en-US" sz="2000" dirty="0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35600" y="1125538"/>
            <a:ext cx="1297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000" dirty="0" smtClean="0"/>
              <a:t>Meuleuse</a:t>
            </a:r>
            <a:endParaRPr lang="fr-FR" altLang="en-US" sz="2000" dirty="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5435600" y="3933825"/>
            <a:ext cx="33618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en-US" sz="2000" dirty="0" smtClean="0"/>
              <a:t>Machine de contrôle par US</a:t>
            </a:r>
            <a:endParaRPr lang="fr-FR" altLang="en-US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3059832" y="26064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UKAD : présentation des équipements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9559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332656"/>
            <a:ext cx="6284912" cy="5095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kern="1200" dirty="0">
                <a:solidFill>
                  <a:srgbClr val="FF0000"/>
                </a:solidFill>
                <a:latin typeface="Verdana" pitchFamily="34" charset="0"/>
                <a:ea typeface="+mn-ea"/>
                <a:cs typeface="+mn-cs"/>
              </a:rPr>
              <a:t>Naissance d’UKAD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FontTx/>
              <a:buNone/>
              <a:defRPr/>
            </a:pPr>
            <a:r>
              <a:rPr lang="fr-FR" dirty="0" smtClean="0"/>
              <a:t>UKAD est née de 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du développement des titanes dans l’aéronautique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de la volonté d’UKTMP de se développer en aval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de la volonté d’AD de se développer en amont sur le titane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avec le support d’un client, Airbus, à travers la signature de contrat de fourniture  de demi-produits de 10 ans.</a:t>
            </a:r>
          </a:p>
          <a:p>
            <a:pPr>
              <a:buFontTx/>
              <a:buChar char="-"/>
              <a:defRPr/>
            </a:pPr>
            <a:endParaRPr lang="fr-FR" dirty="0"/>
          </a:p>
          <a:p>
            <a:pPr marL="0" indent="0">
              <a:buNone/>
              <a:defRPr/>
            </a:pPr>
            <a:r>
              <a:rPr lang="fr-FR" sz="2000" dirty="0" smtClean="0"/>
              <a:t>L’objectif initial était de créer la seconde filière intégrée de l’éponge (voire de la mine) à la pièce matricée.</a:t>
            </a:r>
          </a:p>
          <a:p>
            <a:pPr>
              <a:buFontTx/>
              <a:buChar char="-"/>
              <a:defRPr/>
            </a:pPr>
            <a:endParaRPr lang="fr-FR" dirty="0" smtClean="0"/>
          </a:p>
          <a:p>
            <a:pPr marL="0" indent="0">
              <a:buNone/>
              <a:defRPr/>
            </a:pPr>
            <a:r>
              <a:rPr lang="fr-FR" sz="2000" dirty="0" smtClean="0"/>
              <a:t>Depuis 2 acteurs principaux se sont intégrés : </a:t>
            </a:r>
          </a:p>
          <a:p>
            <a:pPr marL="0" indent="0">
              <a:buNone/>
              <a:defRPr/>
            </a:pPr>
            <a:r>
              <a:rPr lang="fr-FR" sz="2000" dirty="0" smtClean="0"/>
              <a:t>ATI qui a racheté </a:t>
            </a:r>
            <a:r>
              <a:rPr lang="fr-FR" sz="2000" dirty="0" err="1" smtClean="0"/>
              <a:t>Ladish</a:t>
            </a:r>
            <a:r>
              <a:rPr lang="fr-FR" sz="2000" dirty="0" smtClean="0"/>
              <a:t>, puis </a:t>
            </a:r>
            <a:r>
              <a:rPr lang="fr-FR" sz="2000" dirty="0" err="1" smtClean="0"/>
              <a:t>Timet</a:t>
            </a:r>
            <a:r>
              <a:rPr lang="fr-FR" sz="2000" dirty="0" smtClean="0"/>
              <a:t>  qui a été intégré par PCC.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6641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772691"/>
            <a:ext cx="8351837" cy="4392613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r-FR" alt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en-US" sz="2600" dirty="0" smtClean="0"/>
              <a:t> 2 nuances forgées :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 TA6V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 TA6V ELI </a:t>
            </a:r>
            <a:endParaRPr lang="fr-FR" altLang="en-US" sz="2600" dirty="0"/>
          </a:p>
          <a:p>
            <a:pPr lvl="1" eaLnBrk="1" hangingPunct="1">
              <a:lnSpc>
                <a:spcPct val="90000"/>
              </a:lnSpc>
            </a:pPr>
            <a:endParaRPr lang="fr-FR" altLang="en-US" sz="26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en-US" sz="2600" dirty="0" smtClean="0"/>
              <a:t> 3 familles de produits : 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Barres rondes pour le matriçage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Blooms pour </a:t>
            </a:r>
            <a:r>
              <a:rPr lang="fr-FR" altLang="en-US" sz="2600" dirty="0" err="1" smtClean="0"/>
              <a:t>Fasteners</a:t>
            </a:r>
            <a:endParaRPr lang="fr-FR" altLang="en-US" sz="2600" dirty="0" smtClean="0"/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Plats en développement</a:t>
            </a:r>
          </a:p>
          <a:p>
            <a:pPr eaLnBrk="1" hangingPunct="1">
              <a:lnSpc>
                <a:spcPct val="90000"/>
              </a:lnSpc>
            </a:pPr>
            <a:endParaRPr lang="fr-FR" altLang="en-US" sz="26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en-US" sz="2600" dirty="0" smtClean="0"/>
              <a:t> 3 routes de production: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Forge à UKAD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Forge à UKAD + prestation de forge avec SMX à A&amp;D</a:t>
            </a:r>
          </a:p>
          <a:p>
            <a:pPr lvl="1" eaLnBrk="1" hangingPunct="1">
              <a:lnSpc>
                <a:spcPct val="90000"/>
              </a:lnSpc>
            </a:pPr>
            <a:r>
              <a:rPr lang="fr-FR" altLang="en-US" sz="2600" dirty="0" smtClean="0"/>
              <a:t>Forge UKAD + laminage Aubert &amp; Duval</a:t>
            </a:r>
          </a:p>
          <a:p>
            <a:pPr eaLnBrk="1" hangingPunct="1">
              <a:lnSpc>
                <a:spcPct val="90000"/>
              </a:lnSpc>
            </a:pPr>
            <a:endParaRPr lang="fr-FR" altLang="en-US" sz="26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en-US" sz="2600" dirty="0" smtClean="0"/>
              <a:t>La plupart des qualifications ont été obtenues en 2012</a:t>
            </a:r>
          </a:p>
          <a:p>
            <a:pPr eaLnBrk="1" hangingPunct="1">
              <a:lnSpc>
                <a:spcPct val="90000"/>
              </a:lnSpc>
            </a:pPr>
            <a:endParaRPr lang="fr-FR" altLang="en-US" sz="2000" dirty="0" smtClean="0"/>
          </a:p>
          <a:p>
            <a:pPr eaLnBrk="1" hangingPunct="1">
              <a:lnSpc>
                <a:spcPct val="90000"/>
              </a:lnSpc>
            </a:pPr>
            <a:endParaRPr lang="fr-FR" altLang="en-US" sz="2000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3491880" y="332656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Marché de l’aéronautique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53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2636912"/>
            <a:ext cx="4380545" cy="2409131"/>
          </a:xfr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915816" y="274638"/>
            <a:ext cx="5770984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2800" dirty="0" smtClean="0"/>
              <a:t>Exemples de pièces Visseries / </a:t>
            </a:r>
            <a:r>
              <a:rPr lang="fr-FR" altLang="fr-FR" sz="2800" dirty="0" err="1" smtClean="0"/>
              <a:t>Fasteners</a:t>
            </a:r>
            <a:endParaRPr lang="fr-FR" altLang="fr-FR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7" y="2420888"/>
            <a:ext cx="3744416" cy="265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42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02" name="Group 2"/>
          <p:cNvGrpSpPr>
            <a:grpSpLocks/>
          </p:cNvGrpSpPr>
          <p:nvPr/>
        </p:nvGrpSpPr>
        <p:grpSpPr bwMode="auto">
          <a:xfrm>
            <a:off x="179388" y="1141413"/>
            <a:ext cx="8658225" cy="5600700"/>
            <a:chOff x="113" y="719"/>
            <a:chExt cx="5454" cy="3528"/>
          </a:xfrm>
        </p:grpSpPr>
        <p:pic>
          <p:nvPicPr>
            <p:cNvPr id="7173" name="Picture 3" descr="dog head E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1071"/>
              <a:ext cx="1235" cy="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4" name="Picture 4" descr="flap tra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" y="1933"/>
              <a:ext cx="1184" cy="1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5" name="Picture 5" descr="Longeron_inf_A38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1498"/>
              <a:ext cx="3221" cy="2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6" name="Picture 6" descr="nerv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389"/>
              <a:ext cx="1315" cy="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7" descr="rear mount E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719"/>
              <a:ext cx="1259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8" descr="rear mount R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856"/>
              <a:ext cx="1225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9" descr="spigot E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3458"/>
              <a:ext cx="862" cy="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Text Box 10"/>
            <p:cNvSpPr txBox="1">
              <a:spLocks noChangeArrowheads="1"/>
            </p:cNvSpPr>
            <p:nvPr/>
          </p:nvSpPr>
          <p:spPr bwMode="auto">
            <a:xfrm>
              <a:off x="1338" y="2160"/>
              <a:ext cx="91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Nervure 9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TA6V - 109 kg</a:t>
              </a:r>
            </a:p>
          </p:txBody>
        </p:sp>
        <p:sp>
          <p:nvSpPr>
            <p:cNvPr id="7181" name="Text Box 11"/>
            <p:cNvSpPr txBox="1">
              <a:spLocks noChangeArrowheads="1"/>
            </p:cNvSpPr>
            <p:nvPr/>
          </p:nvSpPr>
          <p:spPr bwMode="auto">
            <a:xfrm>
              <a:off x="3152" y="2568"/>
              <a:ext cx="912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Longeron inférieur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TA6V - 330 kg</a:t>
              </a:r>
            </a:p>
          </p:txBody>
        </p:sp>
        <p:sp>
          <p:nvSpPr>
            <p:cNvPr id="7182" name="Text Box 12"/>
            <p:cNvSpPr txBox="1">
              <a:spLocks noChangeArrowheads="1"/>
            </p:cNvSpPr>
            <p:nvPr/>
          </p:nvSpPr>
          <p:spPr bwMode="auto">
            <a:xfrm>
              <a:off x="1791" y="1344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Rear mount EA - Inco 718 - 132 kg</a:t>
              </a:r>
            </a:p>
          </p:txBody>
        </p:sp>
        <p:sp>
          <p:nvSpPr>
            <p:cNvPr id="7183" name="Text Box 13"/>
            <p:cNvSpPr txBox="1">
              <a:spLocks noChangeArrowheads="1"/>
            </p:cNvSpPr>
            <p:nvPr/>
          </p:nvSpPr>
          <p:spPr bwMode="auto">
            <a:xfrm>
              <a:off x="113" y="2840"/>
              <a:ext cx="912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Rear mount RR - Inco 718 - 122.3 kg</a:t>
              </a:r>
            </a:p>
          </p:txBody>
        </p:sp>
        <p:sp>
          <p:nvSpPr>
            <p:cNvPr id="7184" name="Text Box 14"/>
            <p:cNvSpPr txBox="1">
              <a:spLocks noChangeArrowheads="1"/>
            </p:cNvSpPr>
            <p:nvPr/>
          </p:nvSpPr>
          <p:spPr bwMode="auto">
            <a:xfrm>
              <a:off x="2381" y="327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Spigot EA - TA6V - 26.3 kg</a:t>
              </a:r>
            </a:p>
          </p:txBody>
        </p:sp>
        <p:sp>
          <p:nvSpPr>
            <p:cNvPr id="7185" name="Text Box 15"/>
            <p:cNvSpPr txBox="1">
              <a:spLocks noChangeArrowheads="1"/>
            </p:cNvSpPr>
            <p:nvPr/>
          </p:nvSpPr>
          <p:spPr bwMode="auto">
            <a:xfrm>
              <a:off x="4468" y="845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Dog head EA - TA6V - 61.7 kg</a:t>
              </a:r>
            </a:p>
          </p:txBody>
        </p:sp>
        <p:sp>
          <p:nvSpPr>
            <p:cNvPr id="7186" name="Text Box 16"/>
            <p:cNvSpPr txBox="1">
              <a:spLocks noChangeArrowheads="1"/>
            </p:cNvSpPr>
            <p:nvPr/>
          </p:nvSpPr>
          <p:spPr bwMode="auto">
            <a:xfrm>
              <a:off x="4513" y="2886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Flap track - TA6V- 106 kg</a:t>
              </a:r>
            </a:p>
          </p:txBody>
        </p:sp>
        <p:sp>
          <p:nvSpPr>
            <p:cNvPr id="7187" name="Text Box 17"/>
            <p:cNvSpPr txBox="1">
              <a:spLocks noChangeArrowheads="1"/>
            </p:cNvSpPr>
            <p:nvPr/>
          </p:nvSpPr>
          <p:spPr bwMode="auto">
            <a:xfrm>
              <a:off x="3379" y="373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Dog head RR - TA6V - 63.6 kg</a:t>
              </a:r>
            </a:p>
          </p:txBody>
        </p:sp>
        <p:sp>
          <p:nvSpPr>
            <p:cNvPr id="7188" name="Text Box 18"/>
            <p:cNvSpPr txBox="1">
              <a:spLocks noChangeArrowheads="1"/>
            </p:cNvSpPr>
            <p:nvPr/>
          </p:nvSpPr>
          <p:spPr bwMode="auto">
            <a:xfrm>
              <a:off x="2835" y="799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fr-FR" altLang="fr-FR" sz="1200">
                  <a:latin typeface="Arial" charset="0"/>
                  <a:cs typeface="Arial" charset="0"/>
                </a:rPr>
                <a:t>Belphégor - TA6V - 49 kg</a:t>
              </a:r>
            </a:p>
          </p:txBody>
        </p:sp>
        <p:pic>
          <p:nvPicPr>
            <p:cNvPr id="7189" name="Picture 19" descr="belpheg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117"/>
              <a:ext cx="1002" cy="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90" name="Picture 20" descr="dog head RR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3249"/>
              <a:ext cx="1202" cy="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72" name="Text Box 22"/>
          <p:cNvSpPr txBox="1">
            <a:spLocks noChangeArrowheads="1"/>
          </p:cNvSpPr>
          <p:nvPr/>
        </p:nvSpPr>
        <p:spPr bwMode="auto">
          <a:xfrm>
            <a:off x="2915493" y="188913"/>
            <a:ext cx="496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Exemples de pièces en titane sur l’A380</a:t>
            </a:r>
            <a:endParaRPr lang="fr-FR" altLang="fr-FR" b="1" dirty="0"/>
          </a:p>
        </p:txBody>
      </p:sp>
    </p:spTree>
    <p:extLst>
      <p:ext uri="{BB962C8B-B14F-4D97-AF65-F5344CB8AC3E}">
        <p14:creationId xmlns:p14="http://schemas.microsoft.com/office/powerpoint/2010/main" val="718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1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250" name="Picture 2" descr="disques bourget200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5788" y="1268413"/>
            <a:ext cx="6964362" cy="4852987"/>
          </a:xfrm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563888" y="230188"/>
            <a:ext cx="496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Exemples de pièces en titane sur les moteurs</a:t>
            </a:r>
            <a:endParaRPr lang="fr-FR" altLang="fr-FR" b="1" dirty="0"/>
          </a:p>
        </p:txBody>
      </p:sp>
    </p:spTree>
    <p:extLst>
      <p:ext uri="{BB962C8B-B14F-4D97-AF65-F5344CB8AC3E}">
        <p14:creationId xmlns:p14="http://schemas.microsoft.com/office/powerpoint/2010/main" val="302386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2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351837" cy="439261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r-FR" altLang="en-US" sz="20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r-FR" alt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en-US" sz="2000" dirty="0" smtClean="0"/>
              <a:t> </a:t>
            </a:r>
            <a:r>
              <a:rPr lang="fr-FR" altLang="en-US" sz="2000" b="1" dirty="0" smtClean="0"/>
              <a:t>Marché médical:</a:t>
            </a:r>
          </a:p>
          <a:p>
            <a:pPr eaLnBrk="1" hangingPunct="1">
              <a:lnSpc>
                <a:spcPct val="90000"/>
              </a:lnSpc>
            </a:pPr>
            <a:endParaRPr lang="fr-FR" altLang="en-US" sz="2000" b="1" dirty="0" smtClean="0"/>
          </a:p>
          <a:p>
            <a:pPr lvl="1" eaLnBrk="1" hangingPunct="1">
              <a:lnSpc>
                <a:spcPct val="90000"/>
              </a:lnSpc>
            </a:pPr>
            <a:r>
              <a:rPr lang="fr-FR" altLang="en-US" dirty="0" smtClean="0"/>
              <a:t>plusieurs livraisons de TA6V ELI dia 20-85mm</a:t>
            </a:r>
          </a:p>
          <a:p>
            <a:pPr eaLnBrk="1" hangingPunct="1">
              <a:lnSpc>
                <a:spcPct val="90000"/>
              </a:lnSpc>
            </a:pPr>
            <a:endParaRPr lang="fr-FR" alt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fr-FR" altLang="en-US" sz="2000" dirty="0" smtClean="0"/>
              <a:t> </a:t>
            </a:r>
            <a:r>
              <a:rPr lang="fr-FR" altLang="en-US" sz="2000" b="1" dirty="0" smtClean="0"/>
              <a:t>Corrosion </a:t>
            </a:r>
            <a:r>
              <a:rPr lang="fr-FR" altLang="en-US" b="1" dirty="0" smtClean="0"/>
              <a:t>:</a:t>
            </a:r>
          </a:p>
          <a:p>
            <a:pPr eaLnBrk="1" hangingPunct="1">
              <a:lnSpc>
                <a:spcPct val="90000"/>
              </a:lnSpc>
            </a:pPr>
            <a:endParaRPr lang="fr-FR" altLang="en-US" sz="2000" b="1" dirty="0" smtClean="0"/>
          </a:p>
          <a:p>
            <a:pPr lvl="1" eaLnBrk="1" hangingPunct="1">
              <a:lnSpc>
                <a:spcPct val="90000"/>
              </a:lnSpc>
            </a:pPr>
            <a:r>
              <a:rPr lang="fr-FR" altLang="en-US" dirty="0" smtClean="0"/>
              <a:t>1</a:t>
            </a:r>
            <a:r>
              <a:rPr lang="fr-FR" altLang="en-US" baseline="30000" dirty="0" smtClean="0"/>
              <a:t>ères</a:t>
            </a:r>
            <a:r>
              <a:rPr lang="fr-FR" altLang="en-US" dirty="0" smtClean="0"/>
              <a:t> livraisons en </a:t>
            </a:r>
            <a:r>
              <a:rPr lang="fr-FR" altLang="en-US" dirty="0" err="1" smtClean="0"/>
              <a:t>TiCP</a:t>
            </a:r>
            <a:r>
              <a:rPr lang="fr-FR" altLang="en-US" dirty="0" smtClean="0"/>
              <a:t> dia 130-420 mm</a:t>
            </a:r>
          </a:p>
          <a:p>
            <a:pPr eaLnBrk="1" hangingPunct="1">
              <a:lnSpc>
                <a:spcPct val="90000"/>
              </a:lnSpc>
            </a:pPr>
            <a:endParaRPr lang="fr-FR" altLang="en-US" sz="2000" dirty="0" smtClean="0"/>
          </a:p>
          <a:p>
            <a:pPr eaLnBrk="1" hangingPunct="1">
              <a:lnSpc>
                <a:spcPct val="90000"/>
              </a:lnSpc>
            </a:pPr>
            <a:endParaRPr lang="fr-FR" altLang="en-US" sz="2000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3779912" y="476672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Autres produits / Marchés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55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22" name="Picture 2" descr="produit_la_4380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2005694"/>
            <a:ext cx="1512168" cy="3648982"/>
          </a:xfrm>
        </p:spPr>
      </p:pic>
      <p:pic>
        <p:nvPicPr>
          <p:cNvPr id="849924" name="Picture 4" descr="Image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1866118"/>
            <a:ext cx="5256584" cy="3822466"/>
          </a:xfrm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779912" y="188913"/>
            <a:ext cx="496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Quelques applications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Médicales</a:t>
            </a:r>
            <a:endParaRPr lang="fr-FR" altLang="fr-FR" b="1" dirty="0"/>
          </a:p>
        </p:txBody>
      </p:sp>
    </p:spTree>
    <p:extLst>
      <p:ext uri="{BB962C8B-B14F-4D97-AF65-F5344CB8AC3E}">
        <p14:creationId xmlns:p14="http://schemas.microsoft.com/office/powerpoint/2010/main" val="25431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4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4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8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1800" y="1484313"/>
            <a:ext cx="3233738" cy="2225675"/>
          </a:xfrm>
          <a:noFill/>
        </p:spPr>
      </p:pic>
      <p:pic>
        <p:nvPicPr>
          <p:cNvPr id="847875" name="Picture 3" descr="Image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5075" y="1600200"/>
            <a:ext cx="3990975" cy="2185988"/>
          </a:xfrm>
        </p:spPr>
      </p:pic>
      <p:pic>
        <p:nvPicPr>
          <p:cNvPr id="847876" name="Picture 4" descr="plateforme-divy1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3933825"/>
            <a:ext cx="3167063" cy="2290763"/>
          </a:xfrm>
        </p:spPr>
      </p:pic>
      <p:pic>
        <p:nvPicPr>
          <p:cNvPr id="847877" name="Picture 5" descr="Image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5075" y="3946525"/>
            <a:ext cx="3990975" cy="2290763"/>
          </a:xfrm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635896" y="188912"/>
            <a:ext cx="496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/>
              <a:t>Q</a:t>
            </a:r>
            <a:r>
              <a:rPr lang="fr-FR" altLang="fr-FR" b="1" dirty="0" smtClean="0"/>
              <a:t>uelques applications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industrielles</a:t>
            </a:r>
            <a:endParaRPr lang="fr-FR" altLang="fr-FR" b="1" dirty="0"/>
          </a:p>
        </p:txBody>
      </p:sp>
    </p:spTree>
    <p:extLst>
      <p:ext uri="{BB962C8B-B14F-4D97-AF65-F5344CB8AC3E}">
        <p14:creationId xmlns:p14="http://schemas.microsoft.com/office/powerpoint/2010/main" val="9700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4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4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4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4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332656"/>
            <a:ext cx="6284912" cy="509588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3200" kern="1200" dirty="0" smtClean="0">
                <a:latin typeface="Verdana" pitchFamily="34" charset="0"/>
                <a:ea typeface="+mn-ea"/>
                <a:cs typeface="+mn-cs"/>
              </a:rPr>
              <a:t>Les débuts d’UKAD</a:t>
            </a:r>
            <a:endParaRPr lang="fr-FR" altLang="fr-FR" sz="3200" kern="1200" dirty="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8313" y="1484312"/>
            <a:ext cx="8351837" cy="4825007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fr-FR" sz="2000" dirty="0" smtClean="0"/>
              <a:t>2011 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 smtClean="0"/>
              <a:t> 3 clients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 smtClean="0"/>
              <a:t> 17 tonnes !</a:t>
            </a:r>
          </a:p>
          <a:p>
            <a:pPr marL="0" indent="0">
              <a:buNone/>
              <a:defRPr/>
            </a:pPr>
            <a:endParaRPr lang="fr-FR" sz="1100" dirty="0"/>
          </a:p>
          <a:p>
            <a:pPr marL="0" indent="0">
              <a:buNone/>
              <a:defRPr/>
            </a:pPr>
            <a:r>
              <a:rPr lang="fr-FR" sz="2000" dirty="0" smtClean="0"/>
              <a:t>2012 :</a:t>
            </a:r>
            <a:endParaRPr lang="fr-FR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/>
              <a:t> </a:t>
            </a:r>
            <a:r>
              <a:rPr lang="fr-FR" sz="1800" dirty="0" smtClean="0"/>
              <a:t>4 clients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/>
              <a:t> </a:t>
            </a:r>
            <a:r>
              <a:rPr lang="fr-FR" sz="1800" dirty="0" smtClean="0"/>
              <a:t>60 tonnes (Grade 2, TA6V et TA6VELI)</a:t>
            </a:r>
          </a:p>
          <a:p>
            <a:pPr marL="0" indent="0">
              <a:buNone/>
              <a:defRPr/>
            </a:pPr>
            <a:endParaRPr lang="fr-FR" sz="1100" dirty="0"/>
          </a:p>
          <a:p>
            <a:pPr marL="0" indent="0">
              <a:buNone/>
              <a:defRPr/>
            </a:pPr>
            <a:r>
              <a:rPr lang="fr-FR" sz="2000" dirty="0" smtClean="0"/>
              <a:t>2013 </a:t>
            </a:r>
            <a:r>
              <a:rPr lang="fr-FR" sz="2000" dirty="0"/>
              <a:t>:</a:t>
            </a:r>
            <a:endParaRPr lang="fr-FR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/>
              <a:t> </a:t>
            </a:r>
            <a:r>
              <a:rPr lang="fr-FR" sz="1800" dirty="0" smtClean="0"/>
              <a:t>9 </a:t>
            </a:r>
            <a:r>
              <a:rPr lang="fr-FR" sz="1800" dirty="0"/>
              <a:t>clients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/>
              <a:t> </a:t>
            </a:r>
            <a:r>
              <a:rPr lang="fr-FR" sz="1800" dirty="0" smtClean="0"/>
              <a:t>780 tonnes (grade 2, TA6V et TA6V ELI)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sz="1100" dirty="0"/>
          </a:p>
          <a:p>
            <a:pPr marL="0" indent="0">
              <a:buNone/>
              <a:defRPr/>
            </a:pPr>
            <a:r>
              <a:rPr lang="fr-FR" sz="2000" dirty="0" smtClean="0"/>
              <a:t>2014 </a:t>
            </a:r>
            <a:r>
              <a:rPr lang="fr-FR" sz="2000" dirty="0"/>
              <a:t>:</a:t>
            </a:r>
            <a:endParaRPr lang="fr-FR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1800" dirty="0" smtClean="0"/>
              <a:t>Budget 1600 t titane (hors Travail </a:t>
            </a:r>
            <a:r>
              <a:rPr lang="fr-FR" sz="1800" dirty="0"/>
              <a:t>à</a:t>
            </a:r>
            <a:r>
              <a:rPr lang="fr-FR" sz="1800" dirty="0" smtClean="0"/>
              <a:t> Façon)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sz="1800" dirty="0"/>
          </a:p>
          <a:p>
            <a:pPr>
              <a:buFont typeface="Wingdings" panose="05000000000000000000" pitchFamily="2" charset="2"/>
              <a:buChar char="Ø"/>
              <a:defRPr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9314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81000" y="274638"/>
            <a:ext cx="5305800" cy="994122"/>
          </a:xfrm>
        </p:spPr>
        <p:txBody>
          <a:bodyPr/>
          <a:lstStyle/>
          <a:p>
            <a:r>
              <a:rPr lang="fr-FR" dirty="0" smtClean="0"/>
              <a:t>Organisation UKAD</a:t>
            </a:r>
            <a:endParaRPr lang="en-US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3381000" y="1808819"/>
            <a:ext cx="144016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Direction Générale UKAD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Paul Morgen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336805" y="2637206"/>
            <a:ext cx="1556363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Direction  UKAD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Benoît Delvincourt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5076056" y="2672915"/>
            <a:ext cx="316835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Direction Développement Commercial UKAD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Patrick Delaborde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5258944" y="3537011"/>
            <a:ext cx="129614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Maintenance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F Grimal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962800" y="3501008"/>
            <a:ext cx="1224136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Fabrication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JC Nieto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2411760" y="3465003"/>
            <a:ext cx="1440160" cy="6480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Méthodes Qualité Produits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Ph Jacquet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1331640" y="3481030"/>
            <a:ext cx="104698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QHSE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M Cabano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12648" y="3465002"/>
            <a:ext cx="1046984" cy="486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err="1" smtClean="0">
                <a:solidFill>
                  <a:schemeClr val="bg1"/>
                </a:solidFill>
              </a:rPr>
              <a:t>Supply</a:t>
            </a:r>
            <a:r>
              <a:rPr lang="fr-FR" sz="1050" b="1" dirty="0" smtClean="0">
                <a:solidFill>
                  <a:schemeClr val="bg1"/>
                </a:solidFill>
              </a:rPr>
              <a:t> Chain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S Pouzol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6621360" y="3537010"/>
            <a:ext cx="126936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Accueil / RH / Achats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C Verger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179512" y="4221088"/>
            <a:ext cx="1118992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2 </a:t>
            </a:r>
            <a:r>
              <a:rPr lang="fr-FR" sz="1050" dirty="0" err="1" smtClean="0">
                <a:solidFill>
                  <a:schemeClr val="bg1"/>
                </a:solidFill>
              </a:rPr>
              <a:t>tech</a:t>
            </a:r>
            <a:r>
              <a:rPr lang="fr-FR" sz="1050" dirty="0" smtClean="0">
                <a:solidFill>
                  <a:schemeClr val="bg1"/>
                </a:solidFill>
              </a:rPr>
              <a:t>.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1331641" y="4221088"/>
            <a:ext cx="104698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2 </a:t>
            </a:r>
            <a:r>
              <a:rPr lang="fr-FR" sz="1050" dirty="0" err="1" smtClean="0">
                <a:solidFill>
                  <a:schemeClr val="bg1"/>
                </a:solidFill>
              </a:rPr>
              <a:t>tech</a:t>
            </a:r>
            <a:r>
              <a:rPr lang="fr-FR" sz="1050" dirty="0" smtClean="0">
                <a:solidFill>
                  <a:schemeClr val="bg1"/>
                </a:solidFill>
              </a:rPr>
              <a:t>.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2483768" y="4185083"/>
            <a:ext cx="1296144" cy="1044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1 </a:t>
            </a:r>
            <a:r>
              <a:rPr lang="fr-FR" sz="1050" dirty="0" err="1" smtClean="0">
                <a:solidFill>
                  <a:schemeClr val="bg1"/>
                </a:solidFill>
              </a:rPr>
              <a:t>tech</a:t>
            </a:r>
            <a:r>
              <a:rPr lang="fr-FR" sz="1050" dirty="0" smtClean="0">
                <a:solidFill>
                  <a:schemeClr val="bg1"/>
                </a:solidFill>
              </a:rPr>
              <a:t>. Métallurgie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1 </a:t>
            </a:r>
            <a:r>
              <a:rPr lang="fr-FR" sz="1050" dirty="0" err="1" smtClean="0">
                <a:solidFill>
                  <a:schemeClr val="bg1"/>
                </a:solidFill>
              </a:rPr>
              <a:t>tech</a:t>
            </a:r>
            <a:r>
              <a:rPr lang="fr-FR" sz="1050" dirty="0" smtClean="0">
                <a:solidFill>
                  <a:schemeClr val="bg1"/>
                </a:solidFill>
              </a:rPr>
              <a:t> QP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1 </a:t>
            </a:r>
            <a:r>
              <a:rPr lang="fr-FR" sz="1050" dirty="0" err="1" smtClean="0">
                <a:solidFill>
                  <a:schemeClr val="bg1"/>
                </a:solidFill>
              </a:rPr>
              <a:t>tech</a:t>
            </a:r>
            <a:r>
              <a:rPr lang="fr-FR" sz="1050" dirty="0" smtClean="0">
                <a:solidFill>
                  <a:schemeClr val="bg1"/>
                </a:solidFill>
              </a:rPr>
              <a:t> Méthodes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3995936" y="4250886"/>
            <a:ext cx="1110605" cy="834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3 équipes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21 ETP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5258944" y="4196879"/>
            <a:ext cx="1296144" cy="852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2 préparateurs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1 automaticien</a:t>
            </a:r>
          </a:p>
          <a:p>
            <a:pPr algn="ctr"/>
            <a:r>
              <a:rPr lang="fr-FR" sz="1050" dirty="0">
                <a:solidFill>
                  <a:schemeClr val="bg1"/>
                </a:solidFill>
              </a:rPr>
              <a:t>2</a:t>
            </a:r>
            <a:r>
              <a:rPr lang="fr-FR" sz="1050" dirty="0" smtClean="0">
                <a:solidFill>
                  <a:schemeClr val="bg1"/>
                </a:solidFill>
              </a:rPr>
              <a:t> mainteneurs postés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336369" y="4887161"/>
            <a:ext cx="1636178" cy="160203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tx1"/>
                </a:solidFill>
              </a:rPr>
              <a:t>Contrat de prestations A&amp;D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Labo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RH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SI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R&amp;D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Achats</a:t>
            </a:r>
          </a:p>
          <a:p>
            <a:pPr algn="ctr"/>
            <a:r>
              <a:rPr lang="fr-FR" sz="1050" dirty="0" smtClean="0">
                <a:solidFill>
                  <a:schemeClr val="tx1"/>
                </a:solidFill>
              </a:rPr>
              <a:t>Gestion comptable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6660232" y="4221088"/>
            <a:ext cx="1152128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1 technicien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21" name="Connecteur en angle 20"/>
          <p:cNvCxnSpPr>
            <a:stCxn id="4" idx="2"/>
            <a:endCxn id="5" idx="0"/>
          </p:cNvCxnSpPr>
          <p:nvPr/>
        </p:nvCxnSpPr>
        <p:spPr>
          <a:xfrm rot="16200000" flipH="1">
            <a:off x="3945868" y="2468086"/>
            <a:ext cx="324331" cy="13907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22"/>
          <p:cNvCxnSpPr>
            <a:stCxn id="4" idx="2"/>
            <a:endCxn id="6" idx="0"/>
          </p:cNvCxnSpPr>
          <p:nvPr/>
        </p:nvCxnSpPr>
        <p:spPr>
          <a:xfrm rot="16200000" flipH="1">
            <a:off x="5200636" y="1213319"/>
            <a:ext cx="360040" cy="2559152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>
            <a:stCxn id="5" idx="2"/>
            <a:endCxn id="11" idx="0"/>
          </p:cNvCxnSpPr>
          <p:nvPr/>
        </p:nvCxnSpPr>
        <p:spPr>
          <a:xfrm rot="5400000">
            <a:off x="2191686" y="1541701"/>
            <a:ext cx="467756" cy="337884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10" idx="0"/>
            <a:endCxn id="5" idx="2"/>
          </p:cNvCxnSpPr>
          <p:nvPr/>
        </p:nvCxnSpPr>
        <p:spPr>
          <a:xfrm rot="5400000" flipH="1" flipV="1">
            <a:off x="2743167" y="2109211"/>
            <a:ext cx="483784" cy="225985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ngle 31"/>
          <p:cNvCxnSpPr>
            <a:stCxn id="5" idx="2"/>
            <a:endCxn id="9" idx="0"/>
          </p:cNvCxnSpPr>
          <p:nvPr/>
        </p:nvCxnSpPr>
        <p:spPr>
          <a:xfrm rot="5400000">
            <a:off x="3389536" y="2739551"/>
            <a:ext cx="467757" cy="98314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/>
          <p:cNvCxnSpPr>
            <a:stCxn id="5" idx="2"/>
            <a:endCxn id="8" idx="0"/>
          </p:cNvCxnSpPr>
          <p:nvPr/>
        </p:nvCxnSpPr>
        <p:spPr>
          <a:xfrm rot="16200000" flipH="1">
            <a:off x="4093046" y="3019186"/>
            <a:ext cx="503762" cy="459881"/>
          </a:xfrm>
          <a:prstGeom prst="bentConnector3">
            <a:avLst>
              <a:gd name="adj1" fmla="val 4729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en angle 39"/>
          <p:cNvCxnSpPr>
            <a:stCxn id="7" idx="0"/>
            <a:endCxn id="5" idx="2"/>
          </p:cNvCxnSpPr>
          <p:nvPr/>
        </p:nvCxnSpPr>
        <p:spPr>
          <a:xfrm rot="16200000" flipV="1">
            <a:off x="4741120" y="2371114"/>
            <a:ext cx="539765" cy="1792029"/>
          </a:xfrm>
          <a:prstGeom prst="bentConnector3">
            <a:avLst>
              <a:gd name="adj1" fmla="val 5758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ngle 42"/>
          <p:cNvCxnSpPr>
            <a:stCxn id="12" idx="0"/>
            <a:endCxn id="5" idx="2"/>
          </p:cNvCxnSpPr>
          <p:nvPr/>
        </p:nvCxnSpPr>
        <p:spPr>
          <a:xfrm rot="16200000" flipV="1">
            <a:off x="5415633" y="1696600"/>
            <a:ext cx="539764" cy="3141056"/>
          </a:xfrm>
          <a:prstGeom prst="bentConnector3">
            <a:avLst>
              <a:gd name="adj1" fmla="val 5758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ngle 45"/>
          <p:cNvCxnSpPr>
            <a:stCxn id="18" idx="1"/>
            <a:endCxn id="5" idx="1"/>
          </p:cNvCxnSpPr>
          <p:nvPr/>
        </p:nvCxnSpPr>
        <p:spPr>
          <a:xfrm rot="10800000" flipH="1">
            <a:off x="336369" y="2817226"/>
            <a:ext cx="3000436" cy="2870950"/>
          </a:xfrm>
          <a:prstGeom prst="bentConnector3">
            <a:avLst>
              <a:gd name="adj1" fmla="val -7619"/>
            </a:avLst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à coins arrondis 48"/>
          <p:cNvSpPr/>
          <p:nvPr/>
        </p:nvSpPr>
        <p:spPr>
          <a:xfrm>
            <a:off x="3964019" y="5688176"/>
            <a:ext cx="5072477" cy="801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A fin avril, l’effectif est de 41 ETP. </a:t>
            </a:r>
          </a:p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A fin juin, il sera à la cible 2014 (46 ETP)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0" name="Rectangle à coins arrondis 49"/>
          <p:cNvSpPr/>
          <p:nvPr/>
        </p:nvSpPr>
        <p:spPr>
          <a:xfrm>
            <a:off x="7956376" y="3501008"/>
            <a:ext cx="1152128" cy="5067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 smtClean="0">
                <a:solidFill>
                  <a:schemeClr val="bg1"/>
                </a:solidFill>
              </a:rPr>
              <a:t>Etudes &amp; Progrès</a:t>
            </a:r>
          </a:p>
          <a:p>
            <a:pPr algn="ctr"/>
            <a:r>
              <a:rPr lang="fr-FR" sz="1050" dirty="0" smtClean="0">
                <a:solidFill>
                  <a:schemeClr val="bg1"/>
                </a:solidFill>
              </a:rPr>
              <a:t>A Petitjean</a:t>
            </a:r>
            <a:endParaRPr lang="en-US" sz="1050" dirty="0">
              <a:solidFill>
                <a:schemeClr val="bg1"/>
              </a:solidFill>
            </a:endParaRPr>
          </a:p>
        </p:txBody>
      </p:sp>
      <p:cxnSp>
        <p:nvCxnSpPr>
          <p:cNvPr id="63" name="Connecteur en angle 62"/>
          <p:cNvCxnSpPr>
            <a:stCxn id="50" idx="0"/>
            <a:endCxn id="5" idx="2"/>
          </p:cNvCxnSpPr>
          <p:nvPr/>
        </p:nvCxnSpPr>
        <p:spPr>
          <a:xfrm rot="16200000" flipV="1">
            <a:off x="6071833" y="1040400"/>
            <a:ext cx="503762" cy="4417453"/>
          </a:xfrm>
          <a:prstGeom prst="bentConnector3">
            <a:avLst>
              <a:gd name="adj1" fmla="val 5270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1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876256" cy="850106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2800" dirty="0" smtClean="0"/>
              <a:t>UKAD en 2013</a:t>
            </a:r>
            <a:br>
              <a:rPr lang="fr-FR" altLang="fr-FR" sz="2800" dirty="0" smtClean="0"/>
            </a:br>
            <a:r>
              <a:rPr lang="fr-FR" altLang="fr-FR" sz="2800" dirty="0" smtClean="0"/>
              <a:t>Notre 1</a:t>
            </a:r>
            <a:r>
              <a:rPr lang="fr-FR" altLang="fr-FR" sz="2800" baseline="30000" dirty="0" smtClean="0"/>
              <a:t>ère</a:t>
            </a:r>
            <a:r>
              <a:rPr lang="fr-FR" altLang="fr-FR" sz="2800" dirty="0" smtClean="0"/>
              <a:t> année industrielle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fr-FR" sz="1800" dirty="0" smtClean="0"/>
          </a:p>
          <a:p>
            <a:pPr eaLnBrk="1" hangingPunct="1">
              <a:defRPr/>
            </a:pPr>
            <a:r>
              <a:rPr lang="fr-FR" sz="1800" dirty="0" smtClean="0"/>
              <a:t>Sécurité: TF1=TF2=TG=0</a:t>
            </a:r>
          </a:p>
          <a:p>
            <a:pPr eaLnBrk="1" hangingPunct="1">
              <a:defRPr/>
            </a:pPr>
            <a:r>
              <a:rPr lang="fr-FR" sz="1800" dirty="0" smtClean="0"/>
              <a:t>Taux de service </a:t>
            </a:r>
            <a:r>
              <a:rPr lang="fr-FR" sz="1800" dirty="0" err="1" smtClean="0"/>
              <a:t>aéro</a:t>
            </a:r>
            <a:r>
              <a:rPr lang="fr-FR" sz="1800" dirty="0" smtClean="0"/>
              <a:t> : 85%</a:t>
            </a:r>
          </a:p>
          <a:p>
            <a:pPr eaLnBrk="1" hangingPunct="1">
              <a:defRPr/>
            </a:pPr>
            <a:r>
              <a:rPr lang="fr-FR" sz="1800" dirty="0" smtClean="0"/>
              <a:t>Qualifications lancés avec 4 matriceurs pour client final Airbus</a:t>
            </a:r>
          </a:p>
          <a:p>
            <a:pPr eaLnBrk="1" hangingPunct="1">
              <a:defRPr/>
            </a:pPr>
            <a:r>
              <a:rPr lang="fr-FR" sz="1800" dirty="0" smtClean="0"/>
              <a:t>Beaucoup de développements en cours pour d’autres clients qu’AIRBUS </a:t>
            </a:r>
            <a:endParaRPr lang="fr-FR" sz="1800" dirty="0"/>
          </a:p>
          <a:p>
            <a:pPr eaLnBrk="1" hangingPunct="1">
              <a:defRPr/>
            </a:pPr>
            <a:r>
              <a:rPr lang="fr-FR" sz="1800" dirty="0" smtClean="0"/>
              <a:t>37 personnes à fin 2013</a:t>
            </a:r>
          </a:p>
          <a:p>
            <a:pPr eaLnBrk="1" hangingPunct="1">
              <a:defRPr/>
            </a:pPr>
            <a:r>
              <a:rPr lang="fr-FR" sz="1800" dirty="0" smtClean="0"/>
              <a:t>Fonctionnement en 3*8 fin  2013</a:t>
            </a:r>
          </a:p>
          <a:p>
            <a:pPr eaLnBrk="1" hangingPunct="1">
              <a:defRPr/>
            </a:pPr>
            <a:r>
              <a:rPr lang="fr-FR" sz="1800" dirty="0" smtClean="0"/>
              <a:t>1 nouveau four gaz mise en service en sept 13</a:t>
            </a:r>
          </a:p>
          <a:p>
            <a:pPr eaLnBrk="1" hangingPunct="1">
              <a:defRPr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4951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contenu 2"/>
          <p:cNvSpPr>
            <a:spLocks noGrp="1"/>
          </p:cNvSpPr>
          <p:nvPr>
            <p:ph idx="4294967295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92500" lnSpcReduction="20000"/>
          </a:bodyPr>
          <a:lstStyle/>
          <a:p>
            <a:pPr marL="273050" indent="-273050" eaLnBrk="1" hangingPunct="1"/>
            <a:r>
              <a:rPr lang="fr-FR" altLang="fr-FR" sz="2200" b="1" dirty="0" smtClean="0"/>
              <a:t>1789 et 1795 </a:t>
            </a:r>
            <a:r>
              <a:rPr lang="fr-FR" altLang="fr-FR" sz="2200" dirty="0" smtClean="0"/>
              <a:t>: Découverte du titane </a:t>
            </a:r>
          </a:p>
          <a:p>
            <a:pPr lvl="1"/>
            <a:r>
              <a:rPr lang="fr-FR" altLang="fr-FR" sz="1800" dirty="0" smtClean="0"/>
              <a:t>Ilménite : </a:t>
            </a:r>
            <a:r>
              <a:rPr lang="fr-FR" altLang="fr-FR" sz="1600" dirty="0">
                <a:latin typeface="Calibri" pitchFamily="34" charset="0"/>
              </a:rPr>
              <a:t>mélange de titanate et d’oxydes de fer, teneur maximale en Ti 30</a:t>
            </a:r>
            <a:r>
              <a:rPr lang="fr-FR" altLang="fr-FR" sz="1600" dirty="0" smtClean="0">
                <a:latin typeface="Calibri" pitchFamily="34" charset="0"/>
              </a:rPr>
              <a:t>%</a:t>
            </a:r>
          </a:p>
          <a:p>
            <a:pPr lvl="1"/>
            <a:r>
              <a:rPr lang="fr-FR" altLang="fr-FR" sz="1800" dirty="0" smtClean="0"/>
              <a:t>Rutile :</a:t>
            </a:r>
            <a:r>
              <a:rPr lang="fr-FR" altLang="fr-FR" sz="1800" dirty="0">
                <a:latin typeface="Calibri" pitchFamily="34" charset="0"/>
              </a:rPr>
              <a:t> forme naturelle du dioxyde de titane 97 à 98.5% TiO</a:t>
            </a:r>
            <a:r>
              <a:rPr lang="fr-FR" altLang="fr-FR" sz="1800" baseline="-25000" dirty="0">
                <a:latin typeface="Calibri" pitchFamily="34" charset="0"/>
              </a:rPr>
              <a:t>2</a:t>
            </a:r>
            <a:endParaRPr lang="fr-FR" altLang="fr-FR" sz="1800" dirty="0" smtClean="0"/>
          </a:p>
          <a:p>
            <a:pPr marL="273050" indent="-273050" eaLnBrk="1" hangingPunct="1"/>
            <a:r>
              <a:rPr lang="fr-FR" altLang="fr-FR" sz="2200" b="1" dirty="0" smtClean="0"/>
              <a:t>1825</a:t>
            </a:r>
            <a:r>
              <a:rPr lang="fr-FR" altLang="fr-FR" sz="2200" dirty="0" smtClean="0"/>
              <a:t> : le titane est isolé.</a:t>
            </a:r>
          </a:p>
          <a:p>
            <a:pPr marL="273050" indent="-273050" eaLnBrk="1" hangingPunct="1"/>
            <a:r>
              <a:rPr lang="fr-FR" altLang="fr-FR" sz="2200" b="1" dirty="0" smtClean="0"/>
              <a:t>1910</a:t>
            </a:r>
            <a:r>
              <a:rPr lang="fr-FR" altLang="fr-FR" sz="2200" dirty="0" smtClean="0"/>
              <a:t> : 1</a:t>
            </a:r>
            <a:r>
              <a:rPr lang="fr-FR" altLang="fr-FR" sz="2200" baseline="30000" dirty="0" smtClean="0"/>
              <a:t>ère</a:t>
            </a:r>
            <a:r>
              <a:rPr lang="fr-FR" altLang="fr-FR" sz="2200" dirty="0" smtClean="0"/>
              <a:t> production artisanale de titane pur (99%)</a:t>
            </a:r>
          </a:p>
          <a:p>
            <a:pPr marL="273050" indent="-273050"/>
            <a:r>
              <a:rPr lang="fr-FR" altLang="fr-FR" sz="2200" b="1" dirty="0" smtClean="0"/>
              <a:t>1939</a:t>
            </a:r>
            <a:r>
              <a:rPr lang="fr-FR" altLang="fr-FR" sz="2200" dirty="0"/>
              <a:t> </a:t>
            </a:r>
            <a:r>
              <a:rPr lang="fr-FR" altLang="fr-FR" sz="2200" dirty="0" smtClean="0"/>
              <a:t>: mise au point du procédé industriel </a:t>
            </a:r>
            <a:r>
              <a:rPr lang="fr-FR" altLang="fr-FR" sz="2200" dirty="0"/>
              <a:t>par </a:t>
            </a:r>
            <a:r>
              <a:rPr lang="fr-FR" altLang="fr-FR" sz="2200" dirty="0">
                <a:hlinkClick r:id="rId2" tooltip="Réaction d'oxydo-réduction"/>
              </a:rPr>
              <a:t>réduction</a:t>
            </a:r>
            <a:r>
              <a:rPr lang="fr-FR" altLang="fr-FR" sz="2200" dirty="0"/>
              <a:t> du TiCl</a:t>
            </a:r>
            <a:r>
              <a:rPr lang="fr-FR" altLang="fr-FR" sz="2200" baseline="-25000" dirty="0"/>
              <a:t>4</a:t>
            </a:r>
            <a:r>
              <a:rPr lang="fr-FR" altLang="fr-FR" sz="2200" dirty="0"/>
              <a:t> avec du </a:t>
            </a:r>
            <a:r>
              <a:rPr lang="fr-FR" altLang="fr-FR" sz="2200" dirty="0" smtClean="0">
                <a:hlinkClick r:id="rId3" tooltip="Magnésium"/>
              </a:rPr>
              <a:t>magnésium</a:t>
            </a:r>
            <a:r>
              <a:rPr lang="fr-FR" altLang="fr-FR" sz="2200" dirty="0" smtClean="0"/>
              <a:t> par </a:t>
            </a:r>
            <a:r>
              <a:rPr lang="fr-FR" altLang="fr-FR" sz="2200" dirty="0" err="1" smtClean="0"/>
              <a:t>par</a:t>
            </a:r>
            <a:r>
              <a:rPr lang="fr-FR" altLang="fr-FR" sz="2200" dirty="0" smtClean="0"/>
              <a:t> </a:t>
            </a:r>
            <a:r>
              <a:rPr lang="fr-FR" altLang="fr-FR" sz="2200" dirty="0">
                <a:hlinkClick r:id="rId4" tooltip="Wilhelm Justin Kroll"/>
              </a:rPr>
              <a:t>Wilhelm Justin </a:t>
            </a:r>
            <a:r>
              <a:rPr lang="fr-FR" altLang="fr-FR" sz="2200" dirty="0" err="1">
                <a:hlinkClick r:id="rId4" tooltip="Wilhelm Justin Kroll"/>
              </a:rPr>
              <a:t>Kroll</a:t>
            </a:r>
            <a:r>
              <a:rPr lang="fr-FR" altLang="fr-FR" sz="2200" dirty="0"/>
              <a:t>, métallurgiste et chimiste </a:t>
            </a:r>
            <a:r>
              <a:rPr lang="fr-FR" altLang="fr-FR" sz="2200" dirty="0" smtClean="0"/>
              <a:t>luxembourgeois</a:t>
            </a:r>
            <a:r>
              <a:rPr lang="fr-FR" altLang="fr-FR" sz="2200" dirty="0"/>
              <a:t>. </a:t>
            </a:r>
            <a:endParaRPr lang="fr-FR" altLang="fr-FR" sz="2200" dirty="0" smtClean="0"/>
          </a:p>
          <a:p>
            <a:pPr marL="0" indent="0">
              <a:buNone/>
            </a:pPr>
            <a:r>
              <a:rPr lang="fr-FR" altLang="fr-FR" sz="2200" dirty="0" smtClean="0"/>
              <a:t>	</a:t>
            </a:r>
            <a:r>
              <a:rPr lang="fr-FR" altLang="fr-FR" sz="1900" b="1" i="1" dirty="0" smtClean="0"/>
              <a:t>Le </a:t>
            </a:r>
            <a:r>
              <a:rPr lang="fr-FR" altLang="fr-FR" sz="1900" b="1" i="1" dirty="0"/>
              <a:t>titane obtenu est un solide poreux faisant penser à une éponge, d’où </a:t>
            </a:r>
            <a:r>
              <a:rPr lang="fr-FR" altLang="fr-FR" sz="1900" b="1" i="1" dirty="0" smtClean="0"/>
              <a:t>son 	nom d’éponge </a:t>
            </a:r>
            <a:r>
              <a:rPr lang="fr-FR" altLang="fr-FR" sz="1900" b="1" i="1" dirty="0"/>
              <a:t>de titane</a:t>
            </a:r>
            <a:r>
              <a:rPr lang="fr-FR" altLang="fr-FR" sz="1900" b="1" i="1" dirty="0" smtClean="0"/>
              <a:t>.</a:t>
            </a:r>
          </a:p>
          <a:p>
            <a:pPr marL="273050" indent="-273050"/>
            <a:r>
              <a:rPr lang="fr-FR" altLang="fr-FR" sz="2200" b="1" dirty="0" smtClean="0"/>
              <a:t>1945</a:t>
            </a:r>
            <a:r>
              <a:rPr lang="fr-FR" altLang="fr-FR" sz="2200" dirty="0" smtClean="0"/>
              <a:t> : démarrage de l’exploitation industrielle avec le procédé </a:t>
            </a:r>
            <a:r>
              <a:rPr lang="fr-FR" altLang="fr-FR" sz="2200" dirty="0" err="1" smtClean="0"/>
              <a:t>Kroll</a:t>
            </a:r>
            <a:endParaRPr lang="fr-FR" altLang="fr-FR" sz="2200" dirty="0" smtClean="0"/>
          </a:p>
          <a:p>
            <a:pPr marL="273050" indent="-273050"/>
            <a:endParaRPr lang="fr-FR" altLang="fr-FR" sz="2200" dirty="0" smtClean="0"/>
          </a:p>
          <a:p>
            <a:pPr marL="273050" indent="-273050"/>
            <a:endParaRPr lang="fr-FR" altLang="fr-FR" sz="2200" dirty="0"/>
          </a:p>
          <a:p>
            <a:pPr marL="0" indent="0">
              <a:buNone/>
            </a:pPr>
            <a:r>
              <a:rPr lang="fr-FR" altLang="fr-FR" sz="2200" i="1" dirty="0" smtClean="0"/>
              <a:t>Depuis </a:t>
            </a:r>
            <a:r>
              <a:rPr lang="fr-FR" altLang="fr-FR" sz="2200" i="1" dirty="0"/>
              <a:t>le début de sa mise en exploitation industrielle en 1945, le procédé </a:t>
            </a:r>
            <a:r>
              <a:rPr lang="fr-FR" altLang="fr-FR" sz="2200" i="1" dirty="0" err="1"/>
              <a:t>Kroll</a:t>
            </a:r>
            <a:r>
              <a:rPr lang="fr-FR" altLang="fr-FR" sz="2200" i="1" dirty="0"/>
              <a:t> n’a pas subi d’évolution notable dans son principe physico-chimique mais son rendement a été amélioré.</a:t>
            </a:r>
          </a:p>
          <a:p>
            <a:pPr marL="273050" indent="-273050"/>
            <a:endParaRPr lang="fr-FR" altLang="fr-FR" sz="2200" dirty="0"/>
          </a:p>
        </p:txBody>
      </p:sp>
      <p:sp>
        <p:nvSpPr>
          <p:cNvPr id="1843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067944" y="274638"/>
            <a:ext cx="4618856" cy="922114"/>
          </a:xfrm>
          <a:noFill/>
        </p:spPr>
        <p:txBody>
          <a:bodyPr lIns="0" rIns="0" bIns="0" anchor="b">
            <a:normAutofit/>
          </a:bodyPr>
          <a:lstStyle/>
          <a:p>
            <a:pPr algn="l" eaLnBrk="1" hangingPunct="1"/>
            <a:r>
              <a:rPr lang="fr-FR" altLang="fr-FR" sz="3200" dirty="0" smtClean="0"/>
              <a:t>Un peu d’histoire</a:t>
            </a:r>
          </a:p>
        </p:txBody>
      </p:sp>
    </p:spTree>
    <p:extLst>
      <p:ext uri="{BB962C8B-B14F-4D97-AF65-F5344CB8AC3E}">
        <p14:creationId xmlns:p14="http://schemas.microsoft.com/office/powerpoint/2010/main" val="329623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770984" cy="994122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3200" dirty="0" smtClean="0"/>
              <a:t>UKAD en 2014</a:t>
            </a:r>
            <a:br>
              <a:rPr lang="fr-FR" altLang="fr-FR" sz="3200" dirty="0" smtClean="0"/>
            </a:br>
            <a:r>
              <a:rPr lang="fr-FR" altLang="fr-FR" sz="3200" dirty="0" smtClean="0"/>
              <a:t>La montée en puissance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635" y="1484312"/>
            <a:ext cx="8351837" cy="496902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Doublement du Volume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Effectif 46 ETP à fin 2014 </a:t>
            </a:r>
          </a:p>
          <a:p>
            <a:pPr marL="0" indent="0" eaLnBrk="1" hangingPunct="1">
              <a:buNone/>
              <a:defRPr/>
            </a:pPr>
            <a:endParaRPr lang="fr-FR" sz="2000" dirty="0" smtClean="0"/>
          </a:p>
          <a:p>
            <a:pPr marL="0" indent="0" eaLnBrk="1" hangingPunct="1">
              <a:buNone/>
              <a:defRPr/>
            </a:pPr>
            <a:endParaRPr lang="fr-FR" sz="1400" dirty="0" smtClean="0"/>
          </a:p>
          <a:p>
            <a:pPr marL="0" indent="0" eaLnBrk="1" hangingPunct="1">
              <a:buNone/>
              <a:defRPr/>
            </a:pPr>
            <a:r>
              <a:rPr lang="fr-FR" sz="2000" dirty="0" smtClean="0"/>
              <a:t>Thèmes Prioritaires 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Sécurité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Réduction des cycles (avec accompagnement)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Mise au Mille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fr-FR" sz="2000" dirty="0" smtClean="0"/>
          </a:p>
          <a:p>
            <a:pPr marL="0" indent="0" eaLnBrk="1" hangingPunct="1">
              <a:buNone/>
              <a:defRPr/>
            </a:pPr>
            <a:r>
              <a:rPr lang="fr-FR" sz="2000" dirty="0" smtClean="0"/>
              <a:t>Développement 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Qualification nouveaux clients </a:t>
            </a:r>
            <a:r>
              <a:rPr lang="fr-FR" sz="2000" dirty="0" err="1" smtClean="0"/>
              <a:t>Aéro</a:t>
            </a:r>
            <a:endParaRPr lang="fr-FR" sz="20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 </a:t>
            </a:r>
            <a:r>
              <a:rPr lang="fr-FR" sz="2000" dirty="0" err="1" smtClean="0"/>
              <a:t>Billetizing</a:t>
            </a:r>
            <a:r>
              <a:rPr lang="fr-FR" sz="2000" dirty="0" smtClean="0"/>
              <a:t> Ti 10 2 3 pour client A&amp;D, finalité Messier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 </a:t>
            </a:r>
            <a:r>
              <a:rPr lang="fr-FR" sz="2000" dirty="0" smtClean="0"/>
              <a:t>Validation gamme laminage pour </a:t>
            </a:r>
            <a:r>
              <a:rPr lang="fr-FR" sz="2000" dirty="0" err="1" smtClean="0"/>
              <a:t>aéonautique</a:t>
            </a:r>
            <a:endParaRPr lang="fr-FR" sz="2000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/>
              <a:t> </a:t>
            </a:r>
            <a:r>
              <a:rPr lang="fr-FR" sz="2000" dirty="0" smtClean="0"/>
              <a:t>Extension des formats produits (études plats, grosses billettes).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fr-FR" sz="20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fr-FR" sz="2000" dirty="0" smtClean="0"/>
          </a:p>
          <a:p>
            <a:pPr eaLnBrk="1" hangingPunct="1">
              <a:defRPr/>
            </a:pPr>
            <a:endParaRPr lang="fr-FR" sz="2000" dirty="0" smtClean="0"/>
          </a:p>
          <a:p>
            <a:pPr eaLnBrk="1" hangingPunct="1">
              <a:defRPr/>
            </a:pP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372303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2915816" y="274638"/>
            <a:ext cx="5770984" cy="994122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3200" dirty="0" smtClean="0"/>
              <a:t>UKAD </a:t>
            </a:r>
            <a:br>
              <a:rPr lang="fr-FR" altLang="fr-FR" sz="3200" dirty="0" smtClean="0"/>
            </a:br>
            <a:r>
              <a:rPr lang="fr-FR" altLang="fr-FR" sz="3200" dirty="0" smtClean="0"/>
              <a:t>Les investissements à venir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8635" y="1484312"/>
            <a:ext cx="8351837" cy="496902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2014 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1 four à gaz dormant en service en octobre 2014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Dépoussiérage presse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SI : investissement pour intégrer dans l’ERP SAP la gestion douanière, la planification et la sous-traitance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16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2015</a:t>
            </a:r>
            <a:r>
              <a:rPr lang="fr-FR" sz="2000" dirty="0" smtClean="0">
                <a:sym typeface="Wingdings" panose="05000000000000000000" pitchFamily="2" charset="2"/>
              </a:rPr>
              <a:t>2018</a:t>
            </a:r>
            <a:endParaRPr lang="fr-FR" sz="2000" dirty="0" smtClean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fours supplémentaires pour accompagner la montée en production,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1 redresseuse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Extension des bâtiments et des lignes de finition.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1600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1600" dirty="0" smtClean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fr-FR" sz="2000" dirty="0" smtClean="0"/>
              <a:t>En parallèle 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décision du lancement du projet </a:t>
            </a:r>
            <a:r>
              <a:rPr lang="fr-FR" sz="1600" dirty="0" err="1" smtClean="0"/>
              <a:t>Ecotitanium</a:t>
            </a:r>
            <a:r>
              <a:rPr lang="fr-FR" sz="1600" dirty="0" smtClean="0"/>
              <a:t>.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fr-FR" sz="1600" dirty="0" smtClean="0"/>
              <a:t>Plan d’investissement spécifique UKTMP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1600" dirty="0" smtClean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1600" dirty="0"/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fr-FR" sz="16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fr-FR" sz="2000" dirty="0" smtClean="0"/>
          </a:p>
          <a:p>
            <a:pPr eaLnBrk="1" hangingPunct="1">
              <a:defRPr/>
            </a:pPr>
            <a:endParaRPr lang="fr-FR" sz="2000" dirty="0" smtClean="0"/>
          </a:p>
          <a:p>
            <a:pPr eaLnBrk="1" hangingPunct="1">
              <a:defRPr/>
            </a:pP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48871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N</a:t>
            </a:r>
            <a:r>
              <a:rPr lang="fr-FR" altLang="fr-FR" dirty="0" smtClean="0"/>
              <a:t>otre plan de progrès 2014-2015</a:t>
            </a:r>
          </a:p>
        </p:txBody>
      </p:sp>
      <p:sp>
        <p:nvSpPr>
          <p:cNvPr id="4" name="Rectangle 3"/>
          <p:cNvSpPr/>
          <p:nvPr/>
        </p:nvSpPr>
        <p:spPr>
          <a:xfrm>
            <a:off x="3275856" y="3213100"/>
            <a:ext cx="2520950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000000"/>
                </a:solidFill>
              </a:rPr>
              <a:t>UKAD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000000"/>
                </a:solidFill>
              </a:rPr>
              <a:t>Nos cibles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000000"/>
                </a:solidFill>
              </a:rPr>
              <a:t>CAP </a:t>
            </a:r>
            <a:r>
              <a:rPr lang="fr-FR" sz="2400" b="1" dirty="0" smtClean="0">
                <a:solidFill>
                  <a:srgbClr val="000000"/>
                </a:solidFill>
              </a:rPr>
              <a:t>2015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5856" y="1412776"/>
            <a:ext cx="251936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0000"/>
                </a:solidFill>
              </a:rPr>
              <a:t>Environnement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0000"/>
                </a:solidFill>
              </a:rPr>
              <a:t>0 plainte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0000"/>
                </a:solidFill>
              </a:rPr>
              <a:t>Installation et mise en service du dépoussiérage presse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5856" y="5038726"/>
            <a:ext cx="2520950" cy="1393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0000"/>
                </a:solidFill>
              </a:rPr>
              <a:t> Qualité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</a:rPr>
              <a:t>Améliorer la qualité Elaboration et </a:t>
            </a:r>
            <a:r>
              <a:rPr lang="fr-FR" sz="1600" b="1" dirty="0" smtClean="0">
                <a:solidFill>
                  <a:srgbClr val="000000"/>
                </a:solidFill>
              </a:rPr>
              <a:t>Forge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7" y="5013176"/>
            <a:ext cx="2664295" cy="1419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0000"/>
                </a:solidFill>
              </a:rPr>
              <a:t>Taux de service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000000"/>
                </a:solidFill>
              </a:rPr>
              <a:t>1) 100% de taux de service </a:t>
            </a:r>
            <a:r>
              <a:rPr lang="fr-FR" sz="1200" b="1" dirty="0" err="1">
                <a:solidFill>
                  <a:srgbClr val="000000"/>
                </a:solidFill>
              </a:rPr>
              <a:t>Dynamet</a:t>
            </a:r>
            <a:r>
              <a:rPr lang="fr-FR" sz="1200" b="1" dirty="0">
                <a:solidFill>
                  <a:srgbClr val="000000"/>
                </a:solidFill>
              </a:rPr>
              <a:t> et Pamiers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000000"/>
                </a:solidFill>
              </a:rPr>
              <a:t>2) </a:t>
            </a:r>
            <a:r>
              <a:rPr lang="fr-FR" sz="1200" b="1" dirty="0" smtClean="0">
                <a:solidFill>
                  <a:srgbClr val="000000"/>
                </a:solidFill>
              </a:rPr>
              <a:t>&gt; 80</a:t>
            </a:r>
            <a:r>
              <a:rPr lang="fr-FR" sz="1200" b="1" dirty="0">
                <a:solidFill>
                  <a:srgbClr val="000000"/>
                </a:solidFill>
              </a:rPr>
              <a:t>% </a:t>
            </a:r>
            <a:r>
              <a:rPr lang="fr-FR" sz="1200" b="1" dirty="0" smtClean="0">
                <a:solidFill>
                  <a:srgbClr val="000000"/>
                </a:solidFill>
              </a:rPr>
              <a:t>développement</a:t>
            </a:r>
            <a:endParaRPr lang="fr-FR" sz="12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3181350"/>
            <a:ext cx="2880320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FF0000"/>
                </a:solidFill>
              </a:rPr>
              <a:t>Maitriser notre </a:t>
            </a:r>
            <a:r>
              <a:rPr lang="fr-FR" sz="1200" b="1" dirty="0" smtClean="0">
                <a:solidFill>
                  <a:srgbClr val="FF0000"/>
                </a:solidFill>
              </a:rPr>
              <a:t>BFR et notre résultat</a:t>
            </a:r>
            <a:endParaRPr lang="fr-FR" sz="1200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000000"/>
                </a:solidFill>
              </a:rPr>
              <a:t>1)Réduire les temps de cycle Pamiers et </a:t>
            </a:r>
            <a:r>
              <a:rPr lang="fr-FR" sz="1200" b="1" dirty="0" err="1">
                <a:solidFill>
                  <a:srgbClr val="000000"/>
                </a:solidFill>
              </a:rPr>
              <a:t>Dynamet</a:t>
            </a:r>
            <a:endParaRPr lang="fr-FR" sz="1200" b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000000"/>
                </a:solidFill>
              </a:rPr>
              <a:t>2) Améliorer la mise au mille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000000"/>
                </a:solidFill>
              </a:rPr>
              <a:t>3) </a:t>
            </a:r>
            <a:r>
              <a:rPr lang="fr-FR" sz="1100" b="1" dirty="0" smtClean="0">
                <a:solidFill>
                  <a:srgbClr val="000000"/>
                </a:solidFill>
              </a:rPr>
              <a:t>Optimiser  les investissements</a:t>
            </a:r>
            <a:endParaRPr lang="en-US" sz="11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850" y="1412875"/>
            <a:ext cx="266397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FF0000"/>
                </a:solidFill>
              </a:rPr>
              <a:t>Sécurité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0000"/>
                </a:solidFill>
              </a:rPr>
              <a:t>TF1=TF2=TG=0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400" b="1" dirty="0">
                <a:solidFill>
                  <a:srgbClr val="000000"/>
                </a:solidFill>
              </a:rPr>
              <a:t>TF3=60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b="1" dirty="0">
                <a:solidFill>
                  <a:srgbClr val="000000"/>
                </a:solidFill>
              </a:rPr>
              <a:t>90% des actions TF4 soldées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b="1" dirty="0">
                <a:solidFill>
                  <a:srgbClr val="000000"/>
                </a:solidFill>
              </a:rPr>
              <a:t>Mise en place des actions de terrain (audits, relayeur sécurité,..)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100" b="1" dirty="0">
                <a:solidFill>
                  <a:srgbClr val="000000"/>
                </a:solidFill>
              </a:rPr>
              <a:t>Finaliser le dossier pénibilité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788" y="1422400"/>
            <a:ext cx="2519362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FF0000"/>
                </a:solidFill>
              </a:rPr>
              <a:t>Nouveaux produits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</a:rPr>
              <a:t>Poursuivre notre développement avec de nouveaux produits ou de nouveaux clients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7775" y="3212827"/>
            <a:ext cx="2520950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Nous Préparer à la croissance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b="1" dirty="0">
                <a:solidFill>
                  <a:srgbClr val="000000"/>
                </a:solidFill>
              </a:rPr>
              <a:t>Organiser la production en 3*8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37300" y="5019675"/>
            <a:ext cx="2520950" cy="1412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FF0000"/>
                </a:solidFill>
              </a:rPr>
              <a:t>SMQ / SI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fr-FR" sz="1200" b="1" dirty="0">
                <a:solidFill>
                  <a:srgbClr val="000000"/>
                </a:solidFill>
              </a:rPr>
              <a:t>Réussir nos projets SI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fr-FR" sz="1200" b="1" dirty="0">
                <a:solidFill>
                  <a:srgbClr val="000000"/>
                </a:solidFill>
              </a:rPr>
              <a:t>Simplifier et éprouver notre SMQ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3200" dirty="0" smtClean="0"/>
              <a:t>Nos certifications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mtClean="0"/>
              <a:t>EN  9001 ISO 9100 Jan 2012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ISO 14 001 et OSHAS 8001 Fev 2013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CCP AIRBUS Nov 2012   « Vert »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IPCA AIRBUS Jan 2013    « C »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NDT : US/machine AIRBUS Qualifiée Nov 2012</a:t>
            </a:r>
          </a:p>
          <a:p>
            <a:pPr eaLnBrk="1" hangingPunct="1">
              <a:lnSpc>
                <a:spcPct val="90000"/>
              </a:lnSpc>
            </a:pPr>
            <a:endParaRPr lang="fr-FR" altLang="fr-FR" smtClean="0"/>
          </a:p>
          <a:p>
            <a:pPr eaLnBrk="1" hangingPunct="1">
              <a:lnSpc>
                <a:spcPct val="90000"/>
              </a:lnSpc>
            </a:pPr>
            <a:r>
              <a:rPr lang="fr-FR" altLang="fr-FR" smtClean="0"/>
              <a:t>SQIP AIRBUS Avril 13</a:t>
            </a:r>
          </a:p>
        </p:txBody>
      </p:sp>
    </p:spTree>
    <p:extLst>
      <p:ext uri="{BB962C8B-B14F-4D97-AF65-F5344CB8AC3E}">
        <p14:creationId xmlns:p14="http://schemas.microsoft.com/office/powerpoint/2010/main" val="17796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486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3789363"/>
            <a:ext cx="5256212" cy="2898775"/>
          </a:xfrm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53340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0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988840"/>
            <a:ext cx="7005638" cy="1584325"/>
          </a:xfrm>
          <a:noFill/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fr-FR" altLang="fr-FR" dirty="0" smtClean="0"/>
              <a:t>95% des minerais de titane sont transformés en TiO2 et utilisés dans des applications de peinture…</a:t>
            </a:r>
          </a:p>
          <a:p>
            <a:pPr eaLnBrk="1" hangingPunct="1"/>
            <a:endParaRPr lang="fr-FR" altLang="fr-FR" dirty="0" smtClean="0"/>
          </a:p>
          <a:p>
            <a:pPr eaLnBrk="1" hangingPunct="1"/>
            <a:r>
              <a:rPr lang="fr-FR" altLang="fr-FR" dirty="0" smtClean="0"/>
              <a:t>La part de titane métallique est donc faible.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39552" y="1340768"/>
            <a:ext cx="6408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Les principaux usages du titane</a:t>
            </a:r>
            <a:endParaRPr lang="fr-FR" altLang="fr-FR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99592" y="3501008"/>
            <a:ext cx="6408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Les principaux intérêts du titane</a:t>
            </a:r>
            <a:endParaRPr lang="fr-FR" altLang="fr-FR" b="1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39552" y="3962673"/>
            <a:ext cx="7026275" cy="26685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fr-FR" altLang="fr-FR" sz="2000" dirty="0" smtClean="0"/>
              <a:t>Le titane métal a trois intérêts fondamentaux :</a:t>
            </a:r>
          </a:p>
          <a:p>
            <a:pPr lvl="1"/>
            <a:r>
              <a:rPr lang="fr-FR" altLang="fr-FR" sz="2000" dirty="0" smtClean="0"/>
              <a:t>Sa densité : 4,5 contre 7,8 pour l’acier</a:t>
            </a:r>
          </a:p>
          <a:p>
            <a:pPr lvl="1"/>
            <a:r>
              <a:rPr lang="fr-FR" altLang="fr-FR" sz="2000" dirty="0" smtClean="0"/>
              <a:t>Ses propriétés mécaniques (ramenées à la masse)</a:t>
            </a:r>
          </a:p>
          <a:p>
            <a:pPr lvl="1"/>
            <a:r>
              <a:rPr lang="fr-FR" altLang="fr-FR" sz="2000" dirty="0" smtClean="0"/>
              <a:t>Sa résistance à la corrosion (sel, pétrole, eau…)</a:t>
            </a:r>
          </a:p>
          <a:p>
            <a:pPr lvl="1"/>
            <a:r>
              <a:rPr lang="fr-FR" altLang="fr-FR" sz="2000" dirty="0" smtClean="0"/>
              <a:t>Sa </a:t>
            </a:r>
            <a:r>
              <a:rPr lang="fr-FR" altLang="fr-FR" sz="2000" dirty="0"/>
              <a:t>bio </a:t>
            </a:r>
            <a:r>
              <a:rPr lang="fr-FR" altLang="fr-FR" sz="2000" dirty="0" smtClean="0"/>
              <a:t>compatibilité</a:t>
            </a:r>
          </a:p>
          <a:p>
            <a:pPr lvl="1"/>
            <a:r>
              <a:rPr lang="fr-FR" altLang="fr-FR" sz="2000" dirty="0" smtClean="0"/>
              <a:t>Son </a:t>
            </a:r>
            <a:r>
              <a:rPr lang="fr-FR" altLang="fr-FR" sz="2000" dirty="0" err="1"/>
              <a:t>amagnétisme</a:t>
            </a:r>
            <a:endParaRPr lang="fr-FR" altLang="fr-FR" sz="2000" dirty="0"/>
          </a:p>
          <a:p>
            <a:pPr lvl="1"/>
            <a:endParaRPr lang="fr-FR" altLang="fr-FR" sz="2000" dirty="0" smtClean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915816" y="260648"/>
            <a:ext cx="60486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en-US" sz="2000" b="1" dirty="0" smtClean="0">
                <a:latin typeface="Verdana" pitchFamily="34" charset="0"/>
              </a:rPr>
              <a:t>Le Titane</a:t>
            </a:r>
            <a:endParaRPr lang="fr-FR" altLang="en-US" sz="20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9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75" y="1778000"/>
            <a:ext cx="7026275" cy="3108325"/>
          </a:xfrm>
          <a:noFill/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fr-FR" altLang="fr-FR" smtClean="0"/>
              <a:t>Ensemble de procédés compliqués et délicats.</a:t>
            </a:r>
          </a:p>
          <a:p>
            <a:pPr eaLnBrk="1" hangingPunct="1">
              <a:lnSpc>
                <a:spcPct val="80000"/>
              </a:lnSpc>
            </a:pPr>
            <a:endParaRPr lang="fr-FR" altLang="fr-FR" smtClean="0"/>
          </a:p>
          <a:p>
            <a:pPr eaLnBrk="1" hangingPunct="1">
              <a:lnSpc>
                <a:spcPct val="80000"/>
              </a:lnSpc>
            </a:pPr>
            <a:r>
              <a:rPr lang="fr-FR" altLang="fr-FR" smtClean="0"/>
              <a:t>La qualité du minerai est bien sûr importante.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mtClean="0"/>
          </a:p>
          <a:p>
            <a:pPr eaLnBrk="1" hangingPunct="1">
              <a:lnSpc>
                <a:spcPct val="80000"/>
              </a:lnSpc>
            </a:pPr>
            <a:r>
              <a:rPr lang="fr-FR" altLang="fr-FR" smtClean="0"/>
              <a:t>Il y a 4 grandes étapes :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smtClean="0"/>
              <a:t>Minerai à l’éponge,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smtClean="0"/>
              <a:t>De l’éponge au lingot,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smtClean="0"/>
              <a:t>Du lingot à la billette /barre/tôle/fil.</a:t>
            </a:r>
          </a:p>
          <a:p>
            <a:pPr lvl="1" eaLnBrk="1" hangingPunct="1">
              <a:lnSpc>
                <a:spcPct val="80000"/>
              </a:lnSpc>
            </a:pPr>
            <a:r>
              <a:rPr lang="fr-FR" altLang="fr-FR" sz="2400" smtClean="0"/>
              <a:t>Le matriçage des pièces.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995936" y="276225"/>
            <a:ext cx="49688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La fabrication du titane</a:t>
            </a:r>
            <a:endParaRPr lang="fr-FR" altLang="fr-FR" b="1" dirty="0"/>
          </a:p>
        </p:txBody>
      </p:sp>
    </p:spTree>
    <p:extLst>
      <p:ext uri="{BB962C8B-B14F-4D97-AF65-F5344CB8AC3E}">
        <p14:creationId xmlns:p14="http://schemas.microsoft.com/office/powerpoint/2010/main" val="40390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0688" y="1484313"/>
            <a:ext cx="7345362" cy="4541837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851920" y="325293"/>
            <a:ext cx="49688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Etape 1 : La fabrication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De l’</a:t>
            </a:r>
            <a:r>
              <a:rPr lang="fr-FR" altLang="fr-FR" b="1" dirty="0"/>
              <a:t>é</a:t>
            </a:r>
            <a:r>
              <a:rPr lang="fr-FR" altLang="fr-FR" b="1" dirty="0" smtClean="0"/>
              <a:t>ponge de titane</a:t>
            </a:r>
            <a:endParaRPr lang="fr-FR" altLang="fr-FR" b="1" dirty="0"/>
          </a:p>
        </p:txBody>
      </p:sp>
      <p:sp>
        <p:nvSpPr>
          <p:cNvPr id="28677" name="WordArt 5"/>
          <p:cNvSpPr>
            <a:spLocks noChangeArrowheads="1" noChangeShapeType="1" noTextEdit="1"/>
          </p:cNvSpPr>
          <p:nvPr/>
        </p:nvSpPr>
        <p:spPr bwMode="auto">
          <a:xfrm>
            <a:off x="250825" y="1557338"/>
            <a:ext cx="1257300" cy="8747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UKTMP</a:t>
            </a:r>
          </a:p>
        </p:txBody>
      </p:sp>
    </p:spTree>
    <p:extLst>
      <p:ext uri="{BB962C8B-B14F-4D97-AF65-F5344CB8AC3E}">
        <p14:creationId xmlns:p14="http://schemas.microsoft.com/office/powerpoint/2010/main" val="422233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62" name="Group 2"/>
          <p:cNvGrpSpPr>
            <a:grpSpLocks/>
          </p:cNvGrpSpPr>
          <p:nvPr/>
        </p:nvGrpSpPr>
        <p:grpSpPr bwMode="auto">
          <a:xfrm>
            <a:off x="1619250" y="1557338"/>
            <a:ext cx="7416800" cy="4248150"/>
            <a:chOff x="567" y="1117"/>
            <a:chExt cx="4808" cy="2822"/>
          </a:xfrm>
        </p:grpSpPr>
        <p:pic>
          <p:nvPicPr>
            <p:cNvPr id="2970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1117"/>
              <a:ext cx="4808" cy="282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03" name="Rectangle 4"/>
            <p:cNvSpPr>
              <a:spLocks noChangeArrowheads="1"/>
            </p:cNvSpPr>
            <p:nvPr/>
          </p:nvSpPr>
          <p:spPr bwMode="auto">
            <a:xfrm>
              <a:off x="2517" y="1117"/>
              <a:ext cx="953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800">
                <a:latin typeface="Arial" charset="0"/>
              </a:endParaRPr>
            </a:p>
          </p:txBody>
        </p:sp>
      </p:grp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3347864" y="620713"/>
            <a:ext cx="56881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b="1" dirty="0" smtClean="0"/>
              <a:t>Etape 2 : De l’</a:t>
            </a:r>
            <a:r>
              <a:rPr lang="fr-FR" altLang="fr-FR" b="1" dirty="0"/>
              <a:t>é</a:t>
            </a:r>
            <a:r>
              <a:rPr lang="fr-FR" altLang="fr-FR" b="1" dirty="0" smtClean="0"/>
              <a:t>ponge au lingot</a:t>
            </a:r>
            <a:endParaRPr lang="fr-FR" altLang="fr-FR" b="1" dirty="0"/>
          </a:p>
        </p:txBody>
      </p:sp>
      <p:sp>
        <p:nvSpPr>
          <p:cNvPr id="29701" name="WordArt 7"/>
          <p:cNvSpPr>
            <a:spLocks noChangeArrowheads="1" noChangeShapeType="1" noTextEdit="1"/>
          </p:cNvSpPr>
          <p:nvPr/>
        </p:nvSpPr>
        <p:spPr bwMode="auto">
          <a:xfrm>
            <a:off x="250825" y="1557338"/>
            <a:ext cx="1257300" cy="8747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UKTMP</a:t>
            </a:r>
          </a:p>
        </p:txBody>
      </p:sp>
    </p:spTree>
    <p:extLst>
      <p:ext uri="{BB962C8B-B14F-4D97-AF65-F5344CB8AC3E}">
        <p14:creationId xmlns:p14="http://schemas.microsoft.com/office/powerpoint/2010/main" val="210758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_AD08">
  <a:themeElements>
    <a:clrScheme name="Presentation_AD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_AD0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_AD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AD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AD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AD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AD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_AD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AD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AD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AD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AD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AD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_AD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1663</Words>
  <Application>Microsoft Office PowerPoint</Application>
  <PresentationFormat>Affichage à l'écran (4:3)</PresentationFormat>
  <Paragraphs>469</Paragraphs>
  <Slides>55</Slides>
  <Notes>36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8" baseType="lpstr">
      <vt:lpstr>Thème Office</vt:lpstr>
      <vt:lpstr>Presentation_AD08</vt:lpstr>
      <vt:lpstr>PhotoImpact</vt:lpstr>
      <vt:lpstr>Présentation PowerPoint</vt:lpstr>
      <vt:lpstr>Présentation PowerPoint</vt:lpstr>
      <vt:lpstr>Evolution du marché du titane dans le secteur de l’aéronautique</vt:lpstr>
      <vt:lpstr>Naissance d’UKAD</vt:lpstr>
      <vt:lpstr>Un peu d’histoire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UKAD Localisation</vt:lpstr>
      <vt:lpstr>UKAD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des 2 manipulateurs de la presse</vt:lpstr>
      <vt:lpstr>Les produits à l’expédition</vt:lpstr>
      <vt:lpstr>Présentation PowerPoint</vt:lpstr>
      <vt:lpstr>Présentation PowerPoint</vt:lpstr>
      <vt:lpstr>Présentation PowerPoint</vt:lpstr>
      <vt:lpstr>Exemples de pièces Visseries / Fasteners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débuts d’UKAD</vt:lpstr>
      <vt:lpstr>Organisation UKAD</vt:lpstr>
      <vt:lpstr>UKAD en 2013 Notre 1ère année industrielle</vt:lpstr>
      <vt:lpstr>UKAD en 2014 La montée en puissance</vt:lpstr>
      <vt:lpstr>UKAD  Les investissements à venir</vt:lpstr>
      <vt:lpstr>Notre plan de progrès 2014-2015</vt:lpstr>
      <vt:lpstr>Nos certifications</vt:lpstr>
      <vt:lpstr>Présentation PowerPoint</vt:lpstr>
      <vt:lpstr>Présentation PowerPoint</vt:lpstr>
    </vt:vector>
  </TitlesOfParts>
  <Company>ERAMET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Delvincourt</dc:creator>
  <cp:lastModifiedBy>Patrick Delaborde</cp:lastModifiedBy>
  <cp:revision>38</cp:revision>
  <dcterms:created xsi:type="dcterms:W3CDTF">2014-04-22T09:26:24Z</dcterms:created>
  <dcterms:modified xsi:type="dcterms:W3CDTF">2014-07-01T14:11:29Z</dcterms:modified>
</cp:coreProperties>
</file>