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3" r:id="rId4"/>
    <p:sldMasterId id="2147483758" r:id="rId5"/>
  </p:sldMasterIdLst>
  <p:notesMasterIdLst>
    <p:notesMasterId r:id="rId14"/>
  </p:notesMasterIdLst>
  <p:handoutMasterIdLst>
    <p:handoutMasterId r:id="rId15"/>
  </p:handoutMasterIdLst>
  <p:sldIdLst>
    <p:sldId id="344" r:id="rId6"/>
    <p:sldId id="352" r:id="rId7"/>
    <p:sldId id="351" r:id="rId8"/>
    <p:sldId id="357" r:id="rId9"/>
    <p:sldId id="358" r:id="rId10"/>
    <p:sldId id="359" r:id="rId11"/>
    <p:sldId id="353" r:id="rId12"/>
    <p:sldId id="36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4157">
          <p15:clr>
            <a:srgbClr val="A4A3A4"/>
          </p15:clr>
        </p15:guide>
        <p15:guide id="4" orient="horz" pos="163">
          <p15:clr>
            <a:srgbClr val="A4A3A4"/>
          </p15:clr>
        </p15:guide>
        <p15:guide id="5" pos="5557">
          <p15:clr>
            <a:srgbClr val="A4A3A4"/>
          </p15:clr>
        </p15:guide>
        <p15:guide id="6" pos="2880">
          <p15:clr>
            <a:srgbClr val="A4A3A4"/>
          </p15:clr>
        </p15:guide>
        <p15:guide id="7" pos="20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YER-MANOHA Benoit" initials="RB" lastIdx="1" clrIdx="0">
    <p:extLst>
      <p:ext uri="{19B8F6BF-5375-455C-9EA6-DF929625EA0E}">
        <p15:presenceInfo xmlns:p15="http://schemas.microsoft.com/office/powerpoint/2012/main" userId="S-1-5-21-3834409080-2444738430-2235418488-683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001A"/>
    <a:srgbClr val="21B3EF"/>
    <a:srgbClr val="6AB732"/>
    <a:srgbClr val="F27019"/>
    <a:srgbClr val="1D25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50" autoAdjust="0"/>
    <p:restoredTop sz="96662" autoAdjust="0"/>
  </p:normalViewPr>
  <p:slideViewPr>
    <p:cSldViewPr snapToGrid="0" snapToObjects="1">
      <p:cViewPr varScale="1">
        <p:scale>
          <a:sx n="80" d="100"/>
          <a:sy n="80" d="100"/>
        </p:scale>
        <p:origin x="836" y="44"/>
      </p:cViewPr>
      <p:guideLst>
        <p:guide orient="horz" pos="1139"/>
        <p:guide orient="horz" pos="2160"/>
        <p:guide orient="horz" pos="4157"/>
        <p:guide orient="horz" pos="163"/>
        <p:guide pos="5557"/>
        <p:guide pos="2880"/>
        <p:guide pos="2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FA138-7DB1-5D46-92DA-50B2E1494A64}" type="datetimeFigureOut">
              <a:rPr lang="en-US" smtClean="0"/>
              <a:t>5/7/2020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3BED9-B0D1-CC4C-9A1E-7B67619CC8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5389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DDFA-0CE8-2B40-BF19-7FB94F1821B0}" type="datetimeFigureOut">
              <a:rPr lang="en-US" smtClean="0"/>
              <a:t>5/7/2020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73AFC-67BE-9140-AEFA-9E640EA710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7561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3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6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2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2" y="5029200"/>
            <a:ext cx="8825528" cy="1280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22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48147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310450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4207049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23581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28613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0601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708527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0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4323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85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064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80559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17627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5830307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3871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054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3"/>
            <a:ext cx="192534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4667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724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8970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1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8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1" cy="1260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1233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uv2-r5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87" y="937016"/>
            <a:ext cx="8056427" cy="5773772"/>
          </a:xfrm>
          <a:prstGeom prst="rect">
            <a:avLst/>
          </a:prstGeom>
        </p:spPr>
      </p:pic>
      <p:sp>
        <p:nvSpPr>
          <p:cNvPr id="28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4341668" y="1617673"/>
            <a:ext cx="4524375" cy="1168649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3200" spc="-150">
                <a:solidFill>
                  <a:srgbClr val="DB001A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29" name="Text Placehold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7026362" y="1354673"/>
            <a:ext cx="1763894" cy="253523"/>
          </a:xfrm>
          <a:prstGeom prst="rect">
            <a:avLst/>
          </a:prstGeom>
          <a:solidFill>
            <a:srgbClr val="1D252B"/>
          </a:solidFill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1200" b="0" spc="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Text Placehold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46546" y="2795799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Nom intervenant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5646546" y="3051683"/>
            <a:ext cx="3219497" cy="379091"/>
          </a:xfrm>
          <a:prstGeom prst="rect">
            <a:avLst/>
          </a:prstGeom>
        </p:spPr>
        <p:txBody>
          <a:bodyPr vert="horz"/>
          <a:lstStyle>
            <a:lvl1pPr marL="0" indent="0" algn="r">
              <a:lnSpc>
                <a:spcPct val="90000"/>
              </a:lnSpc>
              <a:buNone/>
              <a:defRPr sz="1600" i="1" spc="0">
                <a:solidFill>
                  <a:srgbClr val="1D252B"/>
                </a:solidFill>
                <a:latin typeface="Arial"/>
                <a:cs typeface="Arial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Fonction</a:t>
            </a:r>
          </a:p>
        </p:txBody>
      </p:sp>
      <p:pic>
        <p:nvPicPr>
          <p:cNvPr id="1027" name="Picture 3" descr="R:\LOGOS ET CHARTE GRAPHIQUE\ERAMET_signature_Alliages_Minerais_Hommes\quadri\Alloys ores and people - Logo eramet_uk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406" y="220405"/>
            <a:ext cx="1368000" cy="93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429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ll sans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627385"/>
            <a:ext cx="3146730" cy="23286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691420" y="6625132"/>
            <a:ext cx="452579" cy="232868"/>
          </a:xfrm>
          <a:prstGeom prst="rect">
            <a:avLst/>
          </a:prstGeom>
        </p:spPr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551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OMMAIRE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 userDrawn="1"/>
        </p:nvSpPr>
        <p:spPr>
          <a:xfrm>
            <a:off x="4348256" y="1254073"/>
            <a:ext cx="461644" cy="461644"/>
          </a:xfrm>
          <a:prstGeom prst="ellipse">
            <a:avLst/>
          </a:prstGeom>
          <a:solidFill>
            <a:srgbClr val="F270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48256" y="1254512"/>
            <a:ext cx="461886" cy="46188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ctr">
              <a:buNone/>
              <a:defRPr>
                <a:latin typeface="Arial Black"/>
                <a:cs typeface="Arial Black"/>
              </a:defRPr>
            </a:lvl2pPr>
            <a:lvl3pPr marL="914400" indent="0" algn="ctr">
              <a:buNone/>
              <a:defRPr>
                <a:latin typeface="Arial Black"/>
                <a:cs typeface="Arial Black"/>
              </a:defRPr>
            </a:lvl3pPr>
            <a:lvl4pPr marL="1371600" indent="0" algn="ctr">
              <a:buNone/>
              <a:defRPr>
                <a:latin typeface="Arial Black"/>
                <a:cs typeface="Arial Black"/>
              </a:defRPr>
            </a:lvl4pPr>
            <a:lvl5pPr marL="1828800" indent="0" algn="ctr">
              <a:buNone/>
              <a:defRPr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14" name="Text Placehold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1024066" y="1726642"/>
            <a:ext cx="7098668" cy="331296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2000" spc="-150">
                <a:solidFill>
                  <a:srgbClr val="1D252B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4348256" y="2298705"/>
            <a:ext cx="461644" cy="461644"/>
          </a:xfrm>
          <a:prstGeom prst="ellipse">
            <a:avLst/>
          </a:prstGeom>
          <a:solidFill>
            <a:srgbClr val="F270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17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1024066" y="2771274"/>
            <a:ext cx="7098668" cy="331296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2000" spc="-150">
                <a:solidFill>
                  <a:srgbClr val="1D252B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Oval 18"/>
          <p:cNvSpPr/>
          <p:nvPr userDrawn="1"/>
        </p:nvSpPr>
        <p:spPr>
          <a:xfrm>
            <a:off x="4348256" y="3344102"/>
            <a:ext cx="461644" cy="461644"/>
          </a:xfrm>
          <a:prstGeom prst="ellipse">
            <a:avLst/>
          </a:prstGeom>
          <a:solidFill>
            <a:srgbClr val="F270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20" name="Text Placeholder 30"/>
          <p:cNvSpPr>
            <a:spLocks noGrp="1"/>
          </p:cNvSpPr>
          <p:nvPr>
            <p:ph type="body" sz="quarter" idx="14" hasCustomPrompt="1"/>
          </p:nvPr>
        </p:nvSpPr>
        <p:spPr>
          <a:xfrm>
            <a:off x="1024066" y="3816671"/>
            <a:ext cx="7098668" cy="331296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2000" spc="-150">
                <a:solidFill>
                  <a:srgbClr val="1D252B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2" name="Oval 21"/>
          <p:cNvSpPr/>
          <p:nvPr userDrawn="1"/>
        </p:nvSpPr>
        <p:spPr>
          <a:xfrm>
            <a:off x="4348256" y="4375851"/>
            <a:ext cx="461644" cy="461644"/>
          </a:xfrm>
          <a:prstGeom prst="ellipse">
            <a:avLst/>
          </a:prstGeom>
          <a:solidFill>
            <a:srgbClr val="F270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23" name="Text Placeholder 30"/>
          <p:cNvSpPr>
            <a:spLocks noGrp="1"/>
          </p:cNvSpPr>
          <p:nvPr>
            <p:ph type="body" sz="quarter" idx="16" hasCustomPrompt="1"/>
          </p:nvPr>
        </p:nvSpPr>
        <p:spPr>
          <a:xfrm>
            <a:off x="1024066" y="4862068"/>
            <a:ext cx="7098668" cy="331296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2000" spc="-150">
                <a:solidFill>
                  <a:srgbClr val="1D252B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348256" y="4389938"/>
            <a:ext cx="461886" cy="46188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ctr">
              <a:buNone/>
              <a:defRPr>
                <a:latin typeface="Arial Black"/>
                <a:cs typeface="Arial Black"/>
              </a:defRPr>
            </a:lvl2pPr>
            <a:lvl3pPr marL="914400" indent="0" algn="ctr">
              <a:buNone/>
              <a:defRPr>
                <a:latin typeface="Arial Black"/>
                <a:cs typeface="Arial Black"/>
              </a:defRPr>
            </a:lvl3pPr>
            <a:lvl4pPr marL="1371600" indent="0" algn="ctr">
              <a:buNone/>
              <a:defRPr>
                <a:latin typeface="Arial Black"/>
                <a:cs typeface="Arial Black"/>
              </a:defRPr>
            </a:lvl4pPr>
            <a:lvl5pPr marL="1828800" indent="0" algn="ctr">
              <a:buNone/>
              <a:defRPr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348256" y="2299144"/>
            <a:ext cx="461886" cy="46188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ctr">
              <a:buNone/>
              <a:defRPr>
                <a:latin typeface="Arial Black"/>
                <a:cs typeface="Arial Black"/>
              </a:defRPr>
            </a:lvl2pPr>
            <a:lvl3pPr marL="914400" indent="0" algn="ctr">
              <a:buNone/>
              <a:defRPr>
                <a:latin typeface="Arial Black"/>
                <a:cs typeface="Arial Black"/>
              </a:defRPr>
            </a:lvl3pPr>
            <a:lvl4pPr marL="1371600" indent="0" algn="ctr">
              <a:buNone/>
              <a:defRPr>
                <a:latin typeface="Arial Black"/>
                <a:cs typeface="Arial Black"/>
              </a:defRPr>
            </a:lvl4pPr>
            <a:lvl5pPr marL="1828800" indent="0" algn="ctr">
              <a:buNone/>
              <a:defRPr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4348256" y="3344541"/>
            <a:ext cx="461886" cy="46188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ctr">
              <a:buNone/>
              <a:defRPr>
                <a:latin typeface="Arial Black"/>
                <a:cs typeface="Arial Black"/>
              </a:defRPr>
            </a:lvl2pPr>
            <a:lvl3pPr marL="914400" indent="0" algn="ctr">
              <a:buNone/>
              <a:defRPr>
                <a:latin typeface="Arial Black"/>
                <a:cs typeface="Arial Black"/>
              </a:defRPr>
            </a:lvl3pPr>
            <a:lvl4pPr marL="1371600" indent="0" algn="ctr">
              <a:buNone/>
              <a:defRPr>
                <a:latin typeface="Arial Black"/>
                <a:cs typeface="Arial Black"/>
              </a:defRPr>
            </a:lvl4pPr>
            <a:lvl5pPr marL="1828800" indent="0" algn="ctr">
              <a:buNone/>
              <a:defRPr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18" name="Oval 17"/>
          <p:cNvSpPr/>
          <p:nvPr userDrawn="1"/>
        </p:nvSpPr>
        <p:spPr>
          <a:xfrm>
            <a:off x="4348256" y="5423900"/>
            <a:ext cx="461644" cy="461644"/>
          </a:xfrm>
          <a:prstGeom prst="ellipse">
            <a:avLst/>
          </a:prstGeom>
          <a:solidFill>
            <a:srgbClr val="F270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21" name="Text Placeholder 30"/>
          <p:cNvSpPr>
            <a:spLocks noGrp="1"/>
          </p:cNvSpPr>
          <p:nvPr>
            <p:ph type="body" sz="quarter" idx="18" hasCustomPrompt="1"/>
          </p:nvPr>
        </p:nvSpPr>
        <p:spPr>
          <a:xfrm>
            <a:off x="1024066" y="5896469"/>
            <a:ext cx="7098668" cy="331296"/>
          </a:xfrm>
          <a:prstGeom prst="rect">
            <a:avLst/>
          </a:prstGeom>
        </p:spPr>
        <p:txBody>
          <a:bodyPr vert="horz"/>
          <a:lstStyle>
            <a:lvl1pPr marL="0" indent="0" algn="ctr">
              <a:lnSpc>
                <a:spcPct val="90000"/>
              </a:lnSpc>
              <a:buNone/>
              <a:defRPr sz="2000" spc="-150">
                <a:solidFill>
                  <a:srgbClr val="1D252B"/>
                </a:solidFill>
                <a:latin typeface="Arial Black"/>
                <a:cs typeface="Arial Black"/>
              </a:defRPr>
            </a:lvl1pPr>
            <a:lvl2pPr marL="457200" indent="0" algn="r">
              <a:buNone/>
              <a:defRPr spc="-150">
                <a:latin typeface="Arial Black"/>
                <a:cs typeface="Arial Black"/>
              </a:defRPr>
            </a:lvl2pPr>
            <a:lvl3pPr marL="914400" indent="0" algn="r">
              <a:buNone/>
              <a:defRPr spc="-150">
                <a:latin typeface="Arial Black"/>
                <a:cs typeface="Arial Black"/>
              </a:defRPr>
            </a:lvl3pPr>
            <a:lvl4pPr marL="1371600" indent="0" algn="r">
              <a:buNone/>
              <a:defRPr spc="-150">
                <a:latin typeface="Arial Black"/>
                <a:cs typeface="Arial Black"/>
              </a:defRPr>
            </a:lvl4pPr>
            <a:lvl5pPr marL="1828800" indent="0" algn="r">
              <a:buNone/>
              <a:defRPr spc="-150"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4348256" y="5424339"/>
            <a:ext cx="461886" cy="461888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 Black"/>
                <a:cs typeface="Arial Black"/>
              </a:defRPr>
            </a:lvl1pPr>
            <a:lvl2pPr marL="457200" indent="0" algn="ctr">
              <a:buNone/>
              <a:defRPr>
                <a:latin typeface="Arial Black"/>
                <a:cs typeface="Arial Black"/>
              </a:defRPr>
            </a:lvl2pPr>
            <a:lvl3pPr marL="914400" indent="0" algn="ctr">
              <a:buNone/>
              <a:defRPr>
                <a:latin typeface="Arial Black"/>
                <a:cs typeface="Arial Black"/>
              </a:defRPr>
            </a:lvl3pPr>
            <a:lvl4pPr marL="1371600" indent="0" algn="ctr">
              <a:buNone/>
              <a:defRPr>
                <a:latin typeface="Arial Black"/>
                <a:cs typeface="Arial Black"/>
              </a:defRPr>
            </a:lvl4pPr>
            <a:lvl5pPr marL="1828800" indent="0" algn="ctr">
              <a:buNone/>
              <a:defRPr>
                <a:latin typeface="Arial Black"/>
                <a:cs typeface="Arial Black"/>
              </a:defRPr>
            </a:lvl5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24" name="TextBox 8"/>
          <p:cNvSpPr txBox="1"/>
          <p:nvPr userDrawn="1"/>
        </p:nvSpPr>
        <p:spPr>
          <a:xfrm>
            <a:off x="2990950" y="373209"/>
            <a:ext cx="3164899" cy="656590"/>
          </a:xfrm>
          <a:prstGeom prst="rect">
            <a:avLst/>
          </a:prstGeom>
        </p:spPr>
        <p:txBody>
          <a:bodyPr vert="horz"/>
          <a:lstStyle>
            <a:lvl1pPr lvl="0" indent="0" algn="ctr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4000" spc="-150">
                <a:solidFill>
                  <a:srgbClr val="DB001A"/>
                </a:solidFill>
                <a:latin typeface="Arial Black"/>
                <a:cs typeface="Arial Black"/>
              </a:defRPr>
            </a:lvl1pPr>
            <a:lvl2pPr indent="0" algn="r">
              <a:spcBef>
                <a:spcPct val="20000"/>
              </a:spcBef>
              <a:buFont typeface="Arial"/>
              <a:buNone/>
              <a:defRPr sz="2800" spc="-150">
                <a:latin typeface="Arial Black"/>
                <a:cs typeface="Arial Black"/>
              </a:defRPr>
            </a:lvl2pPr>
            <a:lvl3pPr indent="0" algn="r">
              <a:spcBef>
                <a:spcPct val="20000"/>
              </a:spcBef>
              <a:buFont typeface="Arial"/>
              <a:buNone/>
              <a:defRPr sz="2400" spc="-150">
                <a:latin typeface="Arial Black"/>
                <a:cs typeface="Arial Black"/>
              </a:defRPr>
            </a:lvl3pPr>
            <a:lvl4pPr indent="0" algn="r">
              <a:spcBef>
                <a:spcPct val="20000"/>
              </a:spcBef>
              <a:buFont typeface="Arial"/>
              <a:buNone/>
              <a:defRPr sz="2000" spc="-150">
                <a:latin typeface="Arial Black"/>
                <a:cs typeface="Arial Black"/>
              </a:defRPr>
            </a:lvl4pPr>
            <a:lvl5pPr indent="0" algn="r">
              <a:spcBef>
                <a:spcPct val="20000"/>
              </a:spcBef>
              <a:buFont typeface="Arial"/>
              <a:buNone/>
              <a:defRPr sz="2000" spc="-150">
                <a:latin typeface="Arial Black"/>
                <a:cs typeface="Arial Black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pPr lvl="0"/>
            <a:r>
              <a:rPr lang="fr-FR" dirty="0">
                <a:solidFill>
                  <a:srgbClr val="1D252B"/>
                </a:solidFill>
              </a:rPr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3447688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ll sans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237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1203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P_Indus_Machine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01212" y="274638"/>
            <a:ext cx="7065548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MACHINE DOMINANTE : </a:t>
            </a:r>
            <a:endParaRPr lang="en-US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227" y="237500"/>
            <a:ext cx="377985" cy="44504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6760" y="257108"/>
            <a:ext cx="377985" cy="44504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16873" y="2582843"/>
            <a:ext cx="3651119" cy="237444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8498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P_Indus_Machine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79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OP_Indus_MachineNormale+P.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>
            <a:off x="218083" y="4279832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9807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OP_Indus_MachineNormale+P.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0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216873" y="2582843"/>
            <a:ext cx="3651119" cy="237444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2" y="5029200"/>
            <a:ext cx="8825528" cy="1595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984690" y="3762456"/>
            <a:ext cx="5057710" cy="11948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507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ll avec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7976971" y="84556"/>
            <a:ext cx="844767" cy="844767"/>
            <a:chOff x="2217201" y="744513"/>
            <a:chExt cx="1382563" cy="1382563"/>
          </a:xfrm>
        </p:grpSpPr>
        <p:sp>
          <p:nvSpPr>
            <p:cNvPr id="17" name="Oval 16"/>
            <p:cNvSpPr/>
            <p:nvPr/>
          </p:nvSpPr>
          <p:spPr>
            <a:xfrm>
              <a:off x="2217201" y="744513"/>
              <a:ext cx="1382563" cy="1382563"/>
            </a:xfrm>
            <a:prstGeom prst="ellipse">
              <a:avLst/>
            </a:prstGeom>
            <a:solidFill>
              <a:srgbClr val="F270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3687"/>
            <a:stretch/>
          </p:blipFill>
          <p:spPr>
            <a:xfrm>
              <a:off x="2429066" y="995727"/>
              <a:ext cx="954622" cy="782762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46340"/>
            <a:ext cx="9144000" cy="211660"/>
          </a:xfrm>
          <a:prstGeom prst="rect">
            <a:avLst/>
          </a:prstGeom>
          <a:solidFill>
            <a:srgbClr val="1D25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TITRE DE LA PRÉSENTATION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8590143" y="104417"/>
            <a:ext cx="463187" cy="463187"/>
          </a:xfrm>
          <a:prstGeom prst="ellipse">
            <a:avLst/>
          </a:prstGeom>
          <a:solidFill>
            <a:schemeClr val="bg1"/>
          </a:solidFill>
          <a:ln>
            <a:solidFill>
              <a:srgbClr val="F2701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100" b="1" dirty="0">
                <a:solidFill>
                  <a:srgbClr val="F27019"/>
                </a:solidFill>
              </a:rPr>
              <a:t>All</a:t>
            </a:r>
            <a:endParaRPr lang="fr-FR" sz="1600" b="1" dirty="0">
              <a:solidFill>
                <a:srgbClr val="F27019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2480" y="274638"/>
            <a:ext cx="7596000" cy="461665"/>
          </a:xfrm>
          <a:prstGeom prst="rect">
            <a:avLst/>
          </a:prstGeom>
          <a:solidFill>
            <a:srgbClr val="F27019"/>
          </a:solidFill>
        </p:spPr>
        <p:txBody>
          <a:bodyPr>
            <a:spAutoFit/>
          </a:bodyPr>
          <a:lstStyle>
            <a:lvl1pPr>
              <a:defRPr sz="2400" b="1" i="0" cap="all" baseline="0">
                <a:solidFill>
                  <a:schemeClr val="bg1"/>
                </a:solidFill>
                <a:latin typeface="Albertus Extra Bold" pitchFamily="34" charset="0"/>
              </a:defRPr>
            </a:lvl1pPr>
          </a:lstStyle>
          <a:p>
            <a:r>
              <a:rPr lang="fr-FR" dirty="0"/>
              <a:t>Titre / TITLE</a:t>
            </a:r>
            <a:endParaRPr lang="en-US" dirty="0"/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218654" y="5954496"/>
            <a:ext cx="8685860" cy="58780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all" dirty="0">
                <a:solidFill>
                  <a:srgbClr val="F27019"/>
                </a:solidFill>
              </a:rPr>
              <a:t>Pied de page / FOOTER</a:t>
            </a:r>
          </a:p>
        </p:txBody>
      </p:sp>
      <p:sp>
        <p:nvSpPr>
          <p:cNvPr id="14" name="Espace réservé du contenu 10"/>
          <p:cNvSpPr>
            <a:spLocks noGrp="1"/>
          </p:cNvSpPr>
          <p:nvPr>
            <p:ph sz="quarter" idx="12" hasCustomPrompt="1"/>
          </p:nvPr>
        </p:nvSpPr>
        <p:spPr>
          <a:xfrm>
            <a:off x="220663" y="1246188"/>
            <a:ext cx="8008937" cy="4351337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000" b="1">
                <a:solidFill>
                  <a:srgbClr val="F27019"/>
                </a:solidFill>
              </a:defRPr>
            </a:lvl1pPr>
            <a:lvl2pPr marL="742950" indent="-285750">
              <a:buClr>
                <a:srgbClr val="F27019"/>
              </a:buClr>
              <a:buFont typeface="Wingdings" panose="05000000000000000000" pitchFamily="2" charset="2"/>
              <a:buChar char="Ø"/>
              <a:defRPr sz="1800" b="1" i="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 dirty="0"/>
              <a:t>Modifiez les styles du texte / </a:t>
            </a:r>
            <a:r>
              <a:rPr lang="fr-FR" dirty="0" err="1"/>
              <a:t>Modify</a:t>
            </a:r>
            <a:r>
              <a:rPr lang="fr-FR" dirty="0"/>
              <a:t> the style of </a:t>
            </a:r>
            <a:r>
              <a:rPr lang="fr-FR" dirty="0" err="1"/>
              <a:t>text</a:t>
            </a:r>
            <a:endParaRPr lang="fr-FR" dirty="0"/>
          </a:p>
          <a:p>
            <a:pPr lvl="1"/>
            <a:r>
              <a:rPr lang="fr-FR" dirty="0"/>
              <a:t> Deuxième niveau / 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 /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/>
              <a:t>Quatrième niveau / </a:t>
            </a:r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/>
              <a:t>Cinquième niveau / </a:t>
            </a:r>
            <a:r>
              <a:rPr lang="fr-FR" dirty="0" err="1"/>
              <a:t>Fith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8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7754866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Alliages d'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gray">
          <a:xfrm>
            <a:off x="0" y="2"/>
            <a:ext cx="9144000" cy="76470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979" tIns="179979" rIns="179979" bIns="179979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pic>
        <p:nvPicPr>
          <p:cNvPr id="1026" name="Picture 2" hidden="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28063" cy="6842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86590" y="2640012"/>
            <a:ext cx="7909710" cy="3346719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>
            <a:lvl1pPr marL="0" indent="0" algn="ctr">
              <a:buFontTx/>
              <a:buNone/>
              <a:defRPr lang="fr-FR" sz="1800" b="0" cap="all" baseline="0" dirty="0" smtClean="0">
                <a:solidFill>
                  <a:schemeClr val="accent3"/>
                </a:solidFill>
                <a:latin typeface="+mj-lt"/>
              </a:defRPr>
            </a:lvl1pPr>
            <a:lvl2pPr marL="0" indent="0" algn="ctr">
              <a:buClr>
                <a:schemeClr val="accent1"/>
              </a:buClr>
              <a:buSzPct val="120000"/>
              <a:buFontTx/>
              <a:buNone/>
              <a:defRPr lang="fr-FR" sz="1800" b="0" cap="all" baseline="0" dirty="0" smtClean="0">
                <a:solidFill>
                  <a:schemeClr val="tx1"/>
                </a:solidFill>
                <a:latin typeface="+mn-lt"/>
              </a:defRPr>
            </a:lvl2pPr>
            <a:lvl3pPr marL="0" indent="0" algn="ctr">
              <a:buClr>
                <a:schemeClr val="accent1"/>
              </a:buClr>
              <a:buFontTx/>
              <a:buNone/>
              <a:defRPr lang="fr-FR" sz="1600" b="1" cap="all" baseline="0" dirty="0" smtClean="0">
                <a:solidFill>
                  <a:schemeClr val="tx1"/>
                </a:solidFill>
              </a:defRPr>
            </a:lvl3pPr>
            <a:lvl4pPr marL="0" indent="0" algn="ctr">
              <a:buClr>
                <a:schemeClr val="accent1"/>
              </a:buClr>
              <a:buFontTx/>
              <a:buNone/>
              <a:defRPr lang="fr-FR" sz="1400" b="1" cap="all" baseline="0" dirty="0" smtClean="0">
                <a:solidFill>
                  <a:schemeClr val="tx1"/>
                </a:solidFill>
              </a:defRPr>
            </a:lvl4pPr>
            <a:lvl5pPr marL="0" indent="0" algn="ctr">
              <a:buClr>
                <a:schemeClr val="accent1"/>
              </a:buClr>
              <a:buFontTx/>
              <a:buNone/>
              <a:defRPr lang="fr-FR" sz="1400" b="1" cap="all" baseline="0" dirty="0">
                <a:solidFill>
                  <a:schemeClr val="tx1"/>
                </a:solidFill>
              </a:defRPr>
            </a:lvl5pPr>
          </a:lstStyle>
          <a:p>
            <a:pPr lvl="0">
              <a:lnSpc>
                <a:spcPct val="85000"/>
              </a:lnSpc>
            </a:pPr>
            <a:r>
              <a:rPr lang="fr-FR" dirty="0"/>
              <a:t>Modifiez les styles du texte du masque</a:t>
            </a:r>
          </a:p>
          <a:p>
            <a:pPr lvl="1">
              <a:lnSpc>
                <a:spcPct val="85000"/>
              </a:lnSpc>
            </a:pPr>
            <a:r>
              <a:rPr lang="fr-FR" dirty="0"/>
              <a:t>Deuxième niveau</a:t>
            </a:r>
          </a:p>
          <a:p>
            <a:pPr lvl="2">
              <a:lnSpc>
                <a:spcPct val="85000"/>
              </a:lnSpc>
            </a:pPr>
            <a:r>
              <a:rPr lang="fr-FR" dirty="0"/>
              <a:t>Troisième niveau</a:t>
            </a:r>
          </a:p>
          <a:p>
            <a:pPr lvl="3">
              <a:lnSpc>
                <a:spcPct val="85000"/>
              </a:lnSpc>
            </a:pPr>
            <a:r>
              <a:rPr lang="fr-FR" dirty="0"/>
              <a:t>Quatrième niveau</a:t>
            </a:r>
          </a:p>
          <a:p>
            <a:pPr lvl="4">
              <a:lnSpc>
                <a:spcPct val="85000"/>
              </a:lnSpc>
            </a:pPr>
            <a:r>
              <a:rPr lang="fr-FR" dirty="0"/>
              <a:t>Cinquième niveau</a:t>
            </a:r>
          </a:p>
        </p:txBody>
      </p:sp>
      <p:sp>
        <p:nvSpPr>
          <p:cNvPr id="25" name="Espace réservé pour une image  24"/>
          <p:cNvSpPr>
            <a:spLocks noGrp="1"/>
          </p:cNvSpPr>
          <p:nvPr>
            <p:ph type="pic" sz="quarter" idx="10"/>
          </p:nvPr>
        </p:nvSpPr>
        <p:spPr bwMode="gray">
          <a:xfrm flipH="1">
            <a:off x="639762" y="1285875"/>
            <a:ext cx="7864475" cy="1354138"/>
          </a:xfrm>
          <a:prstGeom prst="snip2DiagRect">
            <a:avLst>
              <a:gd name="adj1" fmla="val 0"/>
              <a:gd name="adj2" fmla="val 23038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fr-FR"/>
          </a:p>
        </p:txBody>
      </p:sp>
      <p:pic>
        <p:nvPicPr>
          <p:cNvPr id="16" name="Picture 2" descr="C:\Users\rpaolozzi\Pictures\A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069" y="125652"/>
            <a:ext cx="677046" cy="92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/>
          <p:cNvGrpSpPr/>
          <p:nvPr userDrawn="1"/>
        </p:nvGrpSpPr>
        <p:grpSpPr bwMode="gray">
          <a:xfrm>
            <a:off x="0" y="6189785"/>
            <a:ext cx="7530355" cy="668216"/>
            <a:chOff x="-1" y="6189784"/>
            <a:chExt cx="7530355" cy="668216"/>
          </a:xfrm>
        </p:grpSpPr>
        <p:sp>
          <p:nvSpPr>
            <p:cNvPr id="14" name="Rectangle 13"/>
            <p:cNvSpPr/>
            <p:nvPr userDrawn="1"/>
          </p:nvSpPr>
          <p:spPr bwMode="gray">
            <a:xfrm>
              <a:off x="-1" y="6189785"/>
              <a:ext cx="7522235" cy="66821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>
                <a:solidFill>
                  <a:schemeClr val="tx1"/>
                </a:solidFill>
              </a:endParaRPr>
            </a:p>
          </p:txBody>
        </p:sp>
        <p:sp>
          <p:nvSpPr>
            <p:cNvPr id="23" name="Triangle rectangle 22"/>
            <p:cNvSpPr/>
            <p:nvPr userDrawn="1"/>
          </p:nvSpPr>
          <p:spPr bwMode="gray">
            <a:xfrm flipH="1">
              <a:off x="6862139" y="6189784"/>
              <a:ext cx="668215" cy="668215"/>
            </a:xfrm>
            <a:prstGeom prst="rtTriangle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algn="ctr"/>
              <a:endParaRPr lang="fr-FR" sz="40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0794" y="6369289"/>
            <a:ext cx="28956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900" cap="all" baseline="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/>
              <a:t>REVUE QUALITE SCM BRANCHE ALL. 16/11/2016</a:t>
            </a:r>
            <a:endParaRPr lang="fr-FR" dirty="0"/>
          </a:p>
        </p:txBody>
      </p:sp>
      <p:sp>
        <p:nvSpPr>
          <p:cNvPr id="2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283" y="6369289"/>
            <a:ext cx="452887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42CEC2-8386-4966-953D-B70FC742D29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7" name="Picture 14" descr="Des alliages des minerais et des hommes - logo eramet_fr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gray">
          <a:xfrm>
            <a:off x="7740606" y="5808664"/>
            <a:ext cx="1403350" cy="1049337"/>
          </a:xfrm>
          <a:prstGeom prst="rect">
            <a:avLst/>
          </a:prstGeom>
          <a:solidFill>
            <a:srgbClr val="D3C0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809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65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81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2048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Norma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– PIC#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5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 v1 Mach Domin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 bwMode="gray">
          <a:xfrm>
            <a:off x="540000" y="72008"/>
            <a:ext cx="8064000" cy="548680"/>
          </a:xfrm>
          <a:solidFill>
            <a:srgbClr val="C00000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r>
              <a:rPr lang="fr-FR" dirty="0"/>
              <a:t>ALLOYS DIVISION S&amp;OP - 00/00/00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692696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216872" y="5048655"/>
            <a:ext cx="3651119" cy="111791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3984690" y="3762456"/>
            <a:ext cx="5057710" cy="240177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216874" y="808854"/>
            <a:ext cx="3651119" cy="17435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16873" y="2582844"/>
            <a:ext cx="3651119" cy="165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984690" y="811037"/>
            <a:ext cx="5057710" cy="28623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218083" y="4293096"/>
            <a:ext cx="3651119" cy="6774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algn="ctr"/>
            <a:endParaRPr lang="fr-FR" sz="4000" dirty="0">
              <a:solidFill>
                <a:schemeClr val="tx1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116632"/>
            <a:ext cx="377985" cy="445047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58511" y="103633"/>
            <a:ext cx="377985" cy="44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9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 dirty="0"/>
              <a:t>Titre de la présentation - 00/00/00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0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6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  <p:sldLayoutId id="2147483840" r:id="rId17"/>
    <p:sldLayoutId id="2147483841" r:id="rId18"/>
    <p:sldLayoutId id="2147483842" r:id="rId19"/>
    <p:sldLayoutId id="2147483843" r:id="rId20"/>
    <p:sldLayoutId id="2147483844" r:id="rId21"/>
    <p:sldLayoutId id="2147483845" r:id="rId22"/>
    <p:sldLayoutId id="2147483846" r:id="rId23"/>
    <p:sldLayoutId id="2147483847" r:id="rId24"/>
    <p:sldLayoutId id="2147483848" r:id="rId25"/>
    <p:sldLayoutId id="2147483849" r:id="rId26"/>
    <p:sldLayoutId id="2147483850" r:id="rId27"/>
    <p:sldLayoutId id="2147483851" r:id="rId28"/>
    <p:sldLayoutId id="2147483852" r:id="rId29"/>
    <p:sldLayoutId id="2147483853" r:id="rId30"/>
    <p:sldLayoutId id="2147483854" r:id="rId31"/>
    <p:sldLayoutId id="2147483813" r:id="rId32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35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627385"/>
            <a:ext cx="3146730" cy="232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fr-FR" sz="9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TITRE DE LA PRÉSENTATION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91420" y="6625132"/>
            <a:ext cx="452579" cy="2328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fr-FR" sz="9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0DE93A-6C71-914E-B887-96385185B52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9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816" r:id="rId2"/>
    <p:sldLayoutId id="2147483821" r:id="rId3"/>
    <p:sldLayoutId id="2147483817" r:id="rId4"/>
    <p:sldLayoutId id="2147483819" r:id="rId5"/>
    <p:sldLayoutId id="2147483820" r:id="rId6"/>
    <p:sldLayoutId id="2147483808" r:id="rId7"/>
    <p:sldLayoutId id="2147483815" r:id="rId8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ALLOYS S&amp;OP MAY 2020</a:t>
            </a:r>
          </a:p>
          <a:p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999" y="2657915"/>
            <a:ext cx="6584370" cy="1512168"/>
          </a:xfrm>
        </p:spPr>
        <p:txBody>
          <a:bodyPr/>
          <a:lstStyle/>
          <a:p>
            <a:r>
              <a:rPr lang="fr-FR" dirty="0"/>
              <a:t>UKAD PIC 37 – </a:t>
            </a:r>
            <a:r>
              <a:rPr lang="fr-FR" dirty="0" err="1"/>
              <a:t>Demand</a:t>
            </a:r>
            <a:r>
              <a:rPr lang="fr-FR" dirty="0"/>
              <a:t> </a:t>
            </a:r>
            <a:r>
              <a:rPr lang="fr-FR" dirty="0" err="1"/>
              <a:t>Review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513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998" y="2657914"/>
            <a:ext cx="7486401" cy="2192381"/>
          </a:xfrm>
        </p:spPr>
        <p:txBody>
          <a:bodyPr/>
          <a:lstStyle/>
          <a:p>
            <a:r>
              <a:rPr lang="fr-FR" dirty="0"/>
              <a:t>PIC #37 UKAD :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PREVISIONS DE VENTE  2021 - 2025</a:t>
            </a:r>
            <a:br>
              <a:rPr lang="fr-FR" dirty="0"/>
            </a:br>
            <a:br>
              <a:rPr lang="fr-FR" dirty="0"/>
            </a:br>
            <a:r>
              <a:rPr lang="fr-FR" dirty="0"/>
              <a:t>Volumes et Chiffres d’Affaires</a:t>
            </a:r>
          </a:p>
        </p:txBody>
      </p:sp>
    </p:spTree>
    <p:extLst>
      <p:ext uri="{BB962C8B-B14F-4D97-AF65-F5344CB8AC3E}">
        <p14:creationId xmlns:p14="http://schemas.microsoft.com/office/powerpoint/2010/main" val="2651673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PIC #37 : Scénarios Covid-19 2020-2025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5FB7F6A-1467-44BF-A294-FECFAEE05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9" y="1311965"/>
            <a:ext cx="8622149" cy="418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1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PIC #37 : Scénarios Covid-19 2020-2025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76B1393-E92B-45E0-B468-960FEC6EC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0" y="1526650"/>
            <a:ext cx="8363134" cy="433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21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PIC #37 : Scénario Optimiste 2020-2025 </a:t>
            </a:r>
            <a:r>
              <a:rPr lang="fr-FR" dirty="0" err="1">
                <a:sym typeface="Wingdings" panose="05000000000000000000" pitchFamily="2" charset="2"/>
              </a:rPr>
              <a:t>Macrofamilles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F85AB15-D41D-4A7F-8435-AA4B971E1728}"/>
              </a:ext>
            </a:extLst>
          </p:cNvPr>
          <p:cNvSpPr txBox="1">
            <a:spLocks/>
          </p:cNvSpPr>
          <p:nvPr/>
        </p:nvSpPr>
        <p:spPr bwMode="gray">
          <a:xfrm>
            <a:off x="270344" y="829737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/>
              <a:t>Volumes </a:t>
            </a:r>
            <a:r>
              <a:rPr lang="en-US" sz="1800" dirty="0" err="1"/>
              <a:t>optimistes</a:t>
            </a:r>
            <a:r>
              <a:rPr lang="en-US" sz="1800" dirty="0"/>
              <a:t> :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2401A5F-AA8E-494B-AC0B-B48B8A6FB9B0}"/>
              </a:ext>
            </a:extLst>
          </p:cNvPr>
          <p:cNvSpPr txBox="1">
            <a:spLocks/>
          </p:cNvSpPr>
          <p:nvPr/>
        </p:nvSpPr>
        <p:spPr bwMode="gray">
          <a:xfrm>
            <a:off x="270344" y="3481982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/>
              <a:t>CA </a:t>
            </a:r>
            <a:r>
              <a:rPr lang="en-US" sz="1800" dirty="0" err="1"/>
              <a:t>optimistes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K€ :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2AA7E78-6062-4E8A-BCD2-B88ACADC4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378" y="4508815"/>
            <a:ext cx="6303601" cy="168386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C8DC34A-BB63-4981-8854-FFE7A6D5D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379" y="1845128"/>
            <a:ext cx="6303601" cy="168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49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PIC #37 : Scénario Optimiste 2020-2025 </a:t>
            </a:r>
            <a:r>
              <a:rPr lang="fr-FR" dirty="0" err="1">
                <a:sym typeface="Wingdings" panose="05000000000000000000" pitchFamily="2" charset="2"/>
              </a:rPr>
              <a:t>Macrofamilles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F85AB15-D41D-4A7F-8435-AA4B971E1728}"/>
              </a:ext>
            </a:extLst>
          </p:cNvPr>
          <p:cNvSpPr txBox="1">
            <a:spLocks/>
          </p:cNvSpPr>
          <p:nvPr/>
        </p:nvSpPr>
        <p:spPr bwMode="gray">
          <a:xfrm>
            <a:off x="270344" y="829737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/>
              <a:t>Volumes </a:t>
            </a:r>
            <a:r>
              <a:rPr lang="en-US" sz="1800" dirty="0" err="1"/>
              <a:t>péssimistes</a:t>
            </a:r>
            <a:r>
              <a:rPr lang="en-US" sz="1800" dirty="0"/>
              <a:t> :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2401A5F-AA8E-494B-AC0B-B48B8A6FB9B0}"/>
              </a:ext>
            </a:extLst>
          </p:cNvPr>
          <p:cNvSpPr txBox="1">
            <a:spLocks/>
          </p:cNvSpPr>
          <p:nvPr/>
        </p:nvSpPr>
        <p:spPr bwMode="gray">
          <a:xfrm>
            <a:off x="270344" y="3481982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/>
              <a:t>CA </a:t>
            </a:r>
            <a:r>
              <a:rPr lang="en-US" sz="1800" dirty="0" err="1"/>
              <a:t>péssimistes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K€ :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E29B190-BBAF-42AF-AD49-5C75D5E0D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249" y="1868766"/>
            <a:ext cx="6025501" cy="168386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110BA12-A95D-47E8-9F61-868AE781B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249" y="4591662"/>
            <a:ext cx="6025501" cy="168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54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998" y="2657915"/>
            <a:ext cx="7486401" cy="1512168"/>
          </a:xfrm>
        </p:spPr>
        <p:txBody>
          <a:bodyPr/>
          <a:lstStyle/>
          <a:p>
            <a:r>
              <a:rPr lang="fr-FR" dirty="0"/>
              <a:t>PIC #37 UKAD :</a:t>
            </a:r>
            <a:br>
              <a:rPr lang="fr-FR" dirty="0"/>
            </a:br>
            <a:br>
              <a:rPr lang="fr-FR" dirty="0"/>
            </a:br>
            <a:r>
              <a:rPr lang="fr-FR" dirty="0"/>
              <a:t>BUDGET 2021</a:t>
            </a:r>
          </a:p>
        </p:txBody>
      </p:sp>
    </p:spTree>
    <p:extLst>
      <p:ext uri="{BB962C8B-B14F-4D97-AF65-F5344CB8AC3E}">
        <p14:creationId xmlns:p14="http://schemas.microsoft.com/office/powerpoint/2010/main" val="256365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ym typeface="Wingdings" panose="05000000000000000000" pitchFamily="2" charset="2"/>
              </a:rPr>
              <a:t>PIC #37 : Budget 2021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F85AB15-D41D-4A7F-8435-AA4B971E1728}"/>
              </a:ext>
            </a:extLst>
          </p:cNvPr>
          <p:cNvSpPr txBox="1">
            <a:spLocks/>
          </p:cNvSpPr>
          <p:nvPr/>
        </p:nvSpPr>
        <p:spPr bwMode="gray">
          <a:xfrm>
            <a:off x="540500" y="1130506"/>
            <a:ext cx="8064000" cy="23332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/>
              <a:t>Détail</a:t>
            </a:r>
            <a:r>
              <a:rPr lang="en-US" sz="1800" dirty="0"/>
              <a:t> Volumes par </a:t>
            </a:r>
            <a:r>
              <a:rPr lang="en-US" sz="1800" dirty="0" err="1"/>
              <a:t>Macrofamilles</a:t>
            </a:r>
            <a:r>
              <a:rPr lang="en-US" sz="1800" dirty="0"/>
              <a:t> :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2401A5F-AA8E-494B-AC0B-B48B8A6FB9B0}"/>
              </a:ext>
            </a:extLst>
          </p:cNvPr>
          <p:cNvSpPr txBox="1">
            <a:spLocks/>
          </p:cNvSpPr>
          <p:nvPr/>
        </p:nvSpPr>
        <p:spPr bwMode="gray">
          <a:xfrm>
            <a:off x="270344" y="3481982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dirty="0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0948E56E-5B51-4580-AB96-86EC2B0FB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979207"/>
              </p:ext>
            </p:extLst>
          </p:nvPr>
        </p:nvGraphicFramePr>
        <p:xfrm>
          <a:off x="540000" y="3654904"/>
          <a:ext cx="8064500" cy="2237010"/>
        </p:xfrm>
        <a:graphic>
          <a:graphicData uri="http://schemas.openxmlformats.org/drawingml/2006/table">
            <a:tbl>
              <a:tblPr/>
              <a:tblGrid>
                <a:gridCol w="1067360">
                  <a:extLst>
                    <a:ext uri="{9D8B030D-6E8A-4147-A177-3AD203B41FA5}">
                      <a16:colId xmlns:a16="http://schemas.microsoft.com/office/drawing/2014/main" val="1645127134"/>
                    </a:ext>
                  </a:extLst>
                </a:gridCol>
                <a:gridCol w="1233394">
                  <a:extLst>
                    <a:ext uri="{9D8B030D-6E8A-4147-A177-3AD203B41FA5}">
                      <a16:colId xmlns:a16="http://schemas.microsoft.com/office/drawing/2014/main" val="2525671131"/>
                    </a:ext>
                  </a:extLst>
                </a:gridCol>
                <a:gridCol w="1423147">
                  <a:extLst>
                    <a:ext uri="{9D8B030D-6E8A-4147-A177-3AD203B41FA5}">
                      <a16:colId xmlns:a16="http://schemas.microsoft.com/office/drawing/2014/main" val="4235188237"/>
                    </a:ext>
                  </a:extLst>
                </a:gridCol>
                <a:gridCol w="1458726">
                  <a:extLst>
                    <a:ext uri="{9D8B030D-6E8A-4147-A177-3AD203B41FA5}">
                      <a16:colId xmlns:a16="http://schemas.microsoft.com/office/drawing/2014/main" val="2615482523"/>
                    </a:ext>
                  </a:extLst>
                </a:gridCol>
                <a:gridCol w="1423147">
                  <a:extLst>
                    <a:ext uri="{9D8B030D-6E8A-4147-A177-3AD203B41FA5}">
                      <a16:colId xmlns:a16="http://schemas.microsoft.com/office/drawing/2014/main" val="2332954714"/>
                    </a:ext>
                  </a:extLst>
                </a:gridCol>
                <a:gridCol w="1458726">
                  <a:extLst>
                    <a:ext uri="{9D8B030D-6E8A-4147-A177-3AD203B41FA5}">
                      <a16:colId xmlns:a16="http://schemas.microsoft.com/office/drawing/2014/main" val="3288562221"/>
                    </a:ext>
                  </a:extLst>
                </a:gridCol>
              </a:tblGrid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Qté 2021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Qté 2021 Optimiste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Qté 2021 Pessimiste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optimiste 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pessimiste 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196624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Airbus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2280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1797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1037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3370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Boeing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076585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Bohler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456103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Bombardier et A220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8787800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Divers Contractuel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652170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Safran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-28%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-35%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6162449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Spot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-28%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-38%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764720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TAF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2967874"/>
                  </a:ext>
                </a:extLst>
              </a:tr>
              <a:tr h="22370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050561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318A722D-A72F-4CF0-8705-5275923BEE0F}"/>
              </a:ext>
            </a:extLst>
          </p:cNvPr>
          <p:cNvSpPr/>
          <p:nvPr/>
        </p:nvSpPr>
        <p:spPr>
          <a:xfrm>
            <a:off x="2652631" y="1558455"/>
            <a:ext cx="3478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CA 2021 </a:t>
            </a:r>
            <a:r>
              <a:rPr lang="en-US" b="1" dirty="0" err="1"/>
              <a:t>Optimiste</a:t>
            </a:r>
            <a:r>
              <a:rPr lang="en-US" b="1" dirty="0"/>
              <a:t> : 61,2 M€</a:t>
            </a:r>
          </a:p>
          <a:p>
            <a:endParaRPr lang="en-US" b="1" dirty="0"/>
          </a:p>
          <a:p>
            <a:r>
              <a:rPr lang="en-US" b="1" dirty="0"/>
              <a:t>CA 2021 </a:t>
            </a:r>
            <a:r>
              <a:rPr lang="en-US" b="1" dirty="0" err="1"/>
              <a:t>Péssimiste</a:t>
            </a:r>
            <a:r>
              <a:rPr lang="en-US" b="1" dirty="0"/>
              <a:t> : 39,2 M€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8326450"/>
      </p:ext>
    </p:extLst>
  </p:cSld>
  <p:clrMapOvr>
    <a:masterClrMapping/>
  </p:clrMapOvr>
</p:sld>
</file>

<file path=ppt/theme/theme1.xml><?xml version="1.0" encoding="utf-8"?>
<a:theme xmlns:a="http://schemas.openxmlformats.org/drawingml/2006/main" name="ERAMET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ontenu All (orang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rgbClr val="FFFFFF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1E190E6E06A64E98CB1EC516EF98DA" ma:contentTypeVersion="0" ma:contentTypeDescription="Create a new document." ma:contentTypeScope="" ma:versionID="2c2309399e1e41f8ba254796f1a12e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770D57-6203-4C84-9BDD-14719DEDFD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2AC39A-DF58-415C-B17C-59F203E949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806256F-0066-4AEC-95E8-5939F1E0A04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16491</TotalTime>
  <Words>213</Words>
  <Application>Microsoft Office PowerPoint</Application>
  <PresentationFormat>Affichage à l'écran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Albertus Extra Bold</vt:lpstr>
      <vt:lpstr>Arial</vt:lpstr>
      <vt:lpstr>Arial Black</vt:lpstr>
      <vt:lpstr>Calibri</vt:lpstr>
      <vt:lpstr>Wingdings</vt:lpstr>
      <vt:lpstr>ERAMET</vt:lpstr>
      <vt:lpstr>Contenu All (orange)</vt:lpstr>
      <vt:lpstr>UKAD PIC 37 – Demand Review</vt:lpstr>
      <vt:lpstr>PIC #37 UKAD :   PREVISIONS DE VENTE  2021 - 2025  Volumes et Chiffres d’Affaires</vt:lpstr>
      <vt:lpstr>PIC #37 : Scénarios Covid-19 2020-2025</vt:lpstr>
      <vt:lpstr>PIC #37 : Scénarios Covid-19 2020-2025</vt:lpstr>
      <vt:lpstr>PIC #37 : Scénario Optimiste 2020-2025 Macrofamilles</vt:lpstr>
      <vt:lpstr>PIC #37 : Scénario Optimiste 2020-2025 Macrofamilles</vt:lpstr>
      <vt:lpstr>PIC #37 UKAD :  BUDGET 2021</vt:lpstr>
      <vt:lpstr>PIC #37 : Budget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Pierre</dc:creator>
  <cp:lastModifiedBy>ROYER-MANOHA Benoit</cp:lastModifiedBy>
  <cp:revision>541</cp:revision>
  <dcterms:created xsi:type="dcterms:W3CDTF">2016-11-07T15:50:27Z</dcterms:created>
  <dcterms:modified xsi:type="dcterms:W3CDTF">2020-05-07T15:31:24Z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0x010100C11E190E6E06A64E98CB1EC516EF98DA</vt:lpwstr>
  </property>
</Properties>
</file>