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4"/>
    <p:sldMasterId id="2147483758" r:id="rId5"/>
  </p:sldMasterIdLst>
  <p:notesMasterIdLst>
    <p:notesMasterId r:id="rId36"/>
  </p:notesMasterIdLst>
  <p:handoutMasterIdLst>
    <p:handoutMasterId r:id="rId37"/>
  </p:handoutMasterIdLst>
  <p:sldIdLst>
    <p:sldId id="344" r:id="rId6"/>
    <p:sldId id="365" r:id="rId7"/>
    <p:sldId id="343" r:id="rId8"/>
    <p:sldId id="352" r:id="rId9"/>
    <p:sldId id="325" r:id="rId10"/>
    <p:sldId id="348" r:id="rId11"/>
    <p:sldId id="367" r:id="rId12"/>
    <p:sldId id="345" r:id="rId13"/>
    <p:sldId id="335" r:id="rId14"/>
    <p:sldId id="336" r:id="rId15"/>
    <p:sldId id="354" r:id="rId16"/>
    <p:sldId id="355" r:id="rId17"/>
    <p:sldId id="357" r:id="rId18"/>
    <p:sldId id="358" r:id="rId19"/>
    <p:sldId id="359" r:id="rId20"/>
    <p:sldId id="273" r:id="rId21"/>
    <p:sldId id="353" r:id="rId22"/>
    <p:sldId id="351" r:id="rId23"/>
    <p:sldId id="313" r:id="rId24"/>
    <p:sldId id="260" r:id="rId25"/>
    <p:sldId id="319" r:id="rId26"/>
    <p:sldId id="366" r:id="rId27"/>
    <p:sldId id="318" r:id="rId28"/>
    <p:sldId id="320" r:id="rId29"/>
    <p:sldId id="321" r:id="rId30"/>
    <p:sldId id="322" r:id="rId31"/>
    <p:sldId id="323" r:id="rId32"/>
    <p:sldId id="356" r:id="rId33"/>
    <p:sldId id="364" r:id="rId34"/>
    <p:sldId id="30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ER-MANOHA Benoit" initials="RB" lastIdx="1" clrIdx="0">
    <p:extLst>
      <p:ext uri="{19B8F6BF-5375-455C-9EA6-DF929625EA0E}">
        <p15:presenceInfo xmlns:p15="http://schemas.microsoft.com/office/powerpoint/2012/main" userId="S-1-5-21-3834409080-2444738430-2235418488-68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21B3EF"/>
    <a:srgbClr val="6AB732"/>
    <a:srgbClr val="F27019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0" autoAdjust="0"/>
    <p:restoredTop sz="96662" autoAdjust="0"/>
  </p:normalViewPr>
  <p:slideViewPr>
    <p:cSldViewPr snapToGrid="0" snapToObjects="1">
      <p:cViewPr varScale="1">
        <p:scale>
          <a:sx n="80" d="100"/>
          <a:sy n="80" d="100"/>
        </p:scale>
        <p:origin x="836" y="44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3/3/2021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3/3/2021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48147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104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2070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3581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6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601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70852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32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6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8055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1762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303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1027" name="Picture 3" descr="R:\LOGOS ET CHARTE GRAPHIQUE\ERAMET_signature_Alliages_Minerais_Hommes\quadri\Alloys ores and people - Logo eramet_u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06" y="220405"/>
            <a:ext cx="1368000" cy="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8256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8256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8256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8256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8256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8256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8256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8256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8256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8256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447688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0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80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0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>
                <a:solidFill>
                  <a:srgbClr val="F27019"/>
                </a:solidFill>
              </a:rPr>
              <a:t>Pied de page / FOOTER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75486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lliages d'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0" y="2"/>
            <a:ext cx="9144000" cy="7647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9" tIns="179979" rIns="179979" bIns="179979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28063" cy="68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6590" y="2640012"/>
            <a:ext cx="7909710" cy="3346719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marL="0" indent="0" algn="ctr">
              <a:buFontTx/>
              <a:buNone/>
              <a:defRPr lang="fr-FR" sz="1800" b="0" cap="all" baseline="0" dirty="0" smtClean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Clr>
                <a:schemeClr val="accent1"/>
              </a:buClr>
              <a:buSzPct val="120000"/>
              <a:buFontTx/>
              <a:buNone/>
              <a:defRPr lang="fr-FR" sz="1800" b="0" cap="all" baseline="0" dirty="0" smtClean="0">
                <a:solidFill>
                  <a:schemeClr val="tx1"/>
                </a:solidFill>
                <a:latin typeface="+mn-lt"/>
              </a:defRPr>
            </a:lvl2pPr>
            <a:lvl3pPr marL="0" indent="0" algn="ctr">
              <a:buClr>
                <a:schemeClr val="accent1"/>
              </a:buClr>
              <a:buFontTx/>
              <a:buNone/>
              <a:defRPr lang="fr-FR" sz="1600" b="1" cap="all" baseline="0" dirty="0" smtClean="0">
                <a:solidFill>
                  <a:schemeClr val="tx1"/>
                </a:solidFill>
              </a:defRPr>
            </a:lvl3pPr>
            <a:lvl4pPr marL="0" indent="0" algn="ctr">
              <a:buClr>
                <a:schemeClr val="accent1"/>
              </a:buClr>
              <a:buFontTx/>
              <a:buNone/>
              <a:defRPr lang="fr-FR" sz="1400" b="1" cap="all" baseline="0" dirty="0" smtClean="0">
                <a:solidFill>
                  <a:schemeClr val="tx1"/>
                </a:solidFill>
              </a:defRPr>
            </a:lvl4pPr>
            <a:lvl5pPr marL="0" indent="0" algn="ctr">
              <a:buClr>
                <a:schemeClr val="accent1"/>
              </a:buClr>
              <a:buFontTx/>
              <a:buNone/>
              <a:defRPr lang="fr-FR" sz="1400" b="1" cap="all" baseline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85000"/>
              </a:lnSpc>
            </a:pPr>
            <a:r>
              <a:rPr lang="fr-FR" dirty="0"/>
              <a:t>Modifiez les styles du texte du masque</a:t>
            </a:r>
          </a:p>
          <a:p>
            <a:pPr lvl="1">
              <a:lnSpc>
                <a:spcPct val="85000"/>
              </a:lnSpc>
            </a:pPr>
            <a:r>
              <a:rPr lang="fr-FR" dirty="0"/>
              <a:t>Deuxième niveau</a:t>
            </a:r>
          </a:p>
          <a:p>
            <a:pPr lvl="2">
              <a:lnSpc>
                <a:spcPct val="85000"/>
              </a:lnSpc>
            </a:pPr>
            <a:r>
              <a:rPr lang="fr-FR" dirty="0"/>
              <a:t>Troisième niveau</a:t>
            </a:r>
          </a:p>
          <a:p>
            <a:pPr lvl="3">
              <a:lnSpc>
                <a:spcPct val="85000"/>
              </a:lnSpc>
            </a:pPr>
            <a:r>
              <a:rPr lang="fr-FR" dirty="0"/>
              <a:t>Quatrième niveau</a:t>
            </a:r>
          </a:p>
          <a:p>
            <a:pPr lvl="4">
              <a:lnSpc>
                <a:spcPct val="85000"/>
              </a:lnSpc>
            </a:pPr>
            <a:r>
              <a:rPr lang="fr-FR" dirty="0"/>
              <a:t>Cinquième niveau</a:t>
            </a:r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0"/>
          </p:nvPr>
        </p:nvSpPr>
        <p:spPr bwMode="gray">
          <a:xfrm flipH="1">
            <a:off x="639762" y="1285875"/>
            <a:ext cx="7864475" cy="1354138"/>
          </a:xfrm>
          <a:prstGeom prst="snip2DiagRect">
            <a:avLst>
              <a:gd name="adj1" fmla="val 0"/>
              <a:gd name="adj2" fmla="val 2303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6" name="Picture 2" descr="C:\Users\rpaolozzi\Pictures\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69" y="125652"/>
            <a:ext cx="677046" cy="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 userDrawn="1"/>
        </p:nvGrpSpPr>
        <p:grpSpPr bwMode="gray">
          <a:xfrm>
            <a:off x="0" y="6189785"/>
            <a:ext cx="7530355" cy="668216"/>
            <a:chOff x="-1" y="6189784"/>
            <a:chExt cx="7530355" cy="668216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-1" y="6189785"/>
              <a:ext cx="7522235" cy="66821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Triangle rectangle 22"/>
            <p:cNvSpPr/>
            <p:nvPr userDrawn="1"/>
          </p:nvSpPr>
          <p:spPr bwMode="gray">
            <a:xfrm flipH="1">
              <a:off x="6862139" y="6189784"/>
              <a:ext cx="668215" cy="668215"/>
            </a:xfrm>
            <a:prstGeom prst="rt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794" y="6369289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/>
              <a:t>REVUE QUALITE SCM BRANCHE ALL. 16/11/2016</a:t>
            </a:r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283" y="6369289"/>
            <a:ext cx="452887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42CEC2-8386-4966-953D-B70FC742D29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7" name="Picture 14" descr="Des alliages des minerais et des hommes - logo eramet_f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40606" y="5808664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048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Norm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– PIC#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13" r:id="rId3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16" r:id="rId2"/>
    <p:sldLayoutId id="2147483821" r:id="rId3"/>
    <p:sldLayoutId id="2147483817" r:id="rId4"/>
    <p:sldLayoutId id="2147483819" r:id="rId5"/>
    <p:sldLayoutId id="2147483820" r:id="rId6"/>
    <p:sldLayoutId id="2147483808" r:id="rId7"/>
    <p:sldLayoutId id="214748381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ALLOYS S&amp;OP FEB 2021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UKAD PIC 40</a:t>
            </a:r>
          </a:p>
        </p:txBody>
      </p:sp>
    </p:spTree>
    <p:extLst>
      <p:ext uri="{BB962C8B-B14F-4D97-AF65-F5344CB8AC3E}">
        <p14:creationId xmlns:p14="http://schemas.microsoft.com/office/powerpoint/2010/main" val="17351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 : Répartition CA par Marché</a:t>
            </a:r>
            <a:endParaRPr lang="en-US" sz="1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C985AE-E3F5-4B8B-B527-E133AD31F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1348574"/>
            <a:ext cx="4466982" cy="21855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3C58E8-18EA-4D92-B47F-D942DB920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26" y="3756270"/>
            <a:ext cx="3929083" cy="292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#40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2021 </a:t>
            </a:r>
            <a:r>
              <a:rPr lang="fr-FR" dirty="0">
                <a:sym typeface="Wingdings" panose="05000000000000000000" pitchFamily="2" charset="2"/>
              </a:rPr>
              <a:t> 2023 en Tonnes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Par Familles techniques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83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 : VOLUMES PAR FAMILLES TECHNIQUES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198031-4C27-45FB-98DD-81A4139574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566" y="1993286"/>
            <a:ext cx="5086913" cy="352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#40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Routes industrielles UKAD / SMX</a:t>
            </a:r>
          </a:p>
        </p:txBody>
      </p:sp>
    </p:spTree>
    <p:extLst>
      <p:ext uri="{BB962C8B-B14F-4D97-AF65-F5344CB8AC3E}">
        <p14:creationId xmlns:p14="http://schemas.microsoft.com/office/powerpoint/2010/main" val="3522243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Routes Industrielles UKAD vs SMX – 180/220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67B839-9913-466B-9B64-F3DEB6882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47" y="3429000"/>
            <a:ext cx="4714367" cy="27381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9E75B7-8C29-4E11-A2C8-168F67661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51" y="1656230"/>
            <a:ext cx="5533032" cy="106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2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Routes Industrielles UKAD vs SMX – 240/280</a:t>
            </a:r>
            <a:endParaRPr lang="en-US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41432E-A669-4626-B776-CF7FEE89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547" y="1649164"/>
            <a:ext cx="3899194" cy="89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A2091B-1F0C-48BE-97A4-08A2C6239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0" y="2849354"/>
            <a:ext cx="578560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pitchFamily="34" charset="0"/>
                <a:cs typeface="Tahoma" charset="0"/>
              </a:rPr>
              <a:t>PRESSE SMX</a:t>
            </a:r>
            <a:endParaRPr lang="fr-FR" dirty="0"/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CE1340C1-6716-4DC6-9159-B7B611B0CC3E}"/>
              </a:ext>
            </a:extLst>
          </p:cNvPr>
          <p:cNvSpPr txBox="1">
            <a:spLocks/>
          </p:cNvSpPr>
          <p:nvPr/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ALLOYS S&amp;OP</a:t>
            </a:r>
            <a:endParaRPr lang="en-US" dirty="0"/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5255362B-4803-4AE0-BF0A-D0432C11C8C6}"/>
              </a:ext>
            </a:extLst>
          </p:cNvPr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B1D5E2-B721-4E65-AF52-B0A962BBCFF5}"/>
              </a:ext>
            </a:extLst>
          </p:cNvPr>
          <p:cNvSpPr txBox="1"/>
          <p:nvPr/>
        </p:nvSpPr>
        <p:spPr>
          <a:xfrm>
            <a:off x="253999" y="5339079"/>
            <a:ext cx="3636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2"/>
                </a:solidFill>
              </a:rPr>
              <a:t>La capacité affichée est la capacité actuelle sur base :</a:t>
            </a:r>
          </a:p>
          <a:p>
            <a:endParaRPr lang="fr-FR" sz="1050" b="1" dirty="0">
              <a:solidFill>
                <a:schemeClr val="tx2"/>
              </a:solidFill>
            </a:endParaRPr>
          </a:p>
          <a:p>
            <a:r>
              <a:rPr lang="fr-FR" sz="1050" b="1" dirty="0">
                <a:solidFill>
                  <a:schemeClr val="tx2"/>
                </a:solidFill>
              </a:rPr>
              <a:t>15 UO / </a:t>
            </a:r>
            <a:r>
              <a:rPr lang="fr-FR" sz="1050" b="1" dirty="0" err="1">
                <a:solidFill>
                  <a:schemeClr val="tx2"/>
                </a:solidFill>
              </a:rPr>
              <a:t>sem</a:t>
            </a:r>
            <a:r>
              <a:rPr lang="fr-FR" sz="1050" b="1" dirty="0">
                <a:solidFill>
                  <a:schemeClr val="tx2"/>
                </a:solidFill>
              </a:rPr>
              <a:t> sur 46 semaines</a:t>
            </a: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D313C13B-4FC7-47E6-BB01-3E5EC24D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fr-FR"/>
          </a:p>
        </p:txBody>
      </p:sp>
      <p:sp>
        <p:nvSpPr>
          <p:cNvPr id="24" name="Text Box 518">
            <a:extLst>
              <a:ext uri="{FF2B5EF4-FFF2-40B4-BE49-F238E27FC236}">
                <a16:creationId xmlns:a16="http://schemas.microsoft.com/office/drawing/2014/main" id="{64B38323-6BB7-4B04-955F-E78D7F840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406" y="4081349"/>
            <a:ext cx="2351463" cy="13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Capacité actuelle  : 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75 UO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sem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4500 t : 46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2500 t : 14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SMX : 15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sp>
        <p:nvSpPr>
          <p:cNvPr id="25" name="Text Box 518">
            <a:extLst>
              <a:ext uri="{FF2B5EF4-FFF2-40B4-BE49-F238E27FC236}">
                <a16:creationId xmlns:a16="http://schemas.microsoft.com/office/drawing/2014/main" id="{ECBACC7C-8069-4B4D-B571-D522BC1B0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458" y="4227612"/>
            <a:ext cx="3239999" cy="1310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Capacité maximale démontrée: 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120 UO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sem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4500 t : 75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2500 t : 17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latin typeface="Calibri" panose="020F0502020204030204" pitchFamily="34" charset="0"/>
              </a:rPr>
              <a:t>SMX : 28 </a:t>
            </a:r>
            <a:r>
              <a:rPr lang="fr-FR" altLang="en-US" sz="1000" dirty="0" err="1">
                <a:latin typeface="Calibri" panose="020F0502020204030204" pitchFamily="34" charset="0"/>
              </a:rPr>
              <a:t>uo</a:t>
            </a:r>
            <a:r>
              <a:rPr lang="fr-FR" altLang="en-US" sz="1000" dirty="0">
                <a:latin typeface="Calibri" panose="020F0502020204030204" pitchFamily="34" charset="0"/>
              </a:rPr>
              <a:t>/</a:t>
            </a:r>
            <a:r>
              <a:rPr lang="fr-FR" altLang="en-US" sz="1000" dirty="0" err="1">
                <a:latin typeface="Calibri" panose="020F0502020204030204" pitchFamily="34" charset="0"/>
              </a:rPr>
              <a:t>sem</a:t>
            </a:r>
            <a:endParaRPr lang="fr-FR" altLang="en-US" sz="1000" dirty="0">
              <a:latin typeface="Calibri" panose="020F0502020204030204" pitchFamily="34" charset="0"/>
            </a:endParaRPr>
          </a:p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pic>
        <p:nvPicPr>
          <p:cNvPr id="9" name="Picture 21">
            <a:extLst>
              <a:ext uri="{FF2B5EF4-FFF2-40B4-BE49-F238E27FC236}">
                <a16:creationId xmlns:a16="http://schemas.microsoft.com/office/drawing/2014/main" id="{9ABADBB2-3997-4EEE-B4EB-6DABD23D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08913"/>
          </a:xfrm>
          <a:prstGeom prst="rect">
            <a:avLst/>
          </a:prstGeom>
        </p:spPr>
      </p:pic>
      <p:pic>
        <p:nvPicPr>
          <p:cNvPr id="10" name="MacroMarket">
            <a:extLst>
              <a:ext uri="{FF2B5EF4-FFF2-40B4-BE49-F238E27FC236}">
                <a16:creationId xmlns:a16="http://schemas.microsoft.com/office/drawing/2014/main" id="{196F9AD8-EDB5-4FBD-ACE0-61153387C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20" name="Tableau Charges">
            <a:extLst>
              <a:ext uri="{FF2B5EF4-FFF2-40B4-BE49-F238E27FC236}">
                <a16:creationId xmlns:a16="http://schemas.microsoft.com/office/drawing/2014/main" id="{714BB8D8-FA1A-44BE-AD7D-7C7D052EF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21" name="Parametres PdC">
            <a:extLst>
              <a:ext uri="{FF2B5EF4-FFF2-40B4-BE49-F238E27FC236}">
                <a16:creationId xmlns:a16="http://schemas.microsoft.com/office/drawing/2014/main" id="{697C82A7-DF7C-4418-9A6A-F118911A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22" name="Tableau Transferts">
            <a:extLst>
              <a:ext uri="{FF2B5EF4-FFF2-40B4-BE49-F238E27FC236}">
                <a16:creationId xmlns:a16="http://schemas.microsoft.com/office/drawing/2014/main" id="{EDE42EC9-9848-42CD-B2B4-533B6D3953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#40 UKAD :</a:t>
            </a:r>
            <a:br>
              <a:rPr lang="fr-FR" dirty="0"/>
            </a:br>
            <a:r>
              <a:rPr lang="fr-FR" dirty="0"/>
              <a:t>ANALYSE CHARGE / CAPACITE</a:t>
            </a:r>
          </a:p>
        </p:txBody>
      </p:sp>
    </p:spTree>
    <p:extLst>
      <p:ext uri="{BB962C8B-B14F-4D97-AF65-F5344CB8AC3E}">
        <p14:creationId xmlns:p14="http://schemas.microsoft.com/office/powerpoint/2010/main" val="256365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4CC7E9-2289-4B8C-82E6-DC2D1F69F44B}"/>
              </a:ext>
            </a:extLst>
          </p:cNvPr>
          <p:cNvSpPr txBox="1"/>
          <p:nvPr/>
        </p:nvSpPr>
        <p:spPr>
          <a:xfrm>
            <a:off x="539550" y="1579379"/>
            <a:ext cx="82863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REFERENCES :</a:t>
            </a:r>
          </a:p>
          <a:p>
            <a:endParaRPr lang="fr-FR" sz="1400" b="1" dirty="0">
              <a:solidFill>
                <a:schemeClr val="tx2"/>
              </a:solidFill>
            </a:endParaRPr>
          </a:p>
          <a:p>
            <a:r>
              <a:rPr lang="fr-FR" sz="1400" dirty="0">
                <a:solidFill>
                  <a:schemeClr val="tx2"/>
                </a:solidFill>
              </a:rPr>
              <a:t>Les </a:t>
            </a:r>
            <a:r>
              <a:rPr lang="fr-FR" sz="1400" b="1" dirty="0">
                <a:solidFill>
                  <a:schemeClr val="tx2"/>
                </a:solidFill>
              </a:rPr>
              <a:t>écarts</a:t>
            </a:r>
            <a:r>
              <a:rPr lang="fr-FR" sz="1400" dirty="0">
                <a:solidFill>
                  <a:schemeClr val="tx2"/>
                </a:solidFill>
              </a:rPr>
              <a:t> de charges sont pris sur référence du </a:t>
            </a:r>
            <a:r>
              <a:rPr lang="fr-FR" sz="1400" b="1" dirty="0">
                <a:solidFill>
                  <a:schemeClr val="tx2"/>
                </a:solidFill>
              </a:rPr>
              <a:t>PIC 38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1400" dirty="0">
                <a:solidFill>
                  <a:schemeClr val="tx2"/>
                </a:solidFill>
              </a:rPr>
              <a:t>Les capacités affichées sont les </a:t>
            </a:r>
            <a:r>
              <a:rPr lang="fr-FR" sz="1400" b="1" dirty="0">
                <a:solidFill>
                  <a:schemeClr val="tx2"/>
                </a:solidFill>
              </a:rPr>
              <a:t>ouvertures actuelles en place sans activité partielle.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3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texte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9A0BB1-CFEF-4CD9-A848-FBC79703F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3734"/>
            <a:ext cx="9144000" cy="38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PIC #38 : Plan d’action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11EBCC-A021-44A8-8E21-C86F7CDA0288}"/>
              </a:ext>
            </a:extLst>
          </p:cNvPr>
          <p:cNvSpPr txBox="1"/>
          <p:nvPr/>
        </p:nvSpPr>
        <p:spPr>
          <a:xfrm>
            <a:off x="827582" y="1264257"/>
            <a:ext cx="78631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Adaptation Ouvertures aux Charges </a:t>
            </a:r>
            <a:r>
              <a:rPr lang="fr-FR" sz="1600" dirty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Activité partielle, Développer polyvalence (ex :Presse/Scie),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Scie</a:t>
            </a:r>
            <a:r>
              <a:rPr lang="fr-FR" sz="1600" dirty="0">
                <a:solidFill>
                  <a:schemeClr val="tx2"/>
                </a:solidFill>
              </a:rPr>
              <a:t> : Intégrer la mise à longueur aux gammes pour mieux modéliser charge</a:t>
            </a:r>
          </a:p>
          <a:p>
            <a:pPr lvl="3"/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>
                <a:solidFill>
                  <a:schemeClr val="tx2"/>
                </a:solidFill>
              </a:rPr>
              <a:t>Pb : Manque de données issues des opérations </a:t>
            </a: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Fours</a:t>
            </a:r>
            <a:r>
              <a:rPr lang="fr-FR" sz="1600" dirty="0">
                <a:solidFill>
                  <a:schemeClr val="tx2"/>
                </a:solidFill>
              </a:rPr>
              <a:t>: Plan d’action Fast Innov pour fiabiliser les fours de forge</a:t>
            </a:r>
          </a:p>
          <a:p>
            <a:pPr lvl="3"/>
            <a:r>
              <a:rPr lang="fr-FR" sz="1600" dirty="0">
                <a:solidFill>
                  <a:schemeClr val="tx2"/>
                </a:solidFill>
                <a:sym typeface="Wingdings" panose="05000000000000000000" pitchFamily="2" charset="2"/>
              </a:rPr>
              <a:t> Standby</a:t>
            </a: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b="1" dirty="0">
                <a:solidFill>
                  <a:schemeClr val="tx2"/>
                </a:solidFill>
              </a:rPr>
              <a:t>Routes Industrielles </a:t>
            </a:r>
            <a:r>
              <a:rPr lang="fr-FR" sz="1600" dirty="0">
                <a:solidFill>
                  <a:schemeClr val="tx2"/>
                </a:solidFill>
              </a:rPr>
              <a:t>: Les critères de choix sont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Réussite de gamme de forgeage en rupture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Qualification nécessaire pour la mise en </a:t>
            </a:r>
            <a:r>
              <a:rPr lang="fr-FR" sz="1600" dirty="0" err="1">
                <a:solidFill>
                  <a:schemeClr val="tx2"/>
                </a:solidFill>
              </a:rPr>
              <a:t>oeuvre</a:t>
            </a:r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Equilibre Charge/Capa UKAD vs SMX.</a:t>
            </a: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	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4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260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Presse</a:t>
            </a:r>
          </a:p>
        </p:txBody>
      </p:sp>
      <p:sp>
        <p:nvSpPr>
          <p:cNvPr id="13" name="Text Box 518">
            <a:extLst>
              <a:ext uri="{FF2B5EF4-FFF2-40B4-BE49-F238E27FC236}">
                <a16:creationId xmlns:a16="http://schemas.microsoft.com/office/drawing/2014/main" id="{1CB1B967-5738-4E25-9E10-E2BFC2DC3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 gérée en fonction du flux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5588B433-D7D5-4FBB-939E-FA516494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5" name="MacroMarket">
            <a:extLst>
              <a:ext uri="{FF2B5EF4-FFF2-40B4-BE49-F238E27FC236}">
                <a16:creationId xmlns:a16="http://schemas.microsoft.com/office/drawing/2014/main" id="{CBAB22AD-865D-4CE6-AF39-F9D988CE3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6" name="Tableau Charges">
            <a:extLst>
              <a:ext uri="{FF2B5EF4-FFF2-40B4-BE49-F238E27FC236}">
                <a16:creationId xmlns:a16="http://schemas.microsoft.com/office/drawing/2014/main" id="{96C8BFC6-D040-42F4-A74B-15DF5F5D3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FA9A7897-3FDD-46B5-BE6E-9C45ECB221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5" name="Tableau Transferts">
            <a:extLst>
              <a:ext uri="{FF2B5EF4-FFF2-40B4-BE49-F238E27FC236}">
                <a16:creationId xmlns:a16="http://schemas.microsoft.com/office/drawing/2014/main" id="{A50CCD8C-E253-4865-873B-47F1B4BEB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FOURS DE FORGE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319</a:t>
            </a:r>
          </a:p>
        </p:txBody>
      </p:sp>
      <p:sp>
        <p:nvSpPr>
          <p:cNvPr id="13" name="Text Box 518"/>
          <p:cNvSpPr txBox="1">
            <a:spLocks noChangeArrowheads="1"/>
          </p:cNvSpPr>
          <p:nvPr/>
        </p:nvSpPr>
        <p:spPr bwMode="auto">
          <a:xfrm>
            <a:off x="3998305" y="3860527"/>
            <a:ext cx="5033590" cy="192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seuls 7 fours sont utilisables pour l’activité presse.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 four 107 n’est pas capable, sauf pour du redressage.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date: 3 fours sont à l’arrêt, 1 en restrictions , 4 fours en activité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FS1 réservé 706 lors des campagnes de forgeage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 Fast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inov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sur fours UKAD pour diagnostique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FA86A2F8-8735-4058-9793-6C7E95771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7" name="MacroMarket">
            <a:extLst>
              <a:ext uri="{FF2B5EF4-FFF2-40B4-BE49-F238E27FC236}">
                <a16:creationId xmlns:a16="http://schemas.microsoft.com/office/drawing/2014/main" id="{6612479E-6CF9-48C7-BF02-A6D4BBCA2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15" name="Tableau Charges">
            <a:extLst>
              <a:ext uri="{FF2B5EF4-FFF2-40B4-BE49-F238E27FC236}">
                <a16:creationId xmlns:a16="http://schemas.microsoft.com/office/drawing/2014/main" id="{D99BE574-F088-4C24-8049-3689B743C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6" name="Parametres PdC">
            <a:extLst>
              <a:ext uri="{FF2B5EF4-FFF2-40B4-BE49-F238E27FC236}">
                <a16:creationId xmlns:a16="http://schemas.microsoft.com/office/drawing/2014/main" id="{BC01BC9C-28B1-48D5-B9DC-8F2981AB6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7" name="LegendeCibleCC">
            <a:extLst>
              <a:ext uri="{FF2B5EF4-FFF2-40B4-BE49-F238E27FC236}">
                <a16:creationId xmlns:a16="http://schemas.microsoft.com/office/drawing/2014/main" id="{2D101615-DFDB-4C8C-A718-368F43218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1" y="3505200"/>
            <a:ext cx="4722673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706 vs CAPA FS1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9513BD-4F82-4D02-AED9-5E6C9F3D471A}"/>
              </a:ext>
            </a:extLst>
          </p:cNvPr>
          <p:cNvSpPr txBox="1"/>
          <p:nvPr/>
        </p:nvSpPr>
        <p:spPr>
          <a:xfrm>
            <a:off x="428801" y="1089308"/>
            <a:ext cx="82863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Capacité 706 limité à 1300 tonnes / an.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D574A6-29DD-46A3-8F25-50AE4191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3666"/>
            <a:ext cx="9144000" cy="2530667"/>
          </a:xfrm>
          <a:prstGeom prst="rect">
            <a:avLst/>
          </a:prstGeom>
        </p:spPr>
      </p:pic>
      <p:sp>
        <p:nvSpPr>
          <p:cNvPr id="7" name="Text Box 518">
            <a:extLst>
              <a:ext uri="{FF2B5EF4-FFF2-40B4-BE49-F238E27FC236}">
                <a16:creationId xmlns:a16="http://schemas.microsoft.com/office/drawing/2014/main" id="{37083AA5-1155-4BED-B0E7-44B0CD3C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5" y="4715891"/>
            <a:ext cx="7489011" cy="15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en 3*8 pour respecter les temps de refroidissement 5*8 pas possible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C/C ok à 1300t sur scénario à 4 Lingots/enfournement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Surcapa</a:t>
            </a: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annuelle nécessaire pour absorber les variabilités de la demande</a:t>
            </a:r>
          </a:p>
          <a:p>
            <a:pPr>
              <a:buNone/>
              <a:defRPr/>
            </a:pPr>
            <a:endParaRPr lang="fr-FR" altLang="en-US" sz="1100" b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b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Prévisions actuelles 400 t / an</a:t>
            </a:r>
          </a:p>
        </p:txBody>
      </p:sp>
    </p:spTree>
    <p:extLst>
      <p:ext uri="{BB962C8B-B14F-4D97-AF65-F5344CB8AC3E}">
        <p14:creationId xmlns:p14="http://schemas.microsoft.com/office/powerpoint/2010/main" val="2669915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MEULEUSE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318</a:t>
            </a:r>
          </a:p>
        </p:txBody>
      </p:sp>
      <p:sp>
        <p:nvSpPr>
          <p:cNvPr id="8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.SST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Calider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Evertz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+ ANC gammes SMX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Activité en 3x8 sur 2021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 Box 518">
            <a:extLst>
              <a:ext uri="{FF2B5EF4-FFF2-40B4-BE49-F238E27FC236}">
                <a16:creationId xmlns:a16="http://schemas.microsoft.com/office/drawing/2014/main" id="{A581C97D-D277-466A-B4CD-74A44571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4434765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 grâce à polyvalence pour ouverture machine &gt; 50%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7A9DB606-2B9C-4D92-9B4F-54AE400D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15" name="MacroMarket">
            <a:extLst>
              <a:ext uri="{FF2B5EF4-FFF2-40B4-BE49-F238E27FC236}">
                <a16:creationId xmlns:a16="http://schemas.microsoft.com/office/drawing/2014/main" id="{CEC0B966-0191-4B0B-975D-86634EDE8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16" name="Tableau Charges">
            <a:extLst>
              <a:ext uri="{FF2B5EF4-FFF2-40B4-BE49-F238E27FC236}">
                <a16:creationId xmlns:a16="http://schemas.microsoft.com/office/drawing/2014/main" id="{5FC4CC14-F3FE-4C04-AAB3-5358A4A44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7" name="Parametres PdC">
            <a:extLst>
              <a:ext uri="{FF2B5EF4-FFF2-40B4-BE49-F238E27FC236}">
                <a16:creationId xmlns:a16="http://schemas.microsoft.com/office/drawing/2014/main" id="{15ED7FFC-5372-4520-92A4-801E745E0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8" name="Tableau Transferts">
            <a:extLst>
              <a:ext uri="{FF2B5EF4-FFF2-40B4-BE49-F238E27FC236}">
                <a16:creationId xmlns:a16="http://schemas.microsoft.com/office/drawing/2014/main" id="{058C5D3D-C0E9-44BD-8E51-A21971EB6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5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ECROUTEUSE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320</a:t>
            </a: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1F9416B1-5EA0-4B6A-A71D-C855865D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ajustées de 1 à 3 x8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grace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polyvalence expé + scies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Text Box 518">
            <a:extLst>
              <a:ext uri="{FF2B5EF4-FFF2-40B4-BE49-F238E27FC236}">
                <a16:creationId xmlns:a16="http://schemas.microsoft.com/office/drawing/2014/main" id="{A8BA472E-495E-488D-8E9F-FD3719A0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6761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66CF8FAB-7623-40CF-9665-F1C76EFE6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7" name="MacroMarket">
            <a:extLst>
              <a:ext uri="{FF2B5EF4-FFF2-40B4-BE49-F238E27FC236}">
                <a16:creationId xmlns:a16="http://schemas.microsoft.com/office/drawing/2014/main" id="{B0E1AFA8-58BB-4285-8EC0-ECCFDCEC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8" name="Tableau Charges">
            <a:extLst>
              <a:ext uri="{FF2B5EF4-FFF2-40B4-BE49-F238E27FC236}">
                <a16:creationId xmlns:a16="http://schemas.microsoft.com/office/drawing/2014/main" id="{5090122F-63EF-4A11-9FBC-B9D4C7880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9" name="Parametres PdC">
            <a:extLst>
              <a:ext uri="{FF2B5EF4-FFF2-40B4-BE49-F238E27FC236}">
                <a16:creationId xmlns:a16="http://schemas.microsoft.com/office/drawing/2014/main" id="{EF6257AD-0D02-4435-A4E7-AF3C7A4B5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0" name="Tableau Transferts">
            <a:extLst>
              <a:ext uri="{FF2B5EF4-FFF2-40B4-BE49-F238E27FC236}">
                <a16:creationId xmlns:a16="http://schemas.microsoft.com/office/drawing/2014/main" id="{6E4D33C1-61B2-4FEA-934D-9B217C173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1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321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91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Attention mise à longueur non intégré aux gammes</a:t>
            </a: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en 3X8</a:t>
            </a:r>
            <a:endParaRPr lang="fr-FR" altLang="en-US" sz="5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F0F018C7-8541-4CDD-ABA4-362FCDC9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5142164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0719CF1B-E559-4528-B84D-37C4BB9B1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8" name="MacroMarket">
            <a:extLst>
              <a:ext uri="{FF2B5EF4-FFF2-40B4-BE49-F238E27FC236}">
                <a16:creationId xmlns:a16="http://schemas.microsoft.com/office/drawing/2014/main" id="{1841AF1D-0F24-4EC2-A3D7-DC44C88E3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3B0FEEDD-0615-43C6-A970-38A56303A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C0A91641-51E5-4FF5-BDA8-C82F5E169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1" name="Tableau Transferts">
            <a:extLst>
              <a:ext uri="{FF2B5EF4-FFF2-40B4-BE49-F238E27FC236}">
                <a16:creationId xmlns:a16="http://schemas.microsoft.com/office/drawing/2014/main" id="{90466085-E0E0-44F1-BAC0-94741E99C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BEHRINGER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322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Ouvertures supplémentaires ponctuelles avec polyvalence presse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9F4472-2D29-414D-95CA-A2C6C395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4" y="949739"/>
            <a:ext cx="3554276" cy="1554615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87869CF2-1019-4C3B-9082-C2BA2A9F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9" name="MacroMarket">
            <a:extLst>
              <a:ext uri="{FF2B5EF4-FFF2-40B4-BE49-F238E27FC236}">
                <a16:creationId xmlns:a16="http://schemas.microsoft.com/office/drawing/2014/main" id="{3EF2F919-124F-478E-9C9E-A930FDB40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10" name="Tableau Charges">
            <a:extLst>
              <a:ext uri="{FF2B5EF4-FFF2-40B4-BE49-F238E27FC236}">
                <a16:creationId xmlns:a16="http://schemas.microsoft.com/office/drawing/2014/main" id="{89CA23A2-455C-42CE-A493-CE141E51C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1" name="Parametres PdC">
            <a:extLst>
              <a:ext uri="{FF2B5EF4-FFF2-40B4-BE49-F238E27FC236}">
                <a16:creationId xmlns:a16="http://schemas.microsoft.com/office/drawing/2014/main" id="{9F6C81C4-1E4D-4BFF-AB4F-B692C22BC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3" name="Tableau Transferts">
            <a:extLst>
              <a:ext uri="{FF2B5EF4-FFF2-40B4-BE49-F238E27FC236}">
                <a16:creationId xmlns:a16="http://schemas.microsoft.com/office/drawing/2014/main" id="{74C61FA4-32BD-4E25-B1BD-9BE0C40EC6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CONTROLE US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323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124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supplémentaire par engagement prestataire sur site :</a:t>
            </a:r>
          </a:p>
          <a:p>
            <a:pPr marL="711200" lvl="1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latin typeface="Calibri" panose="020F0502020204030204" pitchFamily="34" charset="0"/>
                <a:sym typeface="Wingdings" panose="05000000000000000000" pitchFamily="2" charset="2"/>
              </a:rPr>
              <a:t>Horizon 2023 : Se poser la question du recrutement contrôle US supplémentaire</a:t>
            </a: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726BC13D-0F40-41A1-8425-7111CADD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880" y="4692869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03C1651F-4555-45FC-8938-AC528F331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53482"/>
          </a:xfrm>
          <a:prstGeom prst="rect">
            <a:avLst/>
          </a:prstGeom>
        </p:spPr>
      </p:pic>
      <p:pic>
        <p:nvPicPr>
          <p:cNvPr id="8" name="MacroMarket">
            <a:extLst>
              <a:ext uri="{FF2B5EF4-FFF2-40B4-BE49-F238E27FC236}">
                <a16:creationId xmlns:a16="http://schemas.microsoft.com/office/drawing/2014/main" id="{7D7F0CFC-66D5-4D6E-83FE-B64BB500D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87832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E5BA1D8F-B906-4F70-AAB5-07C727F4D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0"/>
            <a:ext cx="4953000" cy="888847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F1D9DF6F-F69B-4F25-A730-47178E07C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0"/>
            <a:ext cx="3556000" cy="580226"/>
          </a:xfrm>
          <a:prstGeom prst="rect">
            <a:avLst/>
          </a:prstGeom>
        </p:spPr>
      </p:pic>
      <p:pic>
        <p:nvPicPr>
          <p:cNvPr id="11" name="Tableau Transferts">
            <a:extLst>
              <a:ext uri="{FF2B5EF4-FFF2-40B4-BE49-F238E27FC236}">
                <a16:creationId xmlns:a16="http://schemas.microsoft.com/office/drawing/2014/main" id="{746BF010-08BB-453E-81E7-F424CF824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0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3172265"/>
            <a:ext cx="7486401" cy="1512168"/>
          </a:xfrm>
        </p:spPr>
        <p:txBody>
          <a:bodyPr/>
          <a:lstStyle/>
          <a:p>
            <a:r>
              <a:rPr lang="fr-FR" dirty="0"/>
              <a:t>PLAN D’ACTION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164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PIC #40 : Plan d’action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DC5198-9935-4D07-8EDD-0E3B1243FBA9}"/>
              </a:ext>
            </a:extLst>
          </p:cNvPr>
          <p:cNvSpPr txBox="1"/>
          <p:nvPr/>
        </p:nvSpPr>
        <p:spPr>
          <a:xfrm>
            <a:off x="827582" y="1264257"/>
            <a:ext cx="78631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Mise à jour Temps Gammes suite alignement MES/SAP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Répartition UKAD/SMX (mensualisation 2022 vs qualification)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Mise à jour des capacités vs capa installées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Intégration </a:t>
            </a:r>
            <a:r>
              <a:rPr lang="fr-FR" sz="1600" dirty="0" err="1">
                <a:solidFill>
                  <a:schemeClr val="tx2"/>
                </a:solidFill>
              </a:rPr>
              <a:t>Super-Alliages</a:t>
            </a:r>
            <a:r>
              <a:rPr lang="fr-FR" sz="1600" dirty="0">
                <a:solidFill>
                  <a:schemeClr val="tx2"/>
                </a:solidFill>
              </a:rPr>
              <a:t> sur presse (</a:t>
            </a:r>
            <a:r>
              <a:rPr lang="fr-FR" sz="1600" dirty="0" err="1">
                <a:solidFill>
                  <a:schemeClr val="tx2"/>
                </a:solidFill>
              </a:rPr>
              <a:t>V.Treca</a:t>
            </a:r>
            <a:r>
              <a:rPr lang="fr-FR" sz="1600" dirty="0">
                <a:solidFill>
                  <a:schemeClr val="tx2"/>
                </a:solidFill>
              </a:rPr>
              <a:t> / </a:t>
            </a:r>
            <a:r>
              <a:rPr lang="fr-FR" sz="1600" dirty="0" err="1">
                <a:solidFill>
                  <a:schemeClr val="tx2"/>
                </a:solidFill>
              </a:rPr>
              <a:t>V.Panaud</a:t>
            </a:r>
            <a:r>
              <a:rPr lang="fr-FR" sz="1600" dirty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Volumes 706 booster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Estimer stock 706 vs </a:t>
            </a:r>
            <a:r>
              <a:rPr lang="fr-FR" sz="1600" dirty="0" err="1">
                <a:solidFill>
                  <a:schemeClr val="tx2"/>
                </a:solidFill>
              </a:rPr>
              <a:t>viariabilité</a:t>
            </a:r>
            <a:r>
              <a:rPr lang="fr-FR" sz="1600" dirty="0">
                <a:solidFill>
                  <a:schemeClr val="tx2"/>
                </a:solidFill>
              </a:rPr>
              <a:t> de la demande </a:t>
            </a: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	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4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1"/>
            <a:ext cx="8064000" cy="577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/>
              <a:t>SOMMAIRE</a:t>
            </a:r>
            <a:endParaRPr lang="en-US" sz="18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902EDC0-F89D-4C36-B663-3C54E7A57D35}"/>
              </a:ext>
            </a:extLst>
          </p:cNvPr>
          <p:cNvSpPr txBox="1">
            <a:spLocks/>
          </p:cNvSpPr>
          <p:nvPr/>
        </p:nvSpPr>
        <p:spPr bwMode="gray">
          <a:xfrm>
            <a:off x="1573669" y="2275912"/>
            <a:ext cx="6640029" cy="331929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endParaRPr lang="fr-FR" dirty="0"/>
          </a:p>
          <a:p>
            <a:pPr marL="342900" indent="-342900">
              <a:buFontTx/>
              <a:buChar char="-"/>
            </a:pPr>
            <a:r>
              <a:rPr lang="fr-FR" sz="1800" dirty="0"/>
              <a:t>Alignement PIC – Budget</a:t>
            </a:r>
          </a:p>
          <a:p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Evolution globale 2018-2023</a:t>
            </a:r>
          </a:p>
          <a:p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Prévisions 2021 – 2023 par Marché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Prévisions 2021 – 2023 par Familles Techniques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Zoom Volumes Route Industrielle SMX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pPr marL="342900" indent="-342900">
              <a:buFontTx/>
              <a:buChar char="-"/>
            </a:pPr>
            <a:r>
              <a:rPr lang="fr-FR" sz="1800" dirty="0"/>
              <a:t>Charges / Capa par postes de charges</a:t>
            </a:r>
          </a:p>
          <a:p>
            <a:pPr marL="342900" indent="-342900">
              <a:buFontTx/>
              <a:buChar char="-"/>
            </a:pPr>
            <a:endParaRPr lang="fr-FR" sz="1800" dirty="0"/>
          </a:p>
          <a:p>
            <a:endParaRPr lang="fr-FR" sz="1800" dirty="0"/>
          </a:p>
          <a:p>
            <a:br>
              <a:rPr lang="fr-FR" dirty="0"/>
            </a:b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315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92651" y="2108299"/>
            <a:ext cx="23439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>
                <a:solidFill>
                  <a:srgbClr val="FF0000"/>
                </a:solidFill>
              </a:rPr>
              <a:t>Option Explicit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ListerShapes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"Liste des </a:t>
            </a:r>
            <a:r>
              <a:rPr lang="fr-FR" sz="400" dirty="0" err="1">
                <a:solidFill>
                  <a:srgbClr val="FF0000"/>
                </a:solidFill>
              </a:rPr>
              <a:t>Shapes</a:t>
            </a:r>
            <a:r>
              <a:rPr lang="fr-FR" sz="400" dirty="0">
                <a:solidFill>
                  <a:srgbClr val="FF0000"/>
                </a:solidFill>
              </a:rPr>
              <a:t>"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Message &amp; "Diapo numéro : " &amp; </a:t>
            </a:r>
            <a:r>
              <a:rPr lang="fr-FR" sz="400" dirty="0" err="1">
                <a:solidFill>
                  <a:srgbClr val="FF0000"/>
                </a:solidFill>
              </a:rPr>
              <a:t>Diapo.SlideNumber</a:t>
            </a:r>
            <a:r>
              <a:rPr lang="fr-FR" sz="400" dirty="0">
                <a:solidFill>
                  <a:srgbClr val="FF0000"/>
                </a:solidFill>
              </a:rPr>
              <a:t> &amp; "  -  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 : 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S In </a:t>
            </a:r>
            <a:r>
              <a:rPr lang="fr-FR" sz="400" dirty="0" err="1">
                <a:solidFill>
                  <a:srgbClr val="FF0000"/>
                </a:solidFill>
              </a:rPr>
              <a:t>Diapo.Shapes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'Message = Message &amp; "Shape : " &amp; </a:t>
            </a:r>
            <a:r>
              <a:rPr lang="fr-FR" sz="400" dirty="0" err="1">
                <a:solidFill>
                  <a:srgbClr val="FF0000"/>
                </a:solidFill>
              </a:rPr>
              <a:t>S.Name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MsgBox</a:t>
            </a:r>
            <a:r>
              <a:rPr lang="fr-FR" sz="400" dirty="0">
                <a:solidFill>
                  <a:srgbClr val="FF0000"/>
                </a:solidFill>
              </a:rPr>
              <a:t> Message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Met_Num_SlideID_sur_Diapo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' déclaration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As </a:t>
            </a:r>
            <a:r>
              <a:rPr lang="fr-FR" sz="400" dirty="0" err="1">
                <a:solidFill>
                  <a:srgbClr val="FF0000"/>
                </a:solidFill>
              </a:rPr>
              <a:t>Integer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1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+ 1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ActivePresentation.Slides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' création de la zone de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sld.Shapes.AddTextbox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msoTextOrientationHorizontal</a:t>
            </a:r>
            <a:r>
              <a:rPr lang="fr-FR" sz="400" dirty="0">
                <a:solidFill>
                  <a:srgbClr val="FF0000"/>
                </a:solidFill>
              </a:rPr>
              <a:t>, 450, 520, 300, 50)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shp.TextFrame.TextRange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text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:"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la police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Font.Name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Comic</a:t>
            </a:r>
            <a:r>
              <a:rPr lang="fr-FR" sz="400" dirty="0">
                <a:solidFill>
                  <a:srgbClr val="FF0000"/>
                </a:solidFill>
              </a:rPr>
              <a:t> sans MS"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quelques attributs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Font.Italic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msoTrue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Font.Size</a:t>
            </a:r>
            <a:r>
              <a:rPr lang="fr-FR" sz="400" dirty="0">
                <a:solidFill>
                  <a:srgbClr val="FF0000"/>
                </a:solidFill>
              </a:rPr>
              <a:t> = 7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8576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#40 UKAD : PREVISIONS DE VENTE</a:t>
            </a:r>
          </a:p>
        </p:txBody>
      </p:sp>
    </p:spTree>
    <p:extLst>
      <p:ext uri="{BB962C8B-B14F-4D97-AF65-F5344CB8AC3E}">
        <p14:creationId xmlns:p14="http://schemas.microsoft.com/office/powerpoint/2010/main" val="265167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#40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2018 </a:t>
            </a:r>
            <a:r>
              <a:rPr lang="fr-FR" dirty="0">
                <a:sym typeface="Wingdings" panose="05000000000000000000" pitchFamily="2" charset="2"/>
              </a:rPr>
              <a:t> 2023 en 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809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Evolution 2018 </a:t>
            </a:r>
            <a:r>
              <a:rPr lang="fr-FR" sz="1200" dirty="0">
                <a:sym typeface="Wingdings" panose="05000000000000000000" pitchFamily="2" charset="2"/>
              </a:rPr>
              <a:t> 2023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6C8045-D302-4A85-B06D-9C7E1C734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" y="1579379"/>
            <a:ext cx="5579382" cy="11821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470B5D-2F5B-419D-B4C2-CF4B22B92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0" y="3128449"/>
            <a:ext cx="696833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#40 Revue des prévisions PND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Alignements PIC vs BUDGET</a:t>
            </a:r>
          </a:p>
        </p:txBody>
      </p:sp>
    </p:spTree>
    <p:extLst>
      <p:ext uri="{BB962C8B-B14F-4D97-AF65-F5344CB8AC3E}">
        <p14:creationId xmlns:p14="http://schemas.microsoft.com/office/powerpoint/2010/main" val="22078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FOCUS 2021 Alignement PIC Budget</a:t>
            </a:r>
            <a:endParaRPr lang="en-US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19374F-D80A-4C4A-BE02-FC9BAA1F4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0" y="2839236"/>
            <a:ext cx="4994213" cy="339321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7161502-FEC8-4AF4-B57E-2A80E4C28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00" y="1618155"/>
            <a:ext cx="6297807" cy="9515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AA8AE81-EA26-4720-B6C2-55BF3888D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232" y="3342185"/>
            <a:ext cx="3105450" cy="20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#40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2021 </a:t>
            </a:r>
            <a:r>
              <a:rPr lang="fr-FR" dirty="0">
                <a:sym typeface="Wingdings" panose="05000000000000000000" pitchFamily="2" charset="2"/>
              </a:rPr>
              <a:t> 2023 en K€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Par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3454005"/>
      </p:ext>
    </p:extLst>
  </p:cSld>
  <p:clrMapOvr>
    <a:masterClrMapping/>
  </p:clrMapOvr>
</p:sld>
</file>

<file path=ppt/theme/theme1.xml><?xml version="1.0" encoding="utf-8"?>
<a:theme xmlns:a="http://schemas.openxmlformats.org/drawingml/2006/main" name="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E190E6E06A64E98CB1EC516EF98DA" ma:contentTypeVersion="0" ma:contentTypeDescription="Create a new document." ma:contentTypeScope="" ma:versionID="2c2309399e1e41f8ba254796f1a12e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770D57-6203-4C84-9BDD-14719DEDFD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06256F-0066-4AEC-95E8-5939F1E0A04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2AC39A-DF58-415C-B17C-59F203E94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16396</TotalTime>
  <Words>1034</Words>
  <Application>Microsoft Office PowerPoint</Application>
  <PresentationFormat>Affichage à l'écran (4:3)</PresentationFormat>
  <Paragraphs>251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Albertus Extra Bold</vt:lpstr>
      <vt:lpstr>Arial</vt:lpstr>
      <vt:lpstr>Arial Black</vt:lpstr>
      <vt:lpstr>Calibri</vt:lpstr>
      <vt:lpstr>Corbel</vt:lpstr>
      <vt:lpstr>Gill Sans MT</vt:lpstr>
      <vt:lpstr>Wingdings</vt:lpstr>
      <vt:lpstr>ERAMET</vt:lpstr>
      <vt:lpstr>Contenu All (orange)</vt:lpstr>
      <vt:lpstr>UKAD PIC 40</vt:lpstr>
      <vt:lpstr>PIC #38 : Plan d’action</vt:lpstr>
      <vt:lpstr>PIC 40 UKAD</vt:lpstr>
      <vt:lpstr>PIC #40 UKAD : PREVISIONS DE VENTE</vt:lpstr>
      <vt:lpstr>PIC #40 Revue des prévisions UKAD   Evolution 2018  2023 en K€</vt:lpstr>
      <vt:lpstr>PIC 40 UKAD</vt:lpstr>
      <vt:lpstr>PIC #40 Revue des prévisions PND   Alignements PIC vs BUDGET</vt:lpstr>
      <vt:lpstr>PIC 40 UKAD</vt:lpstr>
      <vt:lpstr>PIC #40 Revue des prévisions UKAD   Evolution 2021  2023 en K€ Par Marché</vt:lpstr>
      <vt:lpstr>PIC 40 UKAD 2021 -2023</vt:lpstr>
      <vt:lpstr>PIC #40 Revue des prévisions UKAD   Evolution 2021  2023 en Tonnes Par Familles techniques</vt:lpstr>
      <vt:lpstr>PIC 40 UKAD 2021 -2023</vt:lpstr>
      <vt:lpstr>PIC #40 Revue des prévisions UKAD   Routes industrielles UKAD / SMX</vt:lpstr>
      <vt:lpstr>PIC 40 UKAD 2021 -2023</vt:lpstr>
      <vt:lpstr>PIC 40 UKAD 2021 -2023</vt:lpstr>
      <vt:lpstr>PRESSE SMX</vt:lpstr>
      <vt:lpstr>PIC #40 UKAD : ANALYSE CHARGE / CAPACITE</vt:lpstr>
      <vt:lpstr>INTRODUCTION</vt:lpstr>
      <vt:lpstr>Présentation PowerPoint</vt:lpstr>
      <vt:lpstr>Presse</vt:lpstr>
      <vt:lpstr>FOURS DE FORGE</vt:lpstr>
      <vt:lpstr>ZOOM 706 vs CAPA FS1</vt:lpstr>
      <vt:lpstr>MEULEUSE</vt:lpstr>
      <vt:lpstr>ECROUTEUSE</vt:lpstr>
      <vt:lpstr>SCIE 1</vt:lpstr>
      <vt:lpstr>SCIE BEHRINGER</vt:lpstr>
      <vt:lpstr>CONTROLE US</vt:lpstr>
      <vt:lpstr>PLAN D’ACTION   </vt:lpstr>
      <vt:lpstr>PIC #40 : Plan d’action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ROYER-MANOHA Benoit</cp:lastModifiedBy>
  <cp:revision>566</cp:revision>
  <dcterms:created xsi:type="dcterms:W3CDTF">2016-11-07T15:50:27Z</dcterms:created>
  <dcterms:modified xsi:type="dcterms:W3CDTF">2021-03-03T13:27:54Z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0x010100C11E190E6E06A64E98CB1EC516EF98DA</vt:lpwstr>
  </property>
</Properties>
</file>