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3" r:id="rId4"/>
    <p:sldMasterId id="2147483758" r:id="rId5"/>
  </p:sldMasterIdLst>
  <p:notesMasterIdLst>
    <p:notesMasterId r:id="rId32"/>
  </p:notesMasterIdLst>
  <p:handoutMasterIdLst>
    <p:handoutMasterId r:id="rId33"/>
  </p:handoutMasterIdLst>
  <p:sldIdLst>
    <p:sldId id="344" r:id="rId6"/>
    <p:sldId id="363" r:id="rId7"/>
    <p:sldId id="343" r:id="rId8"/>
    <p:sldId id="352" r:id="rId9"/>
    <p:sldId id="357" r:id="rId10"/>
    <p:sldId id="345" r:id="rId11"/>
    <p:sldId id="325" r:id="rId12"/>
    <p:sldId id="348" r:id="rId13"/>
    <p:sldId id="335" r:id="rId14"/>
    <p:sldId id="336" r:id="rId15"/>
    <p:sldId id="354" r:id="rId16"/>
    <p:sldId id="355" r:id="rId17"/>
    <p:sldId id="358" r:id="rId18"/>
    <p:sldId id="353" r:id="rId19"/>
    <p:sldId id="351" r:id="rId20"/>
    <p:sldId id="313" r:id="rId21"/>
    <p:sldId id="260" r:id="rId22"/>
    <p:sldId id="319" r:id="rId23"/>
    <p:sldId id="318" r:id="rId24"/>
    <p:sldId id="320" r:id="rId25"/>
    <p:sldId id="321" r:id="rId26"/>
    <p:sldId id="322" r:id="rId27"/>
    <p:sldId id="323" r:id="rId28"/>
    <p:sldId id="356" r:id="rId29"/>
    <p:sldId id="364" r:id="rId30"/>
    <p:sldId id="30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4157">
          <p15:clr>
            <a:srgbClr val="A4A3A4"/>
          </p15:clr>
        </p15:guide>
        <p15:guide id="4" orient="horz" pos="163">
          <p15:clr>
            <a:srgbClr val="A4A3A4"/>
          </p15:clr>
        </p15:guide>
        <p15:guide id="5" pos="5557">
          <p15:clr>
            <a:srgbClr val="A4A3A4"/>
          </p15:clr>
        </p15:guide>
        <p15:guide id="6" pos="2880">
          <p15:clr>
            <a:srgbClr val="A4A3A4"/>
          </p15:clr>
        </p15:guide>
        <p15:guide id="7" pos="2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YER-MANOHA Benoit" initials="RB" lastIdx="1" clrIdx="0">
    <p:extLst>
      <p:ext uri="{19B8F6BF-5375-455C-9EA6-DF929625EA0E}">
        <p15:presenceInfo xmlns:p15="http://schemas.microsoft.com/office/powerpoint/2012/main" userId="S-1-5-21-3834409080-2444738430-2235418488-683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1A"/>
    <a:srgbClr val="21B3EF"/>
    <a:srgbClr val="6AB732"/>
    <a:srgbClr val="F27019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0" autoAdjust="0"/>
    <p:restoredTop sz="96662" autoAdjust="0"/>
  </p:normalViewPr>
  <p:slideViewPr>
    <p:cSldViewPr snapToGrid="0" snapToObjects="1">
      <p:cViewPr varScale="1">
        <p:scale>
          <a:sx n="80" d="100"/>
          <a:sy n="80" d="100"/>
        </p:scale>
        <p:origin x="836" y="44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9/24/2020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9/24/2020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65374" y="494312"/>
            <a:ext cx="306305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3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 v2 Mach Norm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540000" y="72008"/>
            <a:ext cx="8064000" cy="5486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 dirty="0"/>
              <a:t>ALLOYS DIVISION S&amp;OP - 00/00/00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692696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6873" y="2582844"/>
            <a:ext cx="3651119" cy="165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18083" y="4279832"/>
            <a:ext cx="3651119" cy="6774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16872" y="5029200"/>
            <a:ext cx="8825528" cy="12801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984690" y="3762456"/>
            <a:ext cx="5057710" cy="11948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6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 v2 Mach Domin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 dirty="0"/>
              <a:t>ALLOYS DIVISION S&amp;OP - 00/00/00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692696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6873" y="2582844"/>
            <a:ext cx="3651119" cy="165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18083" y="4279832"/>
            <a:ext cx="3651119" cy="6774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16872" y="5029200"/>
            <a:ext cx="8825528" cy="12801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984690" y="3762456"/>
            <a:ext cx="5057710" cy="11948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5" name="Titre 3"/>
          <p:cNvSpPr>
            <a:spLocks noGrp="1"/>
          </p:cNvSpPr>
          <p:nvPr>
            <p:ph type="title"/>
          </p:nvPr>
        </p:nvSpPr>
        <p:spPr bwMode="gray">
          <a:xfrm>
            <a:off x="540000" y="72008"/>
            <a:ext cx="8064000" cy="548680"/>
          </a:xfrm>
          <a:solidFill>
            <a:srgbClr val="C00000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116632"/>
            <a:ext cx="377985" cy="44504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58511" y="103633"/>
            <a:ext cx="377985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2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481475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310450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4207049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23581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540000" y="972102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40000" y="1242000"/>
            <a:ext cx="806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861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 dirty="0"/>
              <a:t>Titre de la présentation - 00/00/00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06019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40000" y="1291282"/>
            <a:ext cx="4032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882"/>
            <a:ext cx="3744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36890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126964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708527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4874400" y="1306264"/>
            <a:ext cx="3730075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4323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65374" y="494312"/>
            <a:ext cx="306305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5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1298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90381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11298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90381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064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6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780559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78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717627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40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5004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0000" y="1242000"/>
            <a:ext cx="410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860000" y="1242000"/>
            <a:ext cx="374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83030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C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85603" y="5542604"/>
            <a:ext cx="1925343" cy="7919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87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D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85603" y="5542604"/>
            <a:ext cx="1925343" cy="7919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05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85603" y="5542603"/>
            <a:ext cx="192534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6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89336" y="2206800"/>
            <a:ext cx="3063050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2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D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89336" y="2206800"/>
            <a:ext cx="3063050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97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89336" y="2206800"/>
            <a:ext cx="3063051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82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65374" y="494312"/>
            <a:ext cx="3063051" cy="126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23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uv2-r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7" y="937016"/>
            <a:ext cx="8056427" cy="5773772"/>
          </a:xfrm>
          <a:prstGeom prst="rect">
            <a:avLst/>
          </a:prstGeom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Fonction</a:t>
            </a:r>
          </a:p>
        </p:txBody>
      </p:sp>
      <p:pic>
        <p:nvPicPr>
          <p:cNvPr id="1027" name="Picture 3" descr="R:\LOGOS ET CHARTE GRAPHIQUE\ERAMET_signature_Alliages_Minerais_Hommes\quadri\Alloys ores and people - Logo eramet_uk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406" y="220405"/>
            <a:ext cx="1368000" cy="93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429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ll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Titre / TITLE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/ </a:t>
            </a:r>
            <a:r>
              <a:rPr lang="fr-FR" dirty="0" err="1"/>
              <a:t>Modify</a:t>
            </a:r>
            <a:r>
              <a:rPr lang="fr-FR" dirty="0"/>
              <a:t> the style of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 Deuxième niveau / 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/>
              <a:t>Troisième niveau / </a:t>
            </a:r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/>
              <a:t>Quatrième niveau / </a:t>
            </a:r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/>
              <a:t>Cinquième niveau / </a:t>
            </a:r>
            <a:r>
              <a:rPr lang="fr-FR" dirty="0" err="1"/>
              <a:t>Fith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55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 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48256" y="1254073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8256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4348256" y="2298705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4348256" y="3344102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4348256" y="4375851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8256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48256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8256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4348256" y="5423900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48256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24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>
                <a:solidFill>
                  <a:srgbClr val="1D252B"/>
                </a:solidFill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447688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ll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Titre / TITLE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/ </a:t>
            </a:r>
            <a:r>
              <a:rPr lang="fr-FR" dirty="0" err="1"/>
              <a:t>Modify</a:t>
            </a:r>
            <a:r>
              <a:rPr lang="fr-FR" dirty="0"/>
              <a:t> the style of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 Deuxième niveau / 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/>
              <a:t>Troisième niveau / </a:t>
            </a:r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/>
              <a:t>Quatrième niveau / </a:t>
            </a:r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/>
              <a:t>Cinquième niveau / </a:t>
            </a:r>
            <a:r>
              <a:rPr lang="fr-FR" dirty="0" err="1"/>
              <a:t>Fith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P_Indus_MachineDomin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01212" y="274638"/>
            <a:ext cx="7065548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MACHINE DOMINANTE : 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227" y="237500"/>
            <a:ext cx="377985" cy="44504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6760" y="257108"/>
            <a:ext cx="377985" cy="44504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16873" y="2582844"/>
            <a:ext cx="3651119" cy="165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16872" y="5029200"/>
            <a:ext cx="8825528" cy="15959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984690" y="3762456"/>
            <a:ext cx="5057710" cy="11948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18083" y="4279832"/>
            <a:ext cx="3651119" cy="6774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20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P_Indus_MachineDomin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01212" y="274638"/>
            <a:ext cx="7065548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MACHINE DOMINANTE : 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227" y="237500"/>
            <a:ext cx="377985" cy="44504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6760" y="257108"/>
            <a:ext cx="377985" cy="44504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16873" y="2582843"/>
            <a:ext cx="3651119" cy="23744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16872" y="5029200"/>
            <a:ext cx="8825528" cy="15959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984690" y="3762456"/>
            <a:ext cx="5057710" cy="11948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49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P_Indus_MachineNorm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16872" y="5048655"/>
            <a:ext cx="3651119" cy="11179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984690" y="3762456"/>
            <a:ext cx="5057710" cy="24017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4" name="Titre 1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Titre / TITLE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16873" y="2582844"/>
            <a:ext cx="3651119" cy="165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218083" y="4279832"/>
            <a:ext cx="3651119" cy="6774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9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P_Indus_MachineNormale+P.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Titre / TITLE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16873" y="2582844"/>
            <a:ext cx="3651119" cy="165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6872" y="5029200"/>
            <a:ext cx="8825528" cy="15959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984690" y="3762456"/>
            <a:ext cx="5057710" cy="11948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218083" y="4279832"/>
            <a:ext cx="3651119" cy="6774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80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P_Indus_MachineNormale+P.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Titre / TITLE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16873" y="2582843"/>
            <a:ext cx="3651119" cy="23744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6872" y="5029200"/>
            <a:ext cx="8825528" cy="15959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984690" y="3762456"/>
            <a:ext cx="5057710" cy="11948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507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ll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Titre / TITLE</a:t>
            </a:r>
            <a:endParaRPr lang="en-US" dirty="0"/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218654" y="5954496"/>
            <a:ext cx="8685860" cy="587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cap="all" dirty="0">
                <a:solidFill>
                  <a:srgbClr val="F27019"/>
                </a:solidFill>
              </a:rPr>
              <a:t>Pied de page / FOOTER</a:t>
            </a:r>
          </a:p>
        </p:txBody>
      </p:sp>
      <p:sp>
        <p:nvSpPr>
          <p:cNvPr id="14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/ </a:t>
            </a:r>
            <a:r>
              <a:rPr lang="fr-FR" dirty="0" err="1"/>
              <a:t>Modify</a:t>
            </a:r>
            <a:r>
              <a:rPr lang="fr-FR" dirty="0"/>
              <a:t> the style of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 Deuxième niveau / 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/>
              <a:t>Troisième niveau / </a:t>
            </a:r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/>
              <a:t>Quatrième niveau / </a:t>
            </a:r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/>
              <a:t>Cinquième niveau / </a:t>
            </a:r>
            <a:r>
              <a:rPr lang="fr-FR" dirty="0" err="1"/>
              <a:t>Fith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8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6000" y="126013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1266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36000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266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6000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41266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6000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1266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6000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41266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36000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81722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76456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81722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076456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581722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076456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581722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076456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581722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76456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076456" y="544522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775486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Alliages d'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gray">
          <a:xfrm>
            <a:off x="0" y="2"/>
            <a:ext cx="9144000" cy="76470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9" tIns="179979" rIns="179979" bIns="179979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28063" cy="68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6590" y="2640012"/>
            <a:ext cx="7909710" cy="3346719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marL="0" indent="0" algn="ctr">
              <a:buFontTx/>
              <a:buNone/>
              <a:defRPr lang="fr-FR" sz="1800" b="0" cap="all" baseline="0" dirty="0" smtClean="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Clr>
                <a:schemeClr val="accent1"/>
              </a:buClr>
              <a:buSzPct val="120000"/>
              <a:buFontTx/>
              <a:buNone/>
              <a:defRPr lang="fr-FR" sz="1800" b="0" cap="all" baseline="0" dirty="0" smtClean="0">
                <a:solidFill>
                  <a:schemeClr val="tx1"/>
                </a:solidFill>
                <a:latin typeface="+mn-lt"/>
              </a:defRPr>
            </a:lvl2pPr>
            <a:lvl3pPr marL="0" indent="0" algn="ctr">
              <a:buClr>
                <a:schemeClr val="accent1"/>
              </a:buClr>
              <a:buFontTx/>
              <a:buNone/>
              <a:defRPr lang="fr-FR" sz="1600" b="1" cap="all" baseline="0" dirty="0" smtClean="0">
                <a:solidFill>
                  <a:schemeClr val="tx1"/>
                </a:solidFill>
              </a:defRPr>
            </a:lvl3pPr>
            <a:lvl4pPr marL="0" indent="0" algn="ctr">
              <a:buClr>
                <a:schemeClr val="accent1"/>
              </a:buClr>
              <a:buFontTx/>
              <a:buNone/>
              <a:defRPr lang="fr-FR" sz="1400" b="1" cap="all" baseline="0" dirty="0" smtClean="0">
                <a:solidFill>
                  <a:schemeClr val="tx1"/>
                </a:solidFill>
              </a:defRPr>
            </a:lvl4pPr>
            <a:lvl5pPr marL="0" indent="0" algn="ctr">
              <a:buClr>
                <a:schemeClr val="accent1"/>
              </a:buClr>
              <a:buFontTx/>
              <a:buNone/>
              <a:defRPr lang="fr-FR" sz="1400" b="1" cap="all" baseline="0" dirty="0">
                <a:solidFill>
                  <a:schemeClr val="tx1"/>
                </a:solidFill>
              </a:defRPr>
            </a:lvl5pPr>
          </a:lstStyle>
          <a:p>
            <a:pPr lvl="0">
              <a:lnSpc>
                <a:spcPct val="85000"/>
              </a:lnSpc>
            </a:pPr>
            <a:r>
              <a:rPr lang="fr-FR" dirty="0"/>
              <a:t>Modifiez les styles du texte du masque</a:t>
            </a:r>
          </a:p>
          <a:p>
            <a:pPr lvl="1">
              <a:lnSpc>
                <a:spcPct val="85000"/>
              </a:lnSpc>
            </a:pPr>
            <a:r>
              <a:rPr lang="fr-FR" dirty="0"/>
              <a:t>Deuxième niveau</a:t>
            </a:r>
          </a:p>
          <a:p>
            <a:pPr lvl="2">
              <a:lnSpc>
                <a:spcPct val="85000"/>
              </a:lnSpc>
            </a:pPr>
            <a:r>
              <a:rPr lang="fr-FR" dirty="0"/>
              <a:t>Troisième niveau</a:t>
            </a:r>
          </a:p>
          <a:p>
            <a:pPr lvl="3">
              <a:lnSpc>
                <a:spcPct val="85000"/>
              </a:lnSpc>
            </a:pPr>
            <a:r>
              <a:rPr lang="fr-FR" dirty="0"/>
              <a:t>Quatrième niveau</a:t>
            </a:r>
          </a:p>
          <a:p>
            <a:pPr lvl="4">
              <a:lnSpc>
                <a:spcPct val="85000"/>
              </a:lnSpc>
            </a:pPr>
            <a:r>
              <a:rPr lang="fr-FR" dirty="0"/>
              <a:t>Cinquième niveau</a:t>
            </a:r>
          </a:p>
        </p:txBody>
      </p:sp>
      <p:sp>
        <p:nvSpPr>
          <p:cNvPr id="25" name="Espace réservé pour une image  24"/>
          <p:cNvSpPr>
            <a:spLocks noGrp="1"/>
          </p:cNvSpPr>
          <p:nvPr>
            <p:ph type="pic" sz="quarter" idx="10"/>
          </p:nvPr>
        </p:nvSpPr>
        <p:spPr bwMode="gray">
          <a:xfrm flipH="1">
            <a:off x="639762" y="1285875"/>
            <a:ext cx="7864475" cy="1354138"/>
          </a:xfrm>
          <a:prstGeom prst="snip2DiagRect">
            <a:avLst>
              <a:gd name="adj1" fmla="val 0"/>
              <a:gd name="adj2" fmla="val 23038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6" name="Picture 2" descr="C:\Users\rpaolozzi\Pictures\A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069" y="125652"/>
            <a:ext cx="677046" cy="92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e 12"/>
          <p:cNvGrpSpPr/>
          <p:nvPr userDrawn="1"/>
        </p:nvGrpSpPr>
        <p:grpSpPr bwMode="gray">
          <a:xfrm>
            <a:off x="0" y="6189785"/>
            <a:ext cx="7530355" cy="668216"/>
            <a:chOff x="-1" y="6189784"/>
            <a:chExt cx="7530355" cy="668216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-1" y="6189785"/>
              <a:ext cx="7522235" cy="66821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algn="ctr"/>
              <a:endParaRPr lang="fr-FR" sz="4000" dirty="0">
                <a:solidFill>
                  <a:schemeClr val="tx1"/>
                </a:solidFill>
              </a:endParaRPr>
            </a:p>
          </p:txBody>
        </p:sp>
        <p:sp>
          <p:nvSpPr>
            <p:cNvPr id="23" name="Triangle rectangle 22"/>
            <p:cNvSpPr/>
            <p:nvPr userDrawn="1"/>
          </p:nvSpPr>
          <p:spPr bwMode="gray">
            <a:xfrm flipH="1">
              <a:off x="6862139" y="6189784"/>
              <a:ext cx="668215" cy="668215"/>
            </a:xfrm>
            <a:prstGeom prst="rtTriangl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algn="ctr"/>
              <a:endParaRPr lang="fr-FR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90794" y="6369289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900" cap="all" baseline="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/>
              <a:t>REVUE QUALITE SCM BRANCHE ALL. 16/11/2016</a:t>
            </a:r>
            <a:endParaRPr lang="fr-FR" dirty="0"/>
          </a:p>
        </p:txBody>
      </p:sp>
      <p:sp>
        <p:nvSpPr>
          <p:cNvPr id="2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283" y="6369289"/>
            <a:ext cx="452887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642CEC2-8386-4966-953D-B70FC742D29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7" name="Picture 14" descr="Des alliages des minerais et des hommes - logo eramet_f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740606" y="5808664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09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5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1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62048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 v1 Mach Norma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540000" y="72008"/>
            <a:ext cx="8064000" cy="5486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 dirty="0"/>
              <a:t>ALLOYS DIVISION S&amp;OP – PIC#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692696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16872" y="5048655"/>
            <a:ext cx="3651119" cy="11179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984690" y="3762456"/>
            <a:ext cx="5057710" cy="24017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6873" y="2582844"/>
            <a:ext cx="3651119" cy="165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18083" y="4293096"/>
            <a:ext cx="3651119" cy="6774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5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 v1 Mach Domin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540000" y="72008"/>
            <a:ext cx="8064000" cy="548680"/>
          </a:xfrm>
          <a:solidFill>
            <a:srgbClr val="C00000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 dirty="0"/>
              <a:t>ALLOYS DIVISION S&amp;OP - 00/00/00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692696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16872" y="5048655"/>
            <a:ext cx="3651119" cy="11179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984690" y="3762456"/>
            <a:ext cx="5057710" cy="24017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6873" y="2582844"/>
            <a:ext cx="3651119" cy="165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18083" y="4293096"/>
            <a:ext cx="3651119" cy="6774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116632"/>
            <a:ext cx="377985" cy="44504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58511" y="103633"/>
            <a:ext cx="377985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9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242000"/>
            <a:ext cx="8064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 dirty="0"/>
              <a:t>Titre de la présentation - 00/00/00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6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  <p:sldLayoutId id="2147483844" r:id="rId21"/>
    <p:sldLayoutId id="2147483845" r:id="rId22"/>
    <p:sldLayoutId id="2147483846" r:id="rId23"/>
    <p:sldLayoutId id="2147483847" r:id="rId24"/>
    <p:sldLayoutId id="2147483848" r:id="rId25"/>
    <p:sldLayoutId id="2147483849" r:id="rId26"/>
    <p:sldLayoutId id="2147483850" r:id="rId27"/>
    <p:sldLayoutId id="2147483851" r:id="rId28"/>
    <p:sldLayoutId id="2147483852" r:id="rId29"/>
    <p:sldLayoutId id="2147483853" r:id="rId30"/>
    <p:sldLayoutId id="2147483854" r:id="rId31"/>
    <p:sldLayoutId id="2147483813" r:id="rId32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35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TITRE DE LA PRÉSENTATION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816" r:id="rId2"/>
    <p:sldLayoutId id="2147483821" r:id="rId3"/>
    <p:sldLayoutId id="2147483817" r:id="rId4"/>
    <p:sldLayoutId id="2147483819" r:id="rId5"/>
    <p:sldLayoutId id="2147483820" r:id="rId6"/>
    <p:sldLayoutId id="2147483808" r:id="rId7"/>
    <p:sldLayoutId id="2147483815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7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ALLOYS S&amp;OP SEPT 2020</a:t>
            </a:r>
          </a:p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UKAD PIC 38</a:t>
            </a:r>
          </a:p>
        </p:txBody>
      </p:sp>
    </p:spTree>
    <p:extLst>
      <p:ext uri="{BB962C8B-B14F-4D97-AF65-F5344CB8AC3E}">
        <p14:creationId xmlns:p14="http://schemas.microsoft.com/office/powerpoint/2010/main" val="173513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PIC 38 UKAD 2021 -2023</a:t>
            </a:r>
            <a:endParaRPr lang="en-US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gray">
          <a:xfrm>
            <a:off x="539550" y="1060542"/>
            <a:ext cx="8064000" cy="288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2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UKAD</a:t>
            </a:r>
            <a:endParaRPr lang="en-US" sz="1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DAB5B6-944C-4394-BE72-00E786037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3597535"/>
            <a:ext cx="4878536" cy="308528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C46AAB5-AC7E-4A8A-835C-1C4EF2F90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0" y="1547504"/>
            <a:ext cx="4165707" cy="18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7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998" y="2657915"/>
            <a:ext cx="6618293" cy="1512168"/>
          </a:xfrm>
        </p:spPr>
        <p:txBody>
          <a:bodyPr/>
          <a:lstStyle/>
          <a:p>
            <a:r>
              <a:rPr lang="fr-FR" dirty="0"/>
              <a:t>PIC #38 Revue des prévisions UKAD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Evolution 2021 </a:t>
            </a:r>
            <a:r>
              <a:rPr lang="fr-FR" dirty="0">
                <a:sym typeface="Wingdings" panose="05000000000000000000" pitchFamily="2" charset="2"/>
              </a:rPr>
              <a:t> 2023 en Tonnes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Par Familles techniques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383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PIC 38 UKAD 2021 -2023</a:t>
            </a:r>
            <a:endParaRPr lang="en-US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gray">
          <a:xfrm>
            <a:off x="539550" y="1060542"/>
            <a:ext cx="8064000" cy="288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2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UKAD</a:t>
            </a:r>
            <a:endParaRPr lang="en-US" sz="1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B887A17-1760-4632-A0B6-331390B35193}"/>
              </a:ext>
            </a:extLst>
          </p:cNvPr>
          <p:cNvSpPr txBox="1"/>
          <p:nvPr/>
        </p:nvSpPr>
        <p:spPr>
          <a:xfrm>
            <a:off x="5418086" y="1204558"/>
            <a:ext cx="39279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</a:rPr>
              <a:t>Commentaires :</a:t>
            </a:r>
          </a:p>
          <a:p>
            <a:endParaRPr lang="fr-FR" sz="1400" b="1" dirty="0">
              <a:solidFill>
                <a:schemeClr val="tx2"/>
              </a:solidFill>
            </a:endParaRPr>
          </a:p>
          <a:p>
            <a:r>
              <a:rPr lang="fr-FR" sz="1400" b="1" dirty="0">
                <a:solidFill>
                  <a:schemeClr val="tx2"/>
                </a:solidFill>
              </a:rPr>
              <a:t> </a:t>
            </a:r>
          </a:p>
          <a:p>
            <a:endParaRPr lang="fr-FR" sz="1400" dirty="0">
              <a:solidFill>
                <a:schemeClr val="tx2"/>
              </a:solidFill>
            </a:endParaRPr>
          </a:p>
          <a:p>
            <a:r>
              <a:rPr lang="fr-FR" sz="1200" dirty="0">
                <a:solidFill>
                  <a:schemeClr val="tx2"/>
                </a:solidFill>
              </a:rPr>
              <a:t>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D2EB06-74CA-4228-895E-C8975BA3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37" y="2899297"/>
            <a:ext cx="4202348" cy="313574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CAA969D-5DD7-4E0E-93D8-9E72514B3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687" y="982814"/>
            <a:ext cx="4020104" cy="51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3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PIC 38 UKAD 2021 -2023</a:t>
            </a:r>
            <a:endParaRPr lang="en-US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gray">
          <a:xfrm>
            <a:off x="539550" y="1060542"/>
            <a:ext cx="8064000" cy="288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2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UKAD ZOOM PRODUITS SMX en Tonnes</a:t>
            </a:r>
            <a:endParaRPr lang="en-US" sz="1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B887A17-1760-4632-A0B6-331390B35193}"/>
              </a:ext>
            </a:extLst>
          </p:cNvPr>
          <p:cNvSpPr txBox="1"/>
          <p:nvPr/>
        </p:nvSpPr>
        <p:spPr>
          <a:xfrm>
            <a:off x="5418086" y="1204558"/>
            <a:ext cx="39279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</a:rPr>
              <a:t>Commentaires :</a:t>
            </a:r>
          </a:p>
          <a:p>
            <a:endParaRPr lang="fr-FR" sz="1400" b="1" dirty="0">
              <a:solidFill>
                <a:schemeClr val="tx2"/>
              </a:solidFill>
            </a:endParaRPr>
          </a:p>
          <a:p>
            <a:r>
              <a:rPr lang="fr-FR" sz="1400" b="1" dirty="0">
                <a:solidFill>
                  <a:schemeClr val="tx2"/>
                </a:solidFill>
              </a:rPr>
              <a:t> </a:t>
            </a:r>
          </a:p>
          <a:p>
            <a:endParaRPr lang="fr-FR" sz="1400" dirty="0">
              <a:solidFill>
                <a:schemeClr val="tx2"/>
              </a:solidFill>
            </a:endParaRPr>
          </a:p>
          <a:p>
            <a:r>
              <a:rPr lang="fr-FR" sz="1200" dirty="0">
                <a:solidFill>
                  <a:schemeClr val="tx2"/>
                </a:solidFill>
              </a:rPr>
              <a:t>	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ED8DB6-BE06-4124-B438-C5DDBA21B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471" y="1204558"/>
            <a:ext cx="3517320" cy="44704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5AA5B54-EAF8-44D0-8BD2-6BB6D6DFE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0" y="1495631"/>
            <a:ext cx="4675557" cy="8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14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998" y="2657915"/>
            <a:ext cx="7486401" cy="1512168"/>
          </a:xfrm>
        </p:spPr>
        <p:txBody>
          <a:bodyPr/>
          <a:lstStyle/>
          <a:p>
            <a:r>
              <a:rPr lang="fr-FR" dirty="0"/>
              <a:t>PIC #38 UKAD :</a:t>
            </a:r>
            <a:br>
              <a:rPr lang="fr-FR" dirty="0"/>
            </a:br>
            <a:r>
              <a:rPr lang="fr-FR" dirty="0"/>
              <a:t>ANALYSE CHARGE / CAPACITE</a:t>
            </a:r>
          </a:p>
        </p:txBody>
      </p:sp>
    </p:spTree>
    <p:extLst>
      <p:ext uri="{BB962C8B-B14F-4D97-AF65-F5344CB8AC3E}">
        <p14:creationId xmlns:p14="http://schemas.microsoft.com/office/powerpoint/2010/main" val="2563653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  <a:endParaRPr lang="en-US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64CC7E9-2289-4B8C-82E6-DC2D1F69F44B}"/>
              </a:ext>
            </a:extLst>
          </p:cNvPr>
          <p:cNvSpPr txBox="1"/>
          <p:nvPr/>
        </p:nvSpPr>
        <p:spPr>
          <a:xfrm>
            <a:off x="539550" y="1579379"/>
            <a:ext cx="828639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</a:rPr>
              <a:t>REFERENCES :</a:t>
            </a:r>
          </a:p>
          <a:p>
            <a:endParaRPr lang="fr-FR" sz="1400" b="1" dirty="0">
              <a:solidFill>
                <a:schemeClr val="tx2"/>
              </a:solidFill>
            </a:endParaRPr>
          </a:p>
          <a:p>
            <a:r>
              <a:rPr lang="fr-FR" sz="1400" dirty="0">
                <a:solidFill>
                  <a:schemeClr val="tx2"/>
                </a:solidFill>
              </a:rPr>
              <a:t>Les </a:t>
            </a:r>
            <a:r>
              <a:rPr lang="fr-FR" sz="1400" b="1" dirty="0">
                <a:solidFill>
                  <a:schemeClr val="tx2"/>
                </a:solidFill>
              </a:rPr>
              <a:t>écarts</a:t>
            </a:r>
            <a:r>
              <a:rPr lang="fr-FR" sz="1400" dirty="0">
                <a:solidFill>
                  <a:schemeClr val="tx2"/>
                </a:solidFill>
              </a:rPr>
              <a:t> de charges sont pris sur référence du </a:t>
            </a:r>
            <a:r>
              <a:rPr lang="fr-FR" sz="1400" b="1" dirty="0">
                <a:solidFill>
                  <a:schemeClr val="tx2"/>
                </a:solidFill>
              </a:rPr>
              <a:t>PIC 36</a:t>
            </a:r>
            <a:r>
              <a:rPr lang="fr-FR" sz="1400" dirty="0">
                <a:solidFill>
                  <a:schemeClr val="tx2"/>
                </a:solidFill>
              </a:rPr>
              <a:t>, dernier PIC avant Crise Co-</a:t>
            </a:r>
            <a:r>
              <a:rPr lang="fr-FR" sz="1400" dirty="0" err="1">
                <a:solidFill>
                  <a:schemeClr val="tx2"/>
                </a:solidFill>
              </a:rPr>
              <a:t>vid</a:t>
            </a:r>
            <a:r>
              <a:rPr lang="fr-FR" sz="1400" dirty="0">
                <a:solidFill>
                  <a:schemeClr val="tx2"/>
                </a:solidFill>
              </a:rPr>
              <a:t>.</a:t>
            </a:r>
          </a:p>
          <a:p>
            <a:endParaRPr lang="fr-FR" sz="1400" dirty="0">
              <a:solidFill>
                <a:schemeClr val="tx2"/>
              </a:solidFill>
            </a:endParaRPr>
          </a:p>
          <a:p>
            <a:r>
              <a:rPr lang="fr-FR" sz="1400" dirty="0">
                <a:solidFill>
                  <a:schemeClr val="tx2"/>
                </a:solidFill>
              </a:rPr>
              <a:t>Les capacités affichées sont les </a:t>
            </a:r>
            <a:r>
              <a:rPr lang="fr-FR" sz="1400" b="1" dirty="0">
                <a:solidFill>
                  <a:schemeClr val="tx2"/>
                </a:solidFill>
              </a:rPr>
              <a:t>ouvertures actuelles en place sans activité partielle.</a:t>
            </a:r>
            <a:endParaRPr lang="fr-FR" sz="1400" dirty="0">
              <a:solidFill>
                <a:schemeClr val="tx2"/>
              </a:solidFill>
            </a:endParaRPr>
          </a:p>
          <a:p>
            <a:endParaRPr lang="fr-FR" sz="1400" b="1" dirty="0">
              <a:solidFill>
                <a:schemeClr val="tx2"/>
              </a:solidFill>
            </a:endParaRPr>
          </a:p>
          <a:p>
            <a:endParaRPr lang="fr-FR" sz="1400" b="1" dirty="0">
              <a:solidFill>
                <a:schemeClr val="tx2"/>
              </a:solidFill>
            </a:endParaRPr>
          </a:p>
          <a:p>
            <a:endParaRPr lang="fr-FR" sz="1400" b="1" dirty="0">
              <a:solidFill>
                <a:schemeClr val="tx2"/>
              </a:solidFill>
            </a:endParaRPr>
          </a:p>
          <a:p>
            <a:endParaRPr lang="fr-FR" sz="1200" dirty="0">
              <a:solidFill>
                <a:schemeClr val="tx2"/>
              </a:solidFill>
            </a:endParaRPr>
          </a:p>
          <a:p>
            <a:endParaRPr lang="fr-FR" sz="1200" dirty="0">
              <a:solidFill>
                <a:schemeClr val="tx2"/>
              </a:solidFill>
            </a:endParaRPr>
          </a:p>
          <a:p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33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Tableau Usine">
            <a:extLst>
              <a:ext uri="{FF2B5EF4-FFF2-40B4-BE49-F238E27FC236}">
                <a16:creationId xmlns:a16="http://schemas.microsoft.com/office/drawing/2014/main" id="{481A2FA8-9C40-424C-8B61-06AABAD1A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381000"/>
            <a:ext cx="9017000" cy="47762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4099070-5447-4469-9FF7-41D6C5181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33" y="1091682"/>
            <a:ext cx="10280947" cy="420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40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pied de page 1"/>
          <p:cNvSpPr txBox="1">
            <a:spLocks/>
          </p:cNvSpPr>
          <p:nvPr/>
        </p:nvSpPr>
        <p:spPr>
          <a:xfrm>
            <a:off x="8709170" y="643970"/>
            <a:ext cx="434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260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Presse</a:t>
            </a:r>
          </a:p>
        </p:txBody>
      </p:sp>
      <p:sp>
        <p:nvSpPr>
          <p:cNvPr id="13" name="Text Box 518">
            <a:extLst>
              <a:ext uri="{FF2B5EF4-FFF2-40B4-BE49-F238E27FC236}">
                <a16:creationId xmlns:a16="http://schemas.microsoft.com/office/drawing/2014/main" id="{1CB1B967-5738-4E25-9E10-E2BFC2DC3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305" y="3860527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Actuellement AP 50%.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759A2E-C46E-4536-B0B0-04B494FBA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24" y="914728"/>
            <a:ext cx="3554276" cy="1554615"/>
          </a:xfrm>
          <a:prstGeom prst="rect">
            <a:avLst/>
          </a:prstGeom>
        </p:spPr>
      </p:pic>
      <p:pic>
        <p:nvPicPr>
          <p:cNvPr id="7" name="Picture 21">
            <a:extLst>
              <a:ext uri="{FF2B5EF4-FFF2-40B4-BE49-F238E27FC236}">
                <a16:creationId xmlns:a16="http://schemas.microsoft.com/office/drawing/2014/main" id="{D7BCED37-C6DD-4C42-9A66-6C5BDF1C4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825500"/>
            <a:ext cx="3556000" cy="1553482"/>
          </a:xfrm>
          <a:prstGeom prst="rect">
            <a:avLst/>
          </a:prstGeom>
        </p:spPr>
      </p:pic>
      <p:pic>
        <p:nvPicPr>
          <p:cNvPr id="8" name="MacroMarket">
            <a:extLst>
              <a:ext uri="{FF2B5EF4-FFF2-40B4-BE49-F238E27FC236}">
                <a16:creationId xmlns:a16="http://schemas.microsoft.com/office/drawing/2014/main" id="{94933D70-5223-44A7-920C-E83B05057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2628900"/>
            <a:ext cx="3556000" cy="1485542"/>
          </a:xfrm>
          <a:prstGeom prst="rect">
            <a:avLst/>
          </a:prstGeom>
        </p:spPr>
      </p:pic>
      <p:pic>
        <p:nvPicPr>
          <p:cNvPr id="9" name="Tableau Charges">
            <a:extLst>
              <a:ext uri="{FF2B5EF4-FFF2-40B4-BE49-F238E27FC236}">
                <a16:creationId xmlns:a16="http://schemas.microsoft.com/office/drawing/2014/main" id="{D6D75FAA-8395-45EB-8480-FB689D997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838200"/>
            <a:ext cx="4953000" cy="888847"/>
          </a:xfrm>
          <a:prstGeom prst="rect">
            <a:avLst/>
          </a:prstGeom>
        </p:spPr>
      </p:pic>
      <p:pic>
        <p:nvPicPr>
          <p:cNvPr id="17" name="Parametres PdC">
            <a:extLst>
              <a:ext uri="{FF2B5EF4-FFF2-40B4-BE49-F238E27FC236}">
                <a16:creationId xmlns:a16="http://schemas.microsoft.com/office/drawing/2014/main" id="{98E567CB-D7AD-49E3-8B20-3049F8839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00" y="4318000"/>
            <a:ext cx="3556000" cy="580226"/>
          </a:xfrm>
          <a:prstGeom prst="rect">
            <a:avLst/>
          </a:prstGeom>
        </p:spPr>
      </p:pic>
      <p:pic>
        <p:nvPicPr>
          <p:cNvPr id="18" name="Tableau Transferts">
            <a:extLst>
              <a:ext uri="{FF2B5EF4-FFF2-40B4-BE49-F238E27FC236}">
                <a16:creationId xmlns:a16="http://schemas.microsoft.com/office/drawing/2014/main" id="{4E1FCA8A-B03D-435F-AABF-FDC064DD42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1905000"/>
            <a:ext cx="4953000" cy="160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09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FOURS DE FORGE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1"/>
          <p:cNvSpPr txBox="1">
            <a:spLocks/>
          </p:cNvSpPr>
          <p:nvPr/>
        </p:nvSpPr>
        <p:spPr>
          <a:xfrm>
            <a:off x="8709170" y="643970"/>
            <a:ext cx="434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319</a:t>
            </a:r>
          </a:p>
        </p:txBody>
      </p:sp>
      <p:sp>
        <p:nvSpPr>
          <p:cNvPr id="13" name="Text Box 518"/>
          <p:cNvSpPr txBox="1">
            <a:spLocks noChangeArrowheads="1"/>
          </p:cNvSpPr>
          <p:nvPr/>
        </p:nvSpPr>
        <p:spPr bwMode="auto">
          <a:xfrm>
            <a:off x="3998305" y="3860527"/>
            <a:ext cx="5033590" cy="158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Actuellement seuls 7 fours sont utilisables pour l’activité presse.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Le four 107 n’est pas capable, sauf pour du redressage.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 date: 3 fours sont à l’arrêt, 1 en restrictions , 4 fours en activité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- Fast </a:t>
            </a:r>
            <a:r>
              <a:rPr lang="fr-FR" altLang="en-US" sz="11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inov</a:t>
            </a: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sur fours UKAD pour diagnostique</a:t>
            </a:r>
            <a:endParaRPr lang="fr-FR" altLang="en-US" sz="5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F06297C4-25C5-4634-B38C-0EBEA9703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25500"/>
            <a:ext cx="3556000" cy="1553482"/>
          </a:xfrm>
          <a:prstGeom prst="rect">
            <a:avLst/>
          </a:prstGeom>
        </p:spPr>
      </p:pic>
      <p:pic>
        <p:nvPicPr>
          <p:cNvPr id="9" name="MacroMarket">
            <a:extLst>
              <a:ext uri="{FF2B5EF4-FFF2-40B4-BE49-F238E27FC236}">
                <a16:creationId xmlns:a16="http://schemas.microsoft.com/office/drawing/2014/main" id="{AC352CB5-8573-47A6-BC8D-ABB6A7D64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628900"/>
            <a:ext cx="3556000" cy="1485542"/>
          </a:xfrm>
          <a:prstGeom prst="rect">
            <a:avLst/>
          </a:prstGeom>
        </p:spPr>
      </p:pic>
      <p:pic>
        <p:nvPicPr>
          <p:cNvPr id="10" name="Tableau Charges">
            <a:extLst>
              <a:ext uri="{FF2B5EF4-FFF2-40B4-BE49-F238E27FC236}">
                <a16:creationId xmlns:a16="http://schemas.microsoft.com/office/drawing/2014/main" id="{E2340D70-213F-4273-8DA0-E5852A45D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200"/>
            <a:ext cx="4953000" cy="888847"/>
          </a:xfrm>
          <a:prstGeom prst="rect">
            <a:avLst/>
          </a:prstGeom>
        </p:spPr>
      </p:pic>
      <p:pic>
        <p:nvPicPr>
          <p:cNvPr id="11" name="Parametres PdC">
            <a:extLst>
              <a:ext uri="{FF2B5EF4-FFF2-40B4-BE49-F238E27FC236}">
                <a16:creationId xmlns:a16="http://schemas.microsoft.com/office/drawing/2014/main" id="{4244D9C2-574F-4440-A5AF-51BDEEDF1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4318000"/>
            <a:ext cx="3556000" cy="580226"/>
          </a:xfrm>
          <a:prstGeom prst="rect">
            <a:avLst/>
          </a:prstGeom>
        </p:spPr>
      </p:pic>
      <p:pic>
        <p:nvPicPr>
          <p:cNvPr id="14" name="LegendeCibleCC">
            <a:extLst>
              <a:ext uri="{FF2B5EF4-FFF2-40B4-BE49-F238E27FC236}">
                <a16:creationId xmlns:a16="http://schemas.microsoft.com/office/drawing/2014/main" id="{1E5A148A-F534-4981-82D7-FA23D3E8C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1" y="3505200"/>
            <a:ext cx="4722673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06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MEULEUSE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1"/>
          <p:cNvSpPr txBox="1">
            <a:spLocks/>
          </p:cNvSpPr>
          <p:nvPr/>
        </p:nvSpPr>
        <p:spPr>
          <a:xfrm>
            <a:off x="8709170" y="643970"/>
            <a:ext cx="434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318</a:t>
            </a:r>
          </a:p>
        </p:txBody>
      </p:sp>
      <p:sp>
        <p:nvSpPr>
          <p:cNvPr id="8" name="Text Box 518"/>
          <p:cNvSpPr txBox="1">
            <a:spLocks noChangeArrowheads="1"/>
          </p:cNvSpPr>
          <p:nvPr/>
        </p:nvSpPr>
        <p:spPr bwMode="auto">
          <a:xfrm>
            <a:off x="4010024" y="3753093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</a:rPr>
              <a:t>.SST </a:t>
            </a:r>
            <a:r>
              <a:rPr lang="fr-FR" altLang="en-US" sz="1100" dirty="0" err="1">
                <a:solidFill>
                  <a:schemeClr val="tx1"/>
                </a:solidFill>
                <a:latin typeface="Calibri" panose="020F0502020204030204" pitchFamily="34" charset="0"/>
              </a:rPr>
              <a:t>Calider</a:t>
            </a: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</a:rPr>
              <a:t> / </a:t>
            </a:r>
            <a:r>
              <a:rPr lang="fr-FR" altLang="en-US" sz="1100" dirty="0" err="1">
                <a:solidFill>
                  <a:schemeClr val="tx1"/>
                </a:solidFill>
                <a:latin typeface="Calibri" panose="020F0502020204030204" pitchFamily="34" charset="0"/>
              </a:rPr>
              <a:t>Evertz</a:t>
            </a: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</a:rPr>
              <a:t> + ANC gammes SMX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Activité en 3x8 sur 2021</a:t>
            </a:r>
            <a:endParaRPr lang="fr-FR" altLang="en-US" sz="5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015C01BC-FE52-402D-8FA4-38DB5E414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25500"/>
            <a:ext cx="3556000" cy="1553482"/>
          </a:xfrm>
          <a:prstGeom prst="rect">
            <a:avLst/>
          </a:prstGeom>
        </p:spPr>
      </p:pic>
      <p:pic>
        <p:nvPicPr>
          <p:cNvPr id="7" name="MacroMarket">
            <a:extLst>
              <a:ext uri="{FF2B5EF4-FFF2-40B4-BE49-F238E27FC236}">
                <a16:creationId xmlns:a16="http://schemas.microsoft.com/office/drawing/2014/main" id="{1E01254E-325B-4F9B-9787-0D6706304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628900"/>
            <a:ext cx="3556000" cy="1485542"/>
          </a:xfrm>
          <a:prstGeom prst="rect">
            <a:avLst/>
          </a:prstGeom>
        </p:spPr>
      </p:pic>
      <p:pic>
        <p:nvPicPr>
          <p:cNvPr id="9" name="Tableau Charges">
            <a:extLst>
              <a:ext uri="{FF2B5EF4-FFF2-40B4-BE49-F238E27FC236}">
                <a16:creationId xmlns:a16="http://schemas.microsoft.com/office/drawing/2014/main" id="{FFA621DA-C516-4DCF-AA6F-50664DF4C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200"/>
            <a:ext cx="4953000" cy="888847"/>
          </a:xfrm>
          <a:prstGeom prst="rect">
            <a:avLst/>
          </a:prstGeom>
        </p:spPr>
      </p:pic>
      <p:pic>
        <p:nvPicPr>
          <p:cNvPr id="10" name="Parametres PdC">
            <a:extLst>
              <a:ext uri="{FF2B5EF4-FFF2-40B4-BE49-F238E27FC236}">
                <a16:creationId xmlns:a16="http://schemas.microsoft.com/office/drawing/2014/main" id="{965E8BE6-1328-46EA-A608-B4DAD9A3F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4318000"/>
            <a:ext cx="3556000" cy="580226"/>
          </a:xfrm>
          <a:prstGeom prst="rect">
            <a:avLst/>
          </a:prstGeom>
        </p:spPr>
      </p:pic>
      <p:pic>
        <p:nvPicPr>
          <p:cNvPr id="11" name="Tableau Transferts">
            <a:extLst>
              <a:ext uri="{FF2B5EF4-FFF2-40B4-BE49-F238E27FC236}">
                <a16:creationId xmlns:a16="http://schemas.microsoft.com/office/drawing/2014/main" id="{F7BDEE61-81CD-47E8-830C-D93C5A4559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1905000"/>
            <a:ext cx="4953000" cy="1608595"/>
          </a:xfrm>
          <a:prstGeom prst="rect">
            <a:avLst/>
          </a:prstGeom>
        </p:spPr>
      </p:pic>
      <p:sp>
        <p:nvSpPr>
          <p:cNvPr id="13" name="Text Box 518">
            <a:extLst>
              <a:ext uri="{FF2B5EF4-FFF2-40B4-BE49-F238E27FC236}">
                <a16:creationId xmlns:a16="http://schemas.microsoft.com/office/drawing/2014/main" id="{A581C97D-D277-466A-B4CD-74A445717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410" y="4434765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Actuellement AP 50%.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0231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ym typeface="Wingdings" panose="05000000000000000000" pitchFamily="2" charset="2"/>
              </a:rPr>
              <a:t>PIC #37 : Plan d’action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91980" y="6192682"/>
            <a:ext cx="3240000" cy="439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11EBCC-A021-44A8-8E21-C86F7CDA0288}"/>
              </a:ext>
            </a:extLst>
          </p:cNvPr>
          <p:cNvSpPr txBox="1"/>
          <p:nvPr/>
        </p:nvSpPr>
        <p:spPr>
          <a:xfrm>
            <a:off x="827582" y="1264257"/>
            <a:ext cx="78631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chemeClr val="tx2"/>
                </a:solidFill>
              </a:rPr>
              <a:t>Ambition commerciale</a:t>
            </a:r>
            <a:r>
              <a:rPr lang="fr-FR" sz="1600" dirty="0">
                <a:solidFill>
                  <a:schemeClr val="tx2"/>
                </a:solidFill>
              </a:rPr>
              <a:t>: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Confirmer volumes de 706 à 400 t/an 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L’ajustement des prévisions Airbus 2021 est attendu pour finaliser l’exercice Budgétaire (CA et </a:t>
            </a:r>
            <a:r>
              <a:rPr lang="fr-FR" sz="1600" dirty="0" err="1">
                <a:solidFill>
                  <a:schemeClr val="tx2"/>
                </a:solidFill>
              </a:rPr>
              <a:t>Uos</a:t>
            </a:r>
            <a:r>
              <a:rPr lang="fr-FR" sz="160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fr-FR" sz="16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fr-FR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Previsions</a:t>
            </a:r>
            <a:r>
              <a:rPr lang="fr-FR" sz="1600" dirty="0">
                <a:solidFill>
                  <a:schemeClr val="tx2"/>
                </a:solidFill>
                <a:sym typeface="Wingdings" panose="05000000000000000000" pitchFamily="2" charset="2"/>
              </a:rPr>
              <a:t> sur estimation de rates interne</a:t>
            </a:r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chemeClr val="tx2"/>
                </a:solidFill>
              </a:rPr>
              <a:t>Routes Industrielles </a:t>
            </a:r>
            <a:r>
              <a:rPr lang="fr-FR" sz="1600" dirty="0">
                <a:solidFill>
                  <a:schemeClr val="tx2"/>
                </a:solidFill>
              </a:rPr>
              <a:t>: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Revoir les routes industrielles UKAD/SMX :</a:t>
            </a:r>
          </a:p>
          <a:p>
            <a:pPr lvl="2"/>
            <a:r>
              <a:rPr lang="fr-FR" sz="1600" dirty="0">
                <a:solidFill>
                  <a:schemeClr val="tx2"/>
                </a:solidFill>
              </a:rPr>
              <a:t>				 Ajustement à faire suite Prévisions Airbus </a:t>
            </a:r>
          </a:p>
          <a:p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chemeClr val="tx2"/>
                </a:solidFill>
              </a:rPr>
              <a:t>Adaptation Ouvertures aux Charges </a:t>
            </a:r>
            <a:r>
              <a:rPr lang="fr-FR" sz="1600" dirty="0">
                <a:solidFill>
                  <a:schemeClr val="tx2"/>
                </a:solidFill>
              </a:rPr>
              <a:t>: 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Développer polyvalence (ex :Presse/Scie)</a:t>
            </a:r>
          </a:p>
          <a:p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chemeClr val="tx2"/>
                </a:solidFill>
              </a:rPr>
              <a:t>Scie</a:t>
            </a:r>
            <a:r>
              <a:rPr lang="fr-FR" sz="1600" dirty="0">
                <a:solidFill>
                  <a:schemeClr val="tx2"/>
                </a:solidFill>
              </a:rPr>
              <a:t> : Intégrer la mise à longueur aux gammes pour mieux modéliser charge </a:t>
            </a:r>
          </a:p>
          <a:p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chemeClr val="tx2"/>
                </a:solidFill>
              </a:rPr>
              <a:t>Fours</a:t>
            </a:r>
            <a:r>
              <a:rPr lang="fr-FR" sz="1600" dirty="0">
                <a:solidFill>
                  <a:schemeClr val="tx2"/>
                </a:solidFill>
              </a:rPr>
              <a:t>: Plan d’action Fast Innov pour fiabiliser les fours de forge</a:t>
            </a:r>
          </a:p>
          <a:p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8" name="Image 7" descr="Une image contenant objet, horloge, moniteur, ordinateur&#10;&#10;Description générée automatiquement">
            <a:extLst>
              <a:ext uri="{FF2B5EF4-FFF2-40B4-BE49-F238E27FC236}">
                <a16:creationId xmlns:a16="http://schemas.microsoft.com/office/drawing/2014/main" id="{31EE9C8A-DE23-4D37-9D97-BF99F991A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5122473" y="1580000"/>
            <a:ext cx="416800" cy="416800"/>
          </a:xfrm>
          <a:prstGeom prst="rect">
            <a:avLst/>
          </a:prstGeom>
        </p:spPr>
      </p:pic>
      <p:pic>
        <p:nvPicPr>
          <p:cNvPr id="10" name="Image 9" descr="Une image contenant objet, horloge, moniteur, ordinateur&#10;&#10;Description générée automatiquement">
            <a:extLst>
              <a:ext uri="{FF2B5EF4-FFF2-40B4-BE49-F238E27FC236}">
                <a16:creationId xmlns:a16="http://schemas.microsoft.com/office/drawing/2014/main" id="{84AB8D65-DBDF-4F44-9CB0-3023ADA33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7631980" y="3194904"/>
            <a:ext cx="416800" cy="416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C747F89-6546-4CBA-AD01-4A8750F88F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8176467" y="4749298"/>
            <a:ext cx="279902" cy="279902"/>
          </a:xfrm>
          <a:prstGeom prst="rect">
            <a:avLst/>
          </a:prstGeom>
        </p:spPr>
      </p:pic>
      <p:pic>
        <p:nvPicPr>
          <p:cNvPr id="14" name="Image 13" descr="Une image contenant objet, horloge, moniteur, ordinateur&#10;&#10;Description générée automatiquement">
            <a:extLst>
              <a:ext uri="{FF2B5EF4-FFF2-40B4-BE49-F238E27FC236}">
                <a16:creationId xmlns:a16="http://schemas.microsoft.com/office/drawing/2014/main" id="{11C7C9DA-4C03-42D5-B245-2E0AC790B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5539273" y="3843968"/>
            <a:ext cx="416800" cy="4168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A0EEB8C-C641-43ED-8CE9-7B1C11E002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3852564" y="2285997"/>
            <a:ext cx="279902" cy="2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ECROUTEUSE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1"/>
          <p:cNvSpPr txBox="1">
            <a:spLocks/>
          </p:cNvSpPr>
          <p:nvPr/>
        </p:nvSpPr>
        <p:spPr>
          <a:xfrm>
            <a:off x="8709170" y="643970"/>
            <a:ext cx="434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320</a:t>
            </a:r>
          </a:p>
        </p:txBody>
      </p:sp>
      <p:sp>
        <p:nvSpPr>
          <p:cNvPr id="18" name="Text Box 518">
            <a:extLst>
              <a:ext uri="{FF2B5EF4-FFF2-40B4-BE49-F238E27FC236}">
                <a16:creationId xmlns:a16="http://schemas.microsoft.com/office/drawing/2014/main" id="{1F9416B1-5EA0-4B6A-A71D-C855865DA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305" y="3860527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Ouverture ajustées de 1 à 3 x8 </a:t>
            </a:r>
            <a:r>
              <a:rPr lang="fr-FR" altLang="en-US" sz="11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grace</a:t>
            </a: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à la polyvalence expé + scies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11" name="Picture 21">
            <a:extLst>
              <a:ext uri="{FF2B5EF4-FFF2-40B4-BE49-F238E27FC236}">
                <a16:creationId xmlns:a16="http://schemas.microsoft.com/office/drawing/2014/main" id="{14CC7FF1-B77E-4361-BC55-647156820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25500"/>
            <a:ext cx="3556000" cy="1553482"/>
          </a:xfrm>
          <a:prstGeom prst="rect">
            <a:avLst/>
          </a:prstGeom>
        </p:spPr>
      </p:pic>
      <p:pic>
        <p:nvPicPr>
          <p:cNvPr id="13" name="MacroMarket">
            <a:extLst>
              <a:ext uri="{FF2B5EF4-FFF2-40B4-BE49-F238E27FC236}">
                <a16:creationId xmlns:a16="http://schemas.microsoft.com/office/drawing/2014/main" id="{F6220337-F061-4D92-8497-ED2974C67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628900"/>
            <a:ext cx="3556000" cy="1485542"/>
          </a:xfrm>
          <a:prstGeom prst="rect">
            <a:avLst/>
          </a:prstGeom>
        </p:spPr>
      </p:pic>
      <p:pic>
        <p:nvPicPr>
          <p:cNvPr id="14" name="Tableau Charges">
            <a:extLst>
              <a:ext uri="{FF2B5EF4-FFF2-40B4-BE49-F238E27FC236}">
                <a16:creationId xmlns:a16="http://schemas.microsoft.com/office/drawing/2014/main" id="{6921E9CC-D12B-4929-B2E8-11D3EA3F9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200"/>
            <a:ext cx="4953000" cy="888847"/>
          </a:xfrm>
          <a:prstGeom prst="rect">
            <a:avLst/>
          </a:prstGeom>
        </p:spPr>
      </p:pic>
      <p:pic>
        <p:nvPicPr>
          <p:cNvPr id="15" name="Parametres PdC">
            <a:extLst>
              <a:ext uri="{FF2B5EF4-FFF2-40B4-BE49-F238E27FC236}">
                <a16:creationId xmlns:a16="http://schemas.microsoft.com/office/drawing/2014/main" id="{82FA977E-9A50-45C2-8A2D-0F99A51C4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4318000"/>
            <a:ext cx="3556000" cy="580226"/>
          </a:xfrm>
          <a:prstGeom prst="rect">
            <a:avLst/>
          </a:prstGeom>
        </p:spPr>
      </p:pic>
      <p:pic>
        <p:nvPicPr>
          <p:cNvPr id="16" name="Tableau Transferts">
            <a:extLst>
              <a:ext uri="{FF2B5EF4-FFF2-40B4-BE49-F238E27FC236}">
                <a16:creationId xmlns:a16="http://schemas.microsoft.com/office/drawing/2014/main" id="{97A3D5BF-A070-4501-B19E-919FFBFE7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1905000"/>
            <a:ext cx="4953000" cy="1608595"/>
          </a:xfrm>
          <a:prstGeom prst="rect">
            <a:avLst/>
          </a:prstGeom>
        </p:spPr>
      </p:pic>
      <p:sp>
        <p:nvSpPr>
          <p:cNvPr id="17" name="Text Box 518">
            <a:extLst>
              <a:ext uri="{FF2B5EF4-FFF2-40B4-BE49-F238E27FC236}">
                <a16:creationId xmlns:a16="http://schemas.microsoft.com/office/drawing/2014/main" id="{A8BA472E-495E-488D-8E9F-FD3719A0E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867617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Actuellement AP 50%.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31296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 1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1"/>
          <p:cNvSpPr txBox="1">
            <a:spLocks/>
          </p:cNvSpPr>
          <p:nvPr/>
        </p:nvSpPr>
        <p:spPr>
          <a:xfrm>
            <a:off x="8709170" y="643970"/>
            <a:ext cx="434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321</a:t>
            </a:r>
          </a:p>
        </p:txBody>
      </p:sp>
      <p:sp>
        <p:nvSpPr>
          <p:cNvPr id="7" name="Text Box 518"/>
          <p:cNvSpPr txBox="1">
            <a:spLocks noChangeArrowheads="1"/>
          </p:cNvSpPr>
          <p:nvPr/>
        </p:nvSpPr>
        <p:spPr bwMode="auto">
          <a:xfrm>
            <a:off x="4010024" y="3753093"/>
            <a:ext cx="5033590" cy="91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Attention mise à longueur non intégré aux gammes</a:t>
            </a:r>
          </a:p>
          <a:p>
            <a:pPr marL="171450" indent="-171450">
              <a:buFont typeface="Wingdings" panose="05000000000000000000" pitchFamily="2" charset="2"/>
              <a:buChar char="à"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Ouverture en 3X8</a:t>
            </a:r>
            <a:endParaRPr lang="fr-FR" altLang="en-US" sz="5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13" name="Picture 21">
            <a:extLst>
              <a:ext uri="{FF2B5EF4-FFF2-40B4-BE49-F238E27FC236}">
                <a16:creationId xmlns:a16="http://schemas.microsoft.com/office/drawing/2014/main" id="{EFC1B9BE-7DB0-4E4C-AF9B-C28DAE873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25500"/>
            <a:ext cx="3556000" cy="1553482"/>
          </a:xfrm>
          <a:prstGeom prst="rect">
            <a:avLst/>
          </a:prstGeom>
        </p:spPr>
      </p:pic>
      <p:pic>
        <p:nvPicPr>
          <p:cNvPr id="14" name="MacroMarket">
            <a:extLst>
              <a:ext uri="{FF2B5EF4-FFF2-40B4-BE49-F238E27FC236}">
                <a16:creationId xmlns:a16="http://schemas.microsoft.com/office/drawing/2014/main" id="{C5FC492C-D6B8-420E-84C6-27467C53B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628900"/>
            <a:ext cx="3556000" cy="1485542"/>
          </a:xfrm>
          <a:prstGeom prst="rect">
            <a:avLst/>
          </a:prstGeom>
        </p:spPr>
      </p:pic>
      <p:pic>
        <p:nvPicPr>
          <p:cNvPr id="15" name="Tableau Charges">
            <a:extLst>
              <a:ext uri="{FF2B5EF4-FFF2-40B4-BE49-F238E27FC236}">
                <a16:creationId xmlns:a16="http://schemas.microsoft.com/office/drawing/2014/main" id="{DEFDCCF5-EC66-4B6C-8329-8E61DB656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200"/>
            <a:ext cx="4953000" cy="888847"/>
          </a:xfrm>
          <a:prstGeom prst="rect">
            <a:avLst/>
          </a:prstGeom>
        </p:spPr>
      </p:pic>
      <p:pic>
        <p:nvPicPr>
          <p:cNvPr id="16" name="Parametres PdC">
            <a:extLst>
              <a:ext uri="{FF2B5EF4-FFF2-40B4-BE49-F238E27FC236}">
                <a16:creationId xmlns:a16="http://schemas.microsoft.com/office/drawing/2014/main" id="{40778407-FA2F-4AE9-AD7D-1CCD99B50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4318000"/>
            <a:ext cx="3556000" cy="580226"/>
          </a:xfrm>
          <a:prstGeom prst="rect">
            <a:avLst/>
          </a:prstGeom>
        </p:spPr>
      </p:pic>
      <p:pic>
        <p:nvPicPr>
          <p:cNvPr id="17" name="Tableau Transferts">
            <a:extLst>
              <a:ext uri="{FF2B5EF4-FFF2-40B4-BE49-F238E27FC236}">
                <a16:creationId xmlns:a16="http://schemas.microsoft.com/office/drawing/2014/main" id="{B0BA9A4B-7B43-40C2-81CE-80030D84F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1905000"/>
            <a:ext cx="4953000" cy="1608595"/>
          </a:xfrm>
          <a:prstGeom prst="rect">
            <a:avLst/>
          </a:prstGeom>
        </p:spPr>
      </p:pic>
      <p:sp>
        <p:nvSpPr>
          <p:cNvPr id="18" name="Text Box 518">
            <a:extLst>
              <a:ext uri="{FF2B5EF4-FFF2-40B4-BE49-F238E27FC236}">
                <a16:creationId xmlns:a16="http://schemas.microsoft.com/office/drawing/2014/main" id="{F0F018C7-8541-4CDD-ABA4-362FCDC9E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410" y="5142164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Actuellement AP 50%.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80788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 BEHRINGER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1"/>
          <p:cNvSpPr txBox="1">
            <a:spLocks/>
          </p:cNvSpPr>
          <p:nvPr/>
        </p:nvSpPr>
        <p:spPr>
          <a:xfrm>
            <a:off x="8709170" y="643970"/>
            <a:ext cx="434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322</a:t>
            </a:r>
          </a:p>
        </p:txBody>
      </p:sp>
      <p:sp>
        <p:nvSpPr>
          <p:cNvPr id="7" name="Text Box 518"/>
          <p:cNvSpPr txBox="1">
            <a:spLocks noChangeArrowheads="1"/>
          </p:cNvSpPr>
          <p:nvPr/>
        </p:nvSpPr>
        <p:spPr bwMode="auto">
          <a:xfrm>
            <a:off x="4010024" y="3753093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</a:rPr>
              <a:t>Ouvertures supplémentaires ponctuelles avec polyvalence presse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B9F4472-2D29-414D-95CA-A2C6C395E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24" y="949739"/>
            <a:ext cx="3554276" cy="1554615"/>
          </a:xfrm>
          <a:prstGeom prst="rect">
            <a:avLst/>
          </a:prstGeom>
        </p:spPr>
      </p:pic>
      <p:pic>
        <p:nvPicPr>
          <p:cNvPr id="14" name="Picture 21">
            <a:extLst>
              <a:ext uri="{FF2B5EF4-FFF2-40B4-BE49-F238E27FC236}">
                <a16:creationId xmlns:a16="http://schemas.microsoft.com/office/drawing/2014/main" id="{304B3F1B-1FC4-4729-B98B-6C6AFAA8B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825500"/>
            <a:ext cx="3556000" cy="1553482"/>
          </a:xfrm>
          <a:prstGeom prst="rect">
            <a:avLst/>
          </a:prstGeom>
        </p:spPr>
      </p:pic>
      <p:pic>
        <p:nvPicPr>
          <p:cNvPr id="15" name="MacroMarket">
            <a:extLst>
              <a:ext uri="{FF2B5EF4-FFF2-40B4-BE49-F238E27FC236}">
                <a16:creationId xmlns:a16="http://schemas.microsoft.com/office/drawing/2014/main" id="{B01B9E8E-D680-4306-949E-2F38BB681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2628900"/>
            <a:ext cx="3556000" cy="1485542"/>
          </a:xfrm>
          <a:prstGeom prst="rect">
            <a:avLst/>
          </a:prstGeom>
        </p:spPr>
      </p:pic>
      <p:pic>
        <p:nvPicPr>
          <p:cNvPr id="16" name="Tableau Charges">
            <a:extLst>
              <a:ext uri="{FF2B5EF4-FFF2-40B4-BE49-F238E27FC236}">
                <a16:creationId xmlns:a16="http://schemas.microsoft.com/office/drawing/2014/main" id="{3E9BD567-38C1-427A-B01F-3C222B3CF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838200"/>
            <a:ext cx="4953000" cy="888847"/>
          </a:xfrm>
          <a:prstGeom prst="rect">
            <a:avLst/>
          </a:prstGeom>
        </p:spPr>
      </p:pic>
      <p:pic>
        <p:nvPicPr>
          <p:cNvPr id="17" name="Parametres PdC">
            <a:extLst>
              <a:ext uri="{FF2B5EF4-FFF2-40B4-BE49-F238E27FC236}">
                <a16:creationId xmlns:a16="http://schemas.microsoft.com/office/drawing/2014/main" id="{E43D3628-8550-4B1C-9D48-AA12E7F57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00" y="4318000"/>
            <a:ext cx="3556000" cy="580226"/>
          </a:xfrm>
          <a:prstGeom prst="rect">
            <a:avLst/>
          </a:prstGeom>
        </p:spPr>
      </p:pic>
      <p:pic>
        <p:nvPicPr>
          <p:cNvPr id="18" name="Tableau Transferts">
            <a:extLst>
              <a:ext uri="{FF2B5EF4-FFF2-40B4-BE49-F238E27FC236}">
                <a16:creationId xmlns:a16="http://schemas.microsoft.com/office/drawing/2014/main" id="{0B8D1190-AE3B-44D8-B03D-411B692A98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1905000"/>
            <a:ext cx="4953000" cy="1608595"/>
          </a:xfrm>
          <a:prstGeom prst="rect">
            <a:avLst/>
          </a:prstGeom>
        </p:spPr>
      </p:pic>
      <p:sp>
        <p:nvSpPr>
          <p:cNvPr id="19" name="Text Box 518">
            <a:extLst>
              <a:ext uri="{FF2B5EF4-FFF2-40B4-BE49-F238E27FC236}">
                <a16:creationId xmlns:a16="http://schemas.microsoft.com/office/drawing/2014/main" id="{D23C727F-17FC-4DA1-9D70-559785AF2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410" y="4706656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Actuellement AP 50%.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80788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CONTROLE US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1"/>
          <p:cNvSpPr txBox="1">
            <a:spLocks/>
          </p:cNvSpPr>
          <p:nvPr/>
        </p:nvSpPr>
        <p:spPr>
          <a:xfrm>
            <a:off x="8709170" y="643970"/>
            <a:ext cx="434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323</a:t>
            </a:r>
          </a:p>
        </p:txBody>
      </p:sp>
      <p:sp>
        <p:nvSpPr>
          <p:cNvPr id="7" name="Text Box 518"/>
          <p:cNvSpPr txBox="1">
            <a:spLocks noChangeArrowheads="1"/>
          </p:cNvSpPr>
          <p:nvPr/>
        </p:nvSpPr>
        <p:spPr bwMode="auto">
          <a:xfrm>
            <a:off x="4010024" y="3753093"/>
            <a:ext cx="5033590" cy="98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Ouverture supplémentaire par engagement prestataire sur site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Actuellement en 1X8 par détachement opérateur sur Firminy</a:t>
            </a: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altLang="en-US" sz="5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13" name="Picture 21">
            <a:extLst>
              <a:ext uri="{FF2B5EF4-FFF2-40B4-BE49-F238E27FC236}">
                <a16:creationId xmlns:a16="http://schemas.microsoft.com/office/drawing/2014/main" id="{5C7E1DD5-4B8E-4D01-974C-6F28A4B97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25500"/>
            <a:ext cx="3556000" cy="1553482"/>
          </a:xfrm>
          <a:prstGeom prst="rect">
            <a:avLst/>
          </a:prstGeom>
        </p:spPr>
      </p:pic>
      <p:pic>
        <p:nvPicPr>
          <p:cNvPr id="14" name="MacroMarket">
            <a:extLst>
              <a:ext uri="{FF2B5EF4-FFF2-40B4-BE49-F238E27FC236}">
                <a16:creationId xmlns:a16="http://schemas.microsoft.com/office/drawing/2014/main" id="{92AE4BD7-2243-4A93-8888-7DEA6A5B6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628900"/>
            <a:ext cx="3556000" cy="1485542"/>
          </a:xfrm>
          <a:prstGeom prst="rect">
            <a:avLst/>
          </a:prstGeom>
        </p:spPr>
      </p:pic>
      <p:pic>
        <p:nvPicPr>
          <p:cNvPr id="15" name="Tableau Charges">
            <a:extLst>
              <a:ext uri="{FF2B5EF4-FFF2-40B4-BE49-F238E27FC236}">
                <a16:creationId xmlns:a16="http://schemas.microsoft.com/office/drawing/2014/main" id="{5FFE0D29-DE2A-41FA-950C-16E206BB4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200"/>
            <a:ext cx="4953000" cy="888847"/>
          </a:xfrm>
          <a:prstGeom prst="rect">
            <a:avLst/>
          </a:prstGeom>
        </p:spPr>
      </p:pic>
      <p:pic>
        <p:nvPicPr>
          <p:cNvPr id="16" name="Parametres PdC">
            <a:extLst>
              <a:ext uri="{FF2B5EF4-FFF2-40B4-BE49-F238E27FC236}">
                <a16:creationId xmlns:a16="http://schemas.microsoft.com/office/drawing/2014/main" id="{AADEF6B1-2482-479B-ABE2-52DB5C2F5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4318000"/>
            <a:ext cx="3556000" cy="580226"/>
          </a:xfrm>
          <a:prstGeom prst="rect">
            <a:avLst/>
          </a:prstGeom>
        </p:spPr>
      </p:pic>
      <p:pic>
        <p:nvPicPr>
          <p:cNvPr id="17" name="Tableau Transferts">
            <a:extLst>
              <a:ext uri="{FF2B5EF4-FFF2-40B4-BE49-F238E27FC236}">
                <a16:creationId xmlns:a16="http://schemas.microsoft.com/office/drawing/2014/main" id="{0E1731BF-1CC5-441E-B9A2-A96D851FA4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1905000"/>
            <a:ext cx="4953000" cy="1608595"/>
          </a:xfrm>
          <a:prstGeom prst="rect">
            <a:avLst/>
          </a:prstGeom>
        </p:spPr>
      </p:pic>
      <p:sp>
        <p:nvSpPr>
          <p:cNvPr id="18" name="Text Box 518">
            <a:extLst>
              <a:ext uri="{FF2B5EF4-FFF2-40B4-BE49-F238E27FC236}">
                <a16:creationId xmlns:a16="http://schemas.microsoft.com/office/drawing/2014/main" id="{726BC13D-0F40-41A1-8425-7111CADDA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410" y="4816002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Actuellement AP 50%.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3940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998" y="3172265"/>
            <a:ext cx="7486401" cy="1512168"/>
          </a:xfrm>
        </p:spPr>
        <p:txBody>
          <a:bodyPr/>
          <a:lstStyle/>
          <a:p>
            <a:r>
              <a:rPr lang="fr-FR" dirty="0"/>
              <a:t>PLAN D’ACTION</a:t>
            </a:r>
            <a:br>
              <a:rPr lang="fr-FR" dirty="0"/>
            </a:br>
            <a:br>
              <a:rPr lang="fr-FR" dirty="0"/>
            </a:br>
            <a:r>
              <a:rPr lang="fr-F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0164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ym typeface="Wingdings" panose="05000000000000000000" pitchFamily="2" charset="2"/>
              </a:rPr>
              <a:t>PIC #38 : Plan d’action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91980" y="6192682"/>
            <a:ext cx="3240000" cy="439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11EBCC-A021-44A8-8E21-C86F7CDA0288}"/>
              </a:ext>
            </a:extLst>
          </p:cNvPr>
          <p:cNvSpPr txBox="1"/>
          <p:nvPr/>
        </p:nvSpPr>
        <p:spPr>
          <a:xfrm>
            <a:off x="827582" y="1264257"/>
            <a:ext cx="78631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fr-FR" sz="1600" dirty="0">
              <a:solidFill>
                <a:schemeClr val="tx2"/>
              </a:solidFill>
            </a:endParaRPr>
          </a:p>
          <a:p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chemeClr val="tx2"/>
                </a:solidFill>
              </a:rPr>
              <a:t>Adaptation Ouvertures aux Charges </a:t>
            </a:r>
            <a:r>
              <a:rPr lang="fr-FR" sz="1600" dirty="0">
                <a:solidFill>
                  <a:schemeClr val="tx2"/>
                </a:solidFill>
              </a:rPr>
              <a:t>: 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Activité partielle, Développer polyvalence (ex :Presse/Scie), </a:t>
            </a:r>
          </a:p>
          <a:p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chemeClr val="tx2"/>
                </a:solidFill>
              </a:rPr>
              <a:t>Scie</a:t>
            </a:r>
            <a:r>
              <a:rPr lang="fr-FR" sz="1600" dirty="0">
                <a:solidFill>
                  <a:schemeClr val="tx2"/>
                </a:solidFill>
              </a:rPr>
              <a:t> : Intégrer la mise à longueur aux gammes pour mieux modéliser charge </a:t>
            </a:r>
          </a:p>
          <a:p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chemeClr val="tx2"/>
                </a:solidFill>
              </a:rPr>
              <a:t>Fours</a:t>
            </a:r>
            <a:r>
              <a:rPr lang="fr-FR" sz="1600" dirty="0">
                <a:solidFill>
                  <a:schemeClr val="tx2"/>
                </a:solidFill>
              </a:rPr>
              <a:t>: Plan d’action Fast Innov pour fiabiliser les fours de forge</a:t>
            </a:r>
          </a:p>
          <a:p>
            <a:pPr marL="285750" indent="-285750">
              <a:buFontTx/>
              <a:buChar char="-"/>
            </a:pPr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chemeClr val="tx2"/>
                </a:solidFill>
              </a:rPr>
              <a:t>Routes Industrielles </a:t>
            </a:r>
            <a:r>
              <a:rPr lang="fr-FR" sz="1600" dirty="0">
                <a:solidFill>
                  <a:schemeClr val="tx2"/>
                </a:solidFill>
              </a:rPr>
              <a:t>: Les critères de choix sont :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Réussite de gamme de forgeage en rupture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Qualification nécessaire pour la mise en </a:t>
            </a:r>
            <a:r>
              <a:rPr lang="fr-FR" sz="1600" dirty="0" err="1">
                <a:solidFill>
                  <a:schemeClr val="tx2"/>
                </a:solidFill>
              </a:rPr>
              <a:t>oeuvre</a:t>
            </a:r>
            <a:endParaRPr lang="fr-FR" sz="1600" dirty="0">
              <a:solidFill>
                <a:schemeClr val="tx2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Equilibre Charge/Capa UKAD vs SMX.</a:t>
            </a:r>
          </a:p>
          <a:p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04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892651" y="2108299"/>
            <a:ext cx="234391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" dirty="0">
                <a:solidFill>
                  <a:srgbClr val="FF0000"/>
                </a:solidFill>
              </a:rPr>
              <a:t>Option Explicit</a:t>
            </a: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Sub</a:t>
            </a:r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ListerShapes</a:t>
            </a:r>
            <a:r>
              <a:rPr lang="fr-FR" sz="400" dirty="0">
                <a:solidFill>
                  <a:srgbClr val="FF0000"/>
                </a:solidFill>
              </a:rPr>
              <a:t>()</a:t>
            </a:r>
          </a:p>
          <a:p>
            <a:r>
              <a:rPr lang="fr-FR" sz="400" dirty="0">
                <a:solidFill>
                  <a:srgbClr val="FF0000"/>
                </a:solidFill>
              </a:rPr>
              <a:t> Dim Diapo As Slide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Dim Message As String</a:t>
            </a:r>
          </a:p>
          <a:p>
            <a:r>
              <a:rPr lang="fr-FR" sz="400" dirty="0">
                <a:solidFill>
                  <a:srgbClr val="FF0000"/>
                </a:solidFill>
              </a:rPr>
              <a:t> Dim S As Shape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Message = "Liste des </a:t>
            </a:r>
            <a:r>
              <a:rPr lang="fr-FR" sz="400" dirty="0" err="1">
                <a:solidFill>
                  <a:srgbClr val="FF0000"/>
                </a:solidFill>
              </a:rPr>
              <a:t>Shapes</a:t>
            </a:r>
            <a:r>
              <a:rPr lang="fr-FR" sz="400" dirty="0">
                <a:solidFill>
                  <a:srgbClr val="FF0000"/>
                </a:solidFill>
              </a:rPr>
              <a:t>" &amp; </a:t>
            </a:r>
            <a:r>
              <a:rPr lang="fr-FR" sz="400" dirty="0" err="1">
                <a:solidFill>
                  <a:srgbClr val="FF0000"/>
                </a:solidFill>
              </a:rPr>
              <a:t>vbCr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With</a:t>
            </a:r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ActivePresentation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For </a:t>
            </a:r>
            <a:r>
              <a:rPr lang="fr-FR" sz="400" dirty="0" err="1">
                <a:solidFill>
                  <a:srgbClr val="FF0000"/>
                </a:solidFill>
              </a:rPr>
              <a:t>Each</a:t>
            </a:r>
            <a:r>
              <a:rPr lang="fr-FR" sz="400" dirty="0">
                <a:solidFill>
                  <a:srgbClr val="FF0000"/>
                </a:solidFill>
              </a:rPr>
              <a:t> Diapo In .Slides</a:t>
            </a:r>
          </a:p>
          <a:p>
            <a:r>
              <a:rPr lang="fr-FR" sz="400" dirty="0">
                <a:solidFill>
                  <a:srgbClr val="FF0000"/>
                </a:solidFill>
              </a:rPr>
              <a:t> Message = Message &amp; "Diapo numéro : " &amp; </a:t>
            </a:r>
            <a:r>
              <a:rPr lang="fr-FR" sz="400" dirty="0" err="1">
                <a:solidFill>
                  <a:srgbClr val="FF0000"/>
                </a:solidFill>
              </a:rPr>
              <a:t>Diapo.SlideNumber</a:t>
            </a:r>
            <a:r>
              <a:rPr lang="fr-FR" sz="400" dirty="0">
                <a:solidFill>
                  <a:srgbClr val="FF0000"/>
                </a:solidFill>
              </a:rPr>
              <a:t> &amp; "  -  </a:t>
            </a:r>
            <a:r>
              <a:rPr lang="fr-FR" sz="400" dirty="0" err="1">
                <a:solidFill>
                  <a:srgbClr val="FF0000"/>
                </a:solidFill>
              </a:rPr>
              <a:t>SlideID</a:t>
            </a:r>
            <a:r>
              <a:rPr lang="fr-FR" sz="400" dirty="0">
                <a:solidFill>
                  <a:srgbClr val="FF0000"/>
                </a:solidFill>
              </a:rPr>
              <a:t> : " &amp; </a:t>
            </a:r>
            <a:r>
              <a:rPr lang="fr-FR" sz="400" dirty="0" err="1">
                <a:solidFill>
                  <a:srgbClr val="FF0000"/>
                </a:solidFill>
              </a:rPr>
              <a:t>Diapo.SlideID</a:t>
            </a:r>
            <a:r>
              <a:rPr lang="fr-FR" sz="400" dirty="0">
                <a:solidFill>
                  <a:srgbClr val="FF0000"/>
                </a:solidFill>
              </a:rPr>
              <a:t> &amp; </a:t>
            </a:r>
            <a:r>
              <a:rPr lang="fr-FR" sz="400" dirty="0" err="1">
                <a:solidFill>
                  <a:srgbClr val="FF0000"/>
                </a:solidFill>
              </a:rPr>
              <a:t>vbCr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'For </a:t>
            </a:r>
            <a:r>
              <a:rPr lang="fr-FR" sz="400" dirty="0" err="1">
                <a:solidFill>
                  <a:srgbClr val="FF0000"/>
                </a:solidFill>
              </a:rPr>
              <a:t>Each</a:t>
            </a:r>
            <a:r>
              <a:rPr lang="fr-FR" sz="400" dirty="0">
                <a:solidFill>
                  <a:srgbClr val="FF0000"/>
                </a:solidFill>
              </a:rPr>
              <a:t> S In </a:t>
            </a:r>
            <a:r>
              <a:rPr lang="fr-FR" sz="400" dirty="0" err="1">
                <a:solidFill>
                  <a:srgbClr val="FF0000"/>
                </a:solidFill>
              </a:rPr>
              <a:t>Diapo.Shapes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'Message = Message &amp; "Shape : " &amp; </a:t>
            </a:r>
            <a:r>
              <a:rPr lang="fr-FR" sz="400" dirty="0" err="1">
                <a:solidFill>
                  <a:srgbClr val="FF0000"/>
                </a:solidFill>
              </a:rPr>
              <a:t>S.Name</a:t>
            </a:r>
            <a:r>
              <a:rPr lang="fr-FR" sz="400" dirty="0">
                <a:solidFill>
                  <a:srgbClr val="FF0000"/>
                </a:solidFill>
              </a:rPr>
              <a:t> &amp; </a:t>
            </a:r>
            <a:r>
              <a:rPr lang="fr-FR" sz="400" dirty="0" err="1">
                <a:solidFill>
                  <a:srgbClr val="FF0000"/>
                </a:solidFill>
              </a:rPr>
              <a:t>vbCr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'</a:t>
            </a:r>
            <a:r>
              <a:rPr lang="fr-FR" sz="400" dirty="0" err="1">
                <a:solidFill>
                  <a:srgbClr val="FF0000"/>
                </a:solidFill>
              </a:rPr>
              <a:t>Next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Next</a:t>
            </a:r>
            <a:r>
              <a:rPr lang="fr-FR" sz="400" dirty="0">
                <a:solidFill>
                  <a:srgbClr val="FF0000"/>
                </a:solidFill>
              </a:rPr>
              <a:t> Diapo</a:t>
            </a:r>
          </a:p>
          <a:p>
            <a:r>
              <a:rPr lang="fr-FR" sz="400" dirty="0">
                <a:solidFill>
                  <a:srgbClr val="FF0000"/>
                </a:solidFill>
              </a:rPr>
              <a:t> End </a:t>
            </a:r>
            <a:r>
              <a:rPr lang="fr-FR" sz="400" dirty="0" err="1">
                <a:solidFill>
                  <a:srgbClr val="FF0000"/>
                </a:solidFill>
              </a:rPr>
              <a:t>With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MsgBox</a:t>
            </a:r>
            <a:r>
              <a:rPr lang="fr-FR" sz="400" dirty="0">
                <a:solidFill>
                  <a:srgbClr val="FF0000"/>
                </a:solidFill>
              </a:rPr>
              <a:t> Message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End </a:t>
            </a:r>
            <a:r>
              <a:rPr lang="fr-FR" sz="400" dirty="0" err="1">
                <a:solidFill>
                  <a:srgbClr val="FF0000"/>
                </a:solidFill>
              </a:rPr>
              <a:t>Sub</a:t>
            </a:r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 err="1">
                <a:solidFill>
                  <a:srgbClr val="FF0000"/>
                </a:solidFill>
              </a:rPr>
              <a:t>Sub</a:t>
            </a:r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Met_Num_SlideID_sur_Diapo</a:t>
            </a:r>
            <a:r>
              <a:rPr lang="fr-FR" sz="400" dirty="0">
                <a:solidFill>
                  <a:srgbClr val="FF0000"/>
                </a:solidFill>
              </a:rPr>
              <a:t>()</a:t>
            </a: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' déclaration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Dim Diapo As Slide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Dim Message As String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Dim S As Shape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Dim </a:t>
            </a:r>
            <a:r>
              <a:rPr lang="fr-FR" sz="400" dirty="0" err="1">
                <a:solidFill>
                  <a:srgbClr val="FF0000"/>
                </a:solidFill>
              </a:rPr>
              <a:t>sld</a:t>
            </a:r>
            <a:r>
              <a:rPr lang="fr-FR" sz="400" dirty="0">
                <a:solidFill>
                  <a:srgbClr val="FF0000"/>
                </a:solidFill>
              </a:rPr>
              <a:t> As Slide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Dim </a:t>
            </a:r>
            <a:r>
              <a:rPr lang="fr-FR" sz="400" dirty="0" err="1">
                <a:solidFill>
                  <a:srgbClr val="FF0000"/>
                </a:solidFill>
              </a:rPr>
              <a:t>shp</a:t>
            </a:r>
            <a:r>
              <a:rPr lang="fr-FR" sz="400" dirty="0">
                <a:solidFill>
                  <a:srgbClr val="FF0000"/>
                </a:solidFill>
              </a:rPr>
              <a:t> As Shape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Dim </a:t>
            </a:r>
            <a:r>
              <a:rPr lang="fr-FR" sz="400" dirty="0" err="1">
                <a:solidFill>
                  <a:srgbClr val="FF0000"/>
                </a:solidFill>
              </a:rPr>
              <a:t>NumDiap</a:t>
            </a:r>
            <a:r>
              <a:rPr lang="fr-FR" sz="400" dirty="0">
                <a:solidFill>
                  <a:srgbClr val="FF0000"/>
                </a:solidFill>
              </a:rPr>
              <a:t> As </a:t>
            </a:r>
            <a:r>
              <a:rPr lang="fr-FR" sz="400" dirty="0" err="1">
                <a:solidFill>
                  <a:srgbClr val="FF0000"/>
                </a:solidFill>
              </a:rPr>
              <a:t>Integer</a:t>
            </a:r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 err="1">
                <a:solidFill>
                  <a:srgbClr val="FF0000"/>
                </a:solidFill>
              </a:rPr>
              <a:t>NumDiap</a:t>
            </a:r>
            <a:r>
              <a:rPr lang="fr-FR" sz="400" dirty="0">
                <a:solidFill>
                  <a:srgbClr val="FF0000"/>
                </a:solidFill>
              </a:rPr>
              <a:t> = 1</a:t>
            </a: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 err="1">
                <a:solidFill>
                  <a:srgbClr val="FF0000"/>
                </a:solidFill>
              </a:rPr>
              <a:t>With</a:t>
            </a:r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ActivePresentation</a:t>
            </a:r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   For </a:t>
            </a:r>
            <a:r>
              <a:rPr lang="fr-FR" sz="400" dirty="0" err="1">
                <a:solidFill>
                  <a:srgbClr val="FF0000"/>
                </a:solidFill>
              </a:rPr>
              <a:t>Each</a:t>
            </a:r>
            <a:r>
              <a:rPr lang="fr-FR" sz="400" dirty="0">
                <a:solidFill>
                  <a:srgbClr val="FF0000"/>
                </a:solidFill>
              </a:rPr>
              <a:t> Diapo In .Slides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   </a:t>
            </a:r>
            <a:r>
              <a:rPr lang="fr-FR" sz="400" dirty="0" err="1">
                <a:solidFill>
                  <a:srgbClr val="FF0000"/>
                </a:solidFill>
              </a:rPr>
              <a:t>NumDiap</a:t>
            </a:r>
            <a:r>
              <a:rPr lang="fr-FR" sz="400" dirty="0">
                <a:solidFill>
                  <a:srgbClr val="FF0000"/>
                </a:solidFill>
              </a:rPr>
              <a:t> = </a:t>
            </a:r>
            <a:r>
              <a:rPr lang="fr-FR" sz="400" dirty="0" err="1">
                <a:solidFill>
                  <a:srgbClr val="FF0000"/>
                </a:solidFill>
              </a:rPr>
              <a:t>NumDiap</a:t>
            </a:r>
            <a:r>
              <a:rPr lang="fr-FR" sz="400" dirty="0">
                <a:solidFill>
                  <a:srgbClr val="FF0000"/>
                </a:solidFill>
              </a:rPr>
              <a:t> + 1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   Set </a:t>
            </a:r>
            <a:r>
              <a:rPr lang="fr-FR" sz="400" dirty="0" err="1">
                <a:solidFill>
                  <a:srgbClr val="FF0000"/>
                </a:solidFill>
              </a:rPr>
              <a:t>sld</a:t>
            </a:r>
            <a:r>
              <a:rPr lang="fr-FR" sz="400" dirty="0">
                <a:solidFill>
                  <a:srgbClr val="FF0000"/>
                </a:solidFill>
              </a:rPr>
              <a:t> = </a:t>
            </a:r>
            <a:r>
              <a:rPr lang="fr-FR" sz="400" dirty="0" err="1">
                <a:solidFill>
                  <a:srgbClr val="FF0000"/>
                </a:solidFill>
              </a:rPr>
              <a:t>ActivePresentation.Slides</a:t>
            </a:r>
            <a:r>
              <a:rPr lang="fr-FR" sz="400" dirty="0">
                <a:solidFill>
                  <a:srgbClr val="FF0000"/>
                </a:solidFill>
              </a:rPr>
              <a:t>(</a:t>
            </a:r>
            <a:r>
              <a:rPr lang="fr-FR" sz="400" dirty="0" err="1">
                <a:solidFill>
                  <a:srgbClr val="FF0000"/>
                </a:solidFill>
              </a:rPr>
              <a:t>NumDiap</a:t>
            </a:r>
            <a:r>
              <a:rPr lang="fr-FR" sz="400" dirty="0">
                <a:solidFill>
                  <a:srgbClr val="FF0000"/>
                </a:solidFill>
              </a:rPr>
              <a:t>)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' création de la zone de texte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   Set </a:t>
            </a:r>
            <a:r>
              <a:rPr lang="fr-FR" sz="400" dirty="0" err="1">
                <a:solidFill>
                  <a:srgbClr val="FF0000"/>
                </a:solidFill>
              </a:rPr>
              <a:t>shp</a:t>
            </a:r>
            <a:r>
              <a:rPr lang="fr-FR" sz="400" dirty="0">
                <a:solidFill>
                  <a:srgbClr val="FF0000"/>
                </a:solidFill>
              </a:rPr>
              <a:t> = </a:t>
            </a:r>
            <a:r>
              <a:rPr lang="fr-FR" sz="400" dirty="0" err="1">
                <a:solidFill>
                  <a:srgbClr val="FF0000"/>
                </a:solidFill>
              </a:rPr>
              <a:t>sld.Shapes.AddTextbox</a:t>
            </a:r>
            <a:r>
              <a:rPr lang="fr-FR" sz="400" dirty="0">
                <a:solidFill>
                  <a:srgbClr val="FF0000"/>
                </a:solidFill>
              </a:rPr>
              <a:t>(</a:t>
            </a:r>
            <a:r>
              <a:rPr lang="fr-FR" sz="400" dirty="0" err="1">
                <a:solidFill>
                  <a:srgbClr val="FF0000"/>
                </a:solidFill>
              </a:rPr>
              <a:t>msoTextOrientationHorizontal</a:t>
            </a:r>
            <a:r>
              <a:rPr lang="fr-FR" sz="400" dirty="0">
                <a:solidFill>
                  <a:srgbClr val="FF0000"/>
                </a:solidFill>
              </a:rPr>
              <a:t>, 450, 520, 300, 50)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' ajout du texte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</a:t>
            </a:r>
            <a:r>
              <a:rPr lang="fr-FR" sz="400" dirty="0" err="1">
                <a:solidFill>
                  <a:srgbClr val="FF0000"/>
                </a:solidFill>
              </a:rPr>
              <a:t>With</a:t>
            </a:r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shp.TextFrame.TextRange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       ' ajout du texte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   .</a:t>
            </a:r>
            <a:r>
              <a:rPr lang="fr-FR" sz="400" dirty="0" err="1">
                <a:solidFill>
                  <a:srgbClr val="FF0000"/>
                </a:solidFill>
              </a:rPr>
              <a:t>text</a:t>
            </a:r>
            <a:r>
              <a:rPr lang="fr-FR" sz="400" dirty="0">
                <a:solidFill>
                  <a:srgbClr val="FF0000"/>
                </a:solidFill>
              </a:rPr>
              <a:t> = "</a:t>
            </a:r>
            <a:r>
              <a:rPr lang="fr-FR" sz="400" dirty="0" err="1">
                <a:solidFill>
                  <a:srgbClr val="FF0000"/>
                </a:solidFill>
              </a:rPr>
              <a:t>SlideID</a:t>
            </a:r>
            <a:r>
              <a:rPr lang="fr-FR" sz="400" dirty="0">
                <a:solidFill>
                  <a:srgbClr val="FF0000"/>
                </a:solidFill>
              </a:rPr>
              <a:t>:" &amp; </a:t>
            </a:r>
            <a:r>
              <a:rPr lang="fr-FR" sz="400" dirty="0" err="1">
                <a:solidFill>
                  <a:srgbClr val="FF0000"/>
                </a:solidFill>
              </a:rPr>
              <a:t>Diapo.SlideID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       ' modification de la police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   .</a:t>
            </a:r>
            <a:r>
              <a:rPr lang="fr-FR" sz="400" dirty="0" err="1">
                <a:solidFill>
                  <a:srgbClr val="FF0000"/>
                </a:solidFill>
              </a:rPr>
              <a:t>Font.Name</a:t>
            </a:r>
            <a:r>
              <a:rPr lang="fr-FR" sz="400" dirty="0">
                <a:solidFill>
                  <a:srgbClr val="FF0000"/>
                </a:solidFill>
              </a:rPr>
              <a:t> = "</a:t>
            </a:r>
            <a:r>
              <a:rPr lang="fr-FR" sz="400" dirty="0" err="1">
                <a:solidFill>
                  <a:srgbClr val="FF0000"/>
                </a:solidFill>
              </a:rPr>
              <a:t>Comic</a:t>
            </a:r>
            <a:r>
              <a:rPr lang="fr-FR" sz="400" dirty="0">
                <a:solidFill>
                  <a:srgbClr val="FF0000"/>
                </a:solidFill>
              </a:rPr>
              <a:t> sans MS"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   ' modification de quelques attributs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   .</a:t>
            </a:r>
            <a:r>
              <a:rPr lang="fr-FR" sz="400" dirty="0" err="1">
                <a:solidFill>
                  <a:srgbClr val="FF0000"/>
                </a:solidFill>
              </a:rPr>
              <a:t>Font.Italic</a:t>
            </a:r>
            <a:r>
              <a:rPr lang="fr-FR" sz="400" dirty="0">
                <a:solidFill>
                  <a:srgbClr val="FF0000"/>
                </a:solidFill>
              </a:rPr>
              <a:t> = </a:t>
            </a:r>
            <a:r>
              <a:rPr lang="fr-FR" sz="400" dirty="0" err="1">
                <a:solidFill>
                  <a:srgbClr val="FF0000"/>
                </a:solidFill>
              </a:rPr>
              <a:t>msoTrue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       .</a:t>
            </a:r>
            <a:r>
              <a:rPr lang="fr-FR" sz="400" dirty="0" err="1">
                <a:solidFill>
                  <a:srgbClr val="FF0000"/>
                </a:solidFill>
              </a:rPr>
              <a:t>Font.Size</a:t>
            </a:r>
            <a:r>
              <a:rPr lang="fr-FR" sz="400" dirty="0">
                <a:solidFill>
                  <a:srgbClr val="FF0000"/>
                </a:solidFill>
              </a:rPr>
              <a:t> = 7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End </a:t>
            </a:r>
            <a:r>
              <a:rPr lang="fr-FR" sz="400" dirty="0" err="1">
                <a:solidFill>
                  <a:srgbClr val="FF0000"/>
                </a:solidFill>
              </a:rPr>
              <a:t>With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 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</a:t>
            </a:r>
            <a:r>
              <a:rPr lang="fr-FR" sz="400" dirty="0" err="1">
                <a:solidFill>
                  <a:srgbClr val="FF0000"/>
                </a:solidFill>
              </a:rPr>
              <a:t>Next</a:t>
            </a:r>
            <a:r>
              <a:rPr lang="fr-FR" sz="400" dirty="0">
                <a:solidFill>
                  <a:srgbClr val="FF0000"/>
                </a:solidFill>
              </a:rPr>
              <a:t> Diapo</a:t>
            </a: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End </a:t>
            </a:r>
            <a:r>
              <a:rPr lang="fr-FR" sz="400" dirty="0" err="1">
                <a:solidFill>
                  <a:srgbClr val="FF0000"/>
                </a:solidFill>
              </a:rPr>
              <a:t>With</a:t>
            </a:r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End </a:t>
            </a:r>
            <a:r>
              <a:rPr lang="fr-FR" sz="400" dirty="0" err="1">
                <a:solidFill>
                  <a:srgbClr val="FF0000"/>
                </a:solidFill>
              </a:rPr>
              <a:t>Sub</a:t>
            </a:r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1857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PIC 38 UKAD</a:t>
            </a:r>
            <a:endParaRPr lang="en-US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gray">
          <a:xfrm>
            <a:off x="539550" y="1060541"/>
            <a:ext cx="8064000" cy="577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2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SOMMAIRE</a:t>
            </a:r>
            <a:endParaRPr lang="en-US" sz="18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902EDC0-F89D-4C36-B663-3C54E7A57D35}"/>
              </a:ext>
            </a:extLst>
          </p:cNvPr>
          <p:cNvSpPr txBox="1">
            <a:spLocks/>
          </p:cNvSpPr>
          <p:nvPr/>
        </p:nvSpPr>
        <p:spPr bwMode="gray">
          <a:xfrm>
            <a:off x="1573669" y="2275912"/>
            <a:ext cx="6640029" cy="331929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fr-FR" dirty="0"/>
          </a:p>
          <a:p>
            <a:pPr marL="342900" indent="-342900">
              <a:buFontTx/>
              <a:buChar char="-"/>
            </a:pPr>
            <a:endParaRPr lang="fr-FR" dirty="0"/>
          </a:p>
          <a:p>
            <a:pPr marL="342900" indent="-342900">
              <a:buFontTx/>
              <a:buChar char="-"/>
            </a:pPr>
            <a:r>
              <a:rPr lang="fr-FR" sz="1800" dirty="0"/>
              <a:t>Alignement PIC – Budget</a:t>
            </a:r>
          </a:p>
          <a:p>
            <a:endParaRPr lang="fr-FR" sz="1800" dirty="0"/>
          </a:p>
          <a:p>
            <a:pPr marL="342900" indent="-342900">
              <a:buFontTx/>
              <a:buChar char="-"/>
            </a:pPr>
            <a:r>
              <a:rPr lang="fr-FR" sz="1800" dirty="0"/>
              <a:t>Evolution globale 2018-2023</a:t>
            </a:r>
          </a:p>
          <a:p>
            <a:endParaRPr lang="fr-FR" sz="1800" dirty="0"/>
          </a:p>
          <a:p>
            <a:pPr marL="342900" indent="-342900">
              <a:buFontTx/>
              <a:buChar char="-"/>
            </a:pPr>
            <a:r>
              <a:rPr lang="fr-FR" sz="1800" dirty="0"/>
              <a:t>Prévisions 2021 – 2023 par Marché</a:t>
            </a:r>
          </a:p>
          <a:p>
            <a:pPr marL="342900" indent="-342900">
              <a:buFontTx/>
              <a:buChar char="-"/>
            </a:pPr>
            <a:endParaRPr lang="fr-FR" sz="1800" dirty="0"/>
          </a:p>
          <a:p>
            <a:pPr marL="342900" indent="-342900">
              <a:buFontTx/>
              <a:buChar char="-"/>
            </a:pPr>
            <a:r>
              <a:rPr lang="fr-FR" sz="1800" dirty="0"/>
              <a:t>Prévisions 2021 – 2023 par Familles Techniques</a:t>
            </a:r>
          </a:p>
          <a:p>
            <a:pPr marL="342900" indent="-342900">
              <a:buFontTx/>
              <a:buChar char="-"/>
            </a:pPr>
            <a:endParaRPr lang="fr-FR" sz="1800" dirty="0"/>
          </a:p>
          <a:p>
            <a:pPr marL="342900" indent="-342900">
              <a:buFontTx/>
              <a:buChar char="-"/>
            </a:pPr>
            <a:r>
              <a:rPr lang="fr-FR" sz="1800" dirty="0"/>
              <a:t>Zoom Volumes Route Industrielle SMX</a:t>
            </a:r>
          </a:p>
          <a:p>
            <a:pPr marL="342900" indent="-342900">
              <a:buFontTx/>
              <a:buChar char="-"/>
            </a:pPr>
            <a:endParaRPr lang="fr-FR" sz="1800" dirty="0"/>
          </a:p>
          <a:p>
            <a:pPr marL="342900" indent="-342900">
              <a:buFontTx/>
              <a:buChar char="-"/>
            </a:pPr>
            <a:r>
              <a:rPr lang="fr-FR" sz="1800" dirty="0"/>
              <a:t>Charges / Capa par postes de charges</a:t>
            </a:r>
          </a:p>
          <a:p>
            <a:pPr marL="342900" indent="-342900">
              <a:buFontTx/>
              <a:buChar char="-"/>
            </a:pPr>
            <a:endParaRPr lang="fr-FR" sz="1800" dirty="0"/>
          </a:p>
          <a:p>
            <a:endParaRPr lang="fr-FR" sz="1800" dirty="0"/>
          </a:p>
          <a:p>
            <a:br>
              <a:rPr lang="fr-FR" dirty="0"/>
            </a:b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931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998" y="2657915"/>
            <a:ext cx="7486401" cy="1512168"/>
          </a:xfrm>
        </p:spPr>
        <p:txBody>
          <a:bodyPr/>
          <a:lstStyle/>
          <a:p>
            <a:r>
              <a:rPr lang="fr-FR" dirty="0"/>
              <a:t>PIC #38 UKAD : PREVISIONS DE VENTE</a:t>
            </a:r>
          </a:p>
        </p:txBody>
      </p:sp>
    </p:spTree>
    <p:extLst>
      <p:ext uri="{BB962C8B-B14F-4D97-AF65-F5344CB8AC3E}">
        <p14:creationId xmlns:p14="http://schemas.microsoft.com/office/powerpoint/2010/main" val="265167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998" y="2657915"/>
            <a:ext cx="6618293" cy="1512168"/>
          </a:xfrm>
        </p:spPr>
        <p:txBody>
          <a:bodyPr/>
          <a:lstStyle/>
          <a:p>
            <a:r>
              <a:rPr lang="fr-FR" dirty="0"/>
              <a:t>PIC #38 Revue des prévisions PND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Alignements PIC vs BUDGET</a:t>
            </a:r>
          </a:p>
        </p:txBody>
      </p:sp>
    </p:spTree>
    <p:extLst>
      <p:ext uri="{BB962C8B-B14F-4D97-AF65-F5344CB8AC3E}">
        <p14:creationId xmlns:p14="http://schemas.microsoft.com/office/powerpoint/2010/main" val="22078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PIC 38 UKAD</a:t>
            </a:r>
            <a:endParaRPr lang="en-US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gray">
          <a:xfrm>
            <a:off x="539550" y="1060542"/>
            <a:ext cx="8064000" cy="288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2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FOCUS 2021 Alignement PIC Budget</a:t>
            </a:r>
            <a:endParaRPr lang="en-US" sz="12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64CC7E9-2289-4B8C-82E6-DC2D1F69F44B}"/>
              </a:ext>
            </a:extLst>
          </p:cNvPr>
          <p:cNvSpPr txBox="1"/>
          <p:nvPr/>
        </p:nvSpPr>
        <p:spPr>
          <a:xfrm>
            <a:off x="5152311" y="1579379"/>
            <a:ext cx="3927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</a:rPr>
              <a:t>Commentaires :</a:t>
            </a:r>
          </a:p>
          <a:p>
            <a:endParaRPr lang="fr-FR" sz="1400" b="1" dirty="0">
              <a:solidFill>
                <a:schemeClr val="tx2"/>
              </a:solidFill>
            </a:endParaRPr>
          </a:p>
          <a:p>
            <a:r>
              <a:rPr lang="fr-FR" sz="1200" dirty="0">
                <a:solidFill>
                  <a:schemeClr val="tx2"/>
                </a:solidFill>
              </a:rPr>
              <a:t>2021 : Alignement du PIC 38 sur le Budget 2021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67C0411-6504-45B3-8694-7BEA162D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96" y="2705663"/>
            <a:ext cx="7260965" cy="350550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38DD720-7622-43C0-9A9E-90B0DBC21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96" y="1579379"/>
            <a:ext cx="3910782" cy="5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3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998" y="2657915"/>
            <a:ext cx="6618293" cy="1512168"/>
          </a:xfrm>
        </p:spPr>
        <p:txBody>
          <a:bodyPr/>
          <a:lstStyle/>
          <a:p>
            <a:r>
              <a:rPr lang="fr-FR" dirty="0"/>
              <a:t>PIC #38 Revue des prévisions UKAD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Evolution 2018 </a:t>
            </a:r>
            <a:r>
              <a:rPr lang="fr-FR" dirty="0">
                <a:sym typeface="Wingdings" panose="05000000000000000000" pitchFamily="2" charset="2"/>
              </a:rPr>
              <a:t> 2023 en K€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809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PIC 38 UKAD</a:t>
            </a:r>
            <a:endParaRPr lang="en-US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gray">
          <a:xfrm>
            <a:off x="539550" y="1060542"/>
            <a:ext cx="8064000" cy="288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2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Evolution 2018 </a:t>
            </a:r>
            <a:r>
              <a:rPr lang="fr-FR" sz="1200" dirty="0">
                <a:sym typeface="Wingdings" panose="05000000000000000000" pitchFamily="2" charset="2"/>
              </a:rPr>
              <a:t> 2023</a:t>
            </a:r>
            <a:endParaRPr lang="en-US" sz="12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64CC7E9-2289-4B8C-82E6-DC2D1F69F44B}"/>
              </a:ext>
            </a:extLst>
          </p:cNvPr>
          <p:cNvSpPr txBox="1"/>
          <p:nvPr/>
        </p:nvSpPr>
        <p:spPr>
          <a:xfrm>
            <a:off x="5152311" y="1579379"/>
            <a:ext cx="392794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</a:rPr>
              <a:t>Commentaires :</a:t>
            </a:r>
          </a:p>
          <a:p>
            <a:r>
              <a:rPr lang="fr-FR" sz="1200" dirty="0">
                <a:solidFill>
                  <a:schemeClr val="tx2"/>
                </a:solidFill>
              </a:rPr>
              <a:t>	2021 vs 2018 : -50%</a:t>
            </a:r>
          </a:p>
          <a:p>
            <a:endParaRPr lang="fr-FR" sz="1200" dirty="0">
              <a:solidFill>
                <a:schemeClr val="tx2"/>
              </a:solidFill>
            </a:endParaRPr>
          </a:p>
          <a:p>
            <a:r>
              <a:rPr lang="fr-FR" sz="1200" dirty="0">
                <a:solidFill>
                  <a:schemeClr val="tx2"/>
                </a:solidFill>
              </a:rPr>
              <a:t>	2021 vs 2020 : -8% </a:t>
            </a:r>
          </a:p>
          <a:p>
            <a:r>
              <a:rPr lang="fr-FR" sz="1200" dirty="0">
                <a:solidFill>
                  <a:schemeClr val="tx2"/>
                </a:solidFill>
              </a:rPr>
              <a:t>	2022 vs 2021 : +38%</a:t>
            </a:r>
          </a:p>
          <a:p>
            <a:r>
              <a:rPr lang="fr-FR" sz="1200" dirty="0">
                <a:solidFill>
                  <a:schemeClr val="tx2"/>
                </a:solidFill>
              </a:rPr>
              <a:t>	2023 vs 2022 : +28%</a:t>
            </a:r>
          </a:p>
          <a:p>
            <a:endParaRPr lang="fr-FR" sz="1200" dirty="0">
              <a:solidFill>
                <a:schemeClr val="tx2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087A06-53B6-400D-8799-6B2B41B77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0" y="3349231"/>
            <a:ext cx="7456054" cy="28470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6EED0B-4DAE-45DD-ADCD-A1EA404AA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0" y="1579379"/>
            <a:ext cx="2352263" cy="118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6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998" y="2657915"/>
            <a:ext cx="6618293" cy="1512168"/>
          </a:xfrm>
        </p:spPr>
        <p:txBody>
          <a:bodyPr/>
          <a:lstStyle/>
          <a:p>
            <a:r>
              <a:rPr lang="fr-FR" dirty="0"/>
              <a:t>PIC #38 Revue des prévisions UKAD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Evolution 2021 </a:t>
            </a:r>
            <a:r>
              <a:rPr lang="fr-FR" dirty="0">
                <a:sym typeface="Wingdings" panose="05000000000000000000" pitchFamily="2" charset="2"/>
              </a:rPr>
              <a:t> 2023 en K€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Par Marché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3454005"/>
      </p:ext>
    </p:extLst>
  </p:cSld>
  <p:clrMapOvr>
    <a:masterClrMapping/>
  </p:clrMapOvr>
</p:sld>
</file>

<file path=ppt/theme/theme1.xml><?xml version="1.0" encoding="utf-8"?>
<a:theme xmlns:a="http://schemas.openxmlformats.org/drawingml/2006/main" name="ERAMET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ontenu All (oran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1E190E6E06A64E98CB1EC516EF98DA" ma:contentTypeVersion="0" ma:contentTypeDescription="Create a new document." ma:contentTypeScope="" ma:versionID="2c2309399e1e41f8ba254796f1a12e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770D57-6203-4C84-9BDD-14719DEDFD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2AC39A-DF58-415C-B17C-59F203E949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806256F-0066-4AEC-95E8-5939F1E0A042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16253</TotalTime>
  <Words>925</Words>
  <Application>Microsoft Office PowerPoint</Application>
  <PresentationFormat>Affichage à l'écran (4:3)</PresentationFormat>
  <Paragraphs>229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Albertus Extra Bold</vt:lpstr>
      <vt:lpstr>Arial</vt:lpstr>
      <vt:lpstr>Arial Black</vt:lpstr>
      <vt:lpstr>Calibri</vt:lpstr>
      <vt:lpstr>Corbel</vt:lpstr>
      <vt:lpstr>Wingdings</vt:lpstr>
      <vt:lpstr>ERAMET</vt:lpstr>
      <vt:lpstr>Contenu All (orange)</vt:lpstr>
      <vt:lpstr>UKAD PIC 38</vt:lpstr>
      <vt:lpstr>PIC #37 : Plan d’action</vt:lpstr>
      <vt:lpstr>PIC 38 UKAD</vt:lpstr>
      <vt:lpstr>PIC #38 UKAD : PREVISIONS DE VENTE</vt:lpstr>
      <vt:lpstr>PIC #38 Revue des prévisions PND   Alignements PIC vs BUDGET</vt:lpstr>
      <vt:lpstr>PIC 38 UKAD</vt:lpstr>
      <vt:lpstr>PIC #38 Revue des prévisions UKAD   Evolution 2018  2023 en K€</vt:lpstr>
      <vt:lpstr>PIC 38 UKAD</vt:lpstr>
      <vt:lpstr>PIC #38 Revue des prévisions UKAD   Evolution 2021  2023 en K€ Par Marché</vt:lpstr>
      <vt:lpstr>PIC 38 UKAD 2021 -2023</vt:lpstr>
      <vt:lpstr>PIC #38 Revue des prévisions UKAD   Evolution 2021  2023 en Tonnes Par Familles techniques</vt:lpstr>
      <vt:lpstr>PIC 38 UKAD 2021 -2023</vt:lpstr>
      <vt:lpstr>PIC 38 UKAD 2021 -2023</vt:lpstr>
      <vt:lpstr>PIC #38 UKAD : ANALYSE CHARGE / CAPACITE</vt:lpstr>
      <vt:lpstr>INTRODUCTION</vt:lpstr>
      <vt:lpstr>Présentation PowerPoint</vt:lpstr>
      <vt:lpstr>Presse</vt:lpstr>
      <vt:lpstr>FOURS DE FORGE</vt:lpstr>
      <vt:lpstr>MEULEUSE</vt:lpstr>
      <vt:lpstr>ECROUTEUSE</vt:lpstr>
      <vt:lpstr>SCIE 1</vt:lpstr>
      <vt:lpstr>SCIE BEHRINGER</vt:lpstr>
      <vt:lpstr>CONTROLE US</vt:lpstr>
      <vt:lpstr>PLAN D’ACTION   </vt:lpstr>
      <vt:lpstr>PIC #38 : Plan d’action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ROYER-MANOHA Benoit</cp:lastModifiedBy>
  <cp:revision>552</cp:revision>
  <dcterms:created xsi:type="dcterms:W3CDTF">2016-11-07T15:50:27Z</dcterms:created>
  <dcterms:modified xsi:type="dcterms:W3CDTF">2020-09-24T12:49:39Z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0x010100C11E190E6E06A64E98CB1EC516EF98DA</vt:lpwstr>
  </property>
</Properties>
</file>