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4" r:id="rId4"/>
  </p:sldMasterIdLst>
  <p:notesMasterIdLst>
    <p:notesMasterId r:id="rId18"/>
  </p:notesMasterIdLst>
  <p:handoutMasterIdLst>
    <p:handoutMasterId r:id="rId19"/>
  </p:handoutMasterIdLst>
  <p:sldIdLst>
    <p:sldId id="257" r:id="rId5"/>
    <p:sldId id="343" r:id="rId6"/>
    <p:sldId id="325" r:id="rId7"/>
    <p:sldId id="348" r:id="rId8"/>
    <p:sldId id="344" r:id="rId9"/>
    <p:sldId id="345" r:id="rId10"/>
    <p:sldId id="335" r:id="rId11"/>
    <p:sldId id="336" r:id="rId12"/>
    <p:sldId id="354" r:id="rId13"/>
    <p:sldId id="355" r:id="rId14"/>
    <p:sldId id="357" r:id="rId15"/>
    <p:sldId id="358" r:id="rId16"/>
    <p:sldId id="35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9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4157">
          <p15:clr>
            <a:srgbClr val="A4A3A4"/>
          </p15:clr>
        </p15:guide>
        <p15:guide id="4" orient="horz" pos="163">
          <p15:clr>
            <a:srgbClr val="A4A3A4"/>
          </p15:clr>
        </p15:guide>
        <p15:guide id="5" pos="5557">
          <p15:clr>
            <a:srgbClr val="A4A3A4"/>
          </p15:clr>
        </p15:guide>
        <p15:guide id="6" pos="2880">
          <p15:clr>
            <a:srgbClr val="A4A3A4"/>
          </p15:clr>
        </p15:guide>
        <p15:guide id="7" pos="2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DB001A"/>
    <a:srgbClr val="21B3EF"/>
    <a:srgbClr val="6AB732"/>
    <a:srgbClr val="F27019"/>
    <a:srgbClr val="1D25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6705" autoAdjust="0"/>
  </p:normalViewPr>
  <p:slideViewPr>
    <p:cSldViewPr snapToGrid="0" snapToObjects="1">
      <p:cViewPr varScale="1">
        <p:scale>
          <a:sx n="80" d="100"/>
          <a:sy n="80" d="100"/>
        </p:scale>
        <p:origin x="864" y="44"/>
      </p:cViewPr>
      <p:guideLst>
        <p:guide orient="horz" pos="1139"/>
        <p:guide orient="horz" pos="2160"/>
        <p:guide orient="horz" pos="4157"/>
        <p:guide orient="horz" pos="163"/>
        <p:guide pos="5557"/>
        <p:guide pos="2880"/>
        <p:guide pos="20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0" d="100"/>
          <a:sy n="60" d="100"/>
        </p:scale>
        <p:origin x="-274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FA138-7DB1-5D46-92DA-50B2E1494A64}" type="datetimeFigureOut">
              <a:rPr lang="en-US" smtClean="0"/>
              <a:t>1/26/2021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3BED9-B0D1-CC4C-9A1E-7B67619CC8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5389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2DDFA-0CE8-2B40-BF19-7FB94F1821B0}" type="datetimeFigureOut">
              <a:rPr lang="en-US" smtClean="0"/>
              <a:t>1/26/2021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73AFC-67BE-9140-AEFA-9E640EA710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7561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494312"/>
            <a:ext cx="306305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77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 v2 Mach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 bwMode="gray">
          <a:xfrm>
            <a:off x="540000" y="72008"/>
            <a:ext cx="8064000" cy="54868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 dirty="0"/>
              <a:t>ALLOYS DIVISION S&amp;OP - 00/00/00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692696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16872" y="5029200"/>
            <a:ext cx="8825528" cy="12801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304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 v2 Mach Domin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 dirty="0"/>
              <a:t>ALLOYS DIVISION S&amp;OP - 00/00/00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692696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16872" y="5029200"/>
            <a:ext cx="8825528" cy="12801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5" name="Titre 3"/>
          <p:cNvSpPr>
            <a:spLocks noGrp="1"/>
          </p:cNvSpPr>
          <p:nvPr>
            <p:ph type="title"/>
          </p:nvPr>
        </p:nvSpPr>
        <p:spPr bwMode="gray">
          <a:xfrm>
            <a:off x="540000" y="72008"/>
            <a:ext cx="8064000" cy="548680"/>
          </a:xfrm>
          <a:solidFill>
            <a:srgbClr val="C00000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20" name="Imag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04" y="116632"/>
            <a:ext cx="377985" cy="445047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58511" y="103633"/>
            <a:ext cx="377985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3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4168034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2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3930348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2943990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15244343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8" name="Connecteur droit 7"/>
          <p:cNvCxnSpPr/>
          <p:nvPr userDrawn="1"/>
        </p:nvCxnSpPr>
        <p:spPr bwMode="gray">
          <a:xfrm>
            <a:off x="540000" y="972102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contenu 2"/>
          <p:cNvSpPr>
            <a:spLocks noGrp="1"/>
          </p:cNvSpPr>
          <p:nvPr>
            <p:ph idx="1" hasCustomPrompt="1"/>
          </p:nvPr>
        </p:nvSpPr>
        <p:spPr bwMode="gray">
          <a:xfrm>
            <a:off x="540000" y="1242000"/>
            <a:ext cx="806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8620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 la date 8"/>
          <p:cNvSpPr>
            <a:spLocks noGrp="1"/>
          </p:cNvSpPr>
          <p:nvPr>
            <p:ph type="dt" sz="half" idx="14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pPr algn="l"/>
            <a:r>
              <a:rPr lang="fr-FR" dirty="0"/>
              <a:t>Titre de la présentation - 00/00/00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3" name="Connecteur droit 12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7420364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0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540000" y="1291282"/>
            <a:ext cx="4032000" cy="3924000"/>
          </a:xfrm>
          <a:solidFill>
            <a:schemeClr val="bg1">
              <a:lumMod val="95000"/>
            </a:schemeClr>
          </a:solidFill>
        </p:spPr>
        <p:txBody>
          <a:bodyPr tIns="90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882"/>
            <a:ext cx="3744000" cy="3060000"/>
          </a:xfrm>
        </p:spPr>
        <p:txBody>
          <a:bodyPr/>
          <a:lstStyle>
            <a:lvl5pPr marL="712800" indent="-266400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9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336890" y="4347852"/>
            <a:ext cx="1620000" cy="972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0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7126964" y="4347852"/>
            <a:ext cx="1620000" cy="972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</p:spTree>
    <p:extLst>
      <p:ext uri="{BB962C8B-B14F-4D97-AF65-F5344CB8AC3E}">
        <p14:creationId xmlns:p14="http://schemas.microsoft.com/office/powerpoint/2010/main" val="32746578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texte encad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gray">
          <a:xfrm>
            <a:off x="4874400" y="1306264"/>
            <a:ext cx="3729600" cy="37620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8"/>
          </p:nvPr>
        </p:nvSpPr>
        <p:spPr bwMode="gray">
          <a:xfrm>
            <a:off x="4874400" y="1306264"/>
            <a:ext cx="3730075" cy="3762000"/>
          </a:xfrm>
          <a:ln w="22225">
            <a:noFill/>
            <a:miter lim="800000"/>
          </a:ln>
        </p:spPr>
        <p:txBody>
          <a:bodyPr lIns="216000" tIns="216000" rIns="108000"/>
          <a:lstStyle>
            <a:lvl1pPr marL="3600">
              <a:lnSpc>
                <a:spcPct val="97000"/>
              </a:lnSpc>
              <a:spcAft>
                <a:spcPts val="0"/>
              </a:spcAft>
              <a:defRPr sz="1200" baseline="0"/>
            </a:lvl1pPr>
            <a:lvl2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0" algn="l"/>
              </a:tabLst>
              <a:defRPr b="0">
                <a:solidFill>
                  <a:schemeClr val="accent2"/>
                </a:solidFill>
              </a:defRPr>
            </a:lvl2pPr>
            <a:lvl3pPr marL="3175" indent="0">
              <a:buFont typeface="Arial" pitchFamily="34" charset="0"/>
              <a:buNone/>
              <a:defRPr/>
            </a:lvl3pPr>
            <a:lvl4pPr marL="4762" indent="0">
              <a:buNone/>
              <a:defRPr/>
            </a:lvl4pPr>
            <a:lvl5pPr marL="3175" indent="0"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9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0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1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965446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494312"/>
            <a:ext cx="306305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2823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24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15" name="Espace réservé du pied de page 14"/>
          <p:cNvSpPr>
            <a:spLocks noGrp="1"/>
          </p:cNvSpPr>
          <p:nvPr>
            <p:ph type="ftr" sz="quarter" idx="25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2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20" name="Connecteur droit 19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112984" y="1757064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6903814" y="1757064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5112984" y="3410400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903814" y="3410400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9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4874400" y="1306264"/>
            <a:ext cx="3729600" cy="37620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1429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1242000"/>
            <a:ext cx="3600000" cy="4104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2808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4088698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4088698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082967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1242000"/>
            <a:ext cx="3780000" cy="4176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3168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4463150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4463150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2264594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40000" y="2420888"/>
            <a:ext cx="3600000" cy="3348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/>
              <a:t>Sélectionner l’icône pour insérer un graphique</a:t>
            </a:r>
          </a:p>
        </p:txBody>
      </p:sp>
      <p:sp>
        <p:nvSpPr>
          <p:cNvPr id="13" name="Espace réservé du graphique 16"/>
          <p:cNvSpPr>
            <a:spLocks noGrp="1"/>
          </p:cNvSpPr>
          <p:nvPr>
            <p:ph type="chart" sz="quarter" idx="21" hasCustomPrompt="1"/>
          </p:nvPr>
        </p:nvSpPr>
        <p:spPr bwMode="gray">
          <a:xfrm>
            <a:off x="5004000" y="2420888"/>
            <a:ext cx="3600000" cy="3348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8" name="Connecteur droit 17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540000" y="1242000"/>
            <a:ext cx="4104000" cy="1188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13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860000" y="1242000"/>
            <a:ext cx="3744000" cy="1188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7064448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C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85603" y="5542604"/>
            <a:ext cx="1925343" cy="79199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8435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D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85603" y="5542604"/>
            <a:ext cx="1925343" cy="79199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7362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tx2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85603" y="5542603"/>
            <a:ext cx="192534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2034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C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2206800"/>
            <a:ext cx="3063050" cy="12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41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D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2206800"/>
            <a:ext cx="3063050" cy="12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2416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2206800"/>
            <a:ext cx="3063051" cy="12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11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25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tx2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tx2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494312"/>
            <a:ext cx="3063051" cy="12600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845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uv2-r5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87" y="937016"/>
            <a:ext cx="8056427" cy="5773772"/>
          </a:xfrm>
          <a:prstGeom prst="rect">
            <a:avLst/>
          </a:prstGeom>
        </p:spPr>
      </p:pic>
      <p:sp>
        <p:nvSpPr>
          <p:cNvPr id="28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4341668" y="1617673"/>
            <a:ext cx="4524375" cy="1168649"/>
          </a:xfrm>
          <a:prstGeom prst="rect">
            <a:avLst/>
          </a:prstGeom>
        </p:spPr>
        <p:txBody>
          <a:bodyPr vert="horz"/>
          <a:lstStyle>
            <a:lvl1pPr marL="0" indent="0" algn="r">
              <a:lnSpc>
                <a:spcPct val="90000"/>
              </a:lnSpc>
              <a:buNone/>
              <a:defRPr sz="3200" spc="-150">
                <a:solidFill>
                  <a:srgbClr val="DB001A"/>
                </a:solidFill>
                <a:latin typeface="Arial Black"/>
                <a:cs typeface="Arial Black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29" name="Text Placehold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7026362" y="1354673"/>
            <a:ext cx="1763894" cy="253523"/>
          </a:xfrm>
          <a:prstGeom prst="rect">
            <a:avLst/>
          </a:prstGeom>
          <a:solidFill>
            <a:srgbClr val="1D252B"/>
          </a:solidFill>
        </p:spPr>
        <p:txBody>
          <a:bodyPr vert="horz"/>
          <a:lstStyle>
            <a:lvl1pPr marL="0" indent="0" algn="ctr">
              <a:lnSpc>
                <a:spcPct val="90000"/>
              </a:lnSpc>
              <a:buNone/>
              <a:defRPr sz="1200" b="0" spc="0">
                <a:solidFill>
                  <a:schemeClr val="bg1"/>
                </a:solidFill>
                <a:latin typeface="Arial Black"/>
                <a:cs typeface="Arial Black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Text Placehold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646546" y="2795799"/>
            <a:ext cx="3219497" cy="379091"/>
          </a:xfrm>
          <a:prstGeom prst="rect">
            <a:avLst/>
          </a:prstGeom>
        </p:spPr>
        <p:txBody>
          <a:bodyPr vert="horz"/>
          <a:lstStyle>
            <a:lvl1pPr marL="0" indent="0" algn="r">
              <a:lnSpc>
                <a:spcPct val="90000"/>
              </a:lnSpc>
              <a:buNone/>
              <a:defRPr sz="1600" spc="0">
                <a:solidFill>
                  <a:srgbClr val="1D252B"/>
                </a:solidFill>
                <a:latin typeface="Arial"/>
                <a:cs typeface="Arial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Nom intervenant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3" hasCustomPrompt="1"/>
          </p:nvPr>
        </p:nvSpPr>
        <p:spPr>
          <a:xfrm>
            <a:off x="5646546" y="3051683"/>
            <a:ext cx="3219497" cy="379091"/>
          </a:xfrm>
          <a:prstGeom prst="rect">
            <a:avLst/>
          </a:prstGeom>
        </p:spPr>
        <p:txBody>
          <a:bodyPr vert="horz"/>
          <a:lstStyle>
            <a:lvl1pPr marL="0" indent="0" algn="r">
              <a:lnSpc>
                <a:spcPct val="90000"/>
              </a:lnSpc>
              <a:buNone/>
              <a:defRPr sz="1600" i="1" spc="0">
                <a:solidFill>
                  <a:srgbClr val="1D252B"/>
                </a:solidFill>
                <a:latin typeface="Arial"/>
                <a:cs typeface="Arial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Fonction</a:t>
            </a:r>
          </a:p>
        </p:txBody>
      </p:sp>
      <p:pic>
        <p:nvPicPr>
          <p:cNvPr id="1027" name="Picture 3" descr="R:\LOGOS ET CHARTE GRAPHIQUE\ERAMET_signature_Alliages_Minerais_Hommes\quadri\Alloys ores and people - Logo eramet_uk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406" y="220405"/>
            <a:ext cx="1368000" cy="933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4297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 All sans pied 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TITRE DE LA PRÉSENTATION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2" hasCustomPrompt="1"/>
          </p:nvPr>
        </p:nvSpPr>
        <p:spPr>
          <a:xfrm>
            <a:off x="220663" y="1246188"/>
            <a:ext cx="8008937" cy="4351337"/>
          </a:xfrm>
          <a:prstGeom prst="rect">
            <a:avLst/>
          </a:prstGeom>
        </p:spPr>
        <p:txBody>
          <a:bodyPr/>
          <a:lstStyle>
            <a:lvl1pPr marL="514350" indent="-514350">
              <a:buFont typeface="+mj-lt"/>
              <a:buAutoNum type="arabicPeriod"/>
              <a:defRPr sz="2000" b="1">
                <a:solidFill>
                  <a:srgbClr val="F27019"/>
                </a:solidFill>
              </a:defRPr>
            </a:lvl1pPr>
            <a:lvl2pPr marL="742950" indent="-285750">
              <a:buClr>
                <a:srgbClr val="F27019"/>
              </a:buClr>
              <a:buFont typeface="Wingdings" panose="05000000000000000000" pitchFamily="2" charset="2"/>
              <a:buChar char="Ø"/>
              <a:defRPr sz="1800" b="1" i="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fr-FR" dirty="0"/>
              <a:t>Modifiez les styles du texte / </a:t>
            </a:r>
            <a:r>
              <a:rPr lang="fr-FR" dirty="0" err="1"/>
              <a:t>Modify</a:t>
            </a:r>
            <a:r>
              <a:rPr lang="fr-FR" dirty="0"/>
              <a:t> the style of </a:t>
            </a:r>
            <a:r>
              <a:rPr lang="fr-FR" dirty="0" err="1"/>
              <a:t>text</a:t>
            </a:r>
            <a:endParaRPr lang="fr-FR" dirty="0"/>
          </a:p>
          <a:p>
            <a:pPr lvl="1"/>
            <a:r>
              <a:rPr lang="fr-FR" dirty="0"/>
              <a:t> Deuxième niveau / 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/>
              <a:t>Troisième niveau / </a:t>
            </a:r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/>
              <a:t>Quatrième niveau / </a:t>
            </a:r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/>
              <a:t>Cinquième niveau / </a:t>
            </a:r>
            <a:r>
              <a:rPr lang="fr-FR" dirty="0" err="1"/>
              <a:t>Fith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5237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OP_Indus_Machine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ALLOYS S&amp;OP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216872" y="5048655"/>
            <a:ext cx="3651119" cy="111791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3984690" y="3762456"/>
            <a:ext cx="5057710" cy="24017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793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OP_Indus_MachineDomin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ALLOYS S&amp;OP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01212" y="274638"/>
            <a:ext cx="7065548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MACHINE DOMINANTE : </a:t>
            </a:r>
            <a:endParaRPr lang="en-US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3227" y="237500"/>
            <a:ext cx="377985" cy="44504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66760" y="257108"/>
            <a:ext cx="377985" cy="44504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216872" y="5029200"/>
            <a:ext cx="3652330" cy="1595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3984690" y="3762456"/>
            <a:ext cx="5057710" cy="28497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1338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 All avec pied 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TITRE DE LA PRÉSENTATION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12" name="Rectangle à coins arrondis 11"/>
          <p:cNvSpPr/>
          <p:nvPr userDrawn="1"/>
        </p:nvSpPr>
        <p:spPr>
          <a:xfrm>
            <a:off x="218654" y="5954496"/>
            <a:ext cx="8685860" cy="58780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all" dirty="0">
                <a:solidFill>
                  <a:srgbClr val="F27019"/>
                </a:solidFill>
              </a:rPr>
              <a:t>Pied de page / FOOTER</a:t>
            </a:r>
          </a:p>
        </p:txBody>
      </p:sp>
      <p:sp>
        <p:nvSpPr>
          <p:cNvPr id="14" name="Espace réservé du contenu 10"/>
          <p:cNvSpPr>
            <a:spLocks noGrp="1"/>
          </p:cNvSpPr>
          <p:nvPr>
            <p:ph sz="quarter" idx="12" hasCustomPrompt="1"/>
          </p:nvPr>
        </p:nvSpPr>
        <p:spPr>
          <a:xfrm>
            <a:off x="220663" y="1246188"/>
            <a:ext cx="8008937" cy="4351337"/>
          </a:xfrm>
          <a:prstGeom prst="rect">
            <a:avLst/>
          </a:prstGeom>
        </p:spPr>
        <p:txBody>
          <a:bodyPr/>
          <a:lstStyle>
            <a:lvl1pPr marL="514350" indent="-514350">
              <a:buFont typeface="+mj-lt"/>
              <a:buAutoNum type="arabicPeriod"/>
              <a:defRPr sz="2000" b="1">
                <a:solidFill>
                  <a:srgbClr val="F27019"/>
                </a:solidFill>
              </a:defRPr>
            </a:lvl1pPr>
            <a:lvl2pPr marL="742950" indent="-285750">
              <a:buClr>
                <a:srgbClr val="F27019"/>
              </a:buClr>
              <a:buFont typeface="Wingdings" panose="05000000000000000000" pitchFamily="2" charset="2"/>
              <a:buChar char="Ø"/>
              <a:defRPr sz="1800" b="1" i="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fr-FR" dirty="0"/>
              <a:t>Modifiez les styles du texte / </a:t>
            </a:r>
            <a:r>
              <a:rPr lang="fr-FR" dirty="0" err="1"/>
              <a:t>Modify</a:t>
            </a:r>
            <a:r>
              <a:rPr lang="fr-FR" dirty="0"/>
              <a:t> the style of </a:t>
            </a:r>
            <a:r>
              <a:rPr lang="fr-FR" dirty="0" err="1"/>
              <a:t>text</a:t>
            </a:r>
            <a:endParaRPr lang="fr-FR" dirty="0"/>
          </a:p>
          <a:p>
            <a:pPr lvl="1"/>
            <a:r>
              <a:rPr lang="fr-FR" dirty="0"/>
              <a:t> Deuxième niveau / 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/>
              <a:t>Troisième niveau / </a:t>
            </a:r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/>
              <a:t>Quatrième niveau / </a:t>
            </a:r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/>
              <a:t>Cinquième niveau / </a:t>
            </a:r>
            <a:r>
              <a:rPr lang="fr-FR" dirty="0" err="1"/>
              <a:t>Fith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7851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OP_Indus_MachineDomin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ALLOYS S&amp;OP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01212" y="274638"/>
            <a:ext cx="7065548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MACHINE DOMINANTE : </a:t>
            </a:r>
            <a:endParaRPr lang="en-US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3227" y="237500"/>
            <a:ext cx="377985" cy="44504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66760" y="257108"/>
            <a:ext cx="377985" cy="44504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216872" y="5029200"/>
            <a:ext cx="8825528" cy="1595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1203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OP_Indus_MachineNormale+P.A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ALLOYS S&amp;OP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0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2" y="5029200"/>
            <a:ext cx="8825528" cy="1595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98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936000" y="1260134"/>
            <a:ext cx="3600000" cy="3601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29" name="Connecteur droit 28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41266" y="167563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3" name="Espace réservé du texte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936000" y="167563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41266" y="2425088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936000" y="2425088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41266" y="3174546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0" name="Espace réservé du texte 4"/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936000" y="3174546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31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441266" y="3924003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936000" y="3924003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41266" y="467346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0" name="Espace réservé du texte 4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936000" y="467346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1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581722" y="167563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2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5076456" y="167563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3" name="Espace réservé du texte 4"/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4581722" y="2425088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4" name="Espace réservé du texte 4"/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076456" y="2425088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5" name="Espace réservé du texte 4"/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4581722" y="3174546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6" name="Espace réservé du texte 4"/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5076456" y="3174546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7" name="Espace réservé du texte 4"/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4581722" y="3924003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8" name="Espace réservé du texte 4"/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5076456" y="3924003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9" name="Espace réservé du texte 4"/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4581722" y="467346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60" name="Espace réservé du texte 4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5076456" y="467346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61" name="Espace réservé du texte 4"/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76456" y="5445224"/>
            <a:ext cx="3600000" cy="3601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88913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41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20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tx2"/>
                </a:solidFill>
              </a:defRPr>
            </a:lvl1pPr>
            <a:lvl2pPr marL="0" indent="0">
              <a:buNone/>
              <a:defRPr sz="2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98653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 v1 Mach Norma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 bwMode="gray">
          <a:xfrm>
            <a:off x="540000" y="72008"/>
            <a:ext cx="8064000" cy="54868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 dirty="0"/>
              <a:t>ALLOYS DIVISION S&amp;OP – PIC#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692696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216872" y="5048655"/>
            <a:ext cx="3651119" cy="111791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3984690" y="3762456"/>
            <a:ext cx="5057710" cy="24017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218083" y="4293096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30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 v1 Mach Domin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 bwMode="gray">
          <a:xfrm>
            <a:off x="540000" y="72008"/>
            <a:ext cx="8064000" cy="548680"/>
          </a:xfrm>
          <a:solidFill>
            <a:srgbClr val="C00000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 dirty="0"/>
              <a:t>ALLOYS DIVISION S&amp;OP - 00/00/00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692696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216872" y="5048655"/>
            <a:ext cx="3651119" cy="111791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3984690" y="3762456"/>
            <a:ext cx="5057710" cy="24017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218083" y="4293096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04" y="116632"/>
            <a:ext cx="377985" cy="445047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58511" y="103633"/>
            <a:ext cx="377985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68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/>
          <p:cNvSpPr>
            <a:spLocks/>
          </p:cNvSpPr>
          <p:nvPr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540000" y="0"/>
            <a:ext cx="8064000" cy="8297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540000" y="1242000"/>
            <a:ext cx="8064000" cy="48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0" y="6678000"/>
            <a:ext cx="180000" cy="1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6192682"/>
            <a:ext cx="3420000" cy="4406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r-FR" dirty="0"/>
              <a:t>Titre de la présentation - 00/00/00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539550" y="6192682"/>
            <a:ext cx="288033" cy="4406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ct val="90000"/>
              </a:lnSpc>
              <a:defRPr sz="900" b="1">
                <a:solidFill>
                  <a:schemeClr val="accent2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42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36" r:id="rId12"/>
    <p:sldLayoutId id="2147483837" r:id="rId13"/>
    <p:sldLayoutId id="2147483838" r:id="rId14"/>
    <p:sldLayoutId id="2147483839" r:id="rId15"/>
    <p:sldLayoutId id="2147483840" r:id="rId16"/>
    <p:sldLayoutId id="2147483841" r:id="rId17"/>
    <p:sldLayoutId id="2147483842" r:id="rId18"/>
    <p:sldLayoutId id="2147483843" r:id="rId19"/>
    <p:sldLayoutId id="2147483844" r:id="rId20"/>
    <p:sldLayoutId id="2147483845" r:id="rId21"/>
    <p:sldLayoutId id="2147483846" r:id="rId22"/>
    <p:sldLayoutId id="2147483847" r:id="rId23"/>
    <p:sldLayoutId id="2147483848" r:id="rId24"/>
    <p:sldLayoutId id="2147483849" r:id="rId25"/>
    <p:sldLayoutId id="2147483850" r:id="rId26"/>
    <p:sldLayoutId id="2147483851" r:id="rId27"/>
    <p:sldLayoutId id="2147483852" r:id="rId28"/>
    <p:sldLayoutId id="2147483853" r:id="rId29"/>
    <p:sldLayoutId id="2147483854" r:id="rId30"/>
    <p:sldLayoutId id="2147483855" r:id="rId31"/>
    <p:sldLayoutId id="2147483856" r:id="rId32"/>
    <p:sldLayoutId id="2147483857" r:id="rId33"/>
    <p:sldLayoutId id="2147483858" r:id="rId34"/>
    <p:sldLayoutId id="2147483859" r:id="rId35"/>
    <p:sldLayoutId id="2147483860" r:id="rId36"/>
  </p:sldLayoutIdLst>
  <p:hf hdr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2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None/>
        <a:defRPr sz="12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270000" indent="-270000" algn="l" defTabSz="914400" rtl="0" eaLnBrk="1" latinLnBrk="0" hangingPunct="1">
        <a:lnSpc>
          <a:spcPct val="100000"/>
        </a:lnSpc>
        <a:spcBef>
          <a:spcPts val="400"/>
        </a:spcBef>
        <a:buSzPct val="100000"/>
        <a:buFontTx/>
        <a:buBlip>
          <a:blip r:embed="rId39"/>
        </a:buBlip>
        <a:defRPr sz="1400" b="1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270000" indent="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719138" indent="-269875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SzPct val="100000"/>
        <a:buFont typeface="Arial" pitchFamily="34" charset="0"/>
        <a:buChar char="&gt;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081088" indent="-179388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Font typeface="Arial" pitchFamily="34" charset="0"/>
        <a:buChar char="•"/>
        <a:defRPr sz="10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998" y="2657915"/>
            <a:ext cx="6846764" cy="1512168"/>
          </a:xfrm>
        </p:spPr>
        <p:txBody>
          <a:bodyPr/>
          <a:lstStyle/>
          <a:p>
            <a:r>
              <a:rPr lang="fr-FR" dirty="0"/>
              <a:t>PIC #40 Revue des prévisions UKAD :</a:t>
            </a:r>
            <a:br>
              <a:rPr lang="fr-FR" dirty="0"/>
            </a:b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842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40 UKAD 2021 -2023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2"/>
            <a:ext cx="8064000" cy="28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UKAD : VOLUMES PAR FAMILLES TECHNIQUES</a:t>
            </a:r>
            <a:endParaRPr lang="en-US" sz="12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8031-4C27-45FB-98DD-81A413957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566" y="1993286"/>
            <a:ext cx="5086913" cy="3523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33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998" y="2657915"/>
            <a:ext cx="6618293" cy="1512168"/>
          </a:xfrm>
        </p:spPr>
        <p:txBody>
          <a:bodyPr/>
          <a:lstStyle/>
          <a:p>
            <a:r>
              <a:rPr lang="fr-FR" dirty="0"/>
              <a:t>PIC #40 Revue des prévisions UKAD </a:t>
            </a:r>
            <a:br>
              <a:rPr lang="fr-FR" dirty="0"/>
            </a:br>
            <a:br>
              <a:rPr lang="fr-FR" dirty="0"/>
            </a:br>
            <a:r>
              <a:rPr lang="fr-FR" dirty="0"/>
              <a:t>Routes industrielles UKAD / SMX</a:t>
            </a:r>
          </a:p>
        </p:txBody>
      </p:sp>
    </p:spTree>
    <p:extLst>
      <p:ext uri="{BB962C8B-B14F-4D97-AF65-F5344CB8AC3E}">
        <p14:creationId xmlns:p14="http://schemas.microsoft.com/office/powerpoint/2010/main" val="3522243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40 UKAD 2021 -2023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2"/>
            <a:ext cx="8064000" cy="28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Routes Industrielles UKAD vs SMX – 180/220</a:t>
            </a:r>
            <a:endParaRPr lang="en-US" sz="12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067B839-9913-466B-9B64-F3DEB6882F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1547" y="3429000"/>
            <a:ext cx="4714367" cy="273811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D9E75B7-8C29-4E11-A2C8-168F67661B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5351" y="1656230"/>
            <a:ext cx="5533032" cy="106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520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40 UKAD 2021 -2023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2"/>
            <a:ext cx="8064000" cy="28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Routes Industrielles UKAD vs SMX – 240/280</a:t>
            </a:r>
            <a:endParaRPr lang="en-US" sz="12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F41432E-A669-4626-B776-CF7FEE89CC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1547" y="1649164"/>
            <a:ext cx="3899194" cy="8996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3A2091B-1F0C-48BE-97A4-08A2C6239B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5710" y="2849354"/>
            <a:ext cx="5785605" cy="3615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392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40 UKAD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1"/>
            <a:ext cx="8064000" cy="57742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SOMMAIRE</a:t>
            </a:r>
            <a:endParaRPr lang="en-US" sz="1800"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F902EDC0-F89D-4C36-B663-3C54E7A57D35}"/>
              </a:ext>
            </a:extLst>
          </p:cNvPr>
          <p:cNvSpPr txBox="1">
            <a:spLocks/>
          </p:cNvSpPr>
          <p:nvPr/>
        </p:nvSpPr>
        <p:spPr bwMode="gray">
          <a:xfrm>
            <a:off x="1573669" y="2275912"/>
            <a:ext cx="6640029" cy="331929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2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Tx/>
              <a:buChar char="-"/>
            </a:pPr>
            <a:endParaRPr lang="fr-FR" dirty="0"/>
          </a:p>
          <a:p>
            <a:pPr marL="342900" indent="-342900">
              <a:buFontTx/>
              <a:buChar char="-"/>
            </a:pPr>
            <a:endParaRPr lang="fr-FR" dirty="0"/>
          </a:p>
          <a:p>
            <a:pPr marL="342900" indent="-342900">
              <a:buFontTx/>
              <a:buChar char="-"/>
            </a:pPr>
            <a:endParaRPr lang="fr-FR" sz="1800" dirty="0"/>
          </a:p>
          <a:p>
            <a:pPr marL="342900" indent="-342900">
              <a:buFontTx/>
              <a:buChar char="-"/>
            </a:pPr>
            <a:endParaRPr lang="fr-FR" sz="1800" dirty="0"/>
          </a:p>
          <a:p>
            <a:pPr marL="342900" indent="-342900">
              <a:buFontTx/>
              <a:buChar char="-"/>
            </a:pPr>
            <a:endParaRPr lang="fr-FR" sz="1800" dirty="0"/>
          </a:p>
          <a:p>
            <a:pPr marL="342900" indent="-342900">
              <a:buFontTx/>
              <a:buChar char="-"/>
            </a:pPr>
            <a:endParaRPr lang="fr-FR" sz="1800" dirty="0"/>
          </a:p>
          <a:p>
            <a:pPr marL="342900" indent="-342900">
              <a:buFontTx/>
              <a:buChar char="-"/>
            </a:pPr>
            <a:r>
              <a:rPr lang="fr-FR" sz="1800" dirty="0"/>
              <a:t>Evolution globale 2018-2023</a:t>
            </a:r>
          </a:p>
          <a:p>
            <a:endParaRPr lang="fr-FR" sz="1800" dirty="0"/>
          </a:p>
          <a:p>
            <a:pPr marL="342900" indent="-342900">
              <a:buFontTx/>
              <a:buChar char="-"/>
            </a:pPr>
            <a:r>
              <a:rPr lang="fr-FR" sz="1800" dirty="0"/>
              <a:t>Alignement PIC – Budget</a:t>
            </a:r>
          </a:p>
          <a:p>
            <a:endParaRPr lang="fr-FR" sz="1800" dirty="0"/>
          </a:p>
          <a:p>
            <a:pPr marL="342900" indent="-342900">
              <a:buFontTx/>
              <a:buChar char="-"/>
            </a:pPr>
            <a:r>
              <a:rPr lang="fr-FR" sz="1800" dirty="0"/>
              <a:t>Prévisions 2021 – 2023 par Marché</a:t>
            </a:r>
          </a:p>
          <a:p>
            <a:pPr marL="342900" indent="-342900">
              <a:buFontTx/>
              <a:buChar char="-"/>
            </a:pPr>
            <a:endParaRPr lang="fr-FR" sz="1800" dirty="0"/>
          </a:p>
          <a:p>
            <a:pPr marL="342900" indent="-342900">
              <a:buFontTx/>
              <a:buChar char="-"/>
            </a:pPr>
            <a:r>
              <a:rPr lang="fr-FR" sz="1800" dirty="0"/>
              <a:t>Prévisions 2021 – 2023 par Familles Techniques</a:t>
            </a:r>
          </a:p>
          <a:p>
            <a:pPr marL="342900" indent="-342900">
              <a:buFontTx/>
              <a:buChar char="-"/>
            </a:pPr>
            <a:endParaRPr lang="fr-FR" sz="1800" dirty="0"/>
          </a:p>
          <a:p>
            <a:pPr marL="342900" indent="-342900">
              <a:buFontTx/>
              <a:buChar char="-"/>
            </a:pPr>
            <a:r>
              <a:rPr lang="fr-FR" sz="1800" dirty="0"/>
              <a:t>Zoom Volumes Routes Industrielles UKAD / SMX</a:t>
            </a:r>
          </a:p>
          <a:p>
            <a:pPr marL="342900" indent="-342900">
              <a:buFontTx/>
              <a:buChar char="-"/>
            </a:pPr>
            <a:endParaRPr lang="fr-FR" sz="1800" dirty="0"/>
          </a:p>
          <a:p>
            <a:endParaRPr lang="fr-FR" sz="1800" dirty="0"/>
          </a:p>
          <a:p>
            <a:br>
              <a:rPr lang="fr-FR" dirty="0"/>
            </a:b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931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998" y="2657915"/>
            <a:ext cx="6618293" cy="1512168"/>
          </a:xfrm>
        </p:spPr>
        <p:txBody>
          <a:bodyPr/>
          <a:lstStyle/>
          <a:p>
            <a:r>
              <a:rPr lang="fr-FR" dirty="0"/>
              <a:t>PIC #40 Revue des prévisions UKAD </a:t>
            </a:r>
            <a:br>
              <a:rPr lang="fr-FR" dirty="0"/>
            </a:br>
            <a:br>
              <a:rPr lang="fr-FR" dirty="0"/>
            </a:br>
            <a:r>
              <a:rPr lang="fr-FR" dirty="0"/>
              <a:t>Evolution 2018 </a:t>
            </a:r>
            <a:r>
              <a:rPr lang="fr-FR" dirty="0">
                <a:sym typeface="Wingdings" panose="05000000000000000000" pitchFamily="2" charset="2"/>
              </a:rPr>
              <a:t> 2023 en K€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8092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40 UKAD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2"/>
            <a:ext cx="8064000" cy="28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Evolution 2018 </a:t>
            </a:r>
            <a:r>
              <a:rPr lang="fr-FR" sz="1200" dirty="0">
                <a:sym typeface="Wingdings" panose="05000000000000000000" pitchFamily="2" charset="2"/>
              </a:rPr>
              <a:t> 2023</a:t>
            </a:r>
            <a:endParaRPr lang="en-US" sz="12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C6C8045-D302-4A85-B06D-9C7E1C734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0" y="1579379"/>
            <a:ext cx="5579382" cy="118216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0D470B5D-2F5B-419D-B4C2-CF4B22B924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0" y="3128449"/>
            <a:ext cx="6968332" cy="285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968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998" y="2657915"/>
            <a:ext cx="6618293" cy="1512168"/>
          </a:xfrm>
        </p:spPr>
        <p:txBody>
          <a:bodyPr/>
          <a:lstStyle/>
          <a:p>
            <a:r>
              <a:rPr lang="fr-FR" dirty="0"/>
              <a:t>PIC #40 Revue des prévisions PND </a:t>
            </a:r>
            <a:br>
              <a:rPr lang="fr-FR" dirty="0"/>
            </a:br>
            <a:br>
              <a:rPr lang="fr-FR" dirty="0"/>
            </a:br>
            <a:r>
              <a:rPr lang="fr-FR" dirty="0"/>
              <a:t>Alignements PIC vs BUDGET</a:t>
            </a:r>
          </a:p>
        </p:txBody>
      </p:sp>
    </p:spTree>
    <p:extLst>
      <p:ext uri="{BB962C8B-B14F-4D97-AF65-F5344CB8AC3E}">
        <p14:creationId xmlns:p14="http://schemas.microsoft.com/office/powerpoint/2010/main" val="220783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40 UKAD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2"/>
            <a:ext cx="8064000" cy="28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FOCUS 2021 Alignement PIC Budget</a:t>
            </a:r>
            <a:endParaRPr lang="en-US" sz="12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719374F-D80A-4C4A-BE02-FC9BAA1F4F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0" y="2839236"/>
            <a:ext cx="4994213" cy="339321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C7161502-FEC8-4AF4-B57E-2A80E4C283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000" y="1618155"/>
            <a:ext cx="6297807" cy="9515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2AA8AE81-EA26-4720-B6C2-55BF3888D4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2232" y="3342185"/>
            <a:ext cx="3105450" cy="2018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538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998" y="2657915"/>
            <a:ext cx="6618293" cy="1512168"/>
          </a:xfrm>
        </p:spPr>
        <p:txBody>
          <a:bodyPr/>
          <a:lstStyle/>
          <a:p>
            <a:r>
              <a:rPr lang="fr-FR" dirty="0"/>
              <a:t>PIC #40 Revue des prévisions UKAD </a:t>
            </a:r>
            <a:br>
              <a:rPr lang="fr-FR" dirty="0"/>
            </a:br>
            <a:br>
              <a:rPr lang="fr-FR" dirty="0"/>
            </a:br>
            <a:r>
              <a:rPr lang="fr-FR" dirty="0"/>
              <a:t>Evolution 2021 </a:t>
            </a:r>
            <a:r>
              <a:rPr lang="fr-FR" dirty="0">
                <a:sym typeface="Wingdings" panose="05000000000000000000" pitchFamily="2" charset="2"/>
              </a:rPr>
              <a:t> 2023 en K€</a:t>
            </a:r>
            <a:br>
              <a:rPr lang="fr-FR" dirty="0">
                <a:sym typeface="Wingdings" panose="05000000000000000000" pitchFamily="2" charset="2"/>
              </a:rPr>
            </a:br>
            <a:r>
              <a:rPr lang="fr-FR" dirty="0">
                <a:sym typeface="Wingdings" panose="05000000000000000000" pitchFamily="2" charset="2"/>
              </a:rPr>
              <a:t>Par Marché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3454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PIC 40 UKAD 2021 -2023</a:t>
            </a:r>
            <a:endParaRPr lang="en-US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gray">
          <a:xfrm>
            <a:off x="539550" y="1060542"/>
            <a:ext cx="8064000" cy="28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UKAD : Répartition CA par Marché</a:t>
            </a:r>
            <a:endParaRPr lang="en-US" sz="12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8C985AE-E3F5-4B8B-B527-E133AD31FF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00" y="1348574"/>
            <a:ext cx="4466982" cy="218556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4B3C58E8-18EA-4D92-B47F-D942DB920A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3926" y="3756270"/>
            <a:ext cx="3929083" cy="2923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374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998" y="2657915"/>
            <a:ext cx="6618293" cy="1512168"/>
          </a:xfrm>
        </p:spPr>
        <p:txBody>
          <a:bodyPr/>
          <a:lstStyle/>
          <a:p>
            <a:r>
              <a:rPr lang="fr-FR" dirty="0"/>
              <a:t>PIC #40 Revue des prévisions UKAD </a:t>
            </a:r>
            <a:br>
              <a:rPr lang="fr-FR" dirty="0"/>
            </a:br>
            <a:br>
              <a:rPr lang="fr-FR" dirty="0"/>
            </a:br>
            <a:r>
              <a:rPr lang="fr-FR" dirty="0"/>
              <a:t>Evolution 2021 </a:t>
            </a:r>
            <a:r>
              <a:rPr lang="fr-FR" dirty="0">
                <a:sym typeface="Wingdings" panose="05000000000000000000" pitchFamily="2" charset="2"/>
              </a:rPr>
              <a:t> 2023 en Tonnes</a:t>
            </a:r>
            <a:br>
              <a:rPr lang="fr-FR" dirty="0">
                <a:sym typeface="Wingdings" panose="05000000000000000000" pitchFamily="2" charset="2"/>
              </a:rPr>
            </a:br>
            <a:r>
              <a:rPr lang="fr-FR" dirty="0">
                <a:sym typeface="Wingdings" panose="05000000000000000000" pitchFamily="2" charset="2"/>
              </a:rPr>
              <a:t>Par Familles techniques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3832732"/>
      </p:ext>
    </p:extLst>
  </p:cSld>
  <p:clrMapOvr>
    <a:masterClrMapping/>
  </p:clrMapOvr>
</p:sld>
</file>

<file path=ppt/theme/theme1.xml><?xml version="1.0" encoding="utf-8"?>
<a:theme xmlns:a="http://schemas.openxmlformats.org/drawingml/2006/main" name="ERAMET">
  <a:themeElements>
    <a:clrScheme name="Eramet">
      <a:dk1>
        <a:sysClr val="windowText" lastClr="000000"/>
      </a:dk1>
      <a:lt1>
        <a:sysClr val="window" lastClr="FFFFFF"/>
      </a:lt1>
      <a:dk2>
        <a:srgbClr val="1A003B"/>
      </a:dk2>
      <a:lt2>
        <a:srgbClr val="F4F2F5"/>
      </a:lt2>
      <a:accent1>
        <a:srgbClr val="FBF315"/>
      </a:accent1>
      <a:accent2>
        <a:srgbClr val="FA6414"/>
      </a:accent2>
      <a:accent3>
        <a:srgbClr val="515793"/>
      </a:accent3>
      <a:accent4>
        <a:srgbClr val="1A003B"/>
      </a:accent4>
      <a:accent5>
        <a:srgbClr val="8589B3"/>
      </a:accent5>
      <a:accent6>
        <a:srgbClr val="5E4D76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900" dirty="0" err="1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1E190E6E06A64E98CB1EC516EF98DA" ma:contentTypeVersion="0" ma:contentTypeDescription="Create a new document." ma:contentTypeScope="" ma:versionID="2c2309399e1e41f8ba254796f1a12e6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770D57-6203-4C84-9BDD-14719DEDFD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2AC39A-DF58-415C-B17C-59F203E949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806256F-0066-4AEC-95E8-5939F1E0A042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40125</TotalTime>
  <Words>189</Words>
  <Application>Microsoft Office PowerPoint</Application>
  <PresentationFormat>Affichage à l'écran (4:3)</PresentationFormat>
  <Paragraphs>38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Albertus Extra Bold</vt:lpstr>
      <vt:lpstr>Arial</vt:lpstr>
      <vt:lpstr>Arial Black</vt:lpstr>
      <vt:lpstr>Calibri</vt:lpstr>
      <vt:lpstr>Wingdings</vt:lpstr>
      <vt:lpstr>ERAMET</vt:lpstr>
      <vt:lpstr>PIC #40 Revue des prévisions UKAD :  </vt:lpstr>
      <vt:lpstr>PIC 40 UKAD</vt:lpstr>
      <vt:lpstr>PIC #40 Revue des prévisions UKAD   Evolution 2018  2023 en K€</vt:lpstr>
      <vt:lpstr>PIC 40 UKAD</vt:lpstr>
      <vt:lpstr>PIC #40 Revue des prévisions PND   Alignements PIC vs BUDGET</vt:lpstr>
      <vt:lpstr>PIC 40 UKAD</vt:lpstr>
      <vt:lpstr>PIC #40 Revue des prévisions UKAD   Evolution 2021  2023 en K€ Par Marché</vt:lpstr>
      <vt:lpstr>PIC 40 UKAD 2021 -2023</vt:lpstr>
      <vt:lpstr>PIC #40 Revue des prévisions UKAD   Evolution 2021  2023 en Tonnes Par Familles techniques</vt:lpstr>
      <vt:lpstr>PIC 40 UKAD 2021 -2023</vt:lpstr>
      <vt:lpstr>PIC #40 Revue des prévisions UKAD   Routes industrielles UKAD / SMX</vt:lpstr>
      <vt:lpstr>PIC 40 UKAD 2021 -2023</vt:lpstr>
      <vt:lpstr>PIC 40 UKAD 2021 -2023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Pierre</dc:creator>
  <cp:lastModifiedBy>ROYER-MANOHA Benoit</cp:lastModifiedBy>
  <cp:revision>696</cp:revision>
  <dcterms:created xsi:type="dcterms:W3CDTF">2016-11-07T15:50:27Z</dcterms:created>
  <dcterms:modified xsi:type="dcterms:W3CDTF">2021-01-26T12:52:00Z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0x010100C11E190E6E06A64E98CB1EC516EF98DA</vt:lpwstr>
  </property>
</Properties>
</file>