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4"/>
  </p:sldMasterIdLst>
  <p:notesMasterIdLst>
    <p:notesMasterId r:id="rId21"/>
  </p:notesMasterIdLst>
  <p:sldIdLst>
    <p:sldId id="291" r:id="rId5"/>
    <p:sldId id="258" r:id="rId6"/>
    <p:sldId id="313" r:id="rId7"/>
    <p:sldId id="410" r:id="rId8"/>
    <p:sldId id="409" r:id="rId9"/>
    <p:sldId id="411" r:id="rId10"/>
    <p:sldId id="412" r:id="rId11"/>
    <p:sldId id="393" r:id="rId12"/>
    <p:sldId id="395" r:id="rId13"/>
    <p:sldId id="413" r:id="rId14"/>
    <p:sldId id="284" r:id="rId15"/>
    <p:sldId id="285" r:id="rId16"/>
    <p:sldId id="276" r:id="rId17"/>
    <p:sldId id="385" r:id="rId18"/>
    <p:sldId id="382" r:id="rId19"/>
    <p:sldId id="307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1094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4201">
          <p15:clr>
            <a:srgbClr val="A4A3A4"/>
          </p15:clr>
        </p15:guide>
        <p15:guide id="7" pos="2880">
          <p15:clr>
            <a:srgbClr val="A4A3A4"/>
          </p15:clr>
        </p15:guide>
        <p15:guide id="8" pos="567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orient="horz" pos="3634">
          <p15:clr>
            <a:srgbClr val="A4A3A4"/>
          </p15:clr>
        </p15:guide>
        <p15:guide id="12" pos="35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300"/>
    <a:srgbClr val="FF9900"/>
    <a:srgbClr val="182C53"/>
    <a:srgbClr val="C84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083" autoAdjust="0"/>
  </p:normalViewPr>
  <p:slideViewPr>
    <p:cSldViewPr showGuides="1">
      <p:cViewPr varScale="1">
        <p:scale>
          <a:sx n="82" d="100"/>
          <a:sy n="82" d="100"/>
        </p:scale>
        <p:origin x="1339" y="72"/>
      </p:cViewPr>
      <p:guideLst>
        <p:guide orient="horz" pos="2160"/>
        <p:guide orient="horz" pos="255"/>
        <p:guide orient="horz" pos="1139"/>
        <p:guide orient="horz" pos="1094"/>
        <p:guide orient="horz" pos="4065"/>
        <p:guide orient="horz" pos="4201"/>
        <p:guide pos="2880"/>
        <p:guide pos="567"/>
        <p:guide pos="5193"/>
        <p:guide pos="5465"/>
        <p:guide orient="horz" pos="3634"/>
        <p:guide pos="3515"/>
      </p:guideLst>
    </p:cSldViewPr>
  </p:slideViewPr>
  <p:outlineViewPr>
    <p:cViewPr>
      <p:scale>
        <a:sx n="33" d="100"/>
        <a:sy n="33" d="100"/>
      </p:scale>
      <p:origin x="0" y="15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22/06/2020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8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29643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64880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3666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282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40000" y="1291282"/>
            <a:ext cx="4032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882"/>
            <a:ext cx="3744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36890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126964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1723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4874400" y="1306264"/>
            <a:ext cx="3730075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6214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298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90381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298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90381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082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6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4194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78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796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40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5004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0000" y="1242000"/>
            <a:ext cx="410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0" y="1242000"/>
            <a:ext cx="374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8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88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C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4"/>
            <a:ext cx="1925343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58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D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4"/>
            <a:ext cx="1925343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8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3"/>
            <a:ext cx="192534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0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0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58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D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0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63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1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55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1" cy="12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18467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4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1706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55642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99783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Titre de la présentation - 00/00/00    Classification : 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08" r:id="rId3"/>
    <p:sldLayoutId id="2147483825" r:id="rId4"/>
    <p:sldLayoutId id="2147483840" r:id="rId5"/>
    <p:sldLayoutId id="2147483841" r:id="rId6"/>
    <p:sldLayoutId id="2147483839" r:id="rId7"/>
    <p:sldLayoutId id="2147483849" r:id="rId8"/>
    <p:sldLayoutId id="2147483820" r:id="rId9"/>
    <p:sldLayoutId id="2147483850" r:id="rId10"/>
    <p:sldLayoutId id="2147483851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3" r:id="rId17"/>
    <p:sldLayoutId id="2147483842" r:id="rId18"/>
    <p:sldLayoutId id="2147483832" r:id="rId19"/>
    <p:sldLayoutId id="2147483843" r:id="rId20"/>
    <p:sldLayoutId id="2147483822" r:id="rId21"/>
    <p:sldLayoutId id="2147483821" r:id="rId22"/>
    <p:sldLayoutId id="2147483846" r:id="rId23"/>
    <p:sldLayoutId id="2147483824" r:id="rId24"/>
    <p:sldLayoutId id="2147483823" r:id="rId25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28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9.jp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wmf"/><Relationship Id="rId11" Type="http://schemas.openxmlformats.org/officeDocument/2006/relationships/image" Target="../media/image8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539552" y="5085184"/>
            <a:ext cx="2304256" cy="288032"/>
          </a:xfrm>
        </p:spPr>
        <p:txBody>
          <a:bodyPr/>
          <a:lstStyle/>
          <a:p>
            <a:pPr lvl="2"/>
            <a:r>
              <a:rPr lang="fr-FR" sz="1200" dirty="0"/>
              <a:t>22/06/2020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2636912"/>
            <a:ext cx="4932548" cy="972108"/>
          </a:xfrm>
        </p:spPr>
        <p:txBody>
          <a:bodyPr/>
          <a:lstStyle/>
          <a:p>
            <a:r>
              <a:rPr lang="fr-FR" sz="3200" dirty="0"/>
              <a:t>General Electric </a:t>
            </a:r>
            <a:br>
              <a:rPr lang="fr-FR" sz="3200" dirty="0"/>
            </a:br>
            <a:r>
              <a:rPr lang="fr-FR" sz="3200" dirty="0" err="1"/>
              <a:t>Technical</a:t>
            </a:r>
            <a:r>
              <a:rPr lang="fr-FR" sz="3200" dirty="0"/>
              <a:t> call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-900608" y="630932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33122C9-A0B9-462F-8757-0847AD287B63}" type="slidenum">
              <a:rPr lang="fr-FR"/>
              <a:pPr/>
              <a:t>1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4B59FA-4C40-4E9A-9B2A-002F119CC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644509" y="2132856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5CF228-293C-4EC9-9F01-72E3A1F0C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72716"/>
            <a:ext cx="792088" cy="3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7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en-US" sz="3200" b="0" dirty="0"/>
              <a:t>R&amp;D</a:t>
            </a:r>
          </a:p>
          <a:p>
            <a:endParaRPr lang="fr-FR" sz="3200" dirty="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6B454B2-D215-457E-98B7-5BBE81FCA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8B6C25-493C-4188-A045-7512D5F6B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77172"/>
            <a:ext cx="792088" cy="3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09" y="0"/>
            <a:ext cx="8064000" cy="829737"/>
          </a:xfrm>
        </p:spPr>
        <p:txBody>
          <a:bodyPr/>
          <a:lstStyle/>
          <a:p>
            <a:r>
              <a:rPr lang="fr-FR" sz="2800" dirty="0"/>
              <a:t>Premium </a:t>
            </a:r>
            <a:r>
              <a:rPr lang="fr-FR" sz="2800" dirty="0" err="1"/>
              <a:t>Quality</a:t>
            </a:r>
            <a:r>
              <a:rPr lang="fr-FR" sz="2800" dirty="0"/>
              <a:t> </a:t>
            </a:r>
            <a:r>
              <a:rPr lang="fr-FR" sz="2800" dirty="0" err="1"/>
              <a:t>oriented</a:t>
            </a:r>
            <a:r>
              <a:rPr lang="fr-FR" sz="2800" dirty="0"/>
              <a:t> R&amp;D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087" y="1242000"/>
            <a:ext cx="8634605" cy="4860000"/>
          </a:xfrm>
        </p:spPr>
        <p:txBody>
          <a:bodyPr/>
          <a:lstStyle/>
          <a:p>
            <a:r>
              <a:rPr lang="en-US" dirty="0"/>
              <a:t> Pilot scale study  :</a:t>
            </a:r>
            <a:endParaRPr lang="fr-FR" sz="2000" dirty="0"/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Quantify the effect of torch parameters on liquid metal superheat and liquid pool size</a:t>
            </a:r>
            <a:endParaRPr lang="fr-FR" dirty="0"/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Define a protocol for residence time test</a:t>
            </a:r>
            <a:endParaRPr lang="fr-FR" dirty="0"/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Quantify the effect of melt rate and torch parameters on residence time </a:t>
            </a:r>
            <a:endParaRPr lang="fr-FR" dirty="0"/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Define a protocol HDI and LDI seeded test (melting and results analysis)</a:t>
            </a:r>
            <a:endParaRPr lang="fr-FR" dirty="0"/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Results available for modelling validation</a:t>
            </a:r>
            <a:endParaRPr lang="fr-FR" dirty="0"/>
          </a:p>
          <a:p>
            <a:r>
              <a:rPr lang="en-US" dirty="0"/>
              <a:t> </a:t>
            </a:r>
            <a:endParaRPr lang="fr-FR" sz="2000" dirty="0"/>
          </a:p>
          <a:p>
            <a:r>
              <a:rPr lang="en-US" dirty="0"/>
              <a:t>Modelling tools developed :</a:t>
            </a:r>
            <a:endParaRPr lang="fr-FR" sz="2000" dirty="0"/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Solidification models for PAM electrode and VAR ingot</a:t>
            </a:r>
            <a:r>
              <a:rPr lang="en-US" baseline="30000" dirty="0"/>
              <a:t>1</a:t>
            </a:r>
            <a:r>
              <a:rPr lang="en-US" dirty="0"/>
              <a:t> (SOLAR)</a:t>
            </a:r>
            <a:endParaRPr lang="fr-FR" dirty="0"/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CFD model of metal flow in PAM refining hearth (development on-going)</a:t>
            </a:r>
            <a:endParaRPr lang="fr-FR" dirty="0"/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Model used to bridge the gap between pilot scale melting and industrial furnace optimization</a:t>
            </a:r>
            <a:endParaRPr lang="fr-FR" dirty="0"/>
          </a:p>
          <a:p>
            <a:endParaRPr lang="en-US" dirty="0"/>
          </a:p>
          <a:p>
            <a:pPr marL="441450" lvl="2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41450" lvl="2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 </a:t>
            </a:r>
          </a:p>
          <a:p>
            <a:pPr marL="1252538" lvl="5" indent="-171450"/>
            <a:endParaRPr lang="en-US" sz="1200" b="1" dirty="0"/>
          </a:p>
        </p:txBody>
      </p:sp>
      <p:pic>
        <p:nvPicPr>
          <p:cNvPr id="7" name="Picture 2" descr="C:\Users\emiliane.doridot\Documents\6. Metafensch\photos PAM\IMG_1175.JPG">
            <a:extLst>
              <a:ext uri="{FF2B5EF4-FFF2-40B4-BE49-F238E27FC236}">
                <a16:creationId xmlns:a16="http://schemas.microsoft.com/office/drawing/2014/main" id="{54F4FE01-4A60-4FC1-9F5F-DCB09A85F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4" b="46165"/>
          <a:stretch/>
        </p:blipFill>
        <p:spPr bwMode="auto">
          <a:xfrm>
            <a:off x="259308" y="4547832"/>
            <a:ext cx="8787740" cy="123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6BCED3A-F79C-4902-B49C-B5E9FC3BCD0B}"/>
              </a:ext>
            </a:extLst>
          </p:cNvPr>
          <p:cNvSpPr txBox="1"/>
          <p:nvPr/>
        </p:nvSpPr>
        <p:spPr>
          <a:xfrm>
            <a:off x="173519" y="5786117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tx2"/>
                </a:solidFill>
              </a:rPr>
              <a:t>TA6V Pilot </a:t>
            </a:r>
            <a:r>
              <a:rPr lang="fr-FR" sz="1600" u="sng" dirty="0" err="1">
                <a:solidFill>
                  <a:schemeClr val="tx2"/>
                </a:solidFill>
              </a:rPr>
              <a:t>scale</a:t>
            </a:r>
            <a:r>
              <a:rPr lang="fr-FR" sz="1600" u="sng" dirty="0">
                <a:solidFill>
                  <a:schemeClr val="tx2"/>
                </a:solidFill>
              </a:rPr>
              <a:t> </a:t>
            </a:r>
            <a:r>
              <a:rPr lang="fr-FR" sz="1600" u="sng" dirty="0" err="1">
                <a:solidFill>
                  <a:schemeClr val="tx2"/>
                </a:solidFill>
              </a:rPr>
              <a:t>ingot</a:t>
            </a:r>
            <a:r>
              <a:rPr lang="fr-FR" sz="1600" u="sng" dirty="0">
                <a:solidFill>
                  <a:schemeClr val="tx2"/>
                </a:solidFill>
              </a:rPr>
              <a:t> (</a:t>
            </a:r>
            <a:r>
              <a:rPr lang="el-GR" sz="1600" u="sng" dirty="0">
                <a:solidFill>
                  <a:schemeClr val="tx2"/>
                </a:solidFill>
              </a:rPr>
              <a:t>Φ</a:t>
            </a:r>
            <a:r>
              <a:rPr lang="fr-FR" sz="1600" u="sng" dirty="0">
                <a:solidFill>
                  <a:schemeClr val="tx2"/>
                </a:solidFill>
              </a:rPr>
              <a:t>150 mm, 100kg)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46DFD1-8105-48B2-978E-0983654CED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C78C7C-8FC0-4435-9795-A947F06AA04A}"/>
              </a:ext>
            </a:extLst>
          </p:cNvPr>
          <p:cNvSpPr txBox="1"/>
          <p:nvPr/>
        </p:nvSpPr>
        <p:spPr>
          <a:xfrm>
            <a:off x="259308" y="6219825"/>
            <a:ext cx="5808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aseline="30000" dirty="0">
                <a:solidFill>
                  <a:schemeClr val="tx2"/>
                </a:solidFill>
              </a:rPr>
              <a:t>1</a:t>
            </a:r>
            <a:r>
              <a:rPr lang="fr-FR" sz="900" dirty="0">
                <a:solidFill>
                  <a:schemeClr val="tx2"/>
                </a:solidFill>
              </a:rPr>
              <a:t> </a:t>
            </a:r>
            <a:r>
              <a:rPr lang="en-US" sz="1000" dirty="0"/>
              <a:t>E. </a:t>
            </a:r>
            <a:r>
              <a:rPr lang="en-US" sz="1000" dirty="0" err="1"/>
              <a:t>Doridot</a:t>
            </a:r>
            <a:r>
              <a:rPr lang="en-US" sz="1000" dirty="0"/>
              <a:t>,  S. Hans , A. </a:t>
            </a:r>
            <a:r>
              <a:rPr lang="en-US" sz="1000" dirty="0" err="1"/>
              <a:t>Jardy</a:t>
            </a:r>
            <a:r>
              <a:rPr lang="en-US" sz="1000" dirty="0"/>
              <a:t> and J.-P. </a:t>
            </a:r>
            <a:r>
              <a:rPr lang="en-US" sz="1000" dirty="0" err="1"/>
              <a:t>Bellot</a:t>
            </a:r>
            <a:r>
              <a:rPr lang="en-US" sz="1000" dirty="0"/>
              <a:t> : </a:t>
            </a:r>
            <a:r>
              <a:rPr lang="en-US" sz="1000" i="1" dirty="0"/>
              <a:t>Titanium 2019 Proceedings</a:t>
            </a:r>
            <a:r>
              <a:rPr lang="en-US" sz="1000" dirty="0"/>
              <a:t>, Nantes, France, 2019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7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B53650-BDA6-4BBA-ADE2-EFF2E05A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Premium </a:t>
            </a:r>
            <a:r>
              <a:rPr lang="fr-FR" sz="2400" dirty="0" err="1"/>
              <a:t>Quality</a:t>
            </a:r>
            <a:r>
              <a:rPr lang="fr-FR" sz="2400" dirty="0"/>
              <a:t> </a:t>
            </a:r>
            <a:r>
              <a:rPr lang="fr-FR" sz="2400" dirty="0" err="1"/>
              <a:t>oriented</a:t>
            </a:r>
            <a:r>
              <a:rPr lang="fr-FR" sz="2400" dirty="0"/>
              <a:t> R&amp;D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97782E-F664-43C9-88A7-AAC115924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07406"/>
            <a:ext cx="4203450" cy="4860000"/>
          </a:xfrm>
        </p:spPr>
        <p:txBody>
          <a:bodyPr/>
          <a:lstStyle/>
          <a:p>
            <a:r>
              <a:rPr lang="fr-FR" dirty="0"/>
              <a:t>CFD model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en-US" dirty="0"/>
              <a:t>focused on studying HDI/ LDI removal mechanism, objectives are : </a:t>
            </a:r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Link the pilot scale observations to industrial ones</a:t>
            </a:r>
          </a:p>
          <a:p>
            <a:pPr marL="441450" lvl="2" indent="-171450">
              <a:buFont typeface="Arial" panose="020B0604020202020204" pitchFamily="34" charset="0"/>
              <a:buChar char="•"/>
            </a:pPr>
            <a:r>
              <a:rPr lang="en-US" dirty="0"/>
              <a:t>Predict the effect of operating parameters on residence time and defect removal at the pilot and industrial scale</a:t>
            </a:r>
          </a:p>
          <a:p>
            <a:endParaRPr lang="fr-FR" dirty="0"/>
          </a:p>
          <a:p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are on </a:t>
            </a:r>
            <a:r>
              <a:rPr lang="fr-FR" dirty="0" err="1"/>
              <a:t>going</a:t>
            </a:r>
            <a:r>
              <a:rPr lang="fr-FR" dirty="0"/>
              <a:t> but first </a:t>
            </a:r>
            <a:r>
              <a:rPr lang="fr-FR" dirty="0" err="1"/>
              <a:t>results</a:t>
            </a:r>
            <a:r>
              <a:rPr lang="fr-FR" dirty="0"/>
              <a:t> highlight best </a:t>
            </a:r>
            <a:r>
              <a:rPr lang="fr-FR" dirty="0" err="1"/>
              <a:t>pratices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for the standard production : </a:t>
            </a:r>
          </a:p>
          <a:p>
            <a:pPr marL="231775"/>
            <a:endParaRPr lang="fr-FR" sz="1400" dirty="0">
              <a:solidFill>
                <a:schemeClr val="tx2"/>
              </a:solidFill>
            </a:endParaRPr>
          </a:p>
          <a:p>
            <a:pPr marL="517525" indent="-285750">
              <a:buFont typeface="Wingdings" panose="05000000000000000000" pitchFamily="2" charset="2"/>
              <a:buChar char="è"/>
            </a:pP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Frozen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practice for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torch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current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and pattern for the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industrial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furnace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with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maximized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power and pool size to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promote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LDI dissolution </a:t>
            </a:r>
          </a:p>
          <a:p>
            <a:pPr marL="517525" indent="-285750">
              <a:buFont typeface="Wingdings" panose="05000000000000000000" pitchFamily="2" charset="2"/>
              <a:buChar char="è"/>
            </a:pP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Upper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limit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for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melt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rate to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avoid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short </a:t>
            </a:r>
            <a:r>
              <a:rPr lang="fr-FR" sz="1400" dirty="0" err="1">
                <a:solidFill>
                  <a:schemeClr val="tx2"/>
                </a:solidFill>
                <a:sym typeface="Wingdings" panose="05000000000000000000" pitchFamily="2" charset="2"/>
              </a:rPr>
              <a:t>residence</a:t>
            </a:r>
            <a:r>
              <a:rPr lang="fr-FR" sz="1400" dirty="0">
                <a:solidFill>
                  <a:schemeClr val="tx2"/>
                </a:solidFill>
                <a:sym typeface="Wingdings" panose="05000000000000000000" pitchFamily="2" charset="2"/>
              </a:rPr>
              <a:t> time </a:t>
            </a:r>
            <a:endParaRPr lang="fr-FR" sz="1400" dirty="0">
              <a:solidFill>
                <a:schemeClr val="tx2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95BDAB-FBDB-4B41-A347-642A42F99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26"/>
          <a:stretch/>
        </p:blipFill>
        <p:spPr>
          <a:xfrm>
            <a:off x="5581650" y="3114110"/>
            <a:ext cx="3258796" cy="22515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A844B47-533D-47E3-A882-E995607B8DE7}"/>
              </a:ext>
            </a:extLst>
          </p:cNvPr>
          <p:cNvSpPr txBox="1"/>
          <p:nvPr/>
        </p:nvSpPr>
        <p:spPr>
          <a:xfrm>
            <a:off x="5738153" y="5269301"/>
            <a:ext cx="26955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>
                <a:solidFill>
                  <a:schemeClr val="tx2"/>
                </a:solidFill>
              </a:rPr>
              <a:t>CFD model of the pilot PAM </a:t>
            </a:r>
            <a:r>
              <a:rPr lang="fr-FR" sz="1100" u="sng" dirty="0" err="1">
                <a:solidFill>
                  <a:schemeClr val="tx2"/>
                </a:solidFill>
              </a:rPr>
              <a:t>furnace</a:t>
            </a:r>
            <a:r>
              <a:rPr lang="fr-FR" sz="1100" u="sng" dirty="0">
                <a:solidFill>
                  <a:schemeClr val="tx2"/>
                </a:solidFill>
              </a:rPr>
              <a:t> : </a:t>
            </a:r>
            <a:r>
              <a:rPr lang="fr-FR" sz="1100" u="sng" dirty="0" err="1">
                <a:solidFill>
                  <a:schemeClr val="tx2"/>
                </a:solidFill>
              </a:rPr>
              <a:t>Temperature</a:t>
            </a:r>
            <a:r>
              <a:rPr lang="fr-FR" sz="1100" u="sng" dirty="0">
                <a:solidFill>
                  <a:schemeClr val="tx2"/>
                </a:solidFill>
              </a:rPr>
              <a:t> </a:t>
            </a:r>
            <a:r>
              <a:rPr lang="fr-FR" sz="1100" u="sng" dirty="0" err="1">
                <a:solidFill>
                  <a:schemeClr val="tx2"/>
                </a:solidFill>
              </a:rPr>
              <a:t>map</a:t>
            </a:r>
            <a:r>
              <a:rPr lang="fr-FR" sz="1100" u="sng" dirty="0">
                <a:solidFill>
                  <a:schemeClr val="tx2"/>
                </a:solidFill>
              </a:rPr>
              <a:t> at the surface of the </a:t>
            </a:r>
            <a:r>
              <a:rPr lang="fr-FR" sz="1100" u="sng" dirty="0" err="1">
                <a:solidFill>
                  <a:schemeClr val="tx2"/>
                </a:solidFill>
              </a:rPr>
              <a:t>refining</a:t>
            </a:r>
            <a:r>
              <a:rPr lang="fr-FR" sz="1100" u="sng" dirty="0">
                <a:solidFill>
                  <a:schemeClr val="tx2"/>
                </a:solidFill>
              </a:rPr>
              <a:t> hearth</a:t>
            </a:r>
            <a:r>
              <a:rPr lang="fr-FR" sz="1100" u="sng" baseline="30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5824CB0-676B-47A2-AFD0-E478C039B591}"/>
              </a:ext>
            </a:extLst>
          </p:cNvPr>
          <p:cNvSpPr txBox="1"/>
          <p:nvPr/>
        </p:nvSpPr>
        <p:spPr>
          <a:xfrm>
            <a:off x="431924" y="6065346"/>
            <a:ext cx="8172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1</a:t>
            </a:r>
            <a:r>
              <a:rPr lang="en-US" sz="1100" dirty="0"/>
              <a:t> L. </a:t>
            </a:r>
            <a:r>
              <a:rPr lang="en-US" sz="1100" dirty="0" err="1"/>
              <a:t>Décultot</a:t>
            </a:r>
            <a:r>
              <a:rPr lang="en-US" sz="1100" dirty="0"/>
              <a:t>, A. </a:t>
            </a:r>
            <a:r>
              <a:rPr lang="en-US" sz="1100" dirty="0" err="1"/>
              <a:t>Jardy</a:t>
            </a:r>
            <a:r>
              <a:rPr lang="en-US" sz="1100" dirty="0"/>
              <a:t>, S. Hans, E. </a:t>
            </a:r>
            <a:r>
              <a:rPr lang="en-US" sz="1100" dirty="0" err="1"/>
              <a:t>Doridot</a:t>
            </a:r>
            <a:r>
              <a:rPr lang="en-US" sz="1100" dirty="0"/>
              <a:t>, J. Delfosse, F. Ruby-Meyer and J.-P. </a:t>
            </a:r>
            <a:r>
              <a:rPr lang="en-US" sz="1100" dirty="0" err="1"/>
              <a:t>Bellot</a:t>
            </a:r>
            <a:r>
              <a:rPr lang="en-US" sz="1100" dirty="0"/>
              <a:t> : </a:t>
            </a:r>
            <a:r>
              <a:rPr lang="en-US" sz="1100" i="1" dirty="0"/>
              <a:t>LMPC 2019 Proceedings</a:t>
            </a:r>
            <a:r>
              <a:rPr lang="en-US" sz="1100" dirty="0"/>
              <a:t>, Birmingham, UK, 2019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9D14E2-BEC5-4D33-98D5-CE2313E3A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5B52493B-1434-4A51-9BC5-E62EEA903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53" y="361767"/>
            <a:ext cx="2945790" cy="219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203CA7-DF12-41B9-A096-09DBA6F8CC06}"/>
              </a:ext>
            </a:extLst>
          </p:cNvPr>
          <p:cNvSpPr/>
          <p:nvPr/>
        </p:nvSpPr>
        <p:spPr>
          <a:xfrm>
            <a:off x="5671478" y="262753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u="sng" dirty="0">
                <a:solidFill>
                  <a:schemeClr val="tx2"/>
                </a:solidFill>
              </a:rPr>
              <a:t>Metafensch PAM </a:t>
            </a:r>
            <a:r>
              <a:rPr lang="fr-FR" sz="1100" u="sng" dirty="0" err="1">
                <a:solidFill>
                  <a:schemeClr val="tx2"/>
                </a:solidFill>
              </a:rPr>
              <a:t>furnace</a:t>
            </a:r>
            <a:r>
              <a:rPr lang="fr-FR" sz="1100" u="sng" dirty="0">
                <a:solidFill>
                  <a:schemeClr val="tx2"/>
                </a:solidFill>
              </a:rPr>
              <a:t> </a:t>
            </a:r>
            <a:r>
              <a:rPr lang="fr-FR" sz="1100" u="sng" dirty="0" err="1">
                <a:solidFill>
                  <a:schemeClr val="tx2"/>
                </a:solidFill>
              </a:rPr>
              <a:t>hearth</a:t>
            </a:r>
            <a:endParaRPr lang="fr-FR" sz="1100" u="sng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2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31643" y="42532"/>
            <a:ext cx="8653050" cy="829737"/>
          </a:xfrm>
        </p:spPr>
        <p:txBody>
          <a:bodyPr/>
          <a:lstStyle/>
          <a:p>
            <a:br>
              <a:rPr lang="en-US" sz="2000" b="0" i="1" dirty="0"/>
            </a:br>
            <a:r>
              <a:rPr lang="en-US" sz="2400" i="1" dirty="0"/>
              <a:t>Pilot furnace HDI seeded test</a:t>
            </a:r>
            <a:endParaRPr lang="en-US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HDI </a:t>
            </a:r>
            <a:r>
              <a:rPr lang="fr-FR" dirty="0" err="1"/>
              <a:t>seeded</a:t>
            </a:r>
            <a:r>
              <a:rPr lang="fr-FR" dirty="0"/>
              <a:t> test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8654" y="1379162"/>
            <a:ext cx="81474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i="1" dirty="0"/>
          </a:p>
          <a:p>
            <a:pPr marL="285750" indent="-285750">
              <a:buFontTx/>
              <a:buChar char="-"/>
            </a:pPr>
            <a:r>
              <a:rPr lang="en-US" sz="1600" dirty="0"/>
              <a:t>WC cutting tools were added to the charge,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Remaining skull was XR inspected</a:t>
            </a:r>
          </a:p>
          <a:p>
            <a:r>
              <a:rPr lang="en-US" sz="1600" dirty="0"/>
              <a:t>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All the cutting tools were found by XR inspection of skull just underneath the feeding ramp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emiliane.doridot\Documents\IMG_20181112_1001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5" t="30631" r="11676" b="21854"/>
          <a:stretch/>
        </p:blipFill>
        <p:spPr bwMode="auto">
          <a:xfrm>
            <a:off x="1819169" y="2380751"/>
            <a:ext cx="4946392" cy="245232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819168" y="4606489"/>
            <a:ext cx="3322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/>
              <a:t>RX image of  </a:t>
            </a:r>
            <a:r>
              <a:rPr lang="fr-FR" sz="1100" i="1" dirty="0" err="1"/>
              <a:t>melting</a:t>
            </a:r>
            <a:r>
              <a:rPr lang="fr-FR" sz="1100" i="1" dirty="0"/>
              <a:t> </a:t>
            </a:r>
            <a:r>
              <a:rPr lang="fr-FR" sz="1100" i="1" dirty="0" err="1"/>
              <a:t>hearth</a:t>
            </a:r>
            <a:r>
              <a:rPr lang="fr-FR" sz="1100" i="1" dirty="0"/>
              <a:t> 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6032310" y="4706168"/>
            <a:ext cx="518400" cy="0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924885" y="4702272"/>
            <a:ext cx="73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solidFill>
                  <a:schemeClr val="bg2"/>
                </a:solidFill>
              </a:rPr>
              <a:t>30mm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25BF19B5-55CD-4773-AF6B-1FD1D8D491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alpha val="0"/>
                  </a:prstClr>
                </a:solidFill>
              </a:rPr>
              <a:t>Date</a:t>
            </a:r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6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0"/>
            <a:ext cx="8064000" cy="829737"/>
          </a:xfrm>
        </p:spPr>
        <p:txBody>
          <a:bodyPr/>
          <a:lstStyle/>
          <a:p>
            <a:r>
              <a:rPr lang="en-US" sz="2400" i="1" dirty="0"/>
              <a:t>Pilot furnace LDI seeded test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1124744"/>
            <a:ext cx="8064000" cy="4860000"/>
          </a:xfrm>
        </p:spPr>
        <p:txBody>
          <a:bodyPr/>
          <a:lstStyle/>
          <a:p>
            <a:r>
              <a:rPr lang="en-GB" dirty="0"/>
              <a:t>LDI : </a:t>
            </a:r>
          </a:p>
          <a:p>
            <a:pPr marL="288925" indent="-285750">
              <a:buFontTx/>
              <a:buChar char="-"/>
            </a:pPr>
            <a:r>
              <a:rPr lang="en-GB" dirty="0" err="1"/>
              <a:t>Nitrided</a:t>
            </a:r>
            <a:r>
              <a:rPr lang="en-GB" dirty="0"/>
              <a:t> sponge (laboratory scale) : </a:t>
            </a:r>
          </a:p>
          <a:p>
            <a:pPr marL="285750" lvl="1" indent="-285750">
              <a:buFontTx/>
              <a:buChar char="-"/>
            </a:pPr>
            <a:r>
              <a:rPr lang="en-GB" dirty="0"/>
              <a:t>3 levels of N% (checked with weight gain and destructive chemistry analysis)</a:t>
            </a:r>
          </a:p>
          <a:p>
            <a:pPr marL="285750" lvl="1" indent="-285750">
              <a:buFontTx/>
              <a:buChar char="-"/>
            </a:pPr>
            <a:r>
              <a:rPr lang="en-GB" dirty="0"/>
              <a:t>Experimental set-up is close to the  Malley &amp; </a:t>
            </a:r>
            <a:r>
              <a:rPr lang="en-GB" dirty="0" err="1"/>
              <a:t>Belchak’s</a:t>
            </a:r>
            <a:r>
              <a:rPr lang="en-GB" dirty="0"/>
              <a:t> publication </a:t>
            </a:r>
            <a:r>
              <a:rPr lang="en-GB" u="sng" dirty="0"/>
              <a:t>(Standardizing Defects for Titanium seeding experiment)</a:t>
            </a:r>
            <a:endParaRPr lang="en-GB" dirty="0"/>
          </a:p>
          <a:p>
            <a:pPr marL="285750" lvl="1" indent="-285750">
              <a:buFontTx/>
              <a:buChar char="-"/>
            </a:pPr>
            <a:r>
              <a:rPr lang="en-GB" sz="1600" b="1" dirty="0">
                <a:solidFill>
                  <a:schemeClr val="accent2"/>
                </a:solidFill>
              </a:rPr>
              <a:t>Ingot have been forged and UT inspection is on-going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50" y="2963250"/>
            <a:ext cx="6343650" cy="371475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640298" y="2914750"/>
            <a:ext cx="33843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solidFill>
                  <a:schemeClr val="tx2"/>
                </a:solidFill>
              </a:rPr>
              <a:t>Nitrided</a:t>
            </a:r>
            <a:r>
              <a:rPr lang="fr-FR" sz="1200" dirty="0">
                <a:solidFill>
                  <a:schemeClr val="tx2"/>
                </a:solidFill>
              </a:rPr>
              <a:t> </a:t>
            </a:r>
            <a:r>
              <a:rPr lang="fr-FR" sz="1200" dirty="0" err="1">
                <a:solidFill>
                  <a:schemeClr val="tx2"/>
                </a:solidFill>
              </a:rPr>
              <a:t>sponges</a:t>
            </a:r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1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Pilot </a:t>
            </a:r>
            <a:r>
              <a:rPr lang="fr-FR" dirty="0" err="1"/>
              <a:t>furnace</a:t>
            </a:r>
            <a:r>
              <a:rPr lang="fr-FR" dirty="0"/>
              <a:t> : </a:t>
            </a:r>
            <a:r>
              <a:rPr lang="fr-FR" dirty="0" err="1"/>
              <a:t>residence</a:t>
            </a:r>
            <a:r>
              <a:rPr lang="fr-FR" dirty="0"/>
              <a:t> time test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Residence</a:t>
            </a:r>
            <a:r>
              <a:rPr lang="fr-FR" dirty="0"/>
              <a:t> time distribution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experimentally</a:t>
            </a:r>
            <a:r>
              <a:rPr lang="fr-FR" dirty="0"/>
              <a:t> </a:t>
            </a:r>
            <a:r>
              <a:rPr lang="fr-FR" dirty="0" err="1"/>
              <a:t>determined</a:t>
            </a:r>
            <a:r>
              <a:rPr lang="fr-FR" dirty="0"/>
              <a:t> by the addition of an </a:t>
            </a:r>
            <a:r>
              <a:rPr lang="fr-FR" dirty="0" err="1"/>
              <a:t>inert</a:t>
            </a:r>
            <a:r>
              <a:rPr lang="fr-FR" dirty="0"/>
              <a:t> tracing </a:t>
            </a:r>
            <a:r>
              <a:rPr lang="fr-FR" dirty="0" err="1"/>
              <a:t>element</a:t>
            </a:r>
            <a:r>
              <a:rPr lang="fr-FR" dirty="0"/>
              <a:t> :</a:t>
            </a:r>
          </a:p>
          <a:p>
            <a:r>
              <a:rPr lang="fr-FR" dirty="0">
                <a:solidFill>
                  <a:srgbClr val="002060"/>
                </a:solidFill>
              </a:rPr>
              <a:t>- Tracing </a:t>
            </a:r>
            <a:r>
              <a:rPr lang="fr-FR" dirty="0" err="1">
                <a:solidFill>
                  <a:srgbClr val="002060"/>
                </a:solidFill>
              </a:rPr>
              <a:t>element</a:t>
            </a:r>
            <a:r>
              <a:rPr lang="fr-FR" dirty="0">
                <a:solidFill>
                  <a:srgbClr val="002060"/>
                </a:solidFill>
              </a:rPr>
              <a:t> concentration </a:t>
            </a:r>
            <a:r>
              <a:rPr lang="fr-FR" dirty="0" err="1">
                <a:solidFill>
                  <a:srgbClr val="002060"/>
                </a:solidFill>
              </a:rPr>
              <a:t>is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measured</a:t>
            </a:r>
            <a:r>
              <a:rPr lang="fr-FR" dirty="0">
                <a:solidFill>
                  <a:srgbClr val="002060"/>
                </a:solidFill>
              </a:rPr>
              <a:t> on the </a:t>
            </a:r>
            <a:r>
              <a:rPr lang="fr-FR" dirty="0" err="1">
                <a:solidFill>
                  <a:srgbClr val="002060"/>
                </a:solidFill>
              </a:rPr>
              <a:t>electrode</a:t>
            </a:r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- Concentration vs time </a:t>
            </a:r>
            <a:r>
              <a:rPr lang="fr-FR" dirty="0" err="1">
                <a:solidFill>
                  <a:srgbClr val="002060"/>
                </a:solidFill>
              </a:rPr>
              <a:t>is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plotted</a:t>
            </a:r>
            <a:endParaRPr lang="fr-FR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0" y="7589713"/>
            <a:ext cx="3146425" cy="23177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D25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Innovations Days 2018 - EcoTitanium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25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691563" y="7586538"/>
            <a:ext cx="452437" cy="233362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DE93A-6C71-914E-B887-96385185B52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D25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25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8" t="16990" r="30386"/>
          <a:stretch/>
        </p:blipFill>
        <p:spPr bwMode="auto">
          <a:xfrm>
            <a:off x="0" y="3330162"/>
            <a:ext cx="1152946" cy="207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0785" y="3968903"/>
            <a:ext cx="2693010" cy="1705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10076" y="3865601"/>
            <a:ext cx="2678727" cy="112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07861" y="3403239"/>
            <a:ext cx="2637692" cy="4623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32418" y="3398538"/>
            <a:ext cx="216881" cy="4649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25067" y="3388249"/>
            <a:ext cx="2633659" cy="4649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10000"/>
                  <a:lumOff val="9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10785" y="3403239"/>
            <a:ext cx="2634768" cy="464932"/>
          </a:xfrm>
          <a:prstGeom prst="rect">
            <a:avLst/>
          </a:prstGeom>
          <a:gradFill flip="none" rotWithShape="1">
            <a:gsLst>
              <a:gs pos="254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25067" y="3389205"/>
            <a:ext cx="2634768" cy="4789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10000"/>
                  <a:lumOff val="9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 rot="16200000">
            <a:off x="4134313" y="3905432"/>
            <a:ext cx="916581" cy="82784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4756369" y="3891214"/>
            <a:ext cx="614426" cy="1510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 rot="16200000">
            <a:off x="3780948" y="3891215"/>
            <a:ext cx="614426" cy="1510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3528137" y="3662692"/>
            <a:ext cx="817944" cy="1510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32056" y="3389205"/>
            <a:ext cx="2634768" cy="4789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8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10000"/>
                  <a:lumOff val="9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3941210" y="4096228"/>
            <a:ext cx="1283956" cy="82784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3788351" y="4236398"/>
            <a:ext cx="1578515" cy="8278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9000">
                <a:schemeClr val="tx2">
                  <a:lumMod val="10000"/>
                  <a:lumOff val="90000"/>
                </a:schemeClr>
              </a:gs>
              <a:gs pos="100000">
                <a:schemeClr val="tx2">
                  <a:lumMod val="10000"/>
                  <a:lumOff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 rot="16200000">
            <a:off x="3583197" y="4454606"/>
            <a:ext cx="2000709" cy="8278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6000">
                <a:schemeClr val="tx2">
                  <a:lumMod val="10000"/>
                  <a:lumOff val="90000"/>
                </a:schemeClr>
              </a:gs>
              <a:gs pos="2400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10000"/>
                  <a:lumOff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 rot="16200000">
            <a:off x="3355419" y="4676082"/>
            <a:ext cx="2437433" cy="8278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8352">
                <a:schemeClr val="tx2">
                  <a:lumMod val="10000"/>
                  <a:lumOff val="90000"/>
                </a:schemeClr>
              </a:gs>
              <a:gs pos="36000">
                <a:schemeClr val="accent1">
                  <a:lumMod val="20000"/>
                  <a:lumOff val="80000"/>
                </a:schemeClr>
              </a:gs>
              <a:gs pos="19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10000"/>
                  <a:lumOff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4391980" y="7019266"/>
            <a:ext cx="2016000" cy="576000"/>
          </a:xfrm>
        </p:spPr>
        <p:txBody>
          <a:bodyPr/>
          <a:lstStyle/>
          <a:p>
            <a:endParaRPr lang="fr-FR"/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253E0DEB-1FFC-4374-A20F-59F85625D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861" y="3140538"/>
            <a:ext cx="3749324" cy="29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0" grpId="0" animBg="1"/>
      <p:bldP spid="30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29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249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000" dirty="0"/>
              <a:t>Introduction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7"/>
          </p:nvPr>
        </p:nvSpPr>
        <p:spPr>
          <a:xfrm>
            <a:off x="971600" y="1988840"/>
            <a:ext cx="4752528" cy="648000"/>
          </a:xfrm>
        </p:spPr>
        <p:txBody>
          <a:bodyPr/>
          <a:lstStyle/>
          <a:p>
            <a:r>
              <a:rPr lang="fr-FR" b="0" dirty="0"/>
              <a:t>O1 – </a:t>
            </a:r>
            <a:r>
              <a:rPr lang="en-US" b="0" dirty="0"/>
              <a:t>Development work for bar production</a:t>
            </a:r>
            <a:endParaRPr lang="en-US" dirty="0"/>
          </a:p>
          <a:p>
            <a:endParaRPr lang="en-US" b="0" dirty="0"/>
          </a:p>
          <a:p>
            <a:r>
              <a:rPr lang="fr-FR" b="0" dirty="0"/>
              <a:t>O2 – </a:t>
            </a:r>
            <a:r>
              <a:rPr lang="fr-FR" b="0" dirty="0" err="1"/>
              <a:t>Ecotitanium</a:t>
            </a:r>
            <a:r>
              <a:rPr lang="fr-FR" b="0" dirty="0"/>
              <a:t> process</a:t>
            </a:r>
          </a:p>
          <a:p>
            <a:endParaRPr lang="en-US" b="0" dirty="0"/>
          </a:p>
          <a:p>
            <a:r>
              <a:rPr lang="fr-FR" b="0" dirty="0"/>
              <a:t>O3 – R&amp;D</a:t>
            </a: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E3684A3A-08F1-4E73-A013-6A00F9BF32BB}"/>
              </a:ext>
            </a:extLst>
          </p:cNvPr>
          <p:cNvSpPr txBox="1">
            <a:spLocks/>
          </p:cNvSpPr>
          <p:nvPr/>
        </p:nvSpPr>
        <p:spPr bwMode="gray">
          <a:xfrm>
            <a:off x="99716" y="6399990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FBBCCE2-9498-436A-9BB2-8CADE439ACD9}"/>
              </a:ext>
            </a:extLst>
          </p:cNvPr>
          <p:cNvSpPr txBox="1">
            <a:spLocks/>
          </p:cNvSpPr>
          <p:nvPr/>
        </p:nvSpPr>
        <p:spPr bwMode="gray">
          <a:xfrm>
            <a:off x="287904" y="6625131"/>
            <a:ext cx="3420000" cy="2193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lnSpc>
                <a:spcPct val="90000"/>
              </a:lnSpc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GE meeting – 22/06/2020    Classification : </a:t>
            </a:r>
            <a:r>
              <a:rPr lang="fr-FR" dirty="0" err="1"/>
              <a:t>confidential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4255B93-C662-4FBF-AC74-79B16DEEC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1F24E00-68FE-4AF0-B1CB-3CA1A5186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77172"/>
            <a:ext cx="792088" cy="3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5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en-US" sz="3200" b="0" dirty="0"/>
              <a:t>Development work for bar production</a:t>
            </a:r>
            <a:endParaRPr lang="fr-FR" sz="3200" dirty="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6B454B2-D215-457E-98B7-5BBE81FCA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8B6C25-493C-4188-A045-7512D5F6B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77172"/>
            <a:ext cx="792088" cy="3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6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UKAD PROCESS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20000" y="0"/>
            <a:ext cx="2700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Personnaliser le titre 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b="1" dirty="0">
                <a:solidFill>
                  <a:schemeClr val="tx2"/>
                </a:solidFill>
              </a:rPr>
              <a:t>de la présentation 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b="1" dirty="0">
                <a:solidFill>
                  <a:schemeClr val="tx2"/>
                </a:solidFill>
              </a:rPr>
              <a:t>en bas de page</a:t>
            </a:r>
          </a:p>
          <a:p>
            <a:endParaRPr lang="fr-FR" sz="1200" b="1" dirty="0">
              <a:solidFill>
                <a:schemeClr val="tx2"/>
              </a:solidFill>
            </a:endParaRPr>
          </a:p>
          <a:p>
            <a:r>
              <a:rPr lang="fr-FR" sz="1200" dirty="0">
                <a:solidFill>
                  <a:schemeClr val="tx2"/>
                </a:solidFill>
              </a:rPr>
              <a:t>Personnaliser le bas de page </a:t>
            </a:r>
            <a:br>
              <a:rPr lang="fr-FR" sz="1200" dirty="0">
                <a:solidFill>
                  <a:schemeClr val="tx2"/>
                </a:solidFill>
              </a:rPr>
            </a:br>
            <a:r>
              <a:rPr lang="fr-FR" sz="1200" dirty="0">
                <a:solidFill>
                  <a:schemeClr val="tx2"/>
                </a:solidFill>
              </a:rPr>
              <a:t>avec le menu « Insertion » / </a:t>
            </a:r>
            <a:br>
              <a:rPr lang="fr-FR" sz="1200" dirty="0">
                <a:solidFill>
                  <a:schemeClr val="tx2"/>
                </a:solidFill>
              </a:rPr>
            </a:br>
            <a:r>
              <a:rPr lang="fr-FR" sz="1200" dirty="0">
                <a:solidFill>
                  <a:schemeClr val="tx2"/>
                </a:solidFill>
              </a:rPr>
              <a:t>« En-tête et pieds de page »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05F0C59-5D98-4749-9EB4-A16225B74003}"/>
              </a:ext>
            </a:extLst>
          </p:cNvPr>
          <p:cNvSpPr txBox="1"/>
          <p:nvPr/>
        </p:nvSpPr>
        <p:spPr>
          <a:xfrm>
            <a:off x="99752" y="4062264"/>
            <a:ext cx="10687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tx2"/>
                </a:solidFill>
              </a:rPr>
              <a:t>2 sources :</a:t>
            </a:r>
          </a:p>
          <a:p>
            <a:r>
              <a:rPr lang="fr-FR" sz="900" dirty="0">
                <a:solidFill>
                  <a:schemeClr val="tx2"/>
                </a:solidFill>
              </a:rPr>
              <a:t>- UKTMP</a:t>
            </a:r>
          </a:p>
          <a:p>
            <a:pPr marL="171450" indent="-171450">
              <a:buFontTx/>
              <a:buChar char="-"/>
            </a:pPr>
            <a:endParaRPr lang="fr-FR" sz="900" dirty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endParaRPr lang="fr-FR" sz="900" dirty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endParaRPr lang="fr-FR" sz="900" dirty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endParaRPr lang="fr-FR" sz="900" dirty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endParaRPr lang="fr-FR" sz="900" dirty="0">
              <a:solidFill>
                <a:schemeClr val="tx2"/>
              </a:solidFill>
            </a:endParaRPr>
          </a:p>
          <a:p>
            <a:pPr marL="171450" indent="-171450">
              <a:buFontTx/>
              <a:buChar char="-"/>
            </a:pPr>
            <a:endParaRPr lang="fr-FR" sz="900" dirty="0">
              <a:solidFill>
                <a:schemeClr val="tx2"/>
              </a:solidFill>
            </a:endParaRPr>
          </a:p>
          <a:p>
            <a:r>
              <a:rPr lang="fr-FR" sz="900" dirty="0">
                <a:solidFill>
                  <a:schemeClr val="tx2"/>
                </a:solidFill>
              </a:rPr>
              <a:t>- ECOTITANIUM</a:t>
            </a:r>
          </a:p>
        </p:txBody>
      </p:sp>
      <p:sp>
        <p:nvSpPr>
          <p:cNvPr id="36" name="AutoShape 12">
            <a:extLst>
              <a:ext uri="{FF2B5EF4-FFF2-40B4-BE49-F238E27FC236}">
                <a16:creationId xmlns:a16="http://schemas.microsoft.com/office/drawing/2014/main" id="{93DAB95B-CD04-4DD3-B599-592953CAF4CE}"/>
              </a:ext>
            </a:extLst>
          </p:cNvPr>
          <p:cNvSpPr>
            <a:spLocks noChangeArrowheads="1"/>
          </p:cNvSpPr>
          <p:nvPr/>
        </p:nvSpPr>
        <p:spPr bwMode="auto">
          <a:xfrm rot="21575815" flipV="1">
            <a:off x="4869277" y="3295347"/>
            <a:ext cx="3548186" cy="261152"/>
          </a:xfrm>
          <a:prstGeom prst="rightArrow">
            <a:avLst>
              <a:gd name="adj1" fmla="val 60806"/>
              <a:gd name="adj2" fmla="val 165184"/>
            </a:avLst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CB36F724-55AA-4A92-9568-7B1260040F5E}"/>
              </a:ext>
            </a:extLst>
          </p:cNvPr>
          <p:cNvSpPr txBox="1">
            <a:spLocks/>
          </p:cNvSpPr>
          <p:nvPr/>
        </p:nvSpPr>
        <p:spPr bwMode="gray"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0DE93A-6C71-914E-B887-96385185B528}" type="slidenum">
              <a:rPr lang="en-US" smtClean="0">
                <a:solidFill>
                  <a:srgbClr val="1D252B"/>
                </a:solidFill>
              </a:rPr>
              <a:pPr/>
              <a:t>4</a:t>
            </a:fld>
            <a:endParaRPr lang="en-US" dirty="0">
              <a:solidFill>
                <a:srgbClr val="1D252B"/>
              </a:solidFill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00BD6851-0EAC-4F88-88D0-599CC3051328}"/>
              </a:ext>
            </a:extLst>
          </p:cNvPr>
          <p:cNvGrpSpPr/>
          <p:nvPr/>
        </p:nvGrpSpPr>
        <p:grpSpPr>
          <a:xfrm>
            <a:off x="68660" y="719685"/>
            <a:ext cx="8927565" cy="5229595"/>
            <a:chOff x="71973" y="1086120"/>
            <a:chExt cx="8927565" cy="5229595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7E8642DF-0819-45FB-BD08-6078C8830EFE}"/>
                </a:ext>
              </a:extLst>
            </p:cNvPr>
            <p:cNvGrpSpPr/>
            <p:nvPr/>
          </p:nvGrpSpPr>
          <p:grpSpPr>
            <a:xfrm>
              <a:off x="71973" y="1086120"/>
              <a:ext cx="8927565" cy="5229595"/>
              <a:chOff x="71973" y="1086120"/>
              <a:chExt cx="8927565" cy="5229595"/>
            </a:xfrm>
          </p:grpSpPr>
          <p:grpSp>
            <p:nvGrpSpPr>
              <p:cNvPr id="64" name="Groupe 63">
                <a:extLst>
                  <a:ext uri="{FF2B5EF4-FFF2-40B4-BE49-F238E27FC236}">
                    <a16:creationId xmlns:a16="http://schemas.microsoft.com/office/drawing/2014/main" id="{AF3BDB29-9C14-41D6-903E-1C9C67FEB31B}"/>
                  </a:ext>
                </a:extLst>
              </p:cNvPr>
              <p:cNvGrpSpPr/>
              <p:nvPr/>
            </p:nvGrpSpPr>
            <p:grpSpPr>
              <a:xfrm>
                <a:off x="71973" y="1086120"/>
                <a:ext cx="8927565" cy="5229595"/>
                <a:chOff x="71973" y="1086120"/>
                <a:chExt cx="8927565" cy="5229595"/>
              </a:xfrm>
            </p:grpSpPr>
            <p:sp>
              <p:nvSpPr>
                <p:cNvPr id="68" name="Rectangle 4">
                  <a:extLst>
                    <a:ext uri="{FF2B5EF4-FFF2-40B4-BE49-F238E27FC236}">
                      <a16:creationId xmlns:a16="http://schemas.microsoft.com/office/drawing/2014/main" id="{92F8D071-7F29-40E8-A0E3-38321B2EC0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3349" y="4197807"/>
                  <a:ext cx="229123" cy="3866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AutoShape 6">
                  <a:extLst>
                    <a:ext uri="{FF2B5EF4-FFF2-40B4-BE49-F238E27FC236}">
                      <a16:creationId xmlns:a16="http://schemas.microsoft.com/office/drawing/2014/main" id="{552814FB-6F10-4980-ADF0-644A40C98E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3350" y="2205038"/>
                  <a:ext cx="1727200" cy="79057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70" name="Picture 8">
                  <a:extLst>
                    <a:ext uri="{FF2B5EF4-FFF2-40B4-BE49-F238E27FC236}">
                      <a16:creationId xmlns:a16="http://schemas.microsoft.com/office/drawing/2014/main" id="{C82D5457-B26D-483F-96AC-1C9A70B9FE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89" y="3141663"/>
                  <a:ext cx="508000" cy="115728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1" name="AutoShape 9">
                  <a:extLst>
                    <a:ext uri="{FF2B5EF4-FFF2-40B4-BE49-F238E27FC236}">
                      <a16:creationId xmlns:a16="http://schemas.microsoft.com/office/drawing/2014/main" id="{08C90FDD-BA5D-487D-A64E-04C3DFC41C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9483" y="4652963"/>
                  <a:ext cx="997430" cy="215900"/>
                </a:xfrm>
                <a:prstGeom prst="rightArrow">
                  <a:avLst>
                    <a:gd name="adj1" fmla="val 59722"/>
                    <a:gd name="adj2" fmla="val 131000"/>
                  </a:avLst>
                </a:prstGeom>
                <a:solidFill>
                  <a:srgbClr val="00B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AutoShape 10">
                  <a:extLst>
                    <a:ext uri="{FF2B5EF4-FFF2-40B4-BE49-F238E27FC236}">
                      <a16:creationId xmlns:a16="http://schemas.microsoft.com/office/drawing/2014/main" id="{C002B49B-5395-4F4B-9866-621962E20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44369">
                  <a:off x="4044319" y="4152980"/>
                  <a:ext cx="444776" cy="245270"/>
                </a:xfrm>
                <a:prstGeom prst="rightArrow">
                  <a:avLst>
                    <a:gd name="adj1" fmla="val 60509"/>
                    <a:gd name="adj2" fmla="val 78494"/>
                  </a:avLst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AutoShape 11">
                  <a:extLst>
                    <a:ext uri="{FF2B5EF4-FFF2-40B4-BE49-F238E27FC236}">
                      <a16:creationId xmlns:a16="http://schemas.microsoft.com/office/drawing/2014/main" id="{2C7465E5-83E8-4089-930F-D8F8B4495F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8889" y="3740186"/>
                  <a:ext cx="387904" cy="226977"/>
                </a:xfrm>
                <a:prstGeom prst="rightArrow">
                  <a:avLst>
                    <a:gd name="adj1" fmla="val 60130"/>
                    <a:gd name="adj2" fmla="val 87304"/>
                  </a:avLst>
                </a:prstGeom>
                <a:solidFill>
                  <a:srgbClr val="00B0F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AutoShape 12">
                  <a:extLst>
                    <a:ext uri="{FF2B5EF4-FFF2-40B4-BE49-F238E27FC236}">
                      <a16:creationId xmlns:a16="http://schemas.microsoft.com/office/drawing/2014/main" id="{071DDEF3-E6F8-4075-8ACE-DCECDFEB3C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575815" flipV="1">
                  <a:off x="2919966" y="3708761"/>
                  <a:ext cx="833309" cy="240877"/>
                </a:xfrm>
                <a:prstGeom prst="rightArrow">
                  <a:avLst>
                    <a:gd name="adj1" fmla="val 60806"/>
                    <a:gd name="adj2" fmla="val 126840"/>
                  </a:avLst>
                </a:prstGeom>
                <a:solidFill>
                  <a:srgbClr val="00B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AutoShape 13">
                  <a:extLst>
                    <a:ext uri="{FF2B5EF4-FFF2-40B4-BE49-F238E27FC236}">
                      <a16:creationId xmlns:a16="http://schemas.microsoft.com/office/drawing/2014/main" id="{EC69A668-AE1F-4F60-8A9E-78BDE35279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48183" flipV="1">
                  <a:off x="4030634" y="3238505"/>
                  <a:ext cx="419019" cy="250696"/>
                </a:xfrm>
                <a:prstGeom prst="rightArrow">
                  <a:avLst>
                    <a:gd name="adj1" fmla="val 60509"/>
                    <a:gd name="adj2" fmla="val 78600"/>
                  </a:avLst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AutoShape 15">
                  <a:extLst>
                    <a:ext uri="{FF2B5EF4-FFF2-40B4-BE49-F238E27FC236}">
                      <a16:creationId xmlns:a16="http://schemas.microsoft.com/office/drawing/2014/main" id="{73F6BD9F-701E-4120-9353-902BB04EB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9483" y="2636838"/>
                  <a:ext cx="997429" cy="223182"/>
                </a:xfrm>
                <a:prstGeom prst="rightArrow">
                  <a:avLst>
                    <a:gd name="adj1" fmla="val 59722"/>
                    <a:gd name="adj2" fmla="val 131161"/>
                  </a:avLst>
                </a:prstGeom>
                <a:solidFill>
                  <a:srgbClr val="00B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AutoShape 16">
                  <a:extLst>
                    <a:ext uri="{FF2B5EF4-FFF2-40B4-BE49-F238E27FC236}">
                      <a16:creationId xmlns:a16="http://schemas.microsoft.com/office/drawing/2014/main" id="{CC5ADE88-0A23-4A68-AA69-2F29DBAD04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3963406" y="3386812"/>
                  <a:ext cx="431800" cy="792162"/>
                </a:xfrm>
                <a:prstGeom prst="cube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AutoShape 17">
                  <a:extLst>
                    <a:ext uri="{FF2B5EF4-FFF2-40B4-BE49-F238E27FC236}">
                      <a16:creationId xmlns:a16="http://schemas.microsoft.com/office/drawing/2014/main" id="{F043DB56-B3D6-419B-AFB0-3D927A0F1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1417" y="2636838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B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AutoShape 18">
                  <a:extLst>
                    <a:ext uri="{FF2B5EF4-FFF2-40B4-BE49-F238E27FC236}">
                      <a16:creationId xmlns:a16="http://schemas.microsoft.com/office/drawing/2014/main" id="{5C5E5DE3-4C1B-4A68-BAD2-C16AB8C9BA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88350" y="1773238"/>
                  <a:ext cx="611188" cy="3527425"/>
                </a:xfrm>
                <a:prstGeom prst="roundRect">
                  <a:avLst>
                    <a:gd name="adj" fmla="val 16667"/>
                  </a:avLst>
                </a:prstGeom>
                <a:noFill/>
                <a:ln w="349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C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U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T</a:t>
                  </a:r>
                </a:p>
                <a:p>
                  <a:pPr algn="ctr"/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O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M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E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R</a:t>
                  </a:r>
                  <a:b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</a:br>
                  <a:r>
                    <a:rPr lang="fr-FR" altLang="fr-FR" sz="2400" b="1">
                      <a:solidFill>
                        <a:srgbClr val="6AB73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S</a:t>
                  </a:r>
                </a:p>
              </p:txBody>
            </p:sp>
            <p:sp>
              <p:nvSpPr>
                <p:cNvPr id="80" name="AutoShape 19">
                  <a:extLst>
                    <a:ext uri="{FF2B5EF4-FFF2-40B4-BE49-F238E27FC236}">
                      <a16:creationId xmlns:a16="http://schemas.microsoft.com/office/drawing/2014/main" id="{630CE5C9-4B9C-4EBD-81CD-5E8BFE7DF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196" y="1799174"/>
                  <a:ext cx="1081087" cy="360362"/>
                </a:xfrm>
                <a:prstGeom prst="leftRightArrow">
                  <a:avLst>
                    <a:gd name="adj1" fmla="val 57713"/>
                    <a:gd name="adj2" fmla="val 77486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Text Box 21">
                  <a:extLst>
                    <a:ext uri="{FF2B5EF4-FFF2-40B4-BE49-F238E27FC236}">
                      <a16:creationId xmlns:a16="http://schemas.microsoft.com/office/drawing/2014/main" id="{5152CFC8-B663-420D-8C91-21E2828734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3065" y="1403906"/>
                  <a:ext cx="1039067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b="1" dirty="0" err="1">
                      <a:solidFill>
                        <a:prstClr val="black"/>
                      </a:solidFill>
                      <a:latin typeface="Verdana" pitchFamily="34" charset="0"/>
                    </a:rPr>
                    <a:t>Ingots</a:t>
                  </a:r>
                  <a:endParaRPr lang="fr-FR" altLang="fr-FR" b="1" dirty="0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pic>
              <p:nvPicPr>
                <p:cNvPr id="82" name="Picture 22">
                  <a:extLst>
                    <a:ext uri="{FF2B5EF4-FFF2-40B4-BE49-F238E27FC236}">
                      <a16:creationId xmlns:a16="http://schemas.microsoft.com/office/drawing/2014/main" id="{2993906C-CC2C-4D01-A730-60F4FDEAF7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201"/>
                <a:stretch>
                  <a:fillRect/>
                </a:stretch>
              </p:blipFill>
              <p:spPr bwMode="auto">
                <a:xfrm>
                  <a:off x="5308603" y="1086120"/>
                  <a:ext cx="1152525" cy="66675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3" name="AutoShape 27">
                  <a:extLst>
                    <a:ext uri="{FF2B5EF4-FFF2-40B4-BE49-F238E27FC236}">
                      <a16:creationId xmlns:a16="http://schemas.microsoft.com/office/drawing/2014/main" id="{669FCA79-D2BC-490D-A4EF-089421C6DB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6015622" y="3213894"/>
                  <a:ext cx="360362" cy="1079500"/>
                </a:xfrm>
                <a:prstGeom prst="can">
                  <a:avLst>
                    <a:gd name="adj" fmla="val 74890"/>
                  </a:avLst>
                </a:prstGeom>
                <a:solidFill>
                  <a:srgbClr val="C0C0C0"/>
                </a:solidFill>
                <a:ln w="9525">
                  <a:solidFill>
                    <a:srgbClr val="4D4D4D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84" name="Group 28">
                  <a:extLst>
                    <a:ext uri="{FF2B5EF4-FFF2-40B4-BE49-F238E27FC236}">
                      <a16:creationId xmlns:a16="http://schemas.microsoft.com/office/drawing/2014/main" id="{AE235008-9A9D-46A6-B3A3-FC72AEAB5C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64265" y="2181224"/>
                  <a:ext cx="1106488" cy="1004888"/>
                  <a:chOff x="3464" y="1374"/>
                  <a:chExt cx="697" cy="633"/>
                </a:xfrm>
              </p:grpSpPr>
              <p:pic>
                <p:nvPicPr>
                  <p:cNvPr id="95" name="Picture 29">
                    <a:extLst>
                      <a:ext uri="{FF2B5EF4-FFF2-40B4-BE49-F238E27FC236}">
                        <a16:creationId xmlns:a16="http://schemas.microsoft.com/office/drawing/2014/main" id="{B9BFF8C5-8FA0-4F7B-946A-0D29681587B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64" y="1374"/>
                    <a:ext cx="670" cy="287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96" name="AutoShape 30">
                    <a:extLst>
                      <a:ext uri="{FF2B5EF4-FFF2-40B4-BE49-F238E27FC236}">
                        <a16:creationId xmlns:a16="http://schemas.microsoft.com/office/drawing/2014/main" id="{580B8F0E-9703-48EA-95EB-8693EE3AB1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807" y="1671"/>
                    <a:ext cx="96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7" name="AutoShape 31">
                    <a:extLst>
                      <a:ext uri="{FF2B5EF4-FFF2-40B4-BE49-F238E27FC236}">
                        <a16:creationId xmlns:a16="http://schemas.microsoft.com/office/drawing/2014/main" id="{CD630001-21F0-4EB2-83B4-6C46277AA5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897" y="1743"/>
                    <a:ext cx="120" cy="408"/>
                  </a:xfrm>
                  <a:prstGeom prst="can">
                    <a:avLst>
                      <a:gd name="adj" fmla="val 74453"/>
                    </a:avLst>
                  </a:prstGeom>
                  <a:solidFill>
                    <a:srgbClr val="C0C0C0"/>
                  </a:solidFill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8" name="Text Box 32">
                    <a:extLst>
                      <a:ext uri="{FF2B5EF4-FFF2-40B4-BE49-F238E27FC236}">
                        <a16:creationId xmlns:a16="http://schemas.microsoft.com/office/drawing/2014/main" id="{ACEC8B75-751F-44D6-B679-914076FEE41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0" y="1642"/>
                    <a:ext cx="19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altLang="fr-FR" sz="1200" b="1">
                        <a:latin typeface="Arial Narrow" pitchFamily="34" charset="0"/>
                      </a:rPr>
                      <a:t>or</a:t>
                    </a:r>
                  </a:p>
                </p:txBody>
              </p:sp>
            </p:grpSp>
            <p:pic>
              <p:nvPicPr>
                <p:cNvPr id="85" name="Picture 33">
                  <a:extLst>
                    <a:ext uri="{FF2B5EF4-FFF2-40B4-BE49-F238E27FC236}">
                      <a16:creationId xmlns:a16="http://schemas.microsoft.com/office/drawing/2014/main" id="{D125BBCF-4C24-49B7-9504-44D2A0ECE80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4868863"/>
                  <a:ext cx="577850" cy="563563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86" name="Group 34">
                  <a:extLst>
                    <a:ext uri="{FF2B5EF4-FFF2-40B4-BE49-F238E27FC236}">
                      <a16:creationId xmlns:a16="http://schemas.microsoft.com/office/drawing/2014/main" id="{3ABB18A9-C289-489A-BCAD-E4348DDB55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30711" y="2133600"/>
                  <a:ext cx="1008062" cy="1150938"/>
                  <a:chOff x="2292" y="1344"/>
                  <a:chExt cx="635" cy="725"/>
                </a:xfrm>
              </p:grpSpPr>
              <p:pic>
                <p:nvPicPr>
                  <p:cNvPr id="93" name="Picture 35">
                    <a:extLst>
                      <a:ext uri="{FF2B5EF4-FFF2-40B4-BE49-F238E27FC236}">
                        <a16:creationId xmlns:a16="http://schemas.microsoft.com/office/drawing/2014/main" id="{B6F0A873-0466-45A6-9886-46D4ACA6FF0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15" y="1344"/>
                    <a:ext cx="612" cy="686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94" name="Rectangle 36">
                    <a:extLst>
                      <a:ext uri="{FF2B5EF4-FFF2-40B4-BE49-F238E27FC236}">
                        <a16:creationId xmlns:a16="http://schemas.microsoft.com/office/drawing/2014/main" id="{F43B93B1-E107-49A7-81E0-6B3DD4F8AF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92" y="1344"/>
                    <a:ext cx="635" cy="725"/>
                  </a:xfrm>
                  <a:prstGeom prst="rect">
                    <a:avLst/>
                  </a:prstGeom>
                  <a:noFill/>
                  <a:ln w="28575">
                    <a:solidFill>
                      <a:srgbClr val="DB4603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DB460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</p:grpSp>
            <p:pic>
              <p:nvPicPr>
                <p:cNvPr id="87" name="Picture 42">
                  <a:extLst>
                    <a:ext uri="{FF2B5EF4-FFF2-40B4-BE49-F238E27FC236}">
                      <a16:creationId xmlns:a16="http://schemas.microsoft.com/office/drawing/2014/main" id="{7939C24C-8162-42CD-9FCE-70874752F4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52991" y="4447935"/>
                  <a:ext cx="1152984" cy="5212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8" name="AutoShape 44">
                  <a:extLst>
                    <a:ext uri="{FF2B5EF4-FFF2-40B4-BE49-F238E27FC236}">
                      <a16:creationId xmlns:a16="http://schemas.microsoft.com/office/drawing/2014/main" id="{F0F9624C-3DD7-4143-8583-B083978335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3083" y="4760913"/>
                  <a:ext cx="647700" cy="215900"/>
                </a:xfrm>
                <a:prstGeom prst="rightArrow">
                  <a:avLst>
                    <a:gd name="adj1" fmla="val 59722"/>
                    <a:gd name="adj2" fmla="val 65500"/>
                  </a:avLst>
                </a:prstGeom>
                <a:solidFill>
                  <a:srgbClr val="00B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AutoShape 45">
                  <a:extLst>
                    <a:ext uri="{FF2B5EF4-FFF2-40B4-BE49-F238E27FC236}">
                      <a16:creationId xmlns:a16="http://schemas.microsoft.com/office/drawing/2014/main" id="{1E3C7E55-11E4-460E-ABDE-E41CBA792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7813" y="1773238"/>
                  <a:ext cx="6769100" cy="360362"/>
                </a:xfrm>
                <a:prstGeom prst="leftRightArrow">
                  <a:avLst>
                    <a:gd name="adj1" fmla="val 57713"/>
                    <a:gd name="adj2" fmla="val 152013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FF66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Rectangle 46">
                  <a:extLst>
                    <a:ext uri="{FF2B5EF4-FFF2-40B4-BE49-F238E27FC236}">
                      <a16:creationId xmlns:a16="http://schemas.microsoft.com/office/drawing/2014/main" id="{DD7B4FF0-61F1-457B-AC4C-D77183C237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4992" y="2315723"/>
                  <a:ext cx="2089150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forging press</a:t>
                  </a:r>
                </a:p>
                <a:p>
                  <a:pPr algn="ctr"/>
                  <a:r>
                    <a:rPr lang="en-US" altLang="fr-FR" sz="1600" dirty="0">
                      <a:solidFill>
                        <a:srgbClr val="4D4D4D"/>
                      </a:solidFill>
                      <a:latin typeface="Verdana" pitchFamily="34" charset="0"/>
                    </a:rPr>
                    <a:t>4,500 t.</a:t>
                  </a:r>
                </a:p>
              </p:txBody>
            </p:sp>
            <p:pic>
              <p:nvPicPr>
                <p:cNvPr id="91" name="Image 90">
                  <a:extLst>
                    <a:ext uri="{FF2B5EF4-FFF2-40B4-BE49-F238E27FC236}">
                      <a16:creationId xmlns:a16="http://schemas.microsoft.com/office/drawing/2014/main" id="{E95D7F33-97FA-4122-8D96-46FFCC4EE19D}"/>
                    </a:ext>
                  </a:extLst>
                </p:cNvPr>
                <p:cNvPicPr/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1973" y="5729928"/>
                  <a:ext cx="1046956" cy="58578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</p:spPr>
            </p:pic>
            <p:sp>
              <p:nvSpPr>
                <p:cNvPr id="92" name="AutoShape 23">
                  <a:extLst>
                    <a:ext uri="{FF2B5EF4-FFF2-40B4-BE49-F238E27FC236}">
                      <a16:creationId xmlns:a16="http://schemas.microsoft.com/office/drawing/2014/main" id="{3B012700-5755-4B44-B1C8-BC64FC5F59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24751" y="2285695"/>
                  <a:ext cx="409439" cy="295275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alpha val="50000"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N</a:t>
                  </a:r>
                </a:p>
                <a:p>
                  <a:pPr algn="ctr"/>
                  <a:r>
                    <a:rPr lang="fr-FR" altLang="fr-FR" b="1" dirty="0">
                      <a:solidFill>
                        <a:prstClr val="black"/>
                      </a:solidFill>
                    </a:rPr>
                    <a:t>D</a:t>
                  </a:r>
                  <a:br>
                    <a:rPr lang="fr-FR" altLang="fr-FR" b="1" dirty="0">
                      <a:solidFill>
                        <a:prstClr val="black"/>
                      </a:solidFill>
                    </a:rPr>
                  </a:br>
                  <a:r>
                    <a:rPr lang="fr-FR" altLang="fr-FR" b="1" dirty="0">
                      <a:solidFill>
                        <a:prstClr val="black"/>
                      </a:solidFill>
                    </a:rPr>
                    <a:t>T</a:t>
                  </a:r>
                </a:p>
              </p:txBody>
            </p:sp>
          </p:grpSp>
          <p:grpSp>
            <p:nvGrpSpPr>
              <p:cNvPr id="65" name="Group 37">
                <a:extLst>
                  <a:ext uri="{FF2B5EF4-FFF2-40B4-BE49-F238E27FC236}">
                    <a16:creationId xmlns:a16="http://schemas.microsoft.com/office/drawing/2014/main" id="{3284429C-7500-43AF-A7F9-D6948B9E2B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05326" y="4148138"/>
                <a:ext cx="1006475" cy="1225550"/>
                <a:chOff x="2657" y="2613"/>
                <a:chExt cx="634" cy="772"/>
              </a:xfrm>
            </p:grpSpPr>
            <p:pic>
              <p:nvPicPr>
                <p:cNvPr id="66" name="Picture 38">
                  <a:extLst>
                    <a:ext uri="{FF2B5EF4-FFF2-40B4-BE49-F238E27FC236}">
                      <a16:creationId xmlns:a16="http://schemas.microsoft.com/office/drawing/2014/main" id="{60B7F39E-5CB0-4627-B058-00BA214C88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2" y="2614"/>
                  <a:ext cx="560" cy="771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7" name="Rectangle 39">
                  <a:extLst>
                    <a:ext uri="{FF2B5EF4-FFF2-40B4-BE49-F238E27FC236}">
                      <a16:creationId xmlns:a16="http://schemas.microsoft.com/office/drawing/2014/main" id="{C09FAC6A-356C-415C-BD1E-C237F6D9A7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613"/>
                  <a:ext cx="634" cy="772"/>
                </a:xfrm>
                <a:prstGeom prst="rect">
                  <a:avLst/>
                </a:prstGeom>
                <a:noFill/>
                <a:ln w="28575">
                  <a:solidFill>
                    <a:srgbClr val="DB4603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B460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3" name="Rectangle 40">
              <a:extLst>
                <a:ext uri="{FF2B5EF4-FFF2-40B4-BE49-F238E27FC236}">
                  <a16:creationId xmlns:a16="http://schemas.microsoft.com/office/drawing/2014/main" id="{196ACF96-5411-445B-BBCE-8441B7ADF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9117" y="5739899"/>
              <a:ext cx="2535616" cy="431800"/>
            </a:xfrm>
            <a:prstGeom prst="rect">
              <a:avLst/>
            </a:prstGeom>
            <a:noFill/>
            <a:ln w="28575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Operations subcontracted </a:t>
              </a:r>
            </a:p>
            <a:p>
              <a:pPr algn="ctr"/>
              <a:r>
                <a:rPr lang="en-US" altLang="fr-FR" sz="1400" dirty="0">
                  <a:solidFill>
                    <a:prstClr val="black"/>
                  </a:solidFill>
                  <a:latin typeface="Verdana" pitchFamily="34" charset="0"/>
                </a:rPr>
                <a:t>to Aubert &amp; Duval</a:t>
              </a:r>
              <a:r>
                <a:rPr lang="en-US" altLang="fr-FR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sp>
        <p:nvSpPr>
          <p:cNvPr id="99" name="Text Box 20">
            <a:extLst>
              <a:ext uri="{FF2B5EF4-FFF2-40B4-BE49-F238E27FC236}">
                <a16:creationId xmlns:a16="http://schemas.microsoft.com/office/drawing/2014/main" id="{E01A8468-57DB-41CD-B507-AC828FBDB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14" y="5443456"/>
            <a:ext cx="647232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fr-FR" sz="1600" b="1" dirty="0">
                <a:solidFill>
                  <a:srgbClr val="6AB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</a:t>
            </a:r>
            <a:r>
              <a:rPr lang="en-US" altLang="fr-FR" sz="1600" b="1" dirty="0">
                <a:solidFill>
                  <a:prstClr val="black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600" b="1" dirty="0">
                <a:solidFill>
                  <a:prstClr val="black"/>
                </a:solidFill>
                <a:latin typeface="Verdana" pitchFamily="34" charset="0"/>
              </a:rPr>
              <a:t>UKAD :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sz="1600" dirty="0">
                <a:solidFill>
                  <a:prstClr val="black"/>
                </a:solidFill>
              </a:rPr>
              <a:t> Ingots from 7 (titanium) to 18 t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  <a:buFontTx/>
              <a:buChar char="•"/>
            </a:pPr>
            <a:r>
              <a:rPr lang="en-US" altLang="fr-FR" sz="1600" dirty="0">
                <a:solidFill>
                  <a:prstClr val="black"/>
                </a:solidFill>
              </a:rPr>
              <a:t> Blooms and billets (round) from 80 to 430 mm in Ø and 4 to 6m long and rectangular bars.</a:t>
            </a:r>
          </a:p>
          <a:p>
            <a:pPr lvl="1">
              <a:lnSpc>
                <a:spcPct val="110000"/>
              </a:lnSpc>
              <a:buClr>
                <a:srgbClr val="F27019"/>
              </a:buClr>
            </a:pPr>
            <a:endParaRPr lang="en-US" altLang="fr-FR" sz="1600" dirty="0">
              <a:solidFill>
                <a:prstClr val="black"/>
              </a:solidFill>
            </a:endParaRPr>
          </a:p>
        </p:txBody>
      </p:sp>
      <p:pic>
        <p:nvPicPr>
          <p:cNvPr id="100" name="Picture 2" descr="E:\Sites\Photos UKAD 1\PRESSE\BASSE DEF\_O6A5234.jpg">
            <a:extLst>
              <a:ext uri="{FF2B5EF4-FFF2-40B4-BE49-F238E27FC236}">
                <a16:creationId xmlns:a16="http://schemas.microsoft.com/office/drawing/2014/main" id="{1C1EBE18-AF05-42B0-91C8-4F8E9C63F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t="2052" r="24881" b="22530"/>
          <a:stretch/>
        </p:blipFill>
        <p:spPr bwMode="auto">
          <a:xfrm>
            <a:off x="1187624" y="2662422"/>
            <a:ext cx="2059224" cy="23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9EF2D597-4D46-40E8-B6DE-D503EFB28805}"/>
              </a:ext>
            </a:extLst>
          </p:cNvPr>
          <p:cNvCxnSpPr/>
          <p:nvPr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space réservé du numéro de diapositive 6">
            <a:extLst>
              <a:ext uri="{FF2B5EF4-FFF2-40B4-BE49-F238E27FC236}">
                <a16:creationId xmlns:a16="http://schemas.microsoft.com/office/drawing/2014/main" id="{A279CEED-B808-44B0-9A8D-F92D73340EFC}"/>
              </a:ext>
            </a:extLst>
          </p:cNvPr>
          <p:cNvSpPr txBox="1">
            <a:spLocks/>
          </p:cNvSpPr>
          <p:nvPr/>
        </p:nvSpPr>
        <p:spPr bwMode="gray">
          <a:xfrm>
            <a:off x="99716" y="6399990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9" name="Espace réservé du pied de page 4">
            <a:extLst>
              <a:ext uri="{FF2B5EF4-FFF2-40B4-BE49-F238E27FC236}">
                <a16:creationId xmlns:a16="http://schemas.microsoft.com/office/drawing/2014/main" id="{11C56763-B47E-4E2B-B1FF-ADA54571C350}"/>
              </a:ext>
            </a:extLst>
          </p:cNvPr>
          <p:cNvSpPr txBox="1">
            <a:spLocks/>
          </p:cNvSpPr>
          <p:nvPr/>
        </p:nvSpPr>
        <p:spPr bwMode="gray">
          <a:xfrm>
            <a:off x="287904" y="6625131"/>
            <a:ext cx="3420000" cy="2193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lnSpc>
                <a:spcPct val="90000"/>
              </a:lnSpc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GE meeting – 22/06/2020    Classification : </a:t>
            </a:r>
            <a:r>
              <a:rPr lang="fr-FR" dirty="0" err="1"/>
              <a:t>confidential</a:t>
            </a:r>
            <a:endParaRPr lang="fr-FR" dirty="0"/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CAE854B1-CD6D-4CB1-BF9B-B1666A302AC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BAD33843-9BE2-453C-A5BC-DFC240E9B9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77172"/>
            <a:ext cx="792088" cy="3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Process for titanium bars ( Ø20 mm – Ø200 mm 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7005A9B-E9EE-4130-86F3-08FC4348D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77172"/>
            <a:ext cx="792088" cy="392555"/>
          </a:xfrm>
          <a:prstGeom prst="rect">
            <a:avLst/>
          </a:prstGeom>
        </p:spPr>
      </p:pic>
      <p:sp>
        <p:nvSpPr>
          <p:cNvPr id="20" name="Espace réservé du numéro de diapositive 6">
            <a:extLst>
              <a:ext uri="{FF2B5EF4-FFF2-40B4-BE49-F238E27FC236}">
                <a16:creationId xmlns:a16="http://schemas.microsoft.com/office/drawing/2014/main" id="{90E95C75-6BBE-4C65-B130-9F4E6387D9C4}"/>
              </a:ext>
            </a:extLst>
          </p:cNvPr>
          <p:cNvSpPr txBox="1">
            <a:spLocks/>
          </p:cNvSpPr>
          <p:nvPr/>
        </p:nvSpPr>
        <p:spPr bwMode="gray">
          <a:xfrm>
            <a:off x="99716" y="6399990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E0711DEA-4AE2-4BAF-912D-0774F60724B2}"/>
              </a:ext>
            </a:extLst>
          </p:cNvPr>
          <p:cNvSpPr txBox="1">
            <a:spLocks/>
          </p:cNvSpPr>
          <p:nvPr/>
        </p:nvSpPr>
        <p:spPr bwMode="gray">
          <a:xfrm>
            <a:off x="287904" y="6625131"/>
            <a:ext cx="3420000" cy="2193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lnSpc>
                <a:spcPct val="90000"/>
              </a:lnSpc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GE meeting – 22/06/2020    Classification : </a:t>
            </a:r>
            <a:r>
              <a:rPr lang="fr-FR" dirty="0" err="1"/>
              <a:t>confidential</a:t>
            </a:r>
            <a:endParaRPr lang="fr-FR" dirty="0"/>
          </a:p>
        </p:txBody>
      </p:sp>
      <p:sp>
        <p:nvSpPr>
          <p:cNvPr id="29" name="Espace réservé du contenu 10">
            <a:extLst>
              <a:ext uri="{FF2B5EF4-FFF2-40B4-BE49-F238E27FC236}">
                <a16:creationId xmlns:a16="http://schemas.microsoft.com/office/drawing/2014/main" id="{783D5104-5E79-4126-8CB2-734E24E124B2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729816" y="4598401"/>
            <a:ext cx="8064000" cy="1566903"/>
          </a:xfrm>
        </p:spPr>
        <p:txBody>
          <a:bodyPr/>
          <a:lstStyle/>
          <a:p>
            <a:pPr lvl="2"/>
            <a:r>
              <a:rPr lang="en-US" dirty="0"/>
              <a:t>Experiences :</a:t>
            </a:r>
          </a:p>
          <a:p>
            <a:pPr lvl="2"/>
            <a:endParaRPr lang="en-US" dirty="0"/>
          </a:p>
          <a:p>
            <a:pPr lvl="2">
              <a:tabLst>
                <a:tab pos="1968500" algn="l"/>
                <a:tab pos="4302125" algn="l"/>
              </a:tabLst>
            </a:pPr>
            <a:r>
              <a:rPr lang="en-US" dirty="0"/>
              <a:t>TI 6-4 ELI	Medical market	Machining bars from Ø22 mm to Ø85 mm</a:t>
            </a:r>
          </a:p>
          <a:p>
            <a:pPr marL="0" lvl="2" indent="0">
              <a:buNone/>
            </a:pPr>
            <a:endParaRPr lang="en-US" dirty="0"/>
          </a:p>
          <a:p>
            <a:pPr lvl="2">
              <a:tabLst>
                <a:tab pos="1968500" algn="l"/>
                <a:tab pos="4302125" algn="l"/>
              </a:tabLst>
            </a:pPr>
            <a:r>
              <a:rPr lang="en-US" dirty="0"/>
              <a:t>TI 6-4	Aeronautic application	Bars according to AMS4928 ( 6 inches )</a:t>
            </a:r>
          </a:p>
        </p:txBody>
      </p:sp>
      <p:pic>
        <p:nvPicPr>
          <p:cNvPr id="31" name="table">
            <a:extLst>
              <a:ext uri="{FF2B5EF4-FFF2-40B4-BE49-F238E27FC236}">
                <a16:creationId xmlns:a16="http://schemas.microsoft.com/office/drawing/2014/main" id="{C91D363A-B86D-477D-BE6A-E689031AE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196752"/>
            <a:ext cx="8496944" cy="3298861"/>
          </a:xfrm>
          <a:prstGeom prst="rect">
            <a:avLst/>
          </a:prstGeom>
        </p:spPr>
      </p:pic>
      <p:sp>
        <p:nvSpPr>
          <p:cNvPr id="32" name="Flèche droite 15">
            <a:extLst>
              <a:ext uri="{FF2B5EF4-FFF2-40B4-BE49-F238E27FC236}">
                <a16:creationId xmlns:a16="http://schemas.microsoft.com/office/drawing/2014/main" id="{F08F8263-DBD4-446C-85E7-21BB1800651C}"/>
              </a:ext>
            </a:extLst>
          </p:cNvPr>
          <p:cNvSpPr/>
          <p:nvPr/>
        </p:nvSpPr>
        <p:spPr>
          <a:xfrm>
            <a:off x="6552222" y="1831317"/>
            <a:ext cx="2232248" cy="75608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Forging machine</a:t>
            </a:r>
          </a:p>
        </p:txBody>
      </p:sp>
      <p:sp>
        <p:nvSpPr>
          <p:cNvPr id="33" name="Flèche droite 17">
            <a:extLst>
              <a:ext uri="{FF2B5EF4-FFF2-40B4-BE49-F238E27FC236}">
                <a16:creationId xmlns:a16="http://schemas.microsoft.com/office/drawing/2014/main" id="{27C31C75-32C0-43D0-AE5E-0F640DE7064B}"/>
              </a:ext>
            </a:extLst>
          </p:cNvPr>
          <p:cNvSpPr/>
          <p:nvPr/>
        </p:nvSpPr>
        <p:spPr>
          <a:xfrm>
            <a:off x="4481934" y="2587401"/>
            <a:ext cx="2250308" cy="75608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Rolling (TRIO)</a:t>
            </a:r>
          </a:p>
        </p:txBody>
      </p:sp>
      <p:sp>
        <p:nvSpPr>
          <p:cNvPr id="34" name="Flèche droite 22">
            <a:extLst>
              <a:ext uri="{FF2B5EF4-FFF2-40B4-BE49-F238E27FC236}">
                <a16:creationId xmlns:a16="http://schemas.microsoft.com/office/drawing/2014/main" id="{299E8B6A-F14B-4C92-9DB5-5DFCCC84C46C}"/>
              </a:ext>
            </a:extLst>
          </p:cNvPr>
          <p:cNvSpPr/>
          <p:nvPr/>
        </p:nvSpPr>
        <p:spPr>
          <a:xfrm>
            <a:off x="971602" y="3379489"/>
            <a:ext cx="3510332" cy="75608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Rolling (LAMA)</a:t>
            </a:r>
          </a:p>
        </p:txBody>
      </p:sp>
    </p:spTree>
    <p:extLst>
      <p:ext uri="{BB962C8B-B14F-4D97-AF65-F5344CB8AC3E}">
        <p14:creationId xmlns:p14="http://schemas.microsoft.com/office/powerpoint/2010/main" val="149931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Aubert &amp; Duval New rolling equipment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7005A9B-E9EE-4130-86F3-08FC4348D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77172"/>
            <a:ext cx="792088" cy="392555"/>
          </a:xfrm>
          <a:prstGeom prst="rect">
            <a:avLst/>
          </a:prstGeom>
        </p:spPr>
      </p:pic>
      <p:sp>
        <p:nvSpPr>
          <p:cNvPr id="20" name="Espace réservé du numéro de diapositive 6">
            <a:extLst>
              <a:ext uri="{FF2B5EF4-FFF2-40B4-BE49-F238E27FC236}">
                <a16:creationId xmlns:a16="http://schemas.microsoft.com/office/drawing/2014/main" id="{90E95C75-6BBE-4C65-B130-9F4E6387D9C4}"/>
              </a:ext>
            </a:extLst>
          </p:cNvPr>
          <p:cNvSpPr txBox="1">
            <a:spLocks/>
          </p:cNvSpPr>
          <p:nvPr/>
        </p:nvSpPr>
        <p:spPr bwMode="gray">
          <a:xfrm>
            <a:off x="99716" y="6399990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E0711DEA-4AE2-4BAF-912D-0774F60724B2}"/>
              </a:ext>
            </a:extLst>
          </p:cNvPr>
          <p:cNvSpPr txBox="1">
            <a:spLocks/>
          </p:cNvSpPr>
          <p:nvPr/>
        </p:nvSpPr>
        <p:spPr bwMode="gray">
          <a:xfrm>
            <a:off x="287904" y="6625131"/>
            <a:ext cx="3420000" cy="2193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lnSpc>
                <a:spcPct val="90000"/>
              </a:lnSpc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GE meeting – 22/06/2020    Classification : </a:t>
            </a:r>
            <a:r>
              <a:rPr lang="fr-FR" dirty="0" err="1"/>
              <a:t>confidential</a:t>
            </a:r>
            <a:endParaRPr lang="fr-FR" dirty="0"/>
          </a:p>
        </p:txBody>
      </p:sp>
      <p:sp>
        <p:nvSpPr>
          <p:cNvPr id="29" name="Espace réservé du contenu 10">
            <a:extLst>
              <a:ext uri="{FF2B5EF4-FFF2-40B4-BE49-F238E27FC236}">
                <a16:creationId xmlns:a16="http://schemas.microsoft.com/office/drawing/2014/main" id="{783D5104-5E79-4126-8CB2-734E24E124B2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729816" y="4670413"/>
            <a:ext cx="8064000" cy="2142963"/>
          </a:xfrm>
        </p:spPr>
        <p:txBody>
          <a:bodyPr/>
          <a:lstStyle/>
          <a:p>
            <a:pPr lvl="2">
              <a:spcAft>
                <a:spcPts val="600"/>
              </a:spcAft>
            </a:pPr>
            <a:r>
              <a:rPr lang="en-US" dirty="0"/>
              <a:t>Titanium Trials:</a:t>
            </a:r>
          </a:p>
          <a:p>
            <a:pPr lvl="4"/>
            <a:r>
              <a:rPr lang="en-GB" dirty="0"/>
              <a:t>Rolled diameters : Ø22, Ø55, Ø65 and Ø95 mm</a:t>
            </a:r>
          </a:p>
          <a:p>
            <a:pPr lvl="2"/>
            <a:endParaRPr lang="en-US" dirty="0"/>
          </a:p>
          <a:p>
            <a:pPr lvl="2">
              <a:spcAft>
                <a:spcPts val="600"/>
              </a:spcAft>
            </a:pPr>
            <a:r>
              <a:rPr lang="en-US" dirty="0"/>
              <a:t>Qualifications:</a:t>
            </a:r>
          </a:p>
          <a:p>
            <a:pPr lvl="4"/>
            <a:r>
              <a:rPr lang="en-GB" dirty="0"/>
              <a:t>Qualification process to be launched with Airbus for ABS5453 and AIMS03-18-010</a:t>
            </a:r>
          </a:p>
          <a:p>
            <a:pPr lvl="2">
              <a:buFont typeface="Arial" panose="020B0604020202020204" pitchFamily="34" charset="0"/>
              <a:buChar char="•"/>
              <a:tabLst>
                <a:tab pos="1968500" algn="l"/>
                <a:tab pos="4302125" algn="l"/>
              </a:tabLst>
            </a:pPr>
            <a:endParaRPr lang="en-US" dirty="0"/>
          </a:p>
          <a:p>
            <a:pPr marL="0" lvl="2" indent="0">
              <a:buNone/>
            </a:pPr>
            <a:endParaRPr lang="en-GB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03FFEFD3-30D0-4106-8A13-374B2A45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90" y="983544"/>
            <a:ext cx="5023042" cy="359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1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en-US" sz="3200" b="0" dirty="0" err="1"/>
              <a:t>Ecotitanium</a:t>
            </a:r>
            <a:r>
              <a:rPr lang="en-US" sz="3200" b="0" dirty="0"/>
              <a:t> process</a:t>
            </a:r>
            <a:endParaRPr lang="fr-FR" sz="3200" dirty="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-11113"/>
            <a:ext cx="3576638" cy="1735138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6B454B2-D215-457E-98B7-5BBE81FCA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8B6C25-493C-4188-A045-7512D5F6B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77172"/>
            <a:ext cx="792088" cy="3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</p:spPr>
        <p:txBody>
          <a:bodyPr/>
          <a:lstStyle/>
          <a:p>
            <a:r>
              <a:rPr lang="en-GB" dirty="0" err="1"/>
              <a:t>EcoTitanium</a:t>
            </a:r>
            <a:endParaRPr lang="en-GB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2"/>
            <a:r>
              <a:rPr lang="en-US" dirty="0"/>
              <a:t>Does </a:t>
            </a:r>
            <a:r>
              <a:rPr lang="en-US" dirty="0" err="1"/>
              <a:t>EcoTitanium</a:t>
            </a:r>
            <a:r>
              <a:rPr lang="en-US" dirty="0"/>
              <a:t> have a path to procure the necessary seeds for seeded heats in compliance with GE specification S-425?</a:t>
            </a:r>
          </a:p>
          <a:p>
            <a:pPr lvl="4"/>
            <a:endParaRPr lang="en-US" dirty="0"/>
          </a:p>
          <a:p>
            <a:pPr lvl="4"/>
            <a:r>
              <a:rPr lang="en-US" dirty="0" err="1"/>
              <a:t>Nitrided</a:t>
            </a:r>
            <a:r>
              <a:rPr lang="en-US" dirty="0"/>
              <a:t> sponge particles : </a:t>
            </a:r>
            <a:r>
              <a:rPr lang="en-US" dirty="0" err="1"/>
              <a:t>Timet</a:t>
            </a:r>
            <a:endParaRPr lang="en-US" dirty="0"/>
          </a:p>
          <a:p>
            <a:pPr lvl="4"/>
            <a:r>
              <a:rPr lang="en-US" dirty="0"/>
              <a:t>HDI provided by </a:t>
            </a:r>
            <a:r>
              <a:rPr lang="en-US" dirty="0" err="1"/>
              <a:t>Raboutet</a:t>
            </a:r>
            <a:r>
              <a:rPr lang="en-US" dirty="0"/>
              <a:t> </a:t>
            </a:r>
          </a:p>
          <a:p>
            <a:pPr lvl="3"/>
            <a:endParaRPr lang="fr-FR" sz="1200" dirty="0"/>
          </a:p>
          <a:p>
            <a:pPr lvl="3"/>
            <a:endParaRPr lang="fr-FR" sz="1200" dirty="0"/>
          </a:p>
          <a:p>
            <a:pPr lvl="3"/>
            <a:endParaRPr lang="fr-FR" sz="1200" dirty="0"/>
          </a:p>
          <a:p>
            <a:pPr lvl="3"/>
            <a:endParaRPr lang="fr-FR" sz="1200" dirty="0"/>
          </a:p>
          <a:p>
            <a:pPr lvl="3"/>
            <a:endParaRPr lang="fr-FR" sz="1200" dirty="0"/>
          </a:p>
          <a:p>
            <a:pPr lvl="3"/>
            <a:endParaRPr lang="fr-FR" sz="1200" dirty="0"/>
          </a:p>
          <a:p>
            <a:pPr lvl="3"/>
            <a:r>
              <a:rPr lang="fr-FR" sz="1200" dirty="0"/>
              <a:t>	</a:t>
            </a:r>
          </a:p>
          <a:p>
            <a:pPr lvl="2"/>
            <a:r>
              <a:rPr lang="en-US" dirty="0"/>
              <a:t>What is the long term plan for sponge sources?</a:t>
            </a:r>
            <a:endParaRPr lang="fr-FR" dirty="0"/>
          </a:p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None/>
            </a:pPr>
            <a:endParaRPr lang="en-US" sz="1000" dirty="0"/>
          </a:p>
          <a:p>
            <a:pPr lvl="4"/>
            <a:r>
              <a:rPr lang="en-US" dirty="0"/>
              <a:t>Qualification of Toho as sponge sources </a:t>
            </a:r>
          </a:p>
          <a:p>
            <a:pPr lvl="4"/>
            <a:r>
              <a:rPr lang="en-US" dirty="0"/>
              <a:t>Around 1 year for the complete qualification (analyses, audit, 3 tests lots).</a:t>
            </a:r>
          </a:p>
          <a:p>
            <a:pPr marL="449263" lvl="4" indent="0">
              <a:buNone/>
            </a:pPr>
            <a:endParaRPr lang="en-GB" dirty="0"/>
          </a:p>
          <a:p>
            <a:pPr marL="0" lvl="2" indent="0">
              <a:buNone/>
            </a:pP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Footer Placeholder 7"/>
          <p:cNvSpPr txBox="1">
            <a:spLocks/>
          </p:cNvSpPr>
          <p:nvPr/>
        </p:nvSpPr>
        <p:spPr>
          <a:xfrm>
            <a:off x="0" y="6652517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6"/>
          </p:nvPr>
        </p:nvSpPr>
        <p:spPr>
          <a:xfrm>
            <a:off x="107504" y="6393492"/>
            <a:ext cx="216026" cy="159916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BD095D1-B394-4116-A423-3B5D3616E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77172"/>
            <a:ext cx="792088" cy="392555"/>
          </a:xfrm>
          <a:prstGeom prst="rect">
            <a:avLst/>
          </a:prstGeom>
        </p:spPr>
      </p:pic>
      <p:pic>
        <p:nvPicPr>
          <p:cNvPr id="4" name="Image 3" descr="Une image contenant intérieur, table, assis, en bois&#10;&#10;Description générée automatiquement">
            <a:extLst>
              <a:ext uri="{FF2B5EF4-FFF2-40B4-BE49-F238E27FC236}">
                <a16:creationId xmlns:a16="http://schemas.microsoft.com/office/drawing/2014/main" id="{F905255B-EFBF-4F6E-882D-FE240AEAE5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39" t="4156" r="12060" b="8577"/>
          <a:stretch/>
        </p:blipFill>
        <p:spPr>
          <a:xfrm>
            <a:off x="5527078" y="1532780"/>
            <a:ext cx="2160240" cy="18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4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</p:spPr>
        <p:txBody>
          <a:bodyPr/>
          <a:lstStyle/>
          <a:p>
            <a:pPr lvl="2"/>
            <a:r>
              <a:rPr lang="en-US" altLang="fr-FR" sz="2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Hearth</a:t>
            </a:r>
            <a:r>
              <a:rPr lang="en-US" altLang="fr-FR" dirty="0"/>
              <a:t> </a:t>
            </a:r>
            <a:r>
              <a:rPr lang="en-US" altLang="fr-FR" sz="2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design (basic layout and dimensions)</a:t>
            </a:r>
            <a:endParaRPr lang="en-GB" sz="2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6500493" y="6237312"/>
            <a:ext cx="1167851" cy="472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Footer Placeholder 7"/>
          <p:cNvSpPr txBox="1">
            <a:spLocks/>
          </p:cNvSpPr>
          <p:nvPr/>
        </p:nvSpPr>
        <p:spPr>
          <a:xfrm>
            <a:off x="0" y="6652517"/>
            <a:ext cx="5852615" cy="23286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UKAD- ECOTITANIUM PROPRIATARY INFORMATION, may not be used or disclosed to third party 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6"/>
          </p:nvPr>
        </p:nvSpPr>
        <p:spPr>
          <a:xfrm>
            <a:off x="107504" y="6393492"/>
            <a:ext cx="216026" cy="159916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BC912C4-6DF3-4BDB-9E10-A50E3AF58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091877"/>
            <a:ext cx="8064000" cy="5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14007"/>
      </p:ext>
    </p:extLst>
  </p:cSld>
  <p:clrMapOvr>
    <a:masterClrMapping/>
  </p:clrMapOvr>
</p:sld>
</file>

<file path=ppt/theme/theme1.xml><?xml version="1.0" encoding="utf-8"?>
<a:theme xmlns:a="http://schemas.openxmlformats.org/drawingml/2006/main" name="PPT_modele_Eramet_Corporate_4-3-1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dc2a963984e44fdb282e4e3fff35b3f xmlns="e071a388-4438-45dc-8954-e36dc6d9519a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Français</TermName>
          <TermId xmlns="http://schemas.microsoft.com/office/infopath/2007/PartnerControls">8ca84093-4134-4aac-a371-f575aeb41a53</TermId>
        </TermInfo>
      </Terms>
    </idc2a963984e44fdb282e4e3fff35b3f>
    <TaxCatchAll xmlns="e071a388-4438-45dc-8954-e36dc6d9519a">
      <Value>35</Value>
      <Value>4</Value>
    </TaxCatchAll>
    <kc8e7889b2b64c74ab2c5911696d008b xmlns="e071a388-4438-45dc-8954-e36dc6d9519a">
      <Terms xmlns="http://schemas.microsoft.com/office/infopath/2007/PartnerControls"/>
    </kc8e7889b2b64c74ab2c5911696d008b>
    <da81973317dc426a9b3684746ba80e56 xmlns="e071a388-4438-45dc-8954-e36dc6d9519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0819fd5f-cdc2-4743-b44c-7b5b7e010198</TermId>
        </TermInfo>
      </Terms>
    </da81973317dc426a9b3684746ba80e56>
    <p7f2a201ad4b4302bb27e6492ec12927 xmlns="e071a388-4438-45dc-8954-e36dc6d9519a">
      <Terms xmlns="http://schemas.microsoft.com/office/infopath/2007/PartnerControls"/>
    </p7f2a201ad4b4302bb27e6492ec12927>
    <POW_ERAMET_PublicationYear xmlns="e071a388-4438-45dc-8954-e36dc6d9519a">2019</POW_ERAMET_PublicationYea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eference document" ma:contentTypeID="0x010100B9C7DE7E3E5E413092C5CEE32468E72400FAB7926D86FDE24587203CE541261B3A" ma:contentTypeVersion="40" ma:contentTypeDescription="Crée un document." ma:contentTypeScope="" ma:versionID="f67dd6a883826e840526c05c99cf8cfc">
  <xsd:schema xmlns:xsd="http://www.w3.org/2001/XMLSchema" xmlns:xs="http://www.w3.org/2001/XMLSchema" xmlns:p="http://schemas.microsoft.com/office/2006/metadata/properties" xmlns:ns2="e071a388-4438-45dc-8954-e36dc6d9519a" xmlns:ns3="37a77eae-e442-4402-8509-f045ec3dc052" targetNamespace="http://schemas.microsoft.com/office/2006/metadata/properties" ma:root="true" ma:fieldsID="0f01a97ff8f998fef5a725217b9b3849" ns2:_="" ns3:_="">
    <xsd:import namespace="e071a388-4438-45dc-8954-e36dc6d9519a"/>
    <xsd:import namespace="37a77eae-e442-4402-8509-f045ec3dc052"/>
    <xsd:element name="properties">
      <xsd:complexType>
        <xsd:sequence>
          <xsd:element name="documentManagement">
            <xsd:complexType>
              <xsd:all>
                <xsd:element ref="ns2:idc2a963984e44fdb282e4e3fff35b3f" minOccurs="0"/>
                <xsd:element ref="ns2:POW_ERAMET_PublicationYear" minOccurs="0"/>
                <xsd:element ref="ns2:kc8e7889b2b64c74ab2c5911696d008b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2:da81973317dc426a9b3684746ba80e56" minOccurs="0"/>
                <xsd:element ref="ns2:p7f2a201ad4b4302bb27e6492ec12927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1a388-4438-45dc-8954-e36dc6d9519a" elementFormDefault="qualified">
    <xsd:import namespace="http://schemas.microsoft.com/office/2006/documentManagement/types"/>
    <xsd:import namespace="http://schemas.microsoft.com/office/infopath/2007/PartnerControls"/>
    <xsd:element name="idc2a963984e44fdb282e4e3fff35b3f" ma:index="13" ma:taxonomy="true" ma:internalName="idc2a963984e44fdb282e4e3fff35b3f" ma:taxonomyFieldName="ERAMET_LANGUAGE" ma:displayName="Language" ma:fieldId="{2dc2a963-984e-44fd-b282-e4e3fff35b3f}" ma:taxonomyMulti="true" ma:sspId="f64a3354-b0fd-4073-ae88-73e0de52efd1" ma:termSetId="a3d3cfde-e0c0-49b3-b939-56dda5c651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OW_ERAMET_PublicationYear" ma:index="15" nillable="true" ma:displayName="Year" ma:description="" ma:format="Dropdown" ma:internalName="POW_ERAMET_PublicationYear">
      <xsd:simpleType>
        <xsd:restriction base="dms:Choice"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kc8e7889b2b64c74ab2c5911696d008b" ma:index="18" nillable="true" ma:taxonomy="true" ma:internalName="kc8e7889b2b64c74ab2c5911696d008b" ma:taxonomyFieldName="ERAMET_ENTITY6143" ma:displayName="Entity" ma:readOnly="false" ma:fieldId="{4c8e7889-b2b6-4c74-ab2c-5911696d008b}" ma:taxonomyMulti="true" ma:sspId="f64a3354-b0fd-4073-ae88-73e0de52efd1" ma:termSetId="506afe6a-0edd-4e94-b583-c5ebce7be8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9" nillable="true" ma:displayName="Taxonomy Catch All Column1" ma:hidden="true" ma:list="{f2880b62-0544-4406-88f2-c6a191d2d465}" ma:internalName="TaxCatchAllLabel" ma:readOnly="true" ma:showField="CatchAllDataLabel" ma:web="e071a388-4438-45dc-8954-e36dc6d951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da81973317dc426a9b3684746ba80e56" ma:index="24" ma:taxonomy="true" ma:internalName="da81973317dc426a9b3684746ba80e56" ma:taxonomyFieldName="ERAMET_DOCUMENT_TYPE" ma:displayName="Document Type" ma:fieldId="{da819733-17dc-426a-9b36-84746ba80e56}" ma:taxonomyMulti="true" ma:sspId="f64a3354-b0fd-4073-ae88-73e0de52efd1" ma:termSetId="2933c296-6f09-490f-b226-58bb0681cb8e" ma:anchorId="cea0e450-0e2d-45c7-91d3-5382260fc335" ma:open="false" ma:isKeyword="false">
      <xsd:complexType>
        <xsd:sequence>
          <xsd:element ref="pc:Terms" minOccurs="0" maxOccurs="1"/>
        </xsd:sequence>
      </xsd:complexType>
    </xsd:element>
    <xsd:element name="p7f2a201ad4b4302bb27e6492ec12927" ma:index="25" nillable="true" ma:taxonomy="true" ma:internalName="p7f2a201ad4b4302bb27e6492ec12927" ma:taxonomyFieldName="POW_ERAMET_BusinessLine" ma:displayName="Perimeter" ma:fieldId="{97f2a201-ad4b-4302-bb27-e6492ec12927}" ma:sspId="f64a3354-b0fd-4073-ae88-73e0de52efd1" ma:termSetId="a9eb03c3-00fe-4c11-b6af-3c527eabb3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f2880b62-0544-4406-88f2-c6a191d2d465}" ma:internalName="TaxCatchAll" ma:showField="CatchAllData" ma:web="e071a388-4438-45dc-8954-e36dc6d951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77eae-e442-4402-8509-f045ec3dc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Type de contenu"/>
        <xsd:element ref="dc:title" minOccurs="0" maxOccurs="1" ma:index="0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A82B1A-1ADB-4734-B0D2-D4B5FC040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D48557-AF81-410A-BDA9-4E38071D156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e071a388-4438-45dc-8954-e36dc6d9519a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7a77eae-e442-4402-8509-f045ec3dc05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F78C49-C231-4557-8A3E-2CBC1E428D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71a388-4438-45dc-8954-e36dc6d9519a"/>
    <ds:schemaRef ds:uri="37a77eae-e442-4402-8509-f045ec3dc0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PPT_modele_Eramet_Corporate_4-3-1</Template>
  <TotalTime>730</TotalTime>
  <Words>650</Words>
  <Application>Microsoft Office PowerPoint</Application>
  <PresentationFormat>Affichage à l'écran (4:3)</PresentationFormat>
  <Paragraphs>174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Verdana</vt:lpstr>
      <vt:lpstr>Wingdings</vt:lpstr>
      <vt:lpstr>PPT_modele_Eramet_Corporate_4-3-1</vt:lpstr>
      <vt:lpstr>General Electric  Technical call</vt:lpstr>
      <vt:lpstr>Agenda</vt:lpstr>
      <vt:lpstr>01</vt:lpstr>
      <vt:lpstr>UKAD PROCESS</vt:lpstr>
      <vt:lpstr>Process for titanium bars ( Ø20 mm – Ø200 mm )</vt:lpstr>
      <vt:lpstr>Aubert &amp; Duval New rolling equipment</vt:lpstr>
      <vt:lpstr>02</vt:lpstr>
      <vt:lpstr>EcoTitanium</vt:lpstr>
      <vt:lpstr>Hearth design (basic layout and dimensions)</vt:lpstr>
      <vt:lpstr>03</vt:lpstr>
      <vt:lpstr>Premium Quality oriented R&amp;D</vt:lpstr>
      <vt:lpstr>Premium Quality oriented R&amp;D</vt:lpstr>
      <vt:lpstr> Pilot furnace HDI seeded test</vt:lpstr>
      <vt:lpstr>Pilot furnace LDI seeded test</vt:lpstr>
      <vt:lpstr>Pilot furnace : residence time test</vt:lpstr>
      <vt:lpstr>Présentation PowerPoint</vt:lpstr>
    </vt:vector>
  </TitlesOfParts>
  <Manager>Client</Manager>
  <Company>ERAMET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 à intégrer sur deux ou trois lignes maximum</dc:title>
  <dc:subject>Client</dc:subject>
  <dc:creator>Marie THEVENOT</dc:creator>
  <cp:lastModifiedBy>JACQUET Philippe</cp:lastModifiedBy>
  <cp:revision>43</cp:revision>
  <dcterms:created xsi:type="dcterms:W3CDTF">2019-03-20T08:40:59Z</dcterms:created>
  <dcterms:modified xsi:type="dcterms:W3CDTF">2020-06-22T13:16:01Z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0x010100B9C7DE7E3E5E413092C5CEE32468E72400FAB7926D86FDE24587203CE541261B3A</vt:lpwstr>
  </property>
  <property fmtid="{D5CDD505-2E9C-101B-9397-08002B2CF9AE}" pid="3" name="ERAMET_LANGUAGE">
    <vt:lpwstr>4;#Français|8ca84093-4134-4aac-a371-f575aeb41a53</vt:lpwstr>
  </property>
  <property fmtid="{D5CDD505-2E9C-101B-9397-08002B2CF9AE}" pid="4" name="f61ff06ab28047cf8e3d563442618cc9">
    <vt:lpwstr/>
  </property>
  <property fmtid="{D5CDD505-2E9C-101B-9397-08002B2CF9AE}" pid="5" name="ERAMET_ENTITY6143">
    <vt:lpwstr/>
  </property>
  <property fmtid="{D5CDD505-2E9C-101B-9397-08002B2CF9AE}" pid="6" name="Pow_Eramet_Site">
    <vt:lpwstr/>
  </property>
  <property fmtid="{D5CDD505-2E9C-101B-9397-08002B2CF9AE}" pid="7" name="POW_ERAMET_BusinessLine">
    <vt:lpwstr/>
  </property>
  <property fmtid="{D5CDD505-2E9C-101B-9397-08002B2CF9AE}" pid="8" name="ERAMET_DOCUMENT_TYPE">
    <vt:lpwstr>35;#Template|0819fd5f-cdc2-4743-b44c-7b5b7e010198</vt:lpwstr>
  </property>
</Properties>
</file>