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9.xml" ContentType="application/vnd.openxmlformats-officedocument.them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1.xml" ContentType="application/vnd.openxmlformats-officedocument.them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12.xml" ContentType="application/vnd.openxmlformats-officedocument.them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3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5.xml" ContentType="application/vnd.openxmlformats-officedocument.them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6.xml" ContentType="application/vnd.openxmlformats-officedocument.them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theme/theme17.xml" ContentType="application/vnd.openxmlformats-officedocument.theme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6" r:id="rId3"/>
    <p:sldMasterId id="2147483684" r:id="rId4"/>
    <p:sldMasterId id="2147483697" r:id="rId5"/>
    <p:sldMasterId id="2147483710" r:id="rId6"/>
    <p:sldMasterId id="2147483723" r:id="rId7"/>
    <p:sldMasterId id="2147483738" r:id="rId8"/>
    <p:sldMasterId id="2147483751" r:id="rId9"/>
    <p:sldMasterId id="2147483764" r:id="rId10"/>
    <p:sldMasterId id="2147483772" r:id="rId11"/>
    <p:sldMasterId id="2147483785" r:id="rId12"/>
    <p:sldMasterId id="2147483798" r:id="rId13"/>
    <p:sldMasterId id="2147483813" r:id="rId14"/>
    <p:sldMasterId id="2147483829" r:id="rId15"/>
    <p:sldMasterId id="2147483854" r:id="rId16"/>
    <p:sldMasterId id="2147483871" r:id="rId17"/>
    <p:sldMasterId id="2147483886" r:id="rId18"/>
  </p:sldMasterIdLst>
  <p:notesMasterIdLst>
    <p:notesMasterId r:id="rId30"/>
  </p:notesMasterIdLst>
  <p:sldIdLst>
    <p:sldId id="256" r:id="rId19"/>
    <p:sldId id="404" r:id="rId20"/>
    <p:sldId id="269" r:id="rId21"/>
    <p:sldId id="352" r:id="rId22"/>
    <p:sldId id="360" r:id="rId23"/>
    <p:sldId id="314" r:id="rId24"/>
    <p:sldId id="400" r:id="rId25"/>
    <p:sldId id="336" r:id="rId26"/>
    <p:sldId id="402" r:id="rId27"/>
    <p:sldId id="403" r:id="rId28"/>
    <p:sldId id="401" r:id="rId2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ristel Bories" initials="CB" lastIdx="1" clrIdx="0"/>
  <p:cmAuthor id="1" name="Jerome Galy Dejean" initials="JGD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48" autoAdjust="0"/>
    <p:restoredTop sz="94660"/>
  </p:normalViewPr>
  <p:slideViewPr>
    <p:cSldViewPr>
      <p:cViewPr varScale="1">
        <p:scale>
          <a:sx n="94" d="100"/>
          <a:sy n="94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C498FD-EB74-46BE-AE55-AD9F664A5F30}" type="datetimeFigureOut">
              <a:rPr lang="en-US" smtClean="0"/>
              <a:t>1/26/2018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4645D-44DB-46F6-8C9D-9CAB06DB2EA0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803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dirty="0"/>
              <a:t>Under </a:t>
            </a:r>
            <a:r>
              <a:rPr lang="fr-FR" dirty="0" err="1"/>
              <a:t>difficult</a:t>
            </a:r>
            <a:r>
              <a:rPr lang="fr-FR" baseline="0" dirty="0"/>
              <a:t> </a:t>
            </a:r>
            <a:r>
              <a:rPr lang="fr-FR" baseline="0" dirty="0" err="1"/>
              <a:t>market</a:t>
            </a:r>
            <a:r>
              <a:rPr lang="fr-FR" baseline="0" dirty="0"/>
              <a:t> conditions</a:t>
            </a:r>
            <a:r>
              <a:rPr lang="fr-FR" b="0" baseline="0" dirty="0"/>
              <a:t> (2016), </a:t>
            </a:r>
            <a:r>
              <a:rPr lang="fr-FR" baseline="0" dirty="0"/>
              <a:t>2/3rd  of capital </a:t>
            </a:r>
            <a:r>
              <a:rPr lang="fr-FR" baseline="0" dirty="0" err="1"/>
              <a:t>engaged</a:t>
            </a:r>
            <a:r>
              <a:rPr lang="fr-FR" baseline="0" dirty="0"/>
              <a:t> </a:t>
            </a:r>
            <a:r>
              <a:rPr lang="fr-FR" baseline="0" dirty="0" err="1"/>
              <a:t>did</a:t>
            </a:r>
            <a:r>
              <a:rPr lang="fr-FR" baseline="0" dirty="0"/>
              <a:t> not </a:t>
            </a:r>
            <a:r>
              <a:rPr lang="fr-FR" baseline="0" dirty="0" err="1"/>
              <a:t>create</a:t>
            </a:r>
            <a:r>
              <a:rPr lang="fr-FR" baseline="0" dirty="0"/>
              <a:t> value.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 err="1"/>
              <a:t>Only</a:t>
            </a:r>
            <a:r>
              <a:rPr lang="fr-FR" baseline="0" dirty="0"/>
              <a:t> the Mn Branch </a:t>
            </a:r>
            <a:r>
              <a:rPr lang="fr-FR" baseline="0" dirty="0" err="1"/>
              <a:t>exceeds</a:t>
            </a:r>
            <a:r>
              <a:rPr lang="fr-FR" baseline="0" dirty="0"/>
              <a:t> the long </a:t>
            </a:r>
            <a:r>
              <a:rPr lang="fr-FR" baseline="0" dirty="0" err="1"/>
              <a:t>term</a:t>
            </a:r>
            <a:r>
              <a:rPr lang="fr-FR" baseline="0" dirty="0"/>
              <a:t> ROCE objective of 5%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 err="1"/>
              <a:t>Ambitious</a:t>
            </a:r>
            <a:r>
              <a:rPr lang="fr-FR" baseline="0" dirty="0"/>
              <a:t> </a:t>
            </a:r>
            <a:r>
              <a:rPr lang="fr-FR" baseline="0" dirty="0" err="1"/>
              <a:t>targets</a:t>
            </a:r>
            <a:r>
              <a:rPr lang="fr-FR" baseline="0" dirty="0"/>
              <a:t> set at SLN are </a:t>
            </a:r>
            <a:r>
              <a:rPr lang="fr-FR" baseline="0" dirty="0" err="1"/>
              <a:t>justified</a:t>
            </a:r>
            <a:r>
              <a:rPr lang="fr-FR" baseline="0" dirty="0"/>
              <a:t> by the </a:t>
            </a:r>
            <a:r>
              <a:rPr lang="fr-FR" baseline="0" dirty="0" err="1"/>
              <a:t>fact</a:t>
            </a:r>
            <a:r>
              <a:rPr lang="fr-FR" baseline="0" dirty="0"/>
              <a:t> </a:t>
            </a:r>
            <a:r>
              <a:rPr lang="fr-FR" baseline="0" dirty="0" err="1"/>
              <a:t>that</a:t>
            </a:r>
            <a:r>
              <a:rPr lang="fr-FR" baseline="0" dirty="0"/>
              <a:t> </a:t>
            </a:r>
            <a:r>
              <a:rPr lang="fr-FR" baseline="0" dirty="0" err="1"/>
              <a:t>it</a:t>
            </a:r>
            <a:r>
              <a:rPr lang="fr-FR" baseline="0" dirty="0"/>
              <a:t> </a:t>
            </a:r>
            <a:r>
              <a:rPr lang="fr-FR" baseline="0" dirty="0" err="1"/>
              <a:t>is</a:t>
            </a:r>
            <a:r>
              <a:rPr lang="fr-FR" baseline="0" dirty="0"/>
              <a:t> not </a:t>
            </a:r>
            <a:r>
              <a:rPr lang="fr-FR" baseline="0" dirty="0" err="1"/>
              <a:t>enough</a:t>
            </a:r>
            <a:r>
              <a:rPr lang="fr-FR" baseline="0" dirty="0"/>
              <a:t> to </a:t>
            </a:r>
            <a:r>
              <a:rPr lang="fr-FR" baseline="0" dirty="0" err="1"/>
              <a:t>just</a:t>
            </a:r>
            <a:r>
              <a:rPr lang="fr-FR" baseline="0" dirty="0"/>
              <a:t> </a:t>
            </a:r>
            <a:r>
              <a:rPr lang="fr-FR" baseline="0" dirty="0" err="1"/>
              <a:t>be</a:t>
            </a:r>
            <a:r>
              <a:rPr lang="fr-FR" baseline="0" dirty="0"/>
              <a:t> back to </a:t>
            </a:r>
            <a:r>
              <a:rPr lang="fr-FR" baseline="0" dirty="0" err="1"/>
              <a:t>being</a:t>
            </a:r>
            <a:r>
              <a:rPr lang="fr-FR" baseline="0" dirty="0"/>
              <a:t> cash positive, </a:t>
            </a:r>
            <a:r>
              <a:rPr lang="fr-FR" baseline="0" dirty="0" err="1"/>
              <a:t>we</a:t>
            </a:r>
            <a:r>
              <a:rPr lang="fr-FR" baseline="0" dirty="0"/>
              <a:t> </a:t>
            </a:r>
            <a:r>
              <a:rPr lang="fr-FR" baseline="0" dirty="0" err="1"/>
              <a:t>need</a:t>
            </a:r>
            <a:r>
              <a:rPr lang="fr-FR" baseline="0" dirty="0"/>
              <a:t> to do </a:t>
            </a:r>
            <a:r>
              <a:rPr lang="fr-FR" baseline="0" dirty="0" err="1"/>
              <a:t>much</a:t>
            </a:r>
            <a:r>
              <a:rPr lang="fr-FR" baseline="0" dirty="0"/>
              <a:t> </a:t>
            </a:r>
            <a:r>
              <a:rPr lang="fr-FR" baseline="0" dirty="0" err="1"/>
              <a:t>better</a:t>
            </a:r>
            <a:r>
              <a:rPr lang="fr-FR" baseline="0" dirty="0"/>
              <a:t>, </a:t>
            </a:r>
            <a:r>
              <a:rPr lang="fr-FR" baseline="0" dirty="0" err="1"/>
              <a:t>we</a:t>
            </a:r>
            <a:r>
              <a:rPr lang="fr-FR" baseline="0" dirty="0"/>
              <a:t> are </a:t>
            </a:r>
            <a:r>
              <a:rPr lang="fr-FR" baseline="0" dirty="0" err="1"/>
              <a:t>aiming</a:t>
            </a:r>
            <a:r>
              <a:rPr lang="fr-FR" baseline="0" dirty="0"/>
              <a:t> at operating </a:t>
            </a:r>
            <a:r>
              <a:rPr lang="fr-FR" baseline="0" dirty="0" err="1"/>
              <a:t>profitability</a:t>
            </a:r>
            <a:r>
              <a:rPr lang="fr-FR" baseline="0" dirty="0"/>
              <a:t>. In addition, </a:t>
            </a:r>
            <a:r>
              <a:rPr lang="fr-FR" baseline="0" dirty="0" err="1"/>
              <a:t>we</a:t>
            </a:r>
            <a:r>
              <a:rPr lang="fr-FR" baseline="0" dirty="0"/>
              <a:t> </a:t>
            </a:r>
            <a:r>
              <a:rPr lang="fr-FR" baseline="0" dirty="0" err="1"/>
              <a:t>start</a:t>
            </a:r>
            <a:r>
              <a:rPr lang="fr-FR" baseline="0" dirty="0"/>
              <a:t> </a:t>
            </a:r>
            <a:r>
              <a:rPr lang="fr-FR" baseline="0" dirty="0" err="1"/>
              <a:t>with</a:t>
            </a:r>
            <a:r>
              <a:rPr lang="fr-FR" baseline="0" dirty="0"/>
              <a:t> a </a:t>
            </a:r>
            <a:r>
              <a:rPr lang="fr-FR" baseline="0" dirty="0" err="1"/>
              <a:t>heavy</a:t>
            </a:r>
            <a:r>
              <a:rPr lang="fr-FR" baseline="0" dirty="0"/>
              <a:t> handicap…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 err="1"/>
              <a:t>Erasteel</a:t>
            </a:r>
            <a:r>
              <a:rPr lang="fr-FR" baseline="0" dirty="0"/>
              <a:t> must </a:t>
            </a:r>
            <a:r>
              <a:rPr lang="fr-FR" baseline="0" dirty="0" err="1"/>
              <a:t>align</a:t>
            </a:r>
            <a:r>
              <a:rPr lang="fr-FR" baseline="0" dirty="0"/>
              <a:t> </a:t>
            </a:r>
            <a:r>
              <a:rPr lang="fr-FR" baseline="0" dirty="0" err="1"/>
              <a:t>with</a:t>
            </a:r>
            <a:r>
              <a:rPr lang="fr-FR" baseline="0" dirty="0"/>
              <a:t> AD, to </a:t>
            </a:r>
            <a:r>
              <a:rPr lang="fr-FR" baseline="0" dirty="0" err="1"/>
              <a:t>start</a:t>
            </a:r>
            <a:r>
              <a:rPr lang="fr-FR" baseline="0" dirty="0"/>
              <a:t> </a:t>
            </a:r>
            <a:r>
              <a:rPr lang="fr-FR" baseline="0" dirty="0" err="1"/>
              <a:t>with</a:t>
            </a:r>
            <a:r>
              <a:rPr lang="fr-FR" baseline="0" dirty="0"/>
              <a:t>. AD to </a:t>
            </a:r>
            <a:r>
              <a:rPr lang="fr-FR" baseline="0" dirty="0" err="1"/>
              <a:t>reduce</a:t>
            </a:r>
            <a:r>
              <a:rPr lang="fr-FR" baseline="0" dirty="0"/>
              <a:t> distance </a:t>
            </a:r>
            <a:r>
              <a:rPr lang="fr-FR" baseline="0" dirty="0" err="1"/>
              <a:t>with</a:t>
            </a:r>
            <a:r>
              <a:rPr lang="fr-FR" baseline="0" dirty="0"/>
              <a:t> Mn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/>
              <a:t>(</a:t>
            </a:r>
            <a:r>
              <a:rPr lang="fr-FR" baseline="0" dirty="0" err="1"/>
              <a:t>Tizir</a:t>
            </a:r>
            <a:r>
              <a:rPr lang="fr-FR" baseline="0" dirty="0"/>
              <a:t> </a:t>
            </a:r>
            <a:r>
              <a:rPr lang="fr-FR" baseline="0" dirty="0" err="1"/>
              <a:t>still</a:t>
            </a:r>
            <a:r>
              <a:rPr lang="fr-FR" baseline="0" dirty="0"/>
              <a:t> in </a:t>
            </a:r>
            <a:r>
              <a:rPr lang="fr-FR" baseline="0" dirty="0" err="1"/>
              <a:t>ramp</a:t>
            </a:r>
            <a:r>
              <a:rPr lang="fr-FR" baseline="0" dirty="0"/>
              <a:t> up mode)</a:t>
            </a:r>
            <a:endParaRPr lang="en-US" dirty="0"/>
          </a:p>
          <a:p>
            <a:pPr marL="0" indent="0">
              <a:buFont typeface="Wingdings" panose="05000000000000000000" pitchFamily="2" charset="2"/>
              <a:buNone/>
            </a:pPr>
            <a:endParaRPr lang="fr-FR" dirty="0"/>
          </a:p>
          <a:p>
            <a:pPr marL="0" indent="0">
              <a:buFont typeface="Wingdings" panose="05000000000000000000" pitchFamily="2" charset="2"/>
              <a:buNone/>
            </a:pPr>
            <a:endParaRPr lang="fr-FR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dirty="0"/>
              <a:t>Dans des conditions de marché difficiles </a:t>
            </a:r>
            <a:r>
              <a:rPr lang="fr-FR" b="0" baseline="0" dirty="0"/>
              <a:t>(2016), les </a:t>
            </a:r>
            <a:r>
              <a:rPr lang="fr-FR" baseline="0" dirty="0"/>
              <a:t>2/3 des capitaux employés ne créent pas de valeur.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/>
              <a:t>Seule la B Mn dépasse le seuil de création de valeur à 15% de ROCE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/>
              <a:t>Les objectifs ambitieux fixés à la SLN s’expliquent par le fait qu’il ne suffit pas de revenir à l’équilibre, mais qu’il faut faire beaucoup mieux, nous visons la rentabilité opérationnelle. Par ailleurs, on part de très loin.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 err="1"/>
              <a:t>Erasteel</a:t>
            </a:r>
            <a:r>
              <a:rPr lang="fr-FR" baseline="0" dirty="0"/>
              <a:t> doit s’aligner avec AD, dans un premier temps. Et AD doit réduire l’écart avec la Branche Mn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fr-FR" baseline="0" dirty="0"/>
              <a:t>(</a:t>
            </a:r>
            <a:r>
              <a:rPr lang="fr-FR" baseline="0" dirty="0" err="1"/>
              <a:t>Tizir</a:t>
            </a:r>
            <a:r>
              <a:rPr lang="fr-FR" baseline="0" dirty="0"/>
              <a:t> toujours en phase de montée en puissance)</a:t>
            </a:r>
            <a:endParaRPr lang="en-US" dirty="0"/>
          </a:p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C73AFC-67BE-9140-AEFA-9E640EA71009}" type="slidenum">
              <a:rPr lang="fr-FR" smtClean="0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780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7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7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.bin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7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4.bin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7.png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6.bin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8.bin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tags" Target="../tags/tag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0.bin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7" Type="http://schemas.openxmlformats.org/officeDocument/2006/relationships/image" Target="../media/image7.png"/><Relationship Id="rId2" Type="http://schemas.openxmlformats.org/officeDocument/2006/relationships/tags" Target="../tags/tag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2.bin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7" Type="http://schemas.openxmlformats.org/officeDocument/2006/relationships/image" Target="../media/image7.png"/><Relationship Id="rId2" Type="http://schemas.openxmlformats.org/officeDocument/2006/relationships/tags" Target="../tags/tag14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4.bin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0.xml"/><Relationship Id="rId7" Type="http://schemas.openxmlformats.org/officeDocument/2006/relationships/image" Target="../media/image7.png"/><Relationship Id="rId2" Type="http://schemas.openxmlformats.org/officeDocument/2006/relationships/tags" Target="../tags/tag16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16.bin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0.xml"/><Relationship Id="rId4" Type="http://schemas.openxmlformats.org/officeDocument/2006/relationships/image" Target="../media/image4.png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2" Type="http://schemas.openxmlformats.org/officeDocument/2006/relationships/tags" Target="../tags/tag18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8.bin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Relationship Id="rId4" Type="http://schemas.microsoft.com/office/2007/relationships/hdphoto" Target="../media/hdphoto1.wdp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2.xml"/><Relationship Id="rId2" Type="http://schemas.openxmlformats.org/officeDocument/2006/relationships/tags" Target="../tags/tag2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20.bin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5.xml"/><Relationship Id="rId2" Type="http://schemas.openxmlformats.org/officeDocument/2006/relationships/tags" Target="../tags/tag2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22.bin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6.xml"/><Relationship Id="rId2" Type="http://schemas.openxmlformats.org/officeDocument/2006/relationships/tags" Target="../tags/tag24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4.bin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6.xml"/><Relationship Id="rId2" Type="http://schemas.openxmlformats.org/officeDocument/2006/relationships/tags" Target="../tags/tag25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5.bin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6.xml"/><Relationship Id="rId7" Type="http://schemas.openxmlformats.org/officeDocument/2006/relationships/image" Target="../media/image7.png"/><Relationship Id="rId2" Type="http://schemas.openxmlformats.org/officeDocument/2006/relationships/tags" Target="../tags/tag26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6.bin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7.xml"/><Relationship Id="rId4" Type="http://schemas.openxmlformats.org/officeDocument/2006/relationships/image" Target="../media/image16.emf"/></Relationships>
</file>

<file path=ppt/slideLayouts/_rels/slideLayout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7.xml"/><Relationship Id="rId4" Type="http://schemas.openxmlformats.org/officeDocument/2006/relationships/image" Target="../media/image17.emf"/></Relationships>
</file>

<file path=ppt/slideLayouts/_rels/slideLayout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Relationship Id="rId4" Type="http://schemas.openxmlformats.org/officeDocument/2006/relationships/image" Target="../media/image15.emf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8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PRÉSENTATION</a:t>
            </a: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2896888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or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28930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41851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cxnSp>
        <p:nvCxnSpPr>
          <p:cNvPr id="5" name="Connecteur droit 4"/>
          <p:cNvCxnSpPr/>
          <p:nvPr userDrawn="1"/>
        </p:nvCxnSpPr>
        <p:spPr>
          <a:xfrm flipH="1" flipV="1">
            <a:off x="4559752" y="7615451"/>
            <a:ext cx="13648" cy="54591"/>
          </a:xfrm>
          <a:prstGeom prst="line">
            <a:avLst/>
          </a:prstGeom>
          <a:ln w="190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Oval 21"/>
          <p:cNvSpPr/>
          <p:nvPr userDrawn="1"/>
        </p:nvSpPr>
        <p:spPr>
          <a:xfrm>
            <a:off x="4359596" y="536833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54732" y="584090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30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72517" y="536877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2549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MAIRE Cor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  <p:cxnSp>
        <p:nvCxnSpPr>
          <p:cNvPr id="5" name="Connecteur droit 4"/>
          <p:cNvCxnSpPr/>
          <p:nvPr userDrawn="1"/>
        </p:nvCxnSpPr>
        <p:spPr>
          <a:xfrm flipH="1" flipV="1">
            <a:off x="4559752" y="7615451"/>
            <a:ext cx="13648" cy="54591"/>
          </a:xfrm>
          <a:prstGeom prst="line">
            <a:avLst/>
          </a:prstGeom>
          <a:ln w="190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2411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MAIRE 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41851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41851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38055782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OMMAIRE 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56226" y="4375851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8203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41851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882469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OMMAIRE 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28930" y="4375851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8203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28203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40822863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Mi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srgbClr val="6AB732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28930" y="4375851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8203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28930" y="5423900"/>
            <a:ext cx="461644" cy="46164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28203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3956606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-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RENDEZ-VOUS SUR LE WEB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TÉLÉCHARGEZ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NOTRE APPLICATION FINANCE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RETROUVEZ-NOUS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SUR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1019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- CONTACT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294818" cy="1657120"/>
            <a:chOff x="1432479" y="5004993"/>
            <a:chExt cx="5294818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847829" y="6292781"/>
              <a:ext cx="11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SEE YOU ONLINE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956229" y="6292781"/>
              <a:ext cx="1234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DOWNLOAD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OUR FINANCE APP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805106" y="6292781"/>
              <a:ext cx="9221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SEE YOU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ON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5455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 5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1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422884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24308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age titre  et texte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4000" y="269388"/>
            <a:ext cx="6292710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0" name="Image 9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52324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26/01/2018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CF541BD-1B8A-458F-A6F5-83B739525C0E}" type="slidenum">
              <a:rPr lang="fr-FR" smtClean="0">
                <a:solidFill>
                  <a:prstClr val="black"/>
                </a:solidFill>
              </a:rPr>
              <a:pPr defTabSz="457200"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0887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00490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OMMAIRE 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572000" y="1254073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0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5" name="Oval 14"/>
          <p:cNvSpPr/>
          <p:nvPr userDrawn="1"/>
        </p:nvSpPr>
        <p:spPr>
          <a:xfrm>
            <a:off x="4572000" y="2298705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Oval 18"/>
          <p:cNvSpPr/>
          <p:nvPr userDrawn="1"/>
        </p:nvSpPr>
        <p:spPr>
          <a:xfrm>
            <a:off x="4572000" y="3344102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2" name="Oval 21"/>
          <p:cNvSpPr/>
          <p:nvPr userDrawn="1"/>
        </p:nvSpPr>
        <p:spPr>
          <a:xfrm>
            <a:off x="4572000" y="4375851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572000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572000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4572000" y="5423900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572000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1750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PRÉSENTATION</a:t>
            </a: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34255649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42578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SOMMAIRE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5693963" y="4389255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804222" y="2309386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035165" y="3354783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</p:spTree>
    <p:extLst>
      <p:ext uri="{BB962C8B-B14F-4D97-AF65-F5344CB8AC3E}">
        <p14:creationId xmlns:p14="http://schemas.microsoft.com/office/powerpoint/2010/main" val="18822466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Groupe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8201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titre et comment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0434" y="269388"/>
            <a:ext cx="6196276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5" name="Rectangle à coins arrondis 14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>
                <a:solidFill>
                  <a:srgbClr val="C00000"/>
                </a:solidFill>
              </a:rPr>
              <a:t>Modifiez le style du Pied de page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4" name="Image 13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40218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titre  et texte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0901242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9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28600"/>
            <a:ext cx="614031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3" name="Image 12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32378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ge titre sans texte ni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0434" y="336010"/>
            <a:ext cx="619627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pic>
        <p:nvPicPr>
          <p:cNvPr id="10" name="Image 9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35658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RENDEZ-VOUS SUR LE WEB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TÉLÉCHARGEZ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NOTRE APPLICATION FINANCE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RETROUVEZ-NOUS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SUR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57349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952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69388"/>
            <a:ext cx="6172080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99748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4273712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6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1620434" y="336010"/>
            <a:ext cx="622804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pic>
        <p:nvPicPr>
          <p:cNvPr id="15" name="Image 14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36173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4744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6734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4987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380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2610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920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2758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919894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360766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H="1">
            <a:off x="2049843" y="3980457"/>
            <a:ext cx="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21B3EF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58561" y="4709051"/>
            <a:ext cx="1382563" cy="1382563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2423629" y="4486910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21B3EF"/>
                </a:solidFill>
              </a:rPr>
              <a:t>Mn</a:t>
            </a:r>
            <a:endParaRPr lang="fr-FR" sz="3600" b="1" dirty="0">
              <a:solidFill>
                <a:srgbClr val="21B3EF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7" name="Picture 16" descr="5-r70.png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44" y="1023219"/>
            <a:ext cx="2834451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3462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4806366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4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4695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21B3EF"/>
                </a:solidFill>
              </a:rPr>
              <a:t>Modifiez le style du Pied de page</a:t>
            </a:r>
            <a:endParaRPr lang="fr-FR" sz="2400" b="1" cap="all" dirty="0">
              <a:solidFill>
                <a:srgbClr val="21B3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0214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77863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122986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54159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98157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50107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893353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257684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5934131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1900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 userDrawn="1"/>
        </p:nvGrpSpPr>
        <p:grpSpPr>
          <a:xfrm>
            <a:off x="7308857" y="4227236"/>
            <a:ext cx="1382563" cy="1382563"/>
            <a:chOff x="2217201" y="744513"/>
            <a:chExt cx="1382563" cy="1382563"/>
          </a:xfrm>
        </p:grpSpPr>
        <p:sp>
          <p:nvSpPr>
            <p:cNvPr id="25" name="Oval 2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6AB732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7308857" y="3395442"/>
            <a:ext cx="338678" cy="82231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 userDrawn="1"/>
        </p:nvSpPr>
        <p:spPr>
          <a:xfrm>
            <a:off x="7124339" y="534314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6AB732"/>
                </a:solidFill>
              </a:rPr>
              <a:t>Ni</a:t>
            </a:r>
            <a:endParaRPr lang="fr-FR" sz="3600" b="1" dirty="0">
              <a:solidFill>
                <a:srgbClr val="6AB732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8" name="Picture 17" descr="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250" y="541370"/>
            <a:ext cx="2822260" cy="281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2019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8330753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2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8083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4022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6" name="Oval 2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3588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77266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86996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953964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56834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58233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191080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03583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277257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6" name="Oval 2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1" name="Picture 20" descr="8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058" y="3176009"/>
            <a:ext cx="2877120" cy="2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039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6" name="Picture 25" descr="9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52" y="3151627"/>
            <a:ext cx="2877120" cy="28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8469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834242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F27019"/>
                </a:solidFill>
              </a:rPr>
              <a:t>Modifiez le style du Pied de page</a:t>
            </a:r>
            <a:endParaRPr lang="fr-FR" sz="2400" b="1" cap="all" dirty="0">
              <a:solidFill>
                <a:srgbClr val="F27019"/>
              </a:solidFill>
            </a:endParaRPr>
          </a:p>
        </p:txBody>
      </p:sp>
      <p:pic>
        <p:nvPicPr>
          <p:cNvPr id="14" name="Image 13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0757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912071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795984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275473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255334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379504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01125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227166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132880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371379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853412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8274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477377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1462957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00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1620434" y="274638"/>
            <a:ext cx="622804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pic>
        <p:nvPicPr>
          <p:cNvPr id="15" name="Image 14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623794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5048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81854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40269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49432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4413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60273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76432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83691857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409821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75230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085764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078533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83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1620434" y="274638"/>
            <a:ext cx="622804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pic>
        <p:nvPicPr>
          <p:cNvPr id="15" name="Image 14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183609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4999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03843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01333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6923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1526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8876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4921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4074165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650512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PRÉSENTATION</a:t>
            </a: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64418614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42578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SOMMAIRE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5693963" y="4389255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804222" y="2309386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035165" y="3354783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</p:spTree>
    <p:extLst>
      <p:ext uri="{BB962C8B-B14F-4D97-AF65-F5344CB8AC3E}">
        <p14:creationId xmlns:p14="http://schemas.microsoft.com/office/powerpoint/2010/main" val="247110941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Groupe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54074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titre et comment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071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5" name="Rectangle à coins arrondis 14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>
                <a:solidFill>
                  <a:srgbClr val="C00000"/>
                </a:solidFill>
              </a:rPr>
              <a:t>Modifiez le style du Pied de page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65958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titre  et texte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404582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31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69388"/>
            <a:ext cx="6140310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3" name="Image 12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966183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ge titre sans texte ni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0434" y="269388"/>
            <a:ext cx="6196276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pic>
        <p:nvPicPr>
          <p:cNvPr id="10" name="Image 9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312820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RENDEZ-VOUS SUR LE WEB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TÉLÉCHARGEZ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NOTRE APPLICATION FINANCE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RETROUVEZ-NOUS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SUR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343062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 userDrawn="1"/>
        </p:nvGrpSpPr>
        <p:grpSpPr>
          <a:xfrm>
            <a:off x="7308857" y="4227236"/>
            <a:ext cx="1382563" cy="1382563"/>
            <a:chOff x="2217201" y="744513"/>
            <a:chExt cx="1382563" cy="1382563"/>
          </a:xfrm>
        </p:grpSpPr>
        <p:sp>
          <p:nvSpPr>
            <p:cNvPr id="25" name="Oval 2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6AB732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7308857" y="3395442"/>
            <a:ext cx="338678" cy="82231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 userDrawn="1"/>
        </p:nvSpPr>
        <p:spPr>
          <a:xfrm>
            <a:off x="7124339" y="534314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6AB732"/>
                </a:solidFill>
              </a:rPr>
              <a:t>Ni</a:t>
            </a:r>
            <a:endParaRPr lang="fr-FR" sz="3600" b="1" dirty="0">
              <a:solidFill>
                <a:srgbClr val="6AB732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8" name="Picture 17" descr="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250" y="541370"/>
            <a:ext cx="2822260" cy="281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05257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3580847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99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30030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81635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6" name="Oval 2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752819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122680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727271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519554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711577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145457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029708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523773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53850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H="1">
            <a:off x="2049843" y="3980457"/>
            <a:ext cx="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21B3EF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58561" y="4709051"/>
            <a:ext cx="1382563" cy="1382563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2423629" y="4486910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21B3EF"/>
                </a:solidFill>
              </a:rPr>
              <a:t>Mn</a:t>
            </a:r>
            <a:endParaRPr lang="fr-FR" sz="3600" b="1" dirty="0">
              <a:solidFill>
                <a:srgbClr val="21B3EF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7" name="Picture 16" descr="5-r70.png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44" y="1023219"/>
            <a:ext cx="2834451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3140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0515972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47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4485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21B3EF"/>
                </a:solidFill>
              </a:rPr>
              <a:t>Modifiez le style du Pied de page</a:t>
            </a:r>
            <a:endParaRPr lang="fr-FR" sz="2400" b="1" cap="all" dirty="0">
              <a:solidFill>
                <a:srgbClr val="21B3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29198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938005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887206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090368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548771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422427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550583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626860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298004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231751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6" name="Oval 2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1" name="Picture 20" descr="8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058" y="3176009"/>
            <a:ext cx="2877120" cy="2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06933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6" name="Picture 25" descr="9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52" y="3151627"/>
            <a:ext cx="2877120" cy="28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63511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F27019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68514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F27019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F27019"/>
                </a:solidFill>
              </a:rPr>
              <a:t>Modifiez le style du Pied de page</a:t>
            </a:r>
            <a:endParaRPr lang="fr-FR" sz="2400" b="1" cap="all" dirty="0">
              <a:solidFill>
                <a:srgbClr val="F270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87960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7187483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515376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6296737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9900045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457404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636455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24427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927588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3996299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851966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0129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695257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556608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texte ou chiffre clé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199487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60136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47715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99909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10173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81296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/>
              <a:t>INSÉRER GRAPHIQUE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660549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/>
              <a:t>INSÉRER TABLEAU</a:t>
            </a:r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/>
              <a:t>Insérer une légende</a:t>
            </a:r>
          </a:p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044469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748055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26/01/2018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1BD-1B8A-458F-A6F5-83B739525C0E}" type="slidenum">
              <a:rPr>
                <a:solidFill>
                  <a:prstClr val="white"/>
                </a:solidFill>
              </a:rPr>
              <a:pPr/>
              <a:t>‹N°›</a:t>
            </a:fld>
            <a:endParaRPr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76338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27098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527988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9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46190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texte ou chiffre clé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48742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02410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956188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19886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98839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42731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/>
              <a:t>INSÉRER GRAPHIQUE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65406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/>
              <a:t>INSÉRER TABLEAU</a:t>
            </a:r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/>
              <a:t>Insérer une légende</a:t>
            </a:r>
          </a:p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460766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9832124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26/01/2018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1BD-1B8A-458F-A6F5-83B739525C0E}" type="slidenum">
              <a:rPr>
                <a:solidFill>
                  <a:prstClr val="white"/>
                </a:solidFill>
              </a:rPr>
              <a:pPr/>
              <a:t>‹N°›</a:t>
            </a:fld>
            <a:endParaRPr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364298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3244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 5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3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23674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77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07114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texte ou chiffre clé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4098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53544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513477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31272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9736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391512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/>
              <a:t>INSÉRER GRAPHIQUE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9747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/>
              <a:t>INSÉRER TABLEAU</a:t>
            </a:r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/>
              <a:t>Insérer une légende</a:t>
            </a:r>
          </a:p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71088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9781366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25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676880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26/01/2018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1BD-1B8A-458F-A6F5-83B739525C0E}" type="slidenum">
              <a:rPr>
                <a:solidFill>
                  <a:prstClr val="white"/>
                </a:solidFill>
              </a:rPr>
              <a:pPr/>
              <a:t>‹N°›</a:t>
            </a:fld>
            <a:endParaRPr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566367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WeMoo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714587"/>
          </a:xfrm>
          <a:prstGeom prst="rect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543790" y="3128630"/>
            <a:ext cx="2554912" cy="804318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400" b="0" spc="-150">
                <a:solidFill>
                  <a:srgbClr val="FFFFFF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543790" y="3932948"/>
            <a:ext cx="2554912" cy="253523"/>
          </a:xfrm>
          <a:prstGeom prst="rect">
            <a:avLst/>
          </a:prstGeom>
          <a:noFill/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6100" y="6004115"/>
            <a:ext cx="8051800" cy="584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212"/>
          <a:stretch/>
        </p:blipFill>
        <p:spPr>
          <a:xfrm>
            <a:off x="-1" y="137780"/>
            <a:ext cx="4666171" cy="5981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520602" y="1510301"/>
            <a:ext cx="2578100" cy="13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6512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Ne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0" y="0"/>
            <a:ext cx="9144000" cy="5714587"/>
          </a:xfrm>
          <a:prstGeom prst="rect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543790" y="3128630"/>
            <a:ext cx="2554912" cy="804318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400" b="0" spc="-150">
                <a:solidFill>
                  <a:srgbClr val="FFFFFF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543790" y="3932948"/>
            <a:ext cx="2554912" cy="253523"/>
          </a:xfrm>
          <a:prstGeom prst="rect">
            <a:avLst/>
          </a:prstGeom>
          <a:noFill/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31" name="Picture 3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212"/>
          <a:stretch/>
        </p:blipFill>
        <p:spPr>
          <a:xfrm>
            <a:off x="-1" y="137780"/>
            <a:ext cx="4666171" cy="59817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0551"/>
          <a:stretch/>
        </p:blipFill>
        <p:spPr>
          <a:xfrm>
            <a:off x="7864432" y="6004115"/>
            <a:ext cx="760846" cy="5842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384971" y="2123697"/>
            <a:ext cx="2768600" cy="73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63292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228970" y="2563132"/>
            <a:ext cx="3184552" cy="873765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800" b="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228970" y="3446819"/>
            <a:ext cx="3184552" cy="253523"/>
          </a:xfrm>
          <a:prstGeom prst="rect">
            <a:avLst/>
          </a:prstGeom>
          <a:solidFill>
            <a:srgbClr val="FFFFFF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10" name="Picture 9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748" y="5856440"/>
            <a:ext cx="2376000" cy="8718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50" y="0"/>
            <a:ext cx="456565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4" cstate="print">
            <a:alphaModFix amt="5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77" b="36735"/>
          <a:stretch/>
        </p:blipFill>
        <p:spPr>
          <a:xfrm>
            <a:off x="6350" y="2081253"/>
            <a:ext cx="4619701" cy="477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25083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228970" y="2563132"/>
            <a:ext cx="3184552" cy="873765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800" b="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228970" y="3446819"/>
            <a:ext cx="3184552" cy="253523"/>
          </a:xfrm>
          <a:prstGeom prst="rect">
            <a:avLst/>
          </a:prstGeom>
          <a:solidFill>
            <a:srgbClr val="FFFFFF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10" name="Picture 9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748" y="5856440"/>
            <a:ext cx="2376000" cy="871878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1913116" y="2626857"/>
            <a:ext cx="757551" cy="798193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lnSpc>
                <a:spcPct val="90000"/>
              </a:lnSpc>
              <a:buNone/>
              <a:defRPr sz="4800" b="0" spc="-15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3" name="Oval 2"/>
          <p:cNvSpPr/>
          <p:nvPr userDrawn="1"/>
        </p:nvSpPr>
        <p:spPr>
          <a:xfrm>
            <a:off x="1666830" y="2400892"/>
            <a:ext cx="1250122" cy="1250122"/>
          </a:xfrm>
          <a:prstGeom prst="ellipse">
            <a:avLst/>
          </a:prstGeom>
          <a:noFill/>
          <a:ln w="381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print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628" t="23860" b="10296"/>
          <a:stretch/>
        </p:blipFill>
        <p:spPr>
          <a:xfrm>
            <a:off x="0" y="0"/>
            <a:ext cx="49781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378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9" name="Oval 18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pic>
        <p:nvPicPr>
          <p:cNvPr id="12" name="Picture 11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315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3" name="Picture 22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4" name="Oval 13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4677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2" name="Picture 21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1" name="Oval 10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35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pic>
        <p:nvPicPr>
          <p:cNvPr id="19" name="Picture 18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Oval 10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67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2" name="Picture 21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1" name="Oval 10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301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5" name="Picture 24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4" name="Oval 13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801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5" name="Picture 24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4" name="Oval 13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39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9" name="Picture 18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9" name="Oval 8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07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619278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5791228"/>
            <a:ext cx="6337300" cy="400050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9" name="Picture 18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0" name="Oval 9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03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55362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/ TITLE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/ SUB-TITLE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0060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 hasCustomPrompt="1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DB001A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Titre / TITLE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 hasCustomPrompt="1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 baseline="0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/ </a:t>
            </a:r>
            <a:r>
              <a:rPr lang="fr-FR" dirty="0" err="1" smtClean="0"/>
              <a:t>Modify</a:t>
            </a:r>
            <a:r>
              <a:rPr lang="fr-FR" dirty="0" smtClean="0"/>
              <a:t> the </a:t>
            </a:r>
            <a:r>
              <a:rPr lang="fr-FR" dirty="0" err="1" smtClean="0"/>
              <a:t>text</a:t>
            </a:r>
            <a:r>
              <a:rPr lang="fr-FR" dirty="0" smtClean="0"/>
              <a:t> style</a:t>
            </a:r>
          </a:p>
          <a:p>
            <a:pPr lvl="1"/>
            <a:r>
              <a:rPr lang="fr-FR" dirty="0" smtClean="0"/>
              <a:t> Deuxième niveau/Second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2"/>
            <a:r>
              <a:rPr lang="fr-FR" dirty="0" smtClean="0"/>
              <a:t>Troisième niveau/</a:t>
            </a:r>
            <a:r>
              <a:rPr lang="fr-FR" dirty="0" err="1" smtClean="0"/>
              <a:t>Third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3"/>
            <a:r>
              <a:rPr lang="fr-FR" dirty="0" smtClean="0"/>
              <a:t>Quatrième niveau/</a:t>
            </a:r>
            <a:r>
              <a:rPr lang="fr-FR" dirty="0" err="1" smtClean="0"/>
              <a:t>Fourth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4"/>
            <a:r>
              <a:rPr lang="fr-FR" dirty="0" smtClean="0"/>
              <a:t>Cinquième niveau/</a:t>
            </a:r>
            <a:r>
              <a:rPr lang="fr-FR" dirty="0" err="1" smtClean="0"/>
              <a:t>Fith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865720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itre 4"/>
          <p:cNvSpPr>
            <a:spLocks noGrp="1"/>
          </p:cNvSpPr>
          <p:nvPr>
            <p:ph type="title" hasCustomPrompt="1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DB001A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Titre / TITLE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 hasCustomPrompt="1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 baseline="0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/ </a:t>
            </a:r>
            <a:r>
              <a:rPr lang="fr-FR" dirty="0" err="1" smtClean="0"/>
              <a:t>Modify</a:t>
            </a:r>
            <a:r>
              <a:rPr lang="fr-FR" dirty="0" smtClean="0"/>
              <a:t> the </a:t>
            </a:r>
            <a:r>
              <a:rPr lang="fr-FR" dirty="0" err="1" smtClean="0"/>
              <a:t>text</a:t>
            </a:r>
            <a:r>
              <a:rPr lang="fr-FR" dirty="0" smtClean="0"/>
              <a:t> style</a:t>
            </a:r>
          </a:p>
          <a:p>
            <a:pPr lvl="1"/>
            <a:r>
              <a:rPr lang="fr-FR" dirty="0" smtClean="0"/>
              <a:t> Deuxième niveau/Second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2"/>
            <a:r>
              <a:rPr lang="fr-FR" dirty="0" smtClean="0"/>
              <a:t>Troisième niveau/</a:t>
            </a:r>
            <a:r>
              <a:rPr lang="fr-FR" dirty="0" err="1" smtClean="0"/>
              <a:t>Third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3"/>
            <a:r>
              <a:rPr lang="fr-FR" dirty="0" smtClean="0"/>
              <a:t>Quatrième niveau/</a:t>
            </a:r>
            <a:r>
              <a:rPr lang="fr-FR" dirty="0" err="1" smtClean="0"/>
              <a:t>Fourth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4"/>
            <a:r>
              <a:rPr lang="fr-FR" dirty="0" smtClean="0"/>
              <a:t>Cinquième niveau/</a:t>
            </a:r>
            <a:r>
              <a:rPr lang="fr-FR" dirty="0" err="1" smtClean="0"/>
              <a:t>Fith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890359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- CONTACT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 smtClean="0">
                <a:solidFill>
                  <a:prstClr val="white"/>
                </a:solidFill>
                <a:cs typeface="Arial"/>
              </a:rPr>
              <a:t>CONTACT</a:t>
            </a:r>
            <a:endParaRPr lang="fr-FR" sz="1100" dirty="0">
              <a:solidFill>
                <a:prstClr val="white"/>
              </a:solidFill>
              <a:cs typeface="Arial"/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Prénom NOM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294818" cy="1657120"/>
            <a:chOff x="1432479" y="5004993"/>
            <a:chExt cx="5294818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847829" y="6292781"/>
              <a:ext cx="11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SEE YOU ONLINE</a:t>
              </a:r>
            </a:p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www.eramet.com</a:t>
              </a:r>
              <a:endParaRPr lang="fr-FR" sz="900" dirty="0">
                <a:solidFill>
                  <a:prstClr val="white"/>
                </a:solidFill>
              </a:endParaRP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956229" y="6292781"/>
              <a:ext cx="1234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DOWNLOAD</a:t>
              </a:r>
            </a:p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OUR FINANCE APP</a:t>
              </a:r>
              <a:endParaRPr lang="fr-FR" sz="900" dirty="0">
                <a:solidFill>
                  <a:prstClr val="white"/>
                </a:solidFill>
              </a:endParaRP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805106" y="6292781"/>
              <a:ext cx="9221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SEE YOU</a:t>
              </a:r>
            </a:p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ON LINKEDIN</a:t>
              </a:r>
              <a:endParaRPr lang="fr-FR" sz="900" dirty="0">
                <a:solidFill>
                  <a:prstClr val="white"/>
                </a:solidFill>
              </a:endParaRP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  <p:pic>
        <p:nvPicPr>
          <p:cNvPr id="18" name="Picture 3" descr="R:\LOGOS ET CHARTE GRAPHIQUE\ERAMET_signature_Alliages_Minerais_Hommes\quadri\Alloys ores and people - Logo eramet_uk.jpg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8000" y="1407759"/>
            <a:ext cx="1368000" cy="933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60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oleObject" Target="../embeddings/oleObject3.bin"/><Relationship Id="rId5" Type="http://schemas.openxmlformats.org/officeDocument/2006/relationships/slideLayout" Target="../slideLayouts/slideLayout30.xml"/><Relationship Id="rId10" Type="http://schemas.openxmlformats.org/officeDocument/2006/relationships/tags" Target="../tags/tag3.xml"/><Relationship Id="rId4" Type="http://schemas.openxmlformats.org/officeDocument/2006/relationships/slideLayout" Target="../slideLayouts/slideLayout29.xml"/><Relationship Id="rId9" Type="http://schemas.openxmlformats.org/officeDocument/2006/relationships/vmlDrawing" Target="../drawings/vmlDrawing3.v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34.xml"/><Relationship Id="rId16" Type="http://schemas.openxmlformats.org/officeDocument/2006/relationships/oleObject" Target="../embeddings/oleObject5.bin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tags" Target="../tags/tag5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vmlDrawing" Target="../drawings/vmlDrawing5.v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46.xml"/><Relationship Id="rId16" Type="http://schemas.openxmlformats.org/officeDocument/2006/relationships/oleObject" Target="../embeddings/oleObject7.bin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tags" Target="../tags/tag7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vmlDrawing" Target="../drawings/vmlDrawing7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58.xml"/><Relationship Id="rId16" Type="http://schemas.openxmlformats.org/officeDocument/2006/relationships/oleObject" Target="../embeddings/oleObject9.bin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tags" Target="../tags/tag9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vmlDrawing" Target="../drawings/vmlDrawing9.v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84.xml"/><Relationship Id="rId16" Type="http://schemas.openxmlformats.org/officeDocument/2006/relationships/oleObject" Target="../embeddings/oleObject11.bin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tags" Target="../tags/tag11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vmlDrawing" Target="../drawings/vmlDrawing11.v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6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96.xml"/><Relationship Id="rId16" Type="http://schemas.openxmlformats.org/officeDocument/2006/relationships/oleObject" Target="../embeddings/oleObject13.bin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5" Type="http://schemas.openxmlformats.org/officeDocument/2006/relationships/tags" Target="../tags/tag13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Relationship Id="rId14" Type="http://schemas.openxmlformats.org/officeDocument/2006/relationships/vmlDrawing" Target="../drawings/vmlDrawing13.v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heme" Target="../theme/theme10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oleObject" Target="../embeddings/oleObject15.bin"/><Relationship Id="rId5" Type="http://schemas.openxmlformats.org/officeDocument/2006/relationships/slideLayout" Target="../slideLayouts/slideLayout111.xml"/><Relationship Id="rId10" Type="http://schemas.openxmlformats.org/officeDocument/2006/relationships/tags" Target="../tags/tag15.xml"/><Relationship Id="rId4" Type="http://schemas.openxmlformats.org/officeDocument/2006/relationships/slideLayout" Target="../slideLayouts/slideLayout110.xml"/><Relationship Id="rId9" Type="http://schemas.openxmlformats.org/officeDocument/2006/relationships/vmlDrawing" Target="../drawings/vmlDrawing15.v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slideLayout" Target="../slideLayouts/slideLayout125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115.xml"/><Relationship Id="rId16" Type="http://schemas.openxmlformats.org/officeDocument/2006/relationships/oleObject" Target="../embeddings/oleObject17.bin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5" Type="http://schemas.openxmlformats.org/officeDocument/2006/relationships/tags" Target="../tags/tag17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Relationship Id="rId14" Type="http://schemas.openxmlformats.org/officeDocument/2006/relationships/vmlDrawing" Target="../drawings/vmlDrawing17.v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12" Type="http://schemas.openxmlformats.org/officeDocument/2006/relationships/slideLayout" Target="../slideLayouts/slideLayout137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127.xml"/><Relationship Id="rId16" Type="http://schemas.openxmlformats.org/officeDocument/2006/relationships/oleObject" Target="../embeddings/oleObject19.bin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11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0.xml"/><Relationship Id="rId15" Type="http://schemas.openxmlformats.org/officeDocument/2006/relationships/tags" Target="../tags/tag19.xml"/><Relationship Id="rId10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4.xml"/><Relationship Id="rId14" Type="http://schemas.openxmlformats.org/officeDocument/2006/relationships/vmlDrawing" Target="../drawings/vmlDrawing19.v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slideLayout" Target="../slideLayouts/slideLayout150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Relationship Id="rId14" Type="http://schemas.openxmlformats.org/officeDocument/2006/relationships/slideLayout" Target="../slideLayouts/slideLayout15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9.xml"/><Relationship Id="rId13" Type="http://schemas.openxmlformats.org/officeDocument/2006/relationships/slideLayout" Target="../slideLayouts/slideLayout164.xml"/><Relationship Id="rId3" Type="http://schemas.openxmlformats.org/officeDocument/2006/relationships/slideLayout" Target="../slideLayouts/slideLayout154.xml"/><Relationship Id="rId7" Type="http://schemas.openxmlformats.org/officeDocument/2006/relationships/slideLayout" Target="../slideLayouts/slideLayout158.xml"/><Relationship Id="rId12" Type="http://schemas.openxmlformats.org/officeDocument/2006/relationships/slideLayout" Target="../slideLayouts/slideLayout163.xml"/><Relationship Id="rId2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52.xml"/><Relationship Id="rId6" Type="http://schemas.openxmlformats.org/officeDocument/2006/relationships/slideLayout" Target="../slideLayouts/slideLayout157.xml"/><Relationship Id="rId11" Type="http://schemas.openxmlformats.org/officeDocument/2006/relationships/slideLayout" Target="../slideLayouts/slideLayout162.xml"/><Relationship Id="rId5" Type="http://schemas.openxmlformats.org/officeDocument/2006/relationships/slideLayout" Target="../slideLayouts/slideLayout156.xml"/><Relationship Id="rId10" Type="http://schemas.openxmlformats.org/officeDocument/2006/relationships/slideLayout" Target="../slideLayouts/slideLayout161.xml"/><Relationship Id="rId4" Type="http://schemas.openxmlformats.org/officeDocument/2006/relationships/slideLayout" Target="../slideLayouts/slideLayout155.xml"/><Relationship Id="rId9" Type="http://schemas.openxmlformats.org/officeDocument/2006/relationships/slideLayout" Target="../slideLayouts/slideLayout160.xml"/><Relationship Id="rId14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slideLayout" Target="../slideLayouts/slideLayout177.xml"/><Relationship Id="rId18" Type="http://schemas.openxmlformats.org/officeDocument/2006/relationships/image" Target="../media/image9.emf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17" Type="http://schemas.openxmlformats.org/officeDocument/2006/relationships/oleObject" Target="../embeddings/oleObject21.bin"/><Relationship Id="rId2" Type="http://schemas.openxmlformats.org/officeDocument/2006/relationships/slideLayout" Target="../slideLayouts/slideLayout166.xml"/><Relationship Id="rId16" Type="http://schemas.openxmlformats.org/officeDocument/2006/relationships/tags" Target="../tags/tag21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5" Type="http://schemas.openxmlformats.org/officeDocument/2006/relationships/vmlDrawing" Target="../drawings/vmlDrawing21.v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Relationship Id="rId14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slideLayout" Target="../slideLayouts/slideLayout190.xml"/><Relationship Id="rId18" Type="http://schemas.openxmlformats.org/officeDocument/2006/relationships/oleObject" Target="../embeddings/oleObject23.bin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slideLayout" Target="../slideLayouts/slideLayout189.xml"/><Relationship Id="rId17" Type="http://schemas.openxmlformats.org/officeDocument/2006/relationships/tags" Target="../tags/tag23.xml"/><Relationship Id="rId2" Type="http://schemas.openxmlformats.org/officeDocument/2006/relationships/slideLayout" Target="../slideLayouts/slideLayout179.xml"/><Relationship Id="rId16" Type="http://schemas.openxmlformats.org/officeDocument/2006/relationships/vmlDrawing" Target="../drawings/vmlDrawing23.v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5" Type="http://schemas.openxmlformats.org/officeDocument/2006/relationships/theme" Target="../theme/theme16.xml"/><Relationship Id="rId10" Type="http://schemas.openxmlformats.org/officeDocument/2006/relationships/slideLayout" Target="../slideLayouts/slideLayout187.xml"/><Relationship Id="rId19" Type="http://schemas.openxmlformats.org/officeDocument/2006/relationships/image" Target="../media/image5.emf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Relationship Id="rId14" Type="http://schemas.openxmlformats.org/officeDocument/2006/relationships/slideLayout" Target="../slideLayouts/slideLayout19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13" Type="http://schemas.openxmlformats.org/officeDocument/2006/relationships/slideLayout" Target="../slideLayouts/slideLayout204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12" Type="http://schemas.openxmlformats.org/officeDocument/2006/relationships/slideLayout" Target="../slideLayouts/slideLayout203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196.xml"/><Relationship Id="rId15" Type="http://schemas.openxmlformats.org/officeDocument/2006/relationships/theme" Target="../theme/theme17.xml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Relationship Id="rId14" Type="http://schemas.openxmlformats.org/officeDocument/2006/relationships/slideLayout" Target="../slideLayouts/slideLayout205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8.xml"/><Relationship Id="rId2" Type="http://schemas.openxmlformats.org/officeDocument/2006/relationships/slideLayout" Target="../slideLayouts/slideLayout207.xml"/><Relationship Id="rId1" Type="http://schemas.openxmlformats.org/officeDocument/2006/relationships/slideLayout" Target="../slideLayouts/slideLayout206.xml"/><Relationship Id="rId5" Type="http://schemas.openxmlformats.org/officeDocument/2006/relationships/theme" Target="../theme/theme18.xml"/><Relationship Id="rId4" Type="http://schemas.openxmlformats.org/officeDocument/2006/relationships/slideLayout" Target="../slideLayouts/slideLayout20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236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828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3" r:id="rId11"/>
    <p:sldLayoutId id="2147483675" r:id="rId12"/>
    <p:sldLayoutId id="2147483891" r:id="rId13"/>
    <p:sldLayoutId id="2147483892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246496449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5" name="Diapositive think-cell" r:id="rId11" imgW="270" imgH="270" progId="TCLayout.ActiveDocument.1">
                  <p:embed/>
                </p:oleObj>
              </mc:Choice>
              <mc:Fallback>
                <p:oleObj name="Diapositive think-cell" r:id="rId1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159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63604588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2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2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38988986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0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18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37249590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28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023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43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1126366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6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57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99172512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9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99189058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8" name="Diapositive think-cell" r:id="rId11" imgW="270" imgH="270" progId="TCLayout.ActiveDocument.1">
                  <p:embed/>
                </p:oleObj>
              </mc:Choice>
              <mc:Fallback>
                <p:oleObj name="Diapositive think-cell" r:id="rId1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850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419702241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5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149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61358181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3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7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35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61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6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85" name="Diapositive think-cell" r:id="rId17" imgW="270" imgH="270" progId="TCLayout.ActiveDocument.1">
                  <p:embed/>
                </p:oleObj>
              </mc:Choice>
              <mc:Fallback>
                <p:oleObj name="Diapositive think-cell" r:id="rId1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06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 hidden="1"/>
          <p:cNvGraphicFramePr>
            <a:graphicFrameLocks noChangeAspect="1"/>
          </p:cNvGraphicFramePr>
          <p:nvPr>
            <p:custDataLst>
              <p:tags r:id="rId17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29" name="Diapositive think-cell" r:id="rId18" imgW="270" imgH="270" progId="TCLayout.ActiveDocument.1">
                  <p:embed/>
                </p:oleObj>
              </mc:Choice>
              <mc:Fallback>
                <p:oleObj name="Diapositive think-cell" r:id="rId18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701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9" r:id="rId13"/>
    <p:sldLayoutId id="2147483870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69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0.xml"/><Relationship Id="rId7" Type="http://schemas.openxmlformats.org/officeDocument/2006/relationships/image" Target="../media/image28.png"/><Relationship Id="rId2" Type="http://schemas.openxmlformats.org/officeDocument/2006/relationships/tags" Target="../tags/tag2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27.png"/><Relationship Id="rId5" Type="http://schemas.openxmlformats.org/officeDocument/2006/relationships/image" Target="../media/image5.emf"/><Relationship Id="rId4" Type="http://schemas.openxmlformats.org/officeDocument/2006/relationships/oleObject" Target="../embeddings/oleObject2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1.xml"/><Relationship Id="rId2" Type="http://schemas.openxmlformats.org/officeDocument/2006/relationships/tags" Target="../tags/tag28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29.png"/><Relationship Id="rId5" Type="http://schemas.openxmlformats.org/officeDocument/2006/relationships/image" Target="../media/image5.emf"/><Relationship Id="rId4" Type="http://schemas.openxmlformats.org/officeDocument/2006/relationships/oleObject" Target="../embeddings/oleObject2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tags" Target="../tags/tag29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30.jpeg"/><Relationship Id="rId5" Type="http://schemas.openxmlformats.org/officeDocument/2006/relationships/image" Target="../media/image5.emf"/><Relationship Id="rId4" Type="http://schemas.openxmlformats.org/officeDocument/2006/relationships/oleObject" Target="../embeddings/oleObject29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tags" Target="../tags/tag30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0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tags" Target="../tags/tag31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SEMINAIRE</a:t>
            </a:r>
          </a:p>
          <a:p>
            <a:r>
              <a:rPr lang="fr-FR" dirty="0" smtClean="0"/>
              <a:t>UKAD 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/>
            <a:r>
              <a:rPr lang="fr-FR" dirty="0" smtClean="0"/>
              <a:t>Février 2018</a:t>
            </a:r>
            <a:endParaRPr lang="fr-FR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293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45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76759" y="1276350"/>
            <a:ext cx="8314661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2288" lvl="2" indent="-342900" defTabSz="457200">
              <a:buClr>
                <a:srgbClr val="DB001A"/>
              </a:buClr>
              <a:buFont typeface="Wingdings" panose="05000000000000000000" pitchFamily="2" charset="2"/>
              <a:buChar char="v"/>
            </a:pPr>
            <a:endParaRPr lang="fr-FR" sz="2400" noProof="1" smtClean="0">
              <a:solidFill>
                <a:prstClr val="black"/>
              </a:solidFill>
            </a:endParaRPr>
          </a:p>
          <a:p>
            <a:pPr marL="522288" lvl="2" indent="-342900" algn="just" defTabSz="457200">
              <a:buClr>
                <a:srgbClr val="DB001A"/>
              </a:buClr>
              <a:buFont typeface="Wingdings" panose="05000000000000000000" pitchFamily="2" charset="2"/>
              <a:buChar char="v"/>
            </a:pPr>
            <a:r>
              <a:rPr lang="fr-FR" sz="2400" noProof="1" smtClean="0">
                <a:solidFill>
                  <a:prstClr val="black"/>
                </a:solidFill>
              </a:rPr>
              <a:t>Notre </a:t>
            </a:r>
            <a:r>
              <a:rPr lang="fr-FR" sz="2400" b="1" noProof="1" smtClean="0">
                <a:solidFill>
                  <a:prstClr val="black"/>
                </a:solidFill>
              </a:rPr>
              <a:t>performance</a:t>
            </a:r>
            <a:r>
              <a:rPr lang="fr-FR" sz="2400" noProof="1" smtClean="0">
                <a:solidFill>
                  <a:prstClr val="black"/>
                </a:solidFill>
              </a:rPr>
              <a:t> opérationnelle est </a:t>
            </a:r>
            <a:r>
              <a:rPr lang="fr-FR" sz="2400" b="1" noProof="1" smtClean="0">
                <a:solidFill>
                  <a:prstClr val="black"/>
                </a:solidFill>
              </a:rPr>
              <a:t>inférieure</a:t>
            </a:r>
            <a:r>
              <a:rPr lang="fr-FR" sz="2400" noProof="1" smtClean="0">
                <a:solidFill>
                  <a:prstClr val="black"/>
                </a:solidFill>
              </a:rPr>
              <a:t> à celle de nos concurrents </a:t>
            </a:r>
            <a:r>
              <a:rPr lang="fr-FR" sz="2400" b="1" noProof="1" smtClean="0">
                <a:solidFill>
                  <a:prstClr val="black"/>
                </a:solidFill>
              </a:rPr>
              <a:t>… </a:t>
            </a:r>
            <a:endParaRPr lang="fr-FR" sz="2400" b="1" noProof="1">
              <a:solidFill>
                <a:prstClr val="black"/>
              </a:solidFill>
            </a:endParaRPr>
          </a:p>
          <a:p>
            <a:pPr marL="465138" lvl="2" indent="-285750" algn="just" defTabSz="457200">
              <a:buClr>
                <a:srgbClr val="DB001A"/>
              </a:buClr>
              <a:buFont typeface="Wingdings" panose="05000000000000000000" pitchFamily="2" charset="2"/>
              <a:buChar char="v"/>
            </a:pPr>
            <a:endParaRPr lang="fr-FR" sz="2400" noProof="1">
              <a:solidFill>
                <a:prstClr val="black"/>
              </a:solidFill>
            </a:endParaRPr>
          </a:p>
          <a:p>
            <a:pPr marL="522288" lvl="2" indent="-342900" algn="just" defTabSz="457200">
              <a:buClr>
                <a:srgbClr val="DB001A"/>
              </a:buClr>
              <a:buFont typeface="Wingdings" panose="05000000000000000000" pitchFamily="2" charset="2"/>
              <a:buChar char="v"/>
            </a:pPr>
            <a:r>
              <a:rPr lang="fr-FR" sz="2400" noProof="1" smtClean="0">
                <a:solidFill>
                  <a:prstClr val="black"/>
                </a:solidFill>
              </a:rPr>
              <a:t>Nous </a:t>
            </a:r>
            <a:r>
              <a:rPr lang="fr-FR" sz="2400" b="1" noProof="1" smtClean="0">
                <a:solidFill>
                  <a:prstClr val="black"/>
                </a:solidFill>
              </a:rPr>
              <a:t>n’avons pas évolué suffisamment vite </a:t>
            </a:r>
            <a:r>
              <a:rPr lang="fr-FR" sz="2400" noProof="1" smtClean="0">
                <a:solidFill>
                  <a:prstClr val="black"/>
                </a:solidFill>
              </a:rPr>
              <a:t>par rapport à la concurrence et à notre environnement…</a:t>
            </a:r>
            <a:endParaRPr lang="fr-FR" sz="2400" noProof="1">
              <a:solidFill>
                <a:prstClr val="black"/>
              </a:solidFill>
            </a:endParaRPr>
          </a:p>
          <a:p>
            <a:pPr marL="465138" lvl="2" indent="-285750" algn="just" defTabSz="457200">
              <a:buClr>
                <a:srgbClr val="DB001A"/>
              </a:buClr>
              <a:buFont typeface="Wingdings" panose="05000000000000000000" pitchFamily="2" charset="2"/>
              <a:buChar char="v"/>
            </a:pPr>
            <a:endParaRPr lang="fr-FR" sz="2400" noProof="1">
              <a:solidFill>
                <a:prstClr val="black"/>
              </a:solidFill>
            </a:endParaRPr>
          </a:p>
          <a:p>
            <a:pPr marL="522288" lvl="2" indent="-342900" algn="just" defTabSz="457200">
              <a:buClr>
                <a:srgbClr val="DB001A"/>
              </a:buClr>
              <a:buFont typeface="Wingdings" panose="05000000000000000000" pitchFamily="2" charset="2"/>
              <a:buChar char="v"/>
            </a:pPr>
            <a:r>
              <a:rPr lang="fr-FR" sz="2400" b="1" noProof="1" smtClean="0">
                <a:solidFill>
                  <a:prstClr val="black"/>
                </a:solidFill>
              </a:rPr>
              <a:t>Deux-tiers </a:t>
            </a:r>
            <a:r>
              <a:rPr lang="fr-FR" sz="2400" noProof="1" smtClean="0">
                <a:solidFill>
                  <a:prstClr val="black"/>
                </a:solidFill>
              </a:rPr>
              <a:t>de nos actifs </a:t>
            </a:r>
            <a:r>
              <a:rPr lang="fr-FR" sz="2400" b="1" noProof="1" smtClean="0">
                <a:solidFill>
                  <a:prstClr val="black"/>
                </a:solidFill>
              </a:rPr>
              <a:t>détruisent</a:t>
            </a:r>
            <a:r>
              <a:rPr lang="fr-FR" sz="2400" noProof="1" smtClean="0">
                <a:solidFill>
                  <a:prstClr val="black"/>
                </a:solidFill>
              </a:rPr>
              <a:t> </a:t>
            </a:r>
            <a:r>
              <a:rPr lang="fr-FR" sz="2400" b="1" noProof="1" smtClean="0">
                <a:solidFill>
                  <a:prstClr val="black"/>
                </a:solidFill>
              </a:rPr>
              <a:t>de la valeur</a:t>
            </a:r>
            <a:r>
              <a:rPr lang="fr-FR" sz="2400" noProof="1" smtClean="0">
                <a:solidFill>
                  <a:prstClr val="black"/>
                </a:solidFill>
              </a:rPr>
              <a:t>.</a:t>
            </a:r>
            <a:endParaRPr lang="fr-FR" sz="2400" b="1" noProof="1" smtClean="0">
              <a:solidFill>
                <a:prstClr val="black"/>
              </a:solidFill>
            </a:endParaRPr>
          </a:p>
          <a:p>
            <a:pPr marL="179388" lvl="2" algn="just" defTabSz="457200">
              <a:buClr>
                <a:srgbClr val="DB001A"/>
              </a:buClr>
            </a:pPr>
            <a:endParaRPr lang="fr-FR" sz="2800" b="1" noProof="1">
              <a:solidFill>
                <a:prstClr val="black"/>
              </a:solidFill>
            </a:endParaRPr>
          </a:p>
          <a:p>
            <a:pPr marL="465138" lvl="2" indent="-285750" algn="just" defTabSz="457200">
              <a:buFont typeface="Wingdings" panose="05000000000000000000" pitchFamily="2" charset="2"/>
              <a:buChar char="Ø"/>
            </a:pPr>
            <a:endParaRPr lang="fr-FR" sz="2800" noProof="1">
              <a:solidFill>
                <a:prstClr val="black"/>
              </a:solidFill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00200" y="304800"/>
            <a:ext cx="6172200" cy="830997"/>
          </a:xfrm>
          <a:solidFill>
            <a:srgbClr val="DB001A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en-US" dirty="0" smtClean="0"/>
              <a:t>SUR 10 </a:t>
            </a:r>
            <a:r>
              <a:rPr lang="en-US" dirty="0" err="1" smtClean="0"/>
              <a:t>ans</a:t>
            </a:r>
            <a:r>
              <a:rPr lang="en-US" dirty="0" smtClean="0"/>
              <a:t> ERAMET A PRIS DU RETARD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96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00200" y="274638"/>
            <a:ext cx="6248280" cy="830997"/>
          </a:xfrm>
          <a:solidFill>
            <a:srgbClr val="DB001A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2/3 </a:t>
            </a:r>
            <a:r>
              <a:rPr lang="fr-FR" dirty="0"/>
              <a:t>DE nos capitaux </a:t>
            </a:r>
            <a:r>
              <a:rPr lang="fr-FR" dirty="0" smtClean="0"/>
              <a:t>employés n’ONT PAS créé </a:t>
            </a:r>
            <a:r>
              <a:rPr lang="fr-FR" dirty="0"/>
              <a:t>de </a:t>
            </a:r>
            <a:r>
              <a:rPr lang="fr-FR" dirty="0" smtClean="0"/>
              <a:t>valeur</a:t>
            </a:r>
            <a:endParaRPr lang="en-US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2"/>
          </p:nvPr>
        </p:nvSpPr>
        <p:spPr>
          <a:xfrm>
            <a:off x="530285" y="1329838"/>
            <a:ext cx="8008937" cy="384302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solidFill>
                  <a:srgbClr val="DB001A"/>
                </a:solidFill>
              </a:rPr>
              <a:t>	</a:t>
            </a:r>
            <a:r>
              <a:rPr lang="fr-FR" sz="1800" dirty="0">
                <a:solidFill>
                  <a:srgbClr val="DB001A"/>
                </a:solidFill>
              </a:rPr>
              <a:t>ROCE VS. </a:t>
            </a:r>
            <a:r>
              <a:rPr lang="fr-FR" sz="1800" dirty="0" smtClean="0">
                <a:solidFill>
                  <a:srgbClr val="DB001A"/>
                </a:solidFill>
              </a:rPr>
              <a:t>Capitaux Employés </a:t>
            </a:r>
            <a:r>
              <a:rPr lang="fr-FR" sz="1800" dirty="0">
                <a:solidFill>
                  <a:srgbClr val="DB001A"/>
                </a:solidFill>
              </a:rPr>
              <a:t>– </a:t>
            </a:r>
            <a:r>
              <a:rPr lang="fr-FR" sz="1800" dirty="0" smtClean="0">
                <a:solidFill>
                  <a:srgbClr val="DB001A"/>
                </a:solidFill>
              </a:rPr>
              <a:t>fin </a:t>
            </a:r>
            <a:r>
              <a:rPr lang="fr-FR" sz="1800" dirty="0">
                <a:solidFill>
                  <a:srgbClr val="DB001A"/>
                </a:solidFill>
              </a:rPr>
              <a:t>2016 (M€)</a:t>
            </a:r>
            <a:endParaRPr lang="en-US" sz="1800" dirty="0">
              <a:solidFill>
                <a:srgbClr val="DB001A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17"/>
          <a:stretch/>
        </p:blipFill>
        <p:spPr bwMode="auto">
          <a:xfrm>
            <a:off x="874098" y="1738079"/>
            <a:ext cx="7321313" cy="44430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874098" y="6181242"/>
            <a:ext cx="80473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fr-FR" sz="1400" dirty="0">
                <a:solidFill>
                  <a:prstClr val="black"/>
                </a:solidFill>
              </a:rPr>
              <a:t>*</a:t>
            </a:r>
            <a:r>
              <a:rPr lang="fr-FR" sz="1100" i="1" dirty="0">
                <a:solidFill>
                  <a:prstClr val="black"/>
                </a:solidFill>
              </a:rPr>
              <a:t>ROCE </a:t>
            </a:r>
            <a:r>
              <a:rPr lang="fr-FR" sz="1100" i="1" dirty="0" smtClean="0">
                <a:solidFill>
                  <a:prstClr val="black"/>
                </a:solidFill>
              </a:rPr>
              <a:t>: Rendement des capitaux employés (Résultat opérationnel courant après dépréciation des capitaux mais avant taxes)</a:t>
            </a:r>
            <a:endParaRPr lang="en-US" sz="1100" i="1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88685" y="2609850"/>
            <a:ext cx="2428842" cy="266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050" b="1" i="1" dirty="0" smtClean="0">
                <a:solidFill>
                  <a:srgbClr val="EEECE1">
                    <a:lumMod val="50000"/>
                  </a:srgbClr>
                </a:solidFill>
              </a:rPr>
              <a:t>Cible ROCE à long terme : </a:t>
            </a:r>
            <a:r>
              <a:rPr lang="fr-FR" sz="1050" b="1" i="1" dirty="0">
                <a:solidFill>
                  <a:srgbClr val="EEECE1">
                    <a:lumMod val="50000"/>
                  </a:srgbClr>
                </a:solidFill>
              </a:rPr>
              <a:t>15%</a:t>
            </a:r>
            <a:endParaRPr lang="en-US" sz="1050" b="1" i="1" dirty="0">
              <a:solidFill>
                <a:srgbClr val="EEECE1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49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t 7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1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52" name="Picture 2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911" y="1240367"/>
            <a:ext cx="4918237" cy="247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426" y="3880884"/>
            <a:ext cx="5506501" cy="265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ZoneTexte 24"/>
          <p:cNvSpPr txBox="1"/>
          <p:nvPr/>
        </p:nvSpPr>
        <p:spPr>
          <a:xfrm>
            <a:off x="6439811" y="2384062"/>
            <a:ext cx="27041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457200"/>
            <a:r>
              <a:rPr lang="fr-FR" sz="1050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PCC  - </a:t>
            </a:r>
            <a:r>
              <a:rPr lang="fr-FR" sz="1050" i="1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Analysis</a:t>
            </a:r>
            <a:r>
              <a:rPr lang="fr-FR" sz="1050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 on 9 first 2016 </a:t>
            </a:r>
            <a:r>
              <a:rPr lang="fr-FR" sz="1050" i="1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months</a:t>
            </a:r>
            <a:r>
              <a:rPr lang="fr-FR" sz="1050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fr-FR" sz="1050" i="1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proforma</a:t>
            </a:r>
            <a:endParaRPr lang="fr-FR" sz="1050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27" name="Groupe 26"/>
          <p:cNvGrpSpPr/>
          <p:nvPr/>
        </p:nvGrpSpPr>
        <p:grpSpPr>
          <a:xfrm>
            <a:off x="6383863" y="1509230"/>
            <a:ext cx="2613582" cy="758911"/>
            <a:chOff x="420211" y="4890245"/>
            <a:chExt cx="2613582" cy="758911"/>
          </a:xfrm>
        </p:grpSpPr>
        <p:sp>
          <p:nvSpPr>
            <p:cNvPr id="29" name="ZoneTexte 28"/>
            <p:cNvSpPr txBox="1"/>
            <p:nvPr/>
          </p:nvSpPr>
          <p:spPr>
            <a:xfrm>
              <a:off x="898381" y="5218269"/>
              <a:ext cx="213541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fr-FR" sz="105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EBIT/ Sales </a:t>
              </a:r>
              <a:r>
                <a:rPr lang="fr-FR" sz="1050" dirty="0" err="1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Alloys</a:t>
              </a:r>
              <a:r>
                <a:rPr lang="fr-FR" sz="105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scope 2016</a:t>
              </a:r>
            </a:p>
            <a:p>
              <a:pPr defTabSz="457200"/>
              <a:r>
                <a:rPr lang="fr-FR" sz="1050" i="1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Bar size = sales</a:t>
              </a:r>
              <a:endParaRPr lang="en-US" sz="1050" i="1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grpSp>
          <p:nvGrpSpPr>
            <p:cNvPr id="31" name="Groupe 30"/>
            <p:cNvGrpSpPr/>
            <p:nvPr/>
          </p:nvGrpSpPr>
          <p:grpSpPr>
            <a:xfrm>
              <a:off x="420211" y="4890245"/>
              <a:ext cx="1687151" cy="559673"/>
              <a:chOff x="609397" y="5056677"/>
              <a:chExt cx="1687151" cy="559673"/>
            </a:xfrm>
          </p:grpSpPr>
          <p:sp>
            <p:nvSpPr>
              <p:cNvPr id="32" name="ZoneTexte 31"/>
              <p:cNvSpPr txBox="1"/>
              <p:nvPr/>
            </p:nvSpPr>
            <p:spPr>
              <a:xfrm>
                <a:off x="609397" y="5056677"/>
                <a:ext cx="115212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fr-FR" sz="1100" dirty="0" err="1">
                    <a:solidFill>
                      <a:prstClr val="black">
                        <a:lumMod val="65000"/>
                        <a:lumOff val="35000"/>
                      </a:prstClr>
                    </a:solidFill>
                  </a:rPr>
                  <a:t>Legend</a:t>
                </a:r>
                <a:endParaRPr lang="en-US" sz="1100" dirty="0">
                  <a:solidFill>
                    <a:prstClr val="black">
                      <a:lumMod val="65000"/>
                      <a:lumOff val="35000"/>
                    </a:prstClr>
                  </a:solidFill>
                </a:endParaRPr>
              </a:p>
            </p:txBody>
          </p:sp>
          <p:cxnSp>
            <p:nvCxnSpPr>
              <p:cNvPr id="33" name="Connecteur droit 32"/>
              <p:cNvCxnSpPr/>
              <p:nvPr/>
            </p:nvCxnSpPr>
            <p:spPr>
              <a:xfrm>
                <a:off x="699485" y="5296815"/>
                <a:ext cx="1597063" cy="0"/>
              </a:xfrm>
              <a:prstGeom prst="line">
                <a:avLst/>
              </a:prstGeom>
              <a:ln>
                <a:solidFill>
                  <a:srgbClr val="D3C0A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Rectangle 33"/>
              <p:cNvSpPr/>
              <p:nvPr/>
            </p:nvSpPr>
            <p:spPr>
              <a:xfrm>
                <a:off x="772393" y="5472334"/>
                <a:ext cx="183505" cy="144016"/>
              </a:xfrm>
              <a:prstGeom prst="rect">
                <a:avLst/>
              </a:prstGeom>
              <a:solidFill>
                <a:srgbClr val="C4BD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 sz="2800">
                  <a:solidFill>
                    <a:prstClr val="black">
                      <a:lumMod val="65000"/>
                      <a:lumOff val="35000"/>
                    </a:prstClr>
                  </a:solidFill>
                </a:endParaRPr>
              </a:p>
            </p:txBody>
          </p:sp>
        </p:grpSp>
      </p:grpSp>
      <p:sp>
        <p:nvSpPr>
          <p:cNvPr id="39" name="ZoneTexte 38"/>
          <p:cNvSpPr txBox="1"/>
          <p:nvPr/>
        </p:nvSpPr>
        <p:spPr>
          <a:xfrm>
            <a:off x="267583" y="1240367"/>
            <a:ext cx="1104861" cy="247378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lIns="36000" rIns="36000" rtlCol="0" anchor="ctr">
            <a:noAutofit/>
          </a:bodyPr>
          <a:lstStyle/>
          <a:p>
            <a:pPr algn="ctr" defTabSz="457200"/>
            <a:r>
              <a:rPr lang="fr-FR" sz="1300" b="1" dirty="0">
                <a:solidFill>
                  <a:prstClr val="white"/>
                </a:solidFill>
              </a:rPr>
              <a:t>Aubert &amp; Duval</a:t>
            </a:r>
          </a:p>
          <a:p>
            <a:pPr algn="ctr" defTabSz="457200"/>
            <a:r>
              <a:rPr lang="fr-FR" sz="1300" b="1" dirty="0">
                <a:solidFill>
                  <a:prstClr val="white"/>
                </a:solidFill>
              </a:rPr>
              <a:t> EBIT </a:t>
            </a:r>
            <a:r>
              <a:rPr lang="fr-FR" sz="1300" b="1" dirty="0" err="1">
                <a:solidFill>
                  <a:prstClr val="white"/>
                </a:solidFill>
              </a:rPr>
              <a:t>margin</a:t>
            </a:r>
            <a:r>
              <a:rPr lang="fr-FR" sz="1300" b="1" dirty="0">
                <a:solidFill>
                  <a:prstClr val="white"/>
                </a:solidFill>
              </a:rPr>
              <a:t> vs benchmark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267583" y="3880884"/>
            <a:ext cx="1104861" cy="26588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lIns="36000" rIns="36000" rtlCol="0" anchor="ctr">
            <a:noAutofit/>
          </a:bodyPr>
          <a:lstStyle>
            <a:defPPr>
              <a:defRPr lang="en-US"/>
            </a:defPPr>
            <a:lvl1pPr algn="ctr">
              <a:defRPr sz="1300" b="1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fr-FR" dirty="0">
                <a:solidFill>
                  <a:prstClr val="white"/>
                </a:solidFill>
              </a:rPr>
              <a:t>AD Net sales / [Airbus + Boeing] </a:t>
            </a:r>
            <a:r>
              <a:rPr lang="fr-FR" dirty="0" err="1">
                <a:solidFill>
                  <a:prstClr val="white"/>
                </a:solidFill>
              </a:rPr>
              <a:t>deliveries</a:t>
            </a:r>
            <a:r>
              <a:rPr lang="fr-FR" dirty="0">
                <a:solidFill>
                  <a:prstClr val="white"/>
                </a:solidFill>
              </a:rPr>
              <a:t> in value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682311" y="3384881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fr-FR" sz="900" b="1" dirty="0">
                <a:solidFill>
                  <a:prstClr val="black"/>
                </a:solidFill>
              </a:rPr>
              <a:t>VSMPO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2698570" y="3392958"/>
            <a:ext cx="4283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fr-FR" sz="900" b="1" dirty="0">
                <a:solidFill>
                  <a:prstClr val="black"/>
                </a:solidFill>
              </a:rPr>
              <a:t>PCC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682472" y="3392958"/>
            <a:ext cx="83227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fr-FR" sz="900" b="1" dirty="0" err="1">
                <a:solidFill>
                  <a:prstClr val="black"/>
                </a:solidFill>
              </a:rPr>
              <a:t>Voestalpine</a:t>
            </a:r>
            <a:endParaRPr lang="fr-FR" sz="900" b="1" dirty="0">
              <a:solidFill>
                <a:prstClr val="black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4437632" y="3395265"/>
            <a:ext cx="7360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fr-FR" sz="900" b="1" dirty="0">
                <a:solidFill>
                  <a:prstClr val="black"/>
                </a:solidFill>
              </a:rPr>
              <a:t>ATI (2015)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5095462" y="3395265"/>
            <a:ext cx="7296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fr-FR" sz="900" b="1" dirty="0">
                <a:solidFill>
                  <a:prstClr val="black"/>
                </a:solidFill>
              </a:rPr>
              <a:t>Carpenter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5413824" y="2387468"/>
            <a:ext cx="822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sz="1200" b="1" dirty="0">
                <a:solidFill>
                  <a:srgbClr val="F79646">
                    <a:lumMod val="75000"/>
                  </a:srgbClr>
                </a:solidFill>
              </a:rPr>
              <a:t>Aubert &amp; Duval</a:t>
            </a:r>
          </a:p>
        </p:txBody>
      </p:sp>
      <p:sp>
        <p:nvSpPr>
          <p:cNvPr id="6" name="Flèche vers le bas 5"/>
          <p:cNvSpPr/>
          <p:nvPr/>
        </p:nvSpPr>
        <p:spPr>
          <a:xfrm>
            <a:off x="5779185" y="2904608"/>
            <a:ext cx="139423" cy="466089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Titre 3">
            <a:extLst>
              <a:ext uri="{FF2B5EF4-FFF2-40B4-BE49-F238E27FC236}">
                <a16:creationId xmlns="" xmlns:a16="http://schemas.microsoft.com/office/drawing/2014/main" id="{F6DF955F-71A8-4697-9274-6674E722C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274638"/>
            <a:ext cx="6248280" cy="830997"/>
          </a:xfrm>
        </p:spPr>
        <p:txBody>
          <a:bodyPr/>
          <a:lstStyle/>
          <a:p>
            <a:r>
              <a:rPr lang="en-US" dirty="0" smtClean="0"/>
              <a:t>Benchmark : A&amp;D EST LE MOINS RENTABLE ET PERD DU TERRAIN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3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2196923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66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re 6"/>
          <p:cNvSpPr>
            <a:spLocks noGrp="1"/>
          </p:cNvSpPr>
          <p:nvPr>
            <p:ph type="title"/>
          </p:nvPr>
        </p:nvSpPr>
        <p:spPr>
          <a:solidFill>
            <a:srgbClr val="DB001A"/>
          </a:solidFill>
        </p:spPr>
        <p:txBody>
          <a:bodyPr>
            <a:spAutoFit/>
          </a:bodyPr>
          <a:lstStyle/>
          <a:p>
            <a:r>
              <a:rPr lang="en-US"/>
              <a:t>Situation Globale : conclusion</a:t>
            </a:r>
            <a:endParaRPr lang="en-US" dirty="0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220710" y="1295400"/>
            <a:ext cx="8085090" cy="3993777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80000"/>
            </a:pPr>
            <a:endParaRPr lang="fr-FR" b="0" noProof="1" smtClean="0">
              <a:solidFill>
                <a:prstClr val="black"/>
              </a:solidFill>
            </a:endParaRPr>
          </a:p>
          <a:p>
            <a:pPr marL="342900" indent="-342900" algn="just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r>
              <a:rPr lang="fr-FR" b="0" noProof="1" smtClean="0">
                <a:solidFill>
                  <a:prstClr val="black"/>
                </a:solidFill>
              </a:rPr>
              <a:t>Cette situation est une </a:t>
            </a:r>
            <a:r>
              <a:rPr lang="fr-FR" b="0" noProof="1">
                <a:solidFill>
                  <a:srgbClr val="FF0000"/>
                </a:solidFill>
              </a:rPr>
              <a:t>menace réelle et directe pour notre </a:t>
            </a:r>
            <a:r>
              <a:rPr lang="fr-FR" b="0" noProof="1" smtClean="0">
                <a:solidFill>
                  <a:srgbClr val="FF0000"/>
                </a:solidFill>
              </a:rPr>
              <a:t>futur</a:t>
            </a:r>
          </a:p>
          <a:p>
            <a:pPr marL="342900" indent="-342900" algn="just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>
              <a:solidFill>
                <a:prstClr val="black"/>
              </a:solidFill>
            </a:endParaRPr>
          </a:p>
          <a:p>
            <a:pPr marL="342900" indent="-342900" algn="just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r>
              <a:rPr lang="fr-FR" b="0" noProof="1" smtClean="0">
                <a:solidFill>
                  <a:prstClr val="black"/>
                </a:solidFill>
              </a:rPr>
              <a:t>La rattrapper demande </a:t>
            </a:r>
            <a:r>
              <a:rPr lang="fr-FR" b="0" noProof="1" smtClean="0">
                <a:solidFill>
                  <a:srgbClr val="FF0000"/>
                </a:solidFill>
              </a:rPr>
              <a:t>d’autant plus d’efforts que nos concurrents ont continué à avancer</a:t>
            </a:r>
            <a:endParaRPr lang="fr-FR" b="0" noProof="1">
              <a:solidFill>
                <a:srgbClr val="FF0000"/>
              </a:solidFill>
            </a:endParaRPr>
          </a:p>
          <a:p>
            <a:pPr marL="342900" indent="-342900" algn="just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 smtClean="0">
              <a:solidFill>
                <a:srgbClr val="FF0000"/>
              </a:solidFill>
            </a:endParaRPr>
          </a:p>
          <a:p>
            <a:pPr marL="342900" indent="-342900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80000"/>
            </a:pPr>
            <a:endParaRPr lang="fr-FR" b="0" noProof="1" smtClean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  <a:buSzPct val="80000"/>
            </a:pPr>
            <a:r>
              <a:rPr lang="fr-FR" noProof="1" smtClean="0">
                <a:solidFill>
                  <a:srgbClr val="FF0000"/>
                </a:solidFill>
              </a:rPr>
              <a:t>Le changement qui s’impose va bien au-delà                                            de l’amélioration continue…</a:t>
            </a:r>
          </a:p>
          <a:p>
            <a:pPr marL="342900" indent="-342900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>
              <a:solidFill>
                <a:prstClr val="black"/>
              </a:solidFill>
            </a:endParaRPr>
          </a:p>
          <a:p>
            <a:pPr>
              <a:buClr>
                <a:srgbClr val="FF0000"/>
              </a:buClr>
              <a:buSzPct val="80000"/>
            </a:pPr>
            <a:endParaRPr lang="fr-FR" b="0" noProof="1"/>
          </a:p>
          <a:p>
            <a:pPr marL="342900" indent="-342900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 smtClean="0"/>
          </a:p>
          <a:p>
            <a:pPr marL="342900" indent="-342900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/>
          </a:p>
          <a:p>
            <a:pPr>
              <a:buClr>
                <a:srgbClr val="FF0000"/>
              </a:buClr>
              <a:buSzPct val="80000"/>
            </a:pPr>
            <a:endParaRPr lang="fr-FR" b="0" noProof="1" smtClean="0"/>
          </a:p>
          <a:p>
            <a:pPr marL="342900" indent="-342900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fr-FR" b="0" noProof="1"/>
          </a:p>
          <a:p>
            <a:pPr marL="342900" indent="-342900">
              <a:buClr>
                <a:srgbClr val="FF0000"/>
              </a:buClr>
              <a:buSzPct val="80000"/>
              <a:buFont typeface="Wingdings" panose="05000000000000000000" pitchFamily="2" charset="2"/>
              <a:buChar char="v"/>
            </a:pPr>
            <a:endParaRPr lang="en-US" b="0" noProof="1"/>
          </a:p>
        </p:txBody>
      </p:sp>
      <p:sp>
        <p:nvSpPr>
          <p:cNvPr id="8" name="Rectangle à coins arrondis 7"/>
          <p:cNvSpPr/>
          <p:nvPr/>
        </p:nvSpPr>
        <p:spPr>
          <a:xfrm>
            <a:off x="193414" y="5851963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b="1" dirty="0" smtClean="0">
                <a:solidFill>
                  <a:srgbClr val="DB001A"/>
                </a:solidFill>
              </a:rPr>
              <a:t>SE TRANSFORMER N’EST PAS UNE OPTION… C’EST  VITAL !</a:t>
            </a:r>
            <a:endParaRPr lang="fr-FR" b="1" dirty="0">
              <a:solidFill>
                <a:srgbClr val="DB001A"/>
              </a:solidFill>
            </a:endParaRPr>
          </a:p>
        </p:txBody>
      </p:sp>
      <p:pic>
        <p:nvPicPr>
          <p:cNvPr id="22561" name="Picture 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538" y="3160713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10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483073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3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2" descr="R:\2017\NeWays\Charte graphique et logos en validation\charte graphique logos\NeWays\français\rouge\neways_FR_roug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155" y="2502642"/>
            <a:ext cx="3829139" cy="157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u numéro de diapositive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solidFill>
            <a:srgbClr val="DB001A"/>
          </a:solidFill>
          <a:ln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fr-FR" cap="none" dirty="0" smtClean="0">
                <a:solidFill>
                  <a:prstClr val="white"/>
                </a:solidFill>
                <a:latin typeface="Arial Black" panose="020B0A04020102020204" pitchFamily="34" charset="0"/>
              </a:rPr>
              <a:t>Les TROIS piliers de </a:t>
            </a:r>
            <a:r>
              <a:rPr lang="fr-FR" cap="none" dirty="0" err="1" smtClean="0">
                <a:solidFill>
                  <a:prstClr val="white"/>
                </a:solidFill>
                <a:latin typeface="Arial Black" panose="020B0A04020102020204" pitchFamily="34" charset="0"/>
              </a:rPr>
              <a:t>NeWays</a:t>
            </a:r>
            <a:endParaRPr lang="en-US" cap="none" dirty="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ctangle à coins arrondis 4"/>
          <p:cNvSpPr/>
          <p:nvPr/>
        </p:nvSpPr>
        <p:spPr>
          <a:xfrm>
            <a:off x="672365" y="4085488"/>
            <a:ext cx="2520000" cy="13716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i="1" dirty="0" err="1">
                <a:solidFill>
                  <a:prstClr val="black"/>
                </a:solidFill>
              </a:rPr>
              <a:t>NeWays</a:t>
            </a:r>
            <a:r>
              <a:rPr lang="fr-FR" sz="1400" i="1" dirty="0">
                <a:solidFill>
                  <a:prstClr val="black"/>
                </a:solidFill>
              </a:rPr>
              <a:t> </a:t>
            </a:r>
            <a:r>
              <a:rPr lang="fr-FR" sz="1400" i="1" dirty="0" smtClean="0">
                <a:solidFill>
                  <a:prstClr val="black"/>
                </a:solidFill>
              </a:rPr>
              <a:t>of </a:t>
            </a:r>
            <a:r>
              <a:rPr lang="fr-FR" sz="1400" i="1" dirty="0" err="1" smtClean="0">
                <a:solidFill>
                  <a:prstClr val="black"/>
                </a:solidFill>
              </a:rPr>
              <a:t>Managing</a:t>
            </a:r>
            <a:r>
              <a:rPr lang="fr-FR" sz="1400" i="1" dirty="0" smtClean="0">
                <a:solidFill>
                  <a:prstClr val="black"/>
                </a:solidFill>
              </a:rPr>
              <a:t> </a:t>
            </a:r>
            <a:endParaRPr lang="fr-FR" sz="1400" i="1" dirty="0">
              <a:solidFill>
                <a:prstClr val="black"/>
              </a:solidFill>
            </a:endParaRPr>
          </a:p>
          <a:p>
            <a:pPr algn="ctr"/>
            <a:r>
              <a:rPr lang="fr-FR" dirty="0">
                <a:solidFill>
                  <a:srgbClr val="C00000"/>
                </a:solidFill>
              </a:rPr>
              <a:t> Nouveaux modes de management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5881812" y="4091586"/>
            <a:ext cx="2520000" cy="13716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i="1" dirty="0" err="1">
                <a:solidFill>
                  <a:prstClr val="black"/>
                </a:solidFill>
              </a:rPr>
              <a:t>NeWays</a:t>
            </a:r>
            <a:r>
              <a:rPr lang="fr-FR" sz="1400" i="1" dirty="0">
                <a:solidFill>
                  <a:prstClr val="black"/>
                </a:solidFill>
              </a:rPr>
              <a:t> of </a:t>
            </a:r>
            <a:r>
              <a:rPr lang="fr-FR" sz="1400" i="1" dirty="0" err="1" smtClean="0">
                <a:solidFill>
                  <a:prstClr val="black"/>
                </a:solidFill>
              </a:rPr>
              <a:t>Organizing</a:t>
            </a:r>
            <a:r>
              <a:rPr lang="fr-FR" sz="1400" i="1" dirty="0" smtClean="0">
                <a:solidFill>
                  <a:prstClr val="black"/>
                </a:solidFill>
              </a:rPr>
              <a:t> </a:t>
            </a:r>
            <a:endParaRPr lang="fr-FR" sz="1400" i="1" dirty="0">
              <a:solidFill>
                <a:prstClr val="black"/>
              </a:solidFill>
            </a:endParaRPr>
          </a:p>
          <a:p>
            <a:pPr algn="ctr"/>
            <a:r>
              <a:rPr lang="fr-FR" dirty="0">
                <a:solidFill>
                  <a:srgbClr val="C00000"/>
                </a:solidFill>
              </a:rPr>
              <a:t>Nouvelles façons de s’organiser</a:t>
            </a:r>
            <a:endParaRPr lang="en-US" sz="1400" i="1" dirty="0">
              <a:solidFill>
                <a:prstClr val="black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3048000" y="1072664"/>
            <a:ext cx="3048000" cy="13716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i="1" dirty="0" err="1">
                <a:solidFill>
                  <a:prstClr val="black"/>
                </a:solidFill>
              </a:rPr>
              <a:t>NeWays</a:t>
            </a:r>
            <a:r>
              <a:rPr lang="fr-FR" sz="1400" i="1" dirty="0">
                <a:solidFill>
                  <a:prstClr val="black"/>
                </a:solidFill>
              </a:rPr>
              <a:t> of </a:t>
            </a:r>
            <a:r>
              <a:rPr lang="fr-FR" sz="1400" i="1" dirty="0" err="1">
                <a:solidFill>
                  <a:prstClr val="black"/>
                </a:solidFill>
              </a:rPr>
              <a:t>Working</a:t>
            </a:r>
            <a:r>
              <a:rPr lang="fr-FR" sz="1400" i="1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fr-FR" dirty="0">
                <a:solidFill>
                  <a:srgbClr val="C00000"/>
                </a:solidFill>
              </a:rPr>
              <a:t>Nouvelles façons de travailler</a:t>
            </a:r>
            <a:endParaRPr lang="en-US" sz="1400" i="1" dirty="0">
              <a:solidFill>
                <a:prstClr val="black"/>
              </a:solidFill>
            </a:endParaRPr>
          </a:p>
        </p:txBody>
      </p:sp>
      <p:sp>
        <p:nvSpPr>
          <p:cNvPr id="11" name="Arc 10"/>
          <p:cNvSpPr/>
          <p:nvPr/>
        </p:nvSpPr>
        <p:spPr>
          <a:xfrm>
            <a:off x="1420198" y="2307565"/>
            <a:ext cx="1666660" cy="2173019"/>
          </a:xfrm>
          <a:prstGeom prst="arc">
            <a:avLst>
              <a:gd name="adj1" fmla="val 10582466"/>
              <a:gd name="adj2" fmla="val 16518219"/>
            </a:avLst>
          </a:prstGeom>
          <a:ln w="381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Arc 11"/>
          <p:cNvSpPr/>
          <p:nvPr/>
        </p:nvSpPr>
        <p:spPr>
          <a:xfrm>
            <a:off x="5985650" y="2307565"/>
            <a:ext cx="1666800" cy="2174400"/>
          </a:xfrm>
          <a:prstGeom prst="arc">
            <a:avLst>
              <a:gd name="adj1" fmla="val 16081506"/>
              <a:gd name="adj2" fmla="val 0"/>
            </a:avLst>
          </a:prstGeom>
          <a:ln w="381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Arc 12"/>
          <p:cNvSpPr/>
          <p:nvPr/>
        </p:nvSpPr>
        <p:spPr>
          <a:xfrm rot="13513511">
            <a:off x="3531355" y="3722426"/>
            <a:ext cx="2082807" cy="2229318"/>
          </a:xfrm>
          <a:prstGeom prst="arc">
            <a:avLst>
              <a:gd name="adj1" fmla="val 10582466"/>
              <a:gd name="adj2" fmla="val 16518219"/>
            </a:avLst>
          </a:prstGeom>
          <a:ln w="381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01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solidFill>
            <a:srgbClr val="DB001A"/>
          </a:solidFill>
          <a:ln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fr-FR" dirty="0" smtClean="0">
                <a:solidFill>
                  <a:prstClr val="white"/>
                </a:solidFill>
              </a:rPr>
              <a:t>Les TROIS piliers de </a:t>
            </a:r>
            <a:r>
              <a:rPr lang="fr-FR" dirty="0" err="1" smtClean="0">
                <a:solidFill>
                  <a:prstClr val="white"/>
                </a:solidFill>
              </a:rPr>
              <a:t>NeWays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867400" y="1447800"/>
            <a:ext cx="3048000" cy="13716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Nouvelles façons de travailler</a:t>
            </a:r>
            <a:endParaRPr lang="en-US" sz="1400" b="1" i="1" dirty="0">
              <a:solidFill>
                <a:schemeClr val="tx1"/>
              </a:solidFill>
            </a:endParaRPr>
          </a:p>
        </p:txBody>
      </p:sp>
      <p:sp>
        <p:nvSpPr>
          <p:cNvPr id="18" name="Rectangle à coins arrondis 17"/>
          <p:cNvSpPr/>
          <p:nvPr/>
        </p:nvSpPr>
        <p:spPr>
          <a:xfrm>
            <a:off x="5867400" y="3009900"/>
            <a:ext cx="3048000" cy="32385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288000" rIns="0"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Ambition</a:t>
            </a:r>
            <a:endParaRPr lang="fr-FR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Recherche de résultats</a:t>
            </a:r>
            <a:endParaRPr lang="fr-FR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Focalisation &amp; discipline dans l’exécution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Respect des standards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smtClean="0">
                <a:solidFill>
                  <a:prstClr val="black"/>
                </a:solidFill>
              </a:rPr>
              <a:t>Curiosité, ouverture sur l’extérieur, benchmark</a:t>
            </a:r>
            <a:endParaRPr lang="fr-FR" dirty="0" smtClean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Vitesse et agilité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Esprit d’équipe</a:t>
            </a:r>
            <a:endParaRPr lang="fr-FR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Amélioration continue</a:t>
            </a:r>
          </a:p>
          <a:p>
            <a:pPr lvl="0"/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0" name="Rectangle à coins arrondis 9"/>
          <p:cNvSpPr/>
          <p:nvPr/>
        </p:nvSpPr>
        <p:spPr>
          <a:xfrm>
            <a:off x="304800" y="1447800"/>
            <a:ext cx="2520000" cy="13716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Nouvelles façons de s’organiser</a:t>
            </a:r>
            <a:endParaRPr lang="en-US" sz="1400" b="1" i="1" dirty="0">
              <a:solidFill>
                <a:schemeClr val="tx1"/>
              </a:solidFill>
            </a:endParaRPr>
          </a:p>
        </p:txBody>
      </p:sp>
      <p:sp>
        <p:nvSpPr>
          <p:cNvPr id="11" name="Rectangle à coins arrondis 10"/>
          <p:cNvSpPr/>
          <p:nvPr/>
        </p:nvSpPr>
        <p:spPr>
          <a:xfrm>
            <a:off x="304800" y="2996861"/>
            <a:ext cx="2520000" cy="2532173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 anchorCtr="1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Des organisations </a:t>
            </a:r>
            <a:r>
              <a:rPr lang="fr-FR" dirty="0" err="1" smtClean="0">
                <a:solidFill>
                  <a:prstClr val="black"/>
                </a:solidFill>
              </a:rPr>
              <a:t>lean</a:t>
            </a:r>
            <a:r>
              <a:rPr lang="fr-FR" dirty="0" smtClean="0">
                <a:solidFill>
                  <a:prstClr val="black"/>
                </a:solidFill>
              </a:rPr>
              <a:t> et horizontales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fr-FR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Une gouvernance efficace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fr-FR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Un « </a:t>
            </a:r>
            <a:r>
              <a:rPr lang="fr-FR" dirty="0" err="1" smtClean="0">
                <a:solidFill>
                  <a:prstClr val="black"/>
                </a:solidFill>
              </a:rPr>
              <a:t>corporate</a:t>
            </a:r>
            <a:r>
              <a:rPr lang="fr-FR" dirty="0" smtClean="0">
                <a:solidFill>
                  <a:prstClr val="black"/>
                </a:solidFill>
              </a:rPr>
              <a:t> » léger mais fort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Rectangle à coins arrondis 11"/>
          <p:cNvSpPr/>
          <p:nvPr/>
        </p:nvSpPr>
        <p:spPr>
          <a:xfrm>
            <a:off x="3048000" y="1447800"/>
            <a:ext cx="2520000" cy="13716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Nouveaux modes de management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3" name="Rectangle à coins arrondis 12"/>
          <p:cNvSpPr/>
          <p:nvPr/>
        </p:nvSpPr>
        <p:spPr>
          <a:xfrm>
            <a:off x="3048000" y="3009900"/>
            <a:ext cx="2520000" cy="3390900"/>
          </a:xfrm>
          <a:prstGeom prst="roundRect">
            <a:avLst/>
          </a:prstGeom>
          <a:noFill/>
          <a:ln w="254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288000" rIns="36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prstClr val="black"/>
                </a:solidFill>
              </a:rPr>
              <a:t>Les bonnes personnes à la bonne place </a:t>
            </a:r>
            <a:endParaRPr lang="fr-FR" dirty="0" smtClean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Délégation</a:t>
            </a:r>
            <a:endParaRPr lang="fr-FR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Responsabilisation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prstClr val="black"/>
                </a:solidFill>
              </a:rPr>
              <a:t>Confiance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Management par la performance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solidFill>
                  <a:prstClr val="black"/>
                </a:solidFill>
              </a:rPr>
              <a:t>Courage managérial</a:t>
            </a:r>
            <a:endParaRPr lang="fr-FR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90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t 7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itre 3">
            <a:extLst>
              <a:ext uri="{FF2B5EF4-FFF2-40B4-BE49-F238E27FC236}">
                <a16:creationId xmlns="" xmlns:a16="http://schemas.microsoft.com/office/drawing/2014/main" id="{F6DF955F-71A8-4697-9274-6674E722C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274638"/>
            <a:ext cx="6248280" cy="461665"/>
          </a:xfrm>
        </p:spPr>
        <p:txBody>
          <a:bodyPr/>
          <a:lstStyle/>
          <a:p>
            <a:r>
              <a:rPr lang="en-US" dirty="0" smtClean="0"/>
              <a:t>RELATIONS HUMAINES</a:t>
            </a:r>
            <a:endParaRPr lang="en-US" dirty="0"/>
          </a:p>
        </p:txBody>
      </p:sp>
      <p:sp>
        <p:nvSpPr>
          <p:cNvPr id="28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109184" y="1115562"/>
            <a:ext cx="4912759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dirty="0" smtClean="0"/>
              <a:t>2017 a été marquée par…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/>
              <a:t>La mise en place de la DUP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/>
              <a:t>L’atteinte de l’effectif </a:t>
            </a:r>
            <a:r>
              <a:rPr lang="fr-FR" dirty="0" smtClean="0"/>
              <a:t>cible (+20%)</a:t>
            </a:r>
            <a:endParaRPr lang="fr-FR" dirty="0"/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/>
              <a:t>Les prémices d’une démarche de Qualité de Vie au Travail </a:t>
            </a:r>
            <a:r>
              <a:rPr lang="fr-FR" dirty="0" smtClean="0"/>
              <a:t>(QVT) : </a:t>
            </a:r>
            <a:r>
              <a:rPr lang="fr-FR" dirty="0"/>
              <a:t>« Bien Vivre Ensemble »</a:t>
            </a:r>
          </a:p>
          <a:p>
            <a:pPr marL="0" lvl="0" indent="0">
              <a:buNone/>
            </a:pPr>
            <a:endParaRPr lang="fr-FR" dirty="0" smtClean="0"/>
          </a:p>
          <a:p>
            <a:pPr marL="0" lvl="0" indent="0">
              <a:buNone/>
            </a:pPr>
            <a:r>
              <a:rPr lang="fr-FR" dirty="0" smtClean="0"/>
              <a:t>2018 sera l’année de…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D’une politique de développement social accompagnant la transformation d’UKAD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La structuration de la formation au poste et du suivi des compétences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Le déploiement  d’une véritable démarche de QVT</a:t>
            </a: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 smtClean="0"/>
          </a:p>
        </p:txBody>
      </p:sp>
      <p:graphicFrame>
        <p:nvGraphicFramePr>
          <p:cNvPr id="30" name="Tableau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827817"/>
              </p:ext>
            </p:extLst>
          </p:nvPr>
        </p:nvGraphicFramePr>
        <p:xfrm>
          <a:off x="5245924" y="1387125"/>
          <a:ext cx="3669476" cy="4012187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879743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INDICATEURS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RESULTAT</a:t>
                      </a:r>
                      <a:r>
                        <a:rPr lang="fr-FR" sz="1400" b="1" baseline="0" dirty="0" smtClean="0"/>
                        <a:t> 2017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CIBLE</a:t>
                      </a:r>
                    </a:p>
                    <a:p>
                      <a:r>
                        <a:rPr lang="fr-FR" sz="1400" b="1" dirty="0" smtClean="0"/>
                        <a:t>2018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baseline="0" dirty="0" smtClean="0"/>
                        <a:t> avancement recrutement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97%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100%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dirty="0" smtClean="0"/>
                        <a:t> avancement plan</a:t>
                      </a:r>
                      <a:r>
                        <a:rPr lang="fr-FR" sz="1200" baseline="0" dirty="0" smtClean="0"/>
                        <a:t> formation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baseline="0" dirty="0" smtClean="0"/>
                        <a:t>72 </a:t>
                      </a:r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90%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err="1" smtClean="0"/>
                        <a:t>Tx</a:t>
                      </a:r>
                      <a:r>
                        <a:rPr lang="fr-FR" sz="1200" dirty="0" smtClean="0"/>
                        <a:t> réalisation EAA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59,6 %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9671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Effectif ETP 12/17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84,20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Stable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157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t 7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0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itre 3">
            <a:extLst>
              <a:ext uri="{FF2B5EF4-FFF2-40B4-BE49-F238E27FC236}">
                <a16:creationId xmlns="" xmlns:a16="http://schemas.microsoft.com/office/drawing/2014/main" id="{F6DF955F-71A8-4697-9274-6674E722C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274638"/>
            <a:ext cx="6248280" cy="461665"/>
          </a:xfrm>
        </p:spPr>
        <p:txBody>
          <a:bodyPr/>
          <a:lstStyle/>
          <a:p>
            <a:r>
              <a:rPr lang="en-US" dirty="0" smtClean="0"/>
              <a:t>XXXXXXXX</a:t>
            </a:r>
            <a:endParaRPr lang="en-US" dirty="0"/>
          </a:p>
        </p:txBody>
      </p:sp>
      <p:sp>
        <p:nvSpPr>
          <p:cNvPr id="28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109184" y="1115562"/>
            <a:ext cx="4912759" cy="5256209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marL="0" lvl="0" indent="0">
              <a:buNone/>
            </a:pPr>
            <a:r>
              <a:rPr lang="fr-FR" dirty="0" smtClean="0"/>
              <a:t>2017…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xxx</a:t>
            </a:r>
            <a:endParaRPr lang="fr-FR" dirty="0"/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xxx</a:t>
            </a:r>
          </a:p>
          <a:p>
            <a:pPr lvl="1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0" lvl="0" indent="0">
              <a:buNone/>
            </a:pPr>
            <a:r>
              <a:rPr lang="fr-FR" dirty="0" smtClean="0"/>
              <a:t>2018 …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xxx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xxx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dirty="0" smtClean="0"/>
              <a:t>xxx</a:t>
            </a: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 smtClean="0"/>
          </a:p>
        </p:txBody>
      </p:sp>
      <p:graphicFrame>
        <p:nvGraphicFramePr>
          <p:cNvPr id="30" name="Tableau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023548"/>
              </p:ext>
            </p:extLst>
          </p:nvPr>
        </p:nvGraphicFramePr>
        <p:xfrm>
          <a:off x="5245924" y="1387125"/>
          <a:ext cx="3669476" cy="4012187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480456"/>
                <a:gridCol w="1158448"/>
                <a:gridCol w="1030572"/>
              </a:tblGrid>
              <a:tr h="879743"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INDICATEURS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RESULTAT</a:t>
                      </a:r>
                      <a:r>
                        <a:rPr lang="fr-FR" sz="1400" b="1" baseline="0" dirty="0" smtClean="0"/>
                        <a:t> 2017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1" dirty="0" smtClean="0"/>
                        <a:t>CIBLE</a:t>
                      </a:r>
                    </a:p>
                    <a:p>
                      <a:r>
                        <a:rPr lang="fr-FR" sz="1400" b="1" dirty="0" smtClean="0"/>
                        <a:t>2018</a:t>
                      </a:r>
                      <a:endParaRPr lang="fr-FR" sz="1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xxx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</a:tr>
              <a:tr h="77624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xxx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</a:tr>
              <a:tr h="98324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xxx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fr-FR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9671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xxx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%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147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1752600" y="274638"/>
            <a:ext cx="6064110" cy="830997"/>
          </a:xfrm>
          <a:solidFill>
            <a:srgbClr val="DB001A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fr-FR" dirty="0" smtClean="0">
                <a:solidFill>
                  <a:prstClr val="white"/>
                </a:solidFill>
              </a:rPr>
              <a:t>POUR BIEN construire notre </a:t>
            </a:r>
            <a:r>
              <a:rPr lang="fr-FR" dirty="0" err="1" smtClean="0">
                <a:solidFill>
                  <a:prstClr val="white"/>
                </a:solidFill>
              </a:rPr>
              <a:t>avEnir</a:t>
            </a:r>
            <a:r>
              <a:rPr lang="fr-FR" dirty="0" smtClean="0">
                <a:solidFill>
                  <a:prstClr val="white"/>
                </a:solidFill>
              </a:rPr>
              <a:t>…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41986" name="Picture 2" descr="R:\2017\NeWays\Charte graphique et logos en validation\charte graphique logos\NeWays\français\rouge\neways_FR_rou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888" y="2432304"/>
            <a:ext cx="4840224" cy="199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12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7_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Contenu Mn (bleu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Contenu Ni (vert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Contenu All (oran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1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2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8_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1_Contenu Ni (vert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1_Contenu Mn (bleu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1_Contenu All (oran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9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10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11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CORPORATE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3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10727</TotalTime>
  <Words>607</Words>
  <Application>Microsoft Office PowerPoint</Application>
  <PresentationFormat>Affichage à l'écran (4:3)</PresentationFormat>
  <Paragraphs>141</Paragraphs>
  <Slides>11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18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30" baseType="lpstr">
      <vt:lpstr>Office Theme</vt:lpstr>
      <vt:lpstr>COUV - SOMMAIRE - CONTACT</vt:lpstr>
      <vt:lpstr>7_COUV - SOMMAIRE - CONTACT</vt:lpstr>
      <vt:lpstr>Contenur Corp (rouge)</vt:lpstr>
      <vt:lpstr>Contenu Mn (bleu)</vt:lpstr>
      <vt:lpstr>Contenu Ni (vert)</vt:lpstr>
      <vt:lpstr>Contenu All (orange)</vt:lpstr>
      <vt:lpstr>1_Contenur Corp (rouge)</vt:lpstr>
      <vt:lpstr>2_Contenur Corp (rouge)</vt:lpstr>
      <vt:lpstr>8_COUV - SOMMAIRE - CONTACT</vt:lpstr>
      <vt:lpstr>1_Contenu Ni (vert)</vt:lpstr>
      <vt:lpstr>1_Contenu Mn (bleu)</vt:lpstr>
      <vt:lpstr>1_Contenu All (orange)</vt:lpstr>
      <vt:lpstr>9_Contenur Corp (rouge)</vt:lpstr>
      <vt:lpstr>10_Contenur Corp (rouge)</vt:lpstr>
      <vt:lpstr>11_Contenur Corp (rouge)</vt:lpstr>
      <vt:lpstr>CORPORATE (rouge)</vt:lpstr>
      <vt:lpstr>3_Contenur Corp (rouge)</vt:lpstr>
      <vt:lpstr>Diapositive think-cell</vt:lpstr>
      <vt:lpstr>Présentation PowerPoint</vt:lpstr>
      <vt:lpstr>Présentation PowerPoint</vt:lpstr>
      <vt:lpstr>SUR 10 ans ERAMET A PRIS DU RETARD</vt:lpstr>
      <vt:lpstr>2/3 DE nos capitaux employés n’ONT PAS créé de valeur</vt:lpstr>
      <vt:lpstr>Benchmark : A&amp;D EST LE MOINS RENTABLE ET PERD DU TERRAIN</vt:lpstr>
      <vt:lpstr>Situation Globale : conclusion</vt:lpstr>
      <vt:lpstr>Les TROIS piliers de NeWays</vt:lpstr>
      <vt:lpstr>Les TROIS piliers de NeWays</vt:lpstr>
      <vt:lpstr>RELATIONS HUMAINES</vt:lpstr>
      <vt:lpstr>XXXXXXXX</vt:lpstr>
      <vt:lpstr>POUR BIEN construire notre avEnir…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Jerome Galy Dejean</dc:creator>
  <cp:lastModifiedBy>Delphine Pourtier-Mallet</cp:lastModifiedBy>
  <cp:revision>233</cp:revision>
  <cp:lastPrinted>2017-11-27T13:49:29Z</cp:lastPrinted>
  <dcterms:created xsi:type="dcterms:W3CDTF">2006-08-16T00:00:00Z</dcterms:created>
  <dcterms:modified xsi:type="dcterms:W3CDTF">2018-01-26T08:10:17Z</dcterms:modified>
</cp:coreProperties>
</file>