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7.xml" ContentType="application/vnd.openxmlformats-officedocument.them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8.xml" ContentType="application/vnd.openxmlformats-officedocument.them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11.xml" ContentType="application/vnd.openxmlformats-officedocument.them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12.xml" ContentType="application/vnd.openxmlformats-officedocument.theme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13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4.xml" ContentType="application/vnd.openxmlformats-officedocument.them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15.xml" ContentType="application/vnd.openxmlformats-officedocument.them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16.xml" ContentType="application/vnd.openxmlformats-officedocument.theme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6" r:id="rId2"/>
    <p:sldMasterId id="2147483684" r:id="rId3"/>
    <p:sldMasterId id="2147483697" r:id="rId4"/>
    <p:sldMasterId id="2147483710" r:id="rId5"/>
    <p:sldMasterId id="2147483723" r:id="rId6"/>
    <p:sldMasterId id="2147483738" r:id="rId7"/>
    <p:sldMasterId id="2147483751" r:id="rId8"/>
    <p:sldMasterId id="2147483764" r:id="rId9"/>
    <p:sldMasterId id="2147483772" r:id="rId10"/>
    <p:sldMasterId id="2147483785" r:id="rId11"/>
    <p:sldMasterId id="2147483798" r:id="rId12"/>
    <p:sldMasterId id="2147483813" r:id="rId13"/>
    <p:sldMasterId id="2147483829" r:id="rId14"/>
    <p:sldMasterId id="2147483854" r:id="rId15"/>
    <p:sldMasterId id="2147483871" r:id="rId16"/>
    <p:sldMasterId id="2147483886" r:id="rId17"/>
  </p:sldMasterIdLst>
  <p:notesMasterIdLst>
    <p:notesMasterId r:id="rId23"/>
  </p:notesMasterIdLst>
  <p:sldIdLst>
    <p:sldId id="406" r:id="rId18"/>
    <p:sldId id="407" r:id="rId19"/>
    <p:sldId id="408" r:id="rId20"/>
    <p:sldId id="409" r:id="rId21"/>
    <p:sldId id="412" r:id="rId2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ristel Bories" initials="CB" lastIdx="1" clrIdx="0"/>
  <p:cmAuthor id="1" name="Jerome Galy Dejean" initials="JGD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700"/>
    <a:srgbClr val="FFC800"/>
    <a:srgbClr val="64C8C8"/>
    <a:srgbClr val="4BC8C8"/>
    <a:srgbClr val="4BD5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48" autoAdjust="0"/>
    <p:restoredTop sz="94660"/>
  </p:normalViewPr>
  <p:slideViewPr>
    <p:cSldViewPr>
      <p:cViewPr>
        <p:scale>
          <a:sx n="80" d="100"/>
          <a:sy n="80" d="100"/>
        </p:scale>
        <p:origin x="-1320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4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trick.delaborde\Documents\EcoTitanium\Comit&#233;s%20de%20Surveillance\2017%2003%2021%20Comit&#233;%20de%20Surveillance\20170321_COSur%20ECOT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/>
              <a:t>Evolution of Aerospace Ti demand</a:t>
            </a:r>
          </a:p>
          <a:p>
            <a:pPr>
              <a:defRPr sz="1400"/>
            </a:pPr>
            <a:r>
              <a:rPr lang="en-US" sz="1400"/>
              <a:t>(Metric</a:t>
            </a:r>
            <a:r>
              <a:rPr lang="en-US" sz="1400" baseline="0"/>
              <a:t> Tons ingot)</a:t>
            </a:r>
            <a:endParaRPr lang="en-US" sz="140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3"/>
          <c:order val="0"/>
          <c:tx>
            <c:strRef>
              <c:f>Aero!$E$1:$E$2</c:f>
              <c:strCache>
                <c:ptCount val="1"/>
                <c:pt idx="0">
                  <c:v>Estimations internes</c:v>
                </c:pt>
              </c:strCache>
            </c:strRef>
          </c:tx>
          <c:marker>
            <c:symbol val="none"/>
          </c:marker>
          <c:cat>
            <c:numRef>
              <c:f>Aero!$A$3:$A$13</c:f>
              <c:numCache>
                <c:formatCode>General</c:formatCode>
                <c:ptCount val="9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</c:numCache>
            </c:numRef>
          </c:cat>
          <c:val>
            <c:numRef>
              <c:f>Aero!$E$3:$E$13</c:f>
              <c:numCache>
                <c:formatCode>_-* #,##0\ _€_-;\-* #,##0\ _€_-;_-* "-"??\ _€_-;_-@_-</c:formatCode>
                <c:ptCount val="9"/>
                <c:pt idx="0">
                  <c:v>57355.669706555374</c:v>
                </c:pt>
                <c:pt idx="1">
                  <c:v>65851.731188585269</c:v>
                </c:pt>
                <c:pt idx="2">
                  <c:v>75297.707363036738</c:v>
                </c:pt>
                <c:pt idx="3">
                  <c:v>78754.285098936598</c:v>
                </c:pt>
                <c:pt idx="4">
                  <c:v>81894.520729573283</c:v>
                </c:pt>
                <c:pt idx="5">
                  <c:v>90650.863608830245</c:v>
                </c:pt>
                <c:pt idx="6">
                  <c:v>94586.109873468828</c:v>
                </c:pt>
                <c:pt idx="7">
                  <c:v>94017.008611522411</c:v>
                </c:pt>
                <c:pt idx="8">
                  <c:v>96427.741008211058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Aero!$F$1:$F$2</c:f>
              <c:strCache>
                <c:ptCount val="1"/>
                <c:pt idx="0">
                  <c:v>Sources ITA</c:v>
                </c:pt>
              </c:strCache>
            </c:strRef>
          </c:tx>
          <c:marker>
            <c:symbol val="none"/>
          </c:marker>
          <c:cat>
            <c:numRef>
              <c:f>Aero!$A$3:$A$13</c:f>
              <c:numCache>
                <c:formatCode>General</c:formatCode>
                <c:ptCount val="9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</c:numCache>
            </c:numRef>
          </c:cat>
          <c:val>
            <c:numRef>
              <c:f>Aero!$F$3:$F$13</c:f>
              <c:numCache>
                <c:formatCode>_-* #,##0\ _€_-;\-* #,##0\ _€_-;_-* "-"??\ _€_-;_-@_-</c:formatCode>
                <c:ptCount val="9"/>
                <c:pt idx="0">
                  <c:v>61599.999999999993</c:v>
                </c:pt>
                <c:pt idx="1">
                  <c:v>67884.599999999991</c:v>
                </c:pt>
                <c:pt idx="2">
                  <c:v>77791</c:v>
                </c:pt>
                <c:pt idx="3">
                  <c:v>86998.799999999988</c:v>
                </c:pt>
                <c:pt idx="4">
                  <c:v>93221.799999999988</c:v>
                </c:pt>
                <c:pt idx="5">
                  <c:v>105740.59999999999</c:v>
                </c:pt>
                <c:pt idx="6">
                  <c:v>110240.2</c:v>
                </c:pt>
                <c:pt idx="7">
                  <c:v>110240.2</c:v>
                </c:pt>
                <c:pt idx="8">
                  <c:v>110240.2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Aero!$G$1:$G$2</c:f>
              <c:strCache>
                <c:ptCount val="1"/>
                <c:pt idx="0">
                  <c:v>DGA</c:v>
                </c:pt>
              </c:strCache>
            </c:strRef>
          </c:tx>
          <c:marker>
            <c:symbol val="none"/>
          </c:marker>
          <c:cat>
            <c:numRef>
              <c:f>Aero!$A$3:$A$13</c:f>
              <c:numCache>
                <c:formatCode>General</c:formatCode>
                <c:ptCount val="9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</c:numCache>
            </c:numRef>
          </c:cat>
          <c:val>
            <c:numRef>
              <c:f>Aero!$G$3:$G$13</c:f>
              <c:numCache>
                <c:formatCode>_-* #,##0\ _€_-;\-* #,##0\ _€_-;_-* "-"??\ _€_-;_-@_-</c:formatCode>
                <c:ptCount val="9"/>
                <c:pt idx="0">
                  <c:v>60199.999999999993</c:v>
                </c:pt>
                <c:pt idx="1">
                  <c:v>62916</c:v>
                </c:pt>
                <c:pt idx="2">
                  <c:v>73920</c:v>
                </c:pt>
                <c:pt idx="3">
                  <c:v>78120</c:v>
                </c:pt>
                <c:pt idx="4">
                  <c:v>91792.8</c:v>
                </c:pt>
                <c:pt idx="5">
                  <c:v>94424.511999999988</c:v>
                </c:pt>
                <c:pt idx="6">
                  <c:v>98201.492479999986</c:v>
                </c:pt>
                <c:pt idx="7">
                  <c:v>102129.55217919999</c:v>
                </c:pt>
                <c:pt idx="8">
                  <c:v>106214.734266368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5678336"/>
        <c:axId val="85688320"/>
      </c:lineChart>
      <c:catAx>
        <c:axId val="85678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85688320"/>
        <c:crosses val="autoZero"/>
        <c:auto val="1"/>
        <c:lblAlgn val="ctr"/>
        <c:lblOffset val="100"/>
        <c:noMultiLvlLbl val="0"/>
      </c:catAx>
      <c:valAx>
        <c:axId val="85688320"/>
        <c:scaling>
          <c:orientation val="minMax"/>
          <c:min val="40000"/>
        </c:scaling>
        <c:delete val="0"/>
        <c:axPos val="l"/>
        <c:majorGridlines/>
        <c:numFmt formatCode="_-* #,##0\ _€_-;\-* #,##0\ _€_-;_-* &quot;-&quot;??\ _€_-;_-@_-" sourceLinked="1"/>
        <c:majorTickMark val="none"/>
        <c:minorTickMark val="none"/>
        <c:tickLblPos val="nextTo"/>
        <c:spPr>
          <a:ln w="9525">
            <a:noFill/>
          </a:ln>
        </c:spPr>
        <c:crossAx val="85678336"/>
        <c:crosses val="autoZero"/>
        <c:crossBetween val="between"/>
        <c:majorUnit val="10000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C498FD-EB74-46BE-AE55-AD9F664A5F30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A4645D-44DB-46F6-8C9D-9CAB06DB2EA0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803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7.pn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1.bin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7.pn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2.bin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7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4.bin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7.png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6.bin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Relationship Id="rId4" Type="http://schemas.microsoft.com/office/2007/relationships/hdphoto" Target="../media/hdphoto1.wdp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8.bin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10.bin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7.xml"/><Relationship Id="rId7" Type="http://schemas.openxmlformats.org/officeDocument/2006/relationships/image" Target="../media/image7.png"/><Relationship Id="rId2" Type="http://schemas.openxmlformats.org/officeDocument/2006/relationships/tags" Target="../tags/tag1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12.bin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7" Type="http://schemas.openxmlformats.org/officeDocument/2006/relationships/image" Target="../media/image7.png"/><Relationship Id="rId2" Type="http://schemas.openxmlformats.org/officeDocument/2006/relationships/tags" Target="../tags/tag14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14.bin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7" Type="http://schemas.openxmlformats.org/officeDocument/2006/relationships/image" Target="../media/image7.png"/><Relationship Id="rId2" Type="http://schemas.openxmlformats.org/officeDocument/2006/relationships/tags" Target="../tags/tag16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16.bin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9.xml"/><Relationship Id="rId4" Type="http://schemas.openxmlformats.org/officeDocument/2006/relationships/image" Target="../media/image4.png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0.xml"/><Relationship Id="rId2" Type="http://schemas.openxmlformats.org/officeDocument/2006/relationships/tags" Target="../tags/tag18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18.bin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Relationship Id="rId4" Type="http://schemas.microsoft.com/office/2007/relationships/hdphoto" Target="../media/hdphoto1.wdp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2" Type="http://schemas.openxmlformats.org/officeDocument/2006/relationships/tags" Target="../tags/tag20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20.bin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4.xml"/><Relationship Id="rId2" Type="http://schemas.openxmlformats.org/officeDocument/2006/relationships/tags" Target="../tags/tag2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6.emf"/><Relationship Id="rId5" Type="http://schemas.openxmlformats.org/officeDocument/2006/relationships/image" Target="../media/image9.emf"/><Relationship Id="rId4" Type="http://schemas.openxmlformats.org/officeDocument/2006/relationships/oleObject" Target="../embeddings/oleObject22.bin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5.xml"/><Relationship Id="rId2" Type="http://schemas.openxmlformats.org/officeDocument/2006/relationships/tags" Target="../tags/tag24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24.bin"/></Relationships>
</file>

<file path=ppt/slideLayouts/_rels/slideLayout16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5.xml"/><Relationship Id="rId2" Type="http://schemas.openxmlformats.org/officeDocument/2006/relationships/tags" Target="../tags/tag25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25.bin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6.xml"/><Relationship Id="rId4" Type="http://schemas.openxmlformats.org/officeDocument/2006/relationships/image" Target="../media/image16.emf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6.xml"/><Relationship Id="rId4" Type="http://schemas.openxmlformats.org/officeDocument/2006/relationships/image" Target="../media/image17.emf"/></Relationships>
</file>

<file path=ppt/slideLayouts/_rels/slideLayout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6.xml"/><Relationship Id="rId4" Type="http://schemas.openxmlformats.org/officeDocument/2006/relationships/image" Target="../media/image15.emf"/></Relationships>
</file>

<file path=ppt/slideLayouts/_rels/slideLayout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uv2-r5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87" y="937016"/>
            <a:ext cx="8056427" cy="5773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3974" y="274997"/>
            <a:ext cx="981469" cy="846094"/>
          </a:xfrm>
          <a:prstGeom prst="rect">
            <a:avLst/>
          </a:prstGeom>
        </p:spPr>
      </p:pic>
      <p:sp>
        <p:nvSpPr>
          <p:cNvPr id="28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4341668" y="1617673"/>
            <a:ext cx="4524375" cy="1168649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32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PRÉSENTATION</a:t>
            </a: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7026362" y="1354673"/>
            <a:ext cx="1763894" cy="25352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0" spc="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DATE</a:t>
            </a:r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646546" y="2795799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Nom intervenant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646546" y="3051683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i="1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Fonction</a:t>
            </a:r>
          </a:p>
        </p:txBody>
      </p:sp>
    </p:spTree>
    <p:extLst>
      <p:ext uri="{BB962C8B-B14F-4D97-AF65-F5344CB8AC3E}">
        <p14:creationId xmlns:p14="http://schemas.microsoft.com/office/powerpoint/2010/main" val="2896888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Cor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41851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28930" y="229870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28930" y="3344102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28930" y="4389499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41851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cxnSp>
        <p:nvCxnSpPr>
          <p:cNvPr id="5" name="Connecteur droit 4"/>
          <p:cNvCxnSpPr/>
          <p:nvPr userDrawn="1"/>
        </p:nvCxnSpPr>
        <p:spPr>
          <a:xfrm flipH="1" flipV="1">
            <a:off x="4559752" y="7615451"/>
            <a:ext cx="13648" cy="54591"/>
          </a:xfrm>
          <a:prstGeom prst="line">
            <a:avLst/>
          </a:prstGeom>
          <a:ln w="190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Oval 21"/>
          <p:cNvSpPr/>
          <p:nvPr userDrawn="1"/>
        </p:nvSpPr>
        <p:spPr>
          <a:xfrm>
            <a:off x="4359596" y="536833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54732" y="584090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30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72517" y="536877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2549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MAIRE Cor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  <p:cxnSp>
        <p:nvCxnSpPr>
          <p:cNvPr id="5" name="Connecteur droit 4"/>
          <p:cNvCxnSpPr/>
          <p:nvPr userDrawn="1"/>
        </p:nvCxnSpPr>
        <p:spPr>
          <a:xfrm flipH="1" flipV="1">
            <a:off x="4559752" y="7615451"/>
            <a:ext cx="13648" cy="54591"/>
          </a:xfrm>
          <a:prstGeom prst="line">
            <a:avLst/>
          </a:prstGeom>
          <a:ln w="190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2411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MAIRE 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28203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28930" y="2298705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28930" y="3344102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42578" y="4389499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41851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4342578" y="5423900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41851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5</a:t>
            </a:r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3805578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OMMAIRE 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28203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28930" y="2298705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42578" y="3344102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56226" y="4375851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28203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4342578" y="5423900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41851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5</a:t>
            </a:r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88246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OMMAIRE 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28203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28930" y="2298705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28930" y="3344102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28930" y="4375851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28203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4342578" y="5423900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28203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5</a:t>
            </a:r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4082286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 Mi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28930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28203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42578" y="2298705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srgbClr val="6AB732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28930" y="3344102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28930" y="4375851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28203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4328930" y="5423900"/>
            <a:ext cx="461644" cy="46164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28203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5</a:t>
            </a:r>
          </a:p>
        </p:txBody>
      </p:sp>
      <p:sp>
        <p:nvSpPr>
          <p:cNvPr id="24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3956606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-CONTACT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>
                <a:solidFill>
                  <a:prstClr val="white"/>
                </a:solidFill>
                <a:cs typeface="Arial"/>
              </a:rPr>
              <a:t>CONTACT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467887" cy="1657120"/>
            <a:chOff x="1432479" y="5004993"/>
            <a:chExt cx="5467887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543149" y="6292781"/>
              <a:ext cx="1768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RENDEZ-VOUS SUR LE WEB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www.eramet.com</a:t>
              </a: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619587" y="6292781"/>
              <a:ext cx="1907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TÉLÉCHARGEZ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NOTRE APPLICATION FINANCE</a:t>
              </a: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632039" y="6292781"/>
              <a:ext cx="12683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RETROUVEZ-NOUS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SUR LINKEDIN</a:t>
              </a: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1019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- CONTACT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>
                <a:solidFill>
                  <a:prstClr val="white"/>
                </a:solidFill>
                <a:cs typeface="Arial"/>
              </a:rPr>
              <a:t>CONTACT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294818" cy="1657120"/>
            <a:chOff x="1432479" y="5004993"/>
            <a:chExt cx="5294818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847829" y="6292781"/>
              <a:ext cx="1159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SEE YOU ONLINE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www.eramet.com</a:t>
              </a: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956229" y="6292781"/>
              <a:ext cx="1234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DOWNLOAD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OUR FINANCE APP</a:t>
              </a: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805106" y="6292781"/>
              <a:ext cx="9221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SEE YOU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ON LINKEDIN</a:t>
              </a: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54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 5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5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422884"/>
            <a:ext cx="617208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2430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F38A37A4-61A9-43D9-A33E-B4250843C5F6}" type="datetimeFigureOut">
              <a:rPr lang="fr-FR" smtClean="0">
                <a:solidFill>
                  <a:prstClr val="black"/>
                </a:solidFill>
              </a:rPr>
              <a:pPr defTabSz="457200"/>
              <a:t>02/02/2018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CF541BD-1B8A-458F-A6F5-83B739525C0E}" type="slidenum">
              <a:rPr lang="fr-FR" smtClean="0">
                <a:solidFill>
                  <a:prstClr val="black"/>
                </a:solidFill>
              </a:rPr>
              <a:pPr defTabSz="457200"/>
              <a:t>‹N°›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088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u All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6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F27019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00490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uv2-r5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87" y="937016"/>
            <a:ext cx="8056427" cy="5773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3974" y="274997"/>
            <a:ext cx="981469" cy="846094"/>
          </a:xfrm>
          <a:prstGeom prst="rect">
            <a:avLst/>
          </a:prstGeom>
        </p:spPr>
      </p:pic>
      <p:sp>
        <p:nvSpPr>
          <p:cNvPr id="28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4341668" y="1617673"/>
            <a:ext cx="4524375" cy="1168649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32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PRÉSENTATION</a:t>
            </a: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7026362" y="1354673"/>
            <a:ext cx="1763894" cy="25352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0" spc="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DATE</a:t>
            </a:r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646546" y="2795799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Nom intervenant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646546" y="3051683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i="1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Fonction</a:t>
            </a:r>
          </a:p>
        </p:txBody>
      </p:sp>
    </p:spTree>
    <p:extLst>
      <p:ext uri="{BB962C8B-B14F-4D97-AF65-F5344CB8AC3E}">
        <p14:creationId xmlns:p14="http://schemas.microsoft.com/office/powerpoint/2010/main" val="34255649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42578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SOMMAIRE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41851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42578" y="229870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42578" y="3344102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42578" y="4389499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5693963" y="4389255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804222" y="2309386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035165" y="3354783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</p:spTree>
    <p:extLst>
      <p:ext uri="{BB962C8B-B14F-4D97-AF65-F5344CB8AC3E}">
        <p14:creationId xmlns:p14="http://schemas.microsoft.com/office/powerpoint/2010/main" val="1882246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Groupe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TITRE DE LA PRÉSENTATION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8201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titre et commentai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0434" y="269388"/>
            <a:ext cx="6196276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5" name="Rectangle à coins arrondis 14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>
                <a:solidFill>
                  <a:srgbClr val="C00000"/>
                </a:solidFill>
              </a:rPr>
              <a:t>Modifiez le style du Pied de page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4" name="Image 13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40218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e titre  et texte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0901242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33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28600"/>
            <a:ext cx="614031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3" name="Image 12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3237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ge titre sans texte ni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0434" y="336010"/>
            <a:ext cx="6196276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pic>
        <p:nvPicPr>
          <p:cNvPr id="10" name="Image 9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35658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>
                <a:solidFill>
                  <a:prstClr val="white"/>
                </a:solidFill>
                <a:cs typeface="Arial"/>
              </a:rPr>
              <a:t>CONTACT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467887" cy="1657120"/>
            <a:chOff x="1432479" y="5004993"/>
            <a:chExt cx="5467887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543149" y="6292781"/>
              <a:ext cx="1768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RENDEZ-VOUS SUR LE WEB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www.eramet.com</a:t>
              </a: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619587" y="6292781"/>
              <a:ext cx="1907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TÉLÉCHARGEZ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NOTRE APPLICATION FINANCE</a:t>
              </a: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632039" y="6292781"/>
              <a:ext cx="12683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RETROUVEZ-NOUS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SUR LINKEDIN</a:t>
              </a: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57349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DB001A"/>
                </a:solidFill>
              </a:rPr>
              <a:t>Group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952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269388"/>
            <a:ext cx="6172080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9974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4273712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70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1620434" y="336010"/>
            <a:ext cx="6228046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pic>
        <p:nvPicPr>
          <p:cNvPr id="15" name="Image 14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36173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4744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673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4987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380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2610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8920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2758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4919894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36076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24" name="Straight Connector 23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29" name="Straight Connector 28"/>
          <p:cNvCxnSpPr/>
          <p:nvPr userDrawn="1"/>
        </p:nvCxnSpPr>
        <p:spPr>
          <a:xfrm flipH="1">
            <a:off x="2049843" y="3980457"/>
            <a:ext cx="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21B3EF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358561" y="4709051"/>
            <a:ext cx="1382563" cy="1382563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2423629" y="4486910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21B3EF"/>
                </a:solidFill>
              </a:rPr>
              <a:t>Mn</a:t>
            </a:r>
            <a:endParaRPr lang="fr-FR" sz="3600" b="1" dirty="0">
              <a:solidFill>
                <a:srgbClr val="21B3EF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7" name="Picture 16" descr="5-r70.png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44" y="1023219"/>
            <a:ext cx="2834451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3462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Mn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4806366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8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21B3EF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21B3EF"/>
                </a:solidFill>
              </a:defRPr>
            </a:lvl1pPr>
            <a:lvl2pPr marL="742950" indent="-285750">
              <a:buClr>
                <a:srgbClr val="21B3EF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4695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Mn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21B3EF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21B3EF"/>
                </a:solidFill>
              </a:defRPr>
            </a:lvl1pPr>
            <a:lvl2pPr marL="742950" indent="-285750">
              <a:buClr>
                <a:srgbClr val="21B3EF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2" name="Rectangle à coins arrondis 11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 smtClean="0">
                <a:solidFill>
                  <a:srgbClr val="21B3EF"/>
                </a:solidFill>
              </a:rPr>
              <a:t>Modifiez le style du Pied de page</a:t>
            </a:r>
            <a:endParaRPr lang="fr-FR" sz="2400" b="1" cap="all" dirty="0">
              <a:solidFill>
                <a:srgbClr val="21B3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0214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77863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12298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541598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98157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950107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893353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25768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593413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91900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 userDrawn="1"/>
        </p:nvGrpSpPr>
        <p:grpSpPr>
          <a:xfrm>
            <a:off x="7308857" y="4227236"/>
            <a:ext cx="1382563" cy="1382563"/>
            <a:chOff x="2217201" y="744513"/>
            <a:chExt cx="1382563" cy="1382563"/>
          </a:xfrm>
        </p:grpSpPr>
        <p:sp>
          <p:nvSpPr>
            <p:cNvPr id="25" name="Oval 2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6AB732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7308857" y="3395442"/>
            <a:ext cx="338678" cy="82231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 userDrawn="1"/>
        </p:nvSpPr>
        <p:spPr>
          <a:xfrm>
            <a:off x="7124339" y="534314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6AB732"/>
                </a:solidFill>
              </a:rPr>
              <a:t>Ni</a:t>
            </a:r>
            <a:endParaRPr lang="fr-FR" sz="3600" b="1" dirty="0">
              <a:solidFill>
                <a:srgbClr val="6AB732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8" name="Picture 17" descr="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250" y="541370"/>
            <a:ext cx="2822260" cy="281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201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Ni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8330753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6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6AB732"/>
                </a:solidFill>
              </a:defRPr>
            </a:lvl1pPr>
            <a:lvl2pPr marL="742950" indent="-285750">
              <a:buClr>
                <a:srgbClr val="6AB732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6AB732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80834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Ni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6AB732"/>
                </a:solidFill>
              </a:defRPr>
            </a:lvl1pPr>
            <a:lvl2pPr marL="742950" indent="-285750">
              <a:buClr>
                <a:srgbClr val="6AB732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6AB732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4022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6" name="Oval 2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35885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77266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486996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953964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568343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5823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191080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03583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277257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6" name="Oval 2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1" name="Picture 20" descr="8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058" y="3176009"/>
            <a:ext cx="2877120" cy="28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5039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6" name="Picture 25" descr="9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52" y="3151627"/>
            <a:ext cx="2877120" cy="287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8469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ll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F27019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834242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ll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F27019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2" name="Rectangle à coins arrondis 11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 smtClean="0">
                <a:solidFill>
                  <a:srgbClr val="F27019"/>
                </a:solidFill>
              </a:rPr>
              <a:t>Modifiez le style du Pied de page</a:t>
            </a:r>
            <a:endParaRPr lang="fr-FR" sz="2400" b="1" cap="all" dirty="0">
              <a:solidFill>
                <a:srgbClr val="F27019"/>
              </a:solidFill>
            </a:endParaRPr>
          </a:p>
        </p:txBody>
      </p:sp>
      <p:pic>
        <p:nvPicPr>
          <p:cNvPr id="14" name="Image 13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075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912071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795984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275473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255334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379504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01125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22716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132880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371379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853412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DB001A"/>
                </a:solidFill>
              </a:rPr>
              <a:t>Group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18274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477377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1462957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14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1620434" y="274638"/>
            <a:ext cx="6228046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pic>
        <p:nvPicPr>
          <p:cNvPr id="15" name="Image 14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623794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50484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81854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40269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49432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4413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6027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76432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83691857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409821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DB001A"/>
                </a:solidFill>
              </a:rPr>
              <a:t>Group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75230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085764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078533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97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1620434" y="274638"/>
            <a:ext cx="6228046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pic>
        <p:nvPicPr>
          <p:cNvPr id="15" name="Image 14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183609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4999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03843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01333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76923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1526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98876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24921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4074165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650512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uv2-r5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87" y="937016"/>
            <a:ext cx="8056427" cy="5773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3974" y="274997"/>
            <a:ext cx="981469" cy="846094"/>
          </a:xfrm>
          <a:prstGeom prst="rect">
            <a:avLst/>
          </a:prstGeom>
        </p:spPr>
      </p:pic>
      <p:sp>
        <p:nvSpPr>
          <p:cNvPr id="28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4341668" y="1617673"/>
            <a:ext cx="4524375" cy="1168649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32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PRÉSENTATION</a:t>
            </a: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7026362" y="1354673"/>
            <a:ext cx="1763894" cy="25352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0" spc="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DATE</a:t>
            </a:r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646546" y="2795799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Nom intervenant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646546" y="3051683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i="1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Fonction</a:t>
            </a:r>
          </a:p>
        </p:txBody>
      </p:sp>
    </p:spTree>
    <p:extLst>
      <p:ext uri="{BB962C8B-B14F-4D97-AF65-F5344CB8AC3E}">
        <p14:creationId xmlns:p14="http://schemas.microsoft.com/office/powerpoint/2010/main" val="64418614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42578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defTabSz="457200"/>
            <a:r>
              <a:rPr lang="fr-FR" dirty="0">
                <a:solidFill>
                  <a:srgbClr val="1D252B"/>
                </a:solidFill>
              </a:rPr>
              <a:t>SOMMAIRE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41851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5" name="Oval 14"/>
          <p:cNvSpPr/>
          <p:nvPr userDrawn="1"/>
        </p:nvSpPr>
        <p:spPr>
          <a:xfrm>
            <a:off x="4342578" y="229870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19" name="Oval 18"/>
          <p:cNvSpPr/>
          <p:nvPr userDrawn="1"/>
        </p:nvSpPr>
        <p:spPr>
          <a:xfrm>
            <a:off x="4342578" y="3344102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2" name="Oval 21"/>
          <p:cNvSpPr/>
          <p:nvPr userDrawn="1"/>
        </p:nvSpPr>
        <p:spPr>
          <a:xfrm>
            <a:off x="4342578" y="4389499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5693963" y="4389255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4</a:t>
            </a:r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804222" y="2309386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2</a:t>
            </a:r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035165" y="3354783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3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</a:t>
            </a:r>
          </a:p>
        </p:txBody>
      </p:sp>
    </p:spTree>
    <p:extLst>
      <p:ext uri="{BB962C8B-B14F-4D97-AF65-F5344CB8AC3E}">
        <p14:creationId xmlns:p14="http://schemas.microsoft.com/office/powerpoint/2010/main" val="247110941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Groupe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TITRE DE LA PRÉSENTATION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54074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titre et commentai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071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5" name="Rectangle à coins arrondis 14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>
                <a:solidFill>
                  <a:srgbClr val="C00000"/>
                </a:solidFill>
              </a:rPr>
              <a:t>Modifiez le style du Pied de page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65958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e titre  et texte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404582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45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76400" y="269388"/>
            <a:ext cx="6140310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3" name="Image 12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966183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ge titre sans texte ni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pPr defTabSz="457200"/>
            <a:fld id="{B20DE93A-6C71-914E-B887-96385185B528}" type="slidenum">
              <a:rPr lang="en-US" smtClean="0">
                <a:solidFill>
                  <a:prstClr val="black"/>
                </a:solidFill>
              </a:rPr>
              <a:pPr defTabSz="457200"/>
              <a:t>‹N°›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0434" y="269388"/>
            <a:ext cx="6196276" cy="46691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pic>
        <p:nvPicPr>
          <p:cNvPr id="10" name="Image 9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312820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>
                <a:solidFill>
                  <a:prstClr val="white"/>
                </a:solidFill>
                <a:cs typeface="Arial"/>
              </a:rPr>
              <a:t>CONTACT</a:t>
            </a: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Prénom NOM</a:t>
            </a:r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467887" cy="1657120"/>
            <a:chOff x="1432479" y="5004993"/>
            <a:chExt cx="5467887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543149" y="6292781"/>
              <a:ext cx="1768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RENDEZ-VOUS SUR LE WEB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www.eramet.com</a:t>
              </a: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619587" y="6292781"/>
              <a:ext cx="1907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TÉLÉCHARGEZ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NOTRE APPLICATION FINANCE</a:t>
              </a: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632039" y="6292781"/>
              <a:ext cx="12683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RETROUVEZ-NOUS</a:t>
              </a:r>
            </a:p>
            <a:p>
              <a:pPr algn="ctr" defTabSz="457200"/>
              <a:r>
                <a:rPr lang="fr-FR" sz="900" dirty="0">
                  <a:solidFill>
                    <a:prstClr val="white"/>
                  </a:solidFill>
                </a:rPr>
                <a:t>SUR LINKEDIN</a:t>
              </a: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2343062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 userDrawn="1"/>
        </p:nvGrpSpPr>
        <p:grpSpPr>
          <a:xfrm>
            <a:off x="7308857" y="4227236"/>
            <a:ext cx="1382563" cy="1382563"/>
            <a:chOff x="2217201" y="744513"/>
            <a:chExt cx="1382563" cy="1382563"/>
          </a:xfrm>
        </p:grpSpPr>
        <p:sp>
          <p:nvSpPr>
            <p:cNvPr id="25" name="Oval 2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6AB732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7308857" y="3395442"/>
            <a:ext cx="338678" cy="82231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 userDrawn="1"/>
        </p:nvSpPr>
        <p:spPr>
          <a:xfrm>
            <a:off x="7124339" y="534314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6AB732"/>
                </a:solidFill>
              </a:rPr>
              <a:t>Ni</a:t>
            </a:r>
            <a:endParaRPr lang="fr-FR" sz="3600" b="1" dirty="0">
              <a:solidFill>
                <a:srgbClr val="6AB732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8" name="Picture 17" descr="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250" y="541370"/>
            <a:ext cx="2822260" cy="281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05257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Ni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3580847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13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6AB732"/>
                </a:solidFill>
              </a:defRPr>
            </a:lvl1pPr>
            <a:lvl2pPr marL="742950" indent="-285750">
              <a:buClr>
                <a:srgbClr val="6AB732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6AB732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30030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Ni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6AB732"/>
                </a:solidFill>
              </a:defRPr>
            </a:lvl1pPr>
            <a:lvl2pPr marL="742950" indent="-285750">
              <a:buClr>
                <a:srgbClr val="6AB732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6AB732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81635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6" name="Oval 2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752819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122680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727271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519554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711577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145457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029708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523773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053850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24" name="Straight Connector 23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29" name="Straight Connector 28"/>
          <p:cNvCxnSpPr/>
          <p:nvPr userDrawn="1"/>
        </p:nvCxnSpPr>
        <p:spPr>
          <a:xfrm flipH="1">
            <a:off x="2049843" y="3980457"/>
            <a:ext cx="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21B3EF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358561" y="4709051"/>
            <a:ext cx="1382563" cy="1382563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2423629" y="4486910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21B3EF"/>
                </a:solidFill>
              </a:rPr>
              <a:t>Mn</a:t>
            </a:r>
            <a:endParaRPr lang="fr-FR" sz="3600" b="1" dirty="0">
              <a:solidFill>
                <a:srgbClr val="21B3EF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7" name="Picture 16" descr="5-r70.png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44" y="1023219"/>
            <a:ext cx="2834451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23140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Mn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0515972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61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21B3EF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21B3EF"/>
                </a:solidFill>
              </a:defRPr>
            </a:lvl1pPr>
            <a:lvl2pPr marL="742950" indent="-285750">
              <a:buClr>
                <a:srgbClr val="21B3EF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4485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Mn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21B3EF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21B3EF"/>
                </a:solidFill>
              </a:defRPr>
            </a:lvl1pPr>
            <a:lvl2pPr marL="742950" indent="-285750">
              <a:buClr>
                <a:srgbClr val="21B3EF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2" name="Rectangle à coins arrondis 11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 smtClean="0">
                <a:solidFill>
                  <a:srgbClr val="21B3EF"/>
                </a:solidFill>
              </a:rPr>
              <a:t>Modifiez le style du Pied de page</a:t>
            </a:r>
            <a:endParaRPr lang="fr-FR" sz="2400" b="1" cap="all" dirty="0">
              <a:solidFill>
                <a:srgbClr val="21B3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29198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938005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887206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090368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3548771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422427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550583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626860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298004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231751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6" name="Oval 2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1" name="Picture 20" descr="8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058" y="3176009"/>
            <a:ext cx="2877120" cy="28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06933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6" name="Picture 25" descr="9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52" y="3151627"/>
            <a:ext cx="2877120" cy="287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63511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ll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F27019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68514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ll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F27019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27019"/>
                </a:solidFill>
              </a:defRPr>
            </a:lvl1pPr>
            <a:lvl2pPr marL="742950" indent="-285750">
              <a:buClr>
                <a:srgbClr val="F27019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 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12" name="Rectangle à coins arrondis 11"/>
          <p:cNvSpPr/>
          <p:nvPr userDrawn="1"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fr-FR" sz="2400" b="1" cap="all" dirty="0" smtClean="0">
                <a:solidFill>
                  <a:srgbClr val="F27019"/>
                </a:solidFill>
              </a:rPr>
              <a:t>Modifiez le style du Pied de page</a:t>
            </a:r>
            <a:endParaRPr lang="fr-FR" sz="2400" b="1" cap="all" dirty="0">
              <a:solidFill>
                <a:srgbClr val="F270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87960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7187483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5153762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629673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4990004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457404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6636455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24427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927588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3996299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8519665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0129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69525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55660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texte ou chiffre clé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19948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60136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47715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99909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10173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81296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/>
              <a:t>INSÉRER GRAPHIQUE</a:t>
            </a:r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66054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/>
              <a:t>INSÉRER TABLEAU</a:t>
            </a:r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/>
              <a:t>Insérer une légende</a:t>
            </a:r>
          </a:p>
          <a:p>
            <a:pPr lv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50444690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748055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F38A37A4-61A9-43D9-A33E-B4250843C5F6}" type="datetimeFigureOut">
              <a:rPr lang="fr-FR" smtClean="0">
                <a:solidFill>
                  <a:prstClr val="black"/>
                </a:solidFill>
              </a:rPr>
              <a:pPr defTabSz="457200"/>
              <a:t>02/02/2018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1BD-1B8A-458F-A6F5-83B739525C0E}" type="slidenum">
              <a:rPr>
                <a:solidFill>
                  <a:prstClr val="white"/>
                </a:solidFill>
              </a:rPr>
              <a:pPr/>
              <a:t>‹N°›</a:t>
            </a:fld>
            <a:endParaRPr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763385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27098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pic>
        <p:nvPicPr>
          <p:cNvPr id="12" name="Image 11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1295400" cy="751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527988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3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461900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texte ou chiffre clé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48742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602410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956188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198869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988392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427318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/>
              <a:t>INSÉRER GRAPHIQUE</a:t>
            </a:r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654064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/>
              <a:t>INSÉRER TABLEAU</a:t>
            </a:r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/>
              <a:t>Insérer une légende</a:t>
            </a:r>
          </a:p>
          <a:p>
            <a:pPr lv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460766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983212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F38A37A4-61A9-43D9-A33E-B4250843C5F6}" type="datetimeFigureOut">
              <a:rPr lang="fr-FR" smtClean="0">
                <a:solidFill>
                  <a:prstClr val="black"/>
                </a:solidFill>
              </a:rPr>
              <a:pPr defTabSz="457200"/>
              <a:t>02/02/2018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1BD-1B8A-458F-A6F5-83B739525C0E}" type="slidenum">
              <a:rPr>
                <a:solidFill>
                  <a:prstClr val="white"/>
                </a:solidFill>
              </a:rPr>
              <a:pPr/>
              <a:t>‹N°›</a:t>
            </a:fld>
            <a:endParaRPr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364298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1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TITRE DE LA PARTIE SUR PLUSIEURS LIGNES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SOUS-TITRE DE LA PARTIE</a:t>
            </a:r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>
                <a:solidFill>
                  <a:srgbClr val="DB001A"/>
                </a:solidFill>
              </a:rPr>
              <a:t>Group</a:t>
            </a: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3244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 5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7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236742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1" name="Diapositive think-cell" r:id="rId4" imgW="270" imgH="270" progId="TCLayout.ActiveDocument.1">
                  <p:embed/>
                </p:oleObj>
              </mc:Choice>
              <mc:Fallback>
                <p:oleObj name="Diapositive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Espace réservé du contenu 10"/>
          <p:cNvSpPr>
            <a:spLocks noGrp="1"/>
          </p:cNvSpPr>
          <p:nvPr>
            <p:ph sz="quarter" idx="12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 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7" name="Titre 4"/>
          <p:cNvSpPr>
            <a:spLocks noGrp="1"/>
          </p:cNvSpPr>
          <p:nvPr>
            <p:ph type="title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071146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texte ou chiffre clé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24098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5354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513477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631272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paysage</a:t>
            </a:r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797365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DÉTAILS, DESCRIPTIF, LÉGENDE</a:t>
            </a:r>
            <a:r>
              <a:rPr lang="en-US" dirty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CHIFFRE CLÉ</a:t>
            </a: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75%</a:t>
            </a: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/>
              <a:t>lorem ipsum</a:t>
            </a:r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/>
              <a:t>INSÉRER VISUEL - portrait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391512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/>
              <a:t>INSÉRER GRAPHIQUE</a:t>
            </a:r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197479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rgbClr val="1D252B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/>
              <a:t>TITRE DE LA PAGE SUR DEUX LIGNES MAXIMUM</a:t>
            </a:r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/>
              <a:t>INSÉRER TABLEAU</a:t>
            </a:r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/>
              <a:t>Insérer une légende</a:t>
            </a:r>
          </a:p>
          <a:p>
            <a:pPr lv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4710886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9781366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F38A37A4-61A9-43D9-A33E-B4250843C5F6}" type="datetimeFigureOut">
              <a:rPr lang="fr-FR" smtClean="0">
                <a:solidFill>
                  <a:prstClr val="black"/>
                </a:solidFill>
              </a:rPr>
              <a:pPr defTabSz="457200"/>
              <a:t>02/02/2018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541BD-1B8A-458F-A6F5-83B739525C0E}" type="slidenum">
              <a:rPr>
                <a:solidFill>
                  <a:prstClr val="white"/>
                </a:solidFill>
              </a:rPr>
              <a:pPr/>
              <a:t>‹N°›</a:t>
            </a:fld>
            <a:endParaRPr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56636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 WeMoo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5714587"/>
          </a:xfrm>
          <a:prstGeom prst="rect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543790" y="3128630"/>
            <a:ext cx="2554912" cy="804318"/>
          </a:xfrm>
          <a:prstGeom prst="rect">
            <a:avLst/>
          </a:prstGeom>
        </p:spPr>
        <p:txBody>
          <a:bodyPr vert="horz" anchor="t"/>
          <a:lstStyle>
            <a:lvl1pPr marL="0" indent="0" algn="ctr">
              <a:lnSpc>
                <a:spcPct val="90000"/>
              </a:lnSpc>
              <a:buNone/>
              <a:defRPr sz="2400" b="0" spc="-150">
                <a:solidFill>
                  <a:srgbClr val="FFFFFF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5543790" y="3932948"/>
            <a:ext cx="2554912" cy="253523"/>
          </a:xfrm>
          <a:prstGeom prst="rect">
            <a:avLst/>
          </a:prstGeom>
          <a:noFill/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1" spc="0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6100" y="6004115"/>
            <a:ext cx="8051800" cy="584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212"/>
          <a:stretch/>
        </p:blipFill>
        <p:spPr>
          <a:xfrm>
            <a:off x="-1" y="137780"/>
            <a:ext cx="4666171" cy="5981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520602" y="1510301"/>
            <a:ext cx="2578100" cy="135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65122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 NeWa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0" y="0"/>
            <a:ext cx="9144000" cy="5714587"/>
          </a:xfrm>
          <a:prstGeom prst="rect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543790" y="3128630"/>
            <a:ext cx="2554912" cy="804318"/>
          </a:xfrm>
          <a:prstGeom prst="rect">
            <a:avLst/>
          </a:prstGeom>
        </p:spPr>
        <p:txBody>
          <a:bodyPr vert="horz" anchor="t"/>
          <a:lstStyle>
            <a:lvl1pPr marL="0" indent="0" algn="ctr">
              <a:lnSpc>
                <a:spcPct val="90000"/>
              </a:lnSpc>
              <a:buNone/>
              <a:defRPr sz="2400" b="0" spc="-150">
                <a:solidFill>
                  <a:srgbClr val="FFFFFF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5543790" y="3932948"/>
            <a:ext cx="2554912" cy="253523"/>
          </a:xfrm>
          <a:prstGeom prst="rect">
            <a:avLst/>
          </a:prstGeom>
          <a:noFill/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1" spc="0">
                <a:solidFill>
                  <a:srgbClr val="FFFFF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31" name="Picture 3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212"/>
          <a:stretch/>
        </p:blipFill>
        <p:spPr>
          <a:xfrm>
            <a:off x="-1" y="137780"/>
            <a:ext cx="4666171" cy="59817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0551"/>
          <a:stretch/>
        </p:blipFill>
        <p:spPr>
          <a:xfrm>
            <a:off x="7864432" y="6004115"/>
            <a:ext cx="760846" cy="5842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384971" y="2123697"/>
            <a:ext cx="2768600" cy="73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6329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228970" y="2563132"/>
            <a:ext cx="3184552" cy="873765"/>
          </a:xfrm>
          <a:prstGeom prst="rect">
            <a:avLst/>
          </a:prstGeom>
        </p:spPr>
        <p:txBody>
          <a:bodyPr vert="horz" anchor="t"/>
          <a:lstStyle>
            <a:lvl1pPr marL="0" indent="0" algn="ctr">
              <a:lnSpc>
                <a:spcPct val="90000"/>
              </a:lnSpc>
              <a:buNone/>
              <a:defRPr sz="2800" b="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5228970" y="3446819"/>
            <a:ext cx="3184552" cy="253523"/>
          </a:xfrm>
          <a:prstGeom prst="rect">
            <a:avLst/>
          </a:prstGeom>
          <a:solidFill>
            <a:srgbClr val="FFFFFF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1" spc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10" name="Picture 9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748" y="5856440"/>
            <a:ext cx="2376000" cy="8718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50" y="0"/>
            <a:ext cx="456565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4" cstate="print">
            <a:alphaModFix amt="59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77" b="36735"/>
          <a:stretch/>
        </p:blipFill>
        <p:spPr>
          <a:xfrm>
            <a:off x="6350" y="2081253"/>
            <a:ext cx="4619701" cy="477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625083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228970" y="2563132"/>
            <a:ext cx="3184552" cy="873765"/>
          </a:xfrm>
          <a:prstGeom prst="rect">
            <a:avLst/>
          </a:prstGeom>
        </p:spPr>
        <p:txBody>
          <a:bodyPr vert="horz" anchor="t"/>
          <a:lstStyle>
            <a:lvl1pPr marL="0" indent="0" algn="ctr">
              <a:lnSpc>
                <a:spcPct val="90000"/>
              </a:lnSpc>
              <a:buNone/>
              <a:defRPr sz="2800" b="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5228970" y="3446819"/>
            <a:ext cx="3184552" cy="253523"/>
          </a:xfrm>
          <a:prstGeom prst="rect">
            <a:avLst/>
          </a:prstGeom>
          <a:solidFill>
            <a:srgbClr val="FFFFFF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1" spc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10" name="Picture 9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748" y="5856440"/>
            <a:ext cx="2376000" cy="871878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1913116" y="2626857"/>
            <a:ext cx="757551" cy="798193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lnSpc>
                <a:spcPct val="90000"/>
              </a:lnSpc>
              <a:buNone/>
              <a:defRPr sz="4800" b="0" spc="-15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3" name="Oval 2"/>
          <p:cNvSpPr/>
          <p:nvPr userDrawn="1"/>
        </p:nvSpPr>
        <p:spPr>
          <a:xfrm>
            <a:off x="1666830" y="2400892"/>
            <a:ext cx="1250122" cy="1250122"/>
          </a:xfrm>
          <a:prstGeom prst="ellipse">
            <a:avLst/>
          </a:prstGeom>
          <a:noFill/>
          <a:ln w="3810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print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628" t="23860" b="10296"/>
          <a:stretch/>
        </p:blipFill>
        <p:spPr>
          <a:xfrm>
            <a:off x="0" y="0"/>
            <a:ext cx="49781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3789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9" name="Oval 18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pic>
        <p:nvPicPr>
          <p:cNvPr id="12" name="Picture 11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315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3" name="Picture 22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4" name="Oval 13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4677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2" name="Picture 21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1" name="Oval 10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935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pic>
        <p:nvPicPr>
          <p:cNvPr id="19" name="Picture 18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2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Oval 10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67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2" name="Picture 21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1" name="Oval 10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301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5" name="Picture 24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4" name="Oval 13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8015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5" name="Picture 24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4" name="Oval 13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39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9" name="Picture 18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9" name="Oval 8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07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619278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5791228"/>
            <a:ext cx="6337300" cy="400050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8016279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9" name="Picture 18" descr="ERAMET et neways_FR_roug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92" y="6014851"/>
            <a:ext cx="1663108" cy="610281"/>
          </a:xfrm>
          <a:prstGeom prst="rect">
            <a:avLst/>
          </a:prstGeom>
        </p:spPr>
      </p:pic>
      <p:sp>
        <p:nvSpPr>
          <p:cNvPr id="10" name="Oval 9"/>
          <p:cNvSpPr/>
          <p:nvPr userDrawn="1"/>
        </p:nvSpPr>
        <p:spPr>
          <a:xfrm>
            <a:off x="8398447" y="218178"/>
            <a:ext cx="654884" cy="654884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9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803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55362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/ TITLE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/ SUB-TITLE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fr-FR" sz="1100" b="1" dirty="0" smtClean="0">
                <a:solidFill>
                  <a:srgbClr val="DB001A"/>
                </a:solidFill>
              </a:rPr>
              <a:t>Group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30060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sans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Titre 4"/>
          <p:cNvSpPr>
            <a:spLocks noGrp="1"/>
          </p:cNvSpPr>
          <p:nvPr>
            <p:ph type="title" hasCustomPrompt="1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DB001A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Titre / TITLE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 hasCustomPrompt="1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 baseline="0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/ </a:t>
            </a:r>
            <a:r>
              <a:rPr lang="fr-FR" dirty="0" err="1" smtClean="0"/>
              <a:t>Modify</a:t>
            </a:r>
            <a:r>
              <a:rPr lang="fr-FR" dirty="0" smtClean="0"/>
              <a:t> the </a:t>
            </a:r>
            <a:r>
              <a:rPr lang="fr-FR" dirty="0" err="1" smtClean="0"/>
              <a:t>text</a:t>
            </a:r>
            <a:r>
              <a:rPr lang="fr-FR" dirty="0" smtClean="0"/>
              <a:t> style</a:t>
            </a:r>
          </a:p>
          <a:p>
            <a:pPr lvl="1"/>
            <a:r>
              <a:rPr lang="fr-FR" dirty="0" smtClean="0"/>
              <a:t> Deuxième niveau/Second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2"/>
            <a:r>
              <a:rPr lang="fr-FR" dirty="0" smtClean="0"/>
              <a:t>Troisième niveau/</a:t>
            </a:r>
            <a:r>
              <a:rPr lang="fr-FR" dirty="0" err="1" smtClean="0"/>
              <a:t>Third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3"/>
            <a:r>
              <a:rPr lang="fr-FR" dirty="0" smtClean="0"/>
              <a:t>Quatrième niveau/</a:t>
            </a:r>
            <a:r>
              <a:rPr lang="fr-FR" dirty="0" err="1" smtClean="0"/>
              <a:t>Fourth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4"/>
            <a:r>
              <a:rPr lang="fr-FR" dirty="0" smtClean="0"/>
              <a:t>Cinquième niveau/</a:t>
            </a:r>
            <a:r>
              <a:rPr lang="fr-FR" dirty="0" err="1" smtClean="0"/>
              <a:t>Fith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86572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Corp avec Pied d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>
                <a:solidFill>
                  <a:prstClr val="white"/>
                </a:solidFill>
              </a:rPr>
              <a:pPr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7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8" name="Picture 16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457200"/>
            <a:r>
              <a:rPr lang="fr-FR" sz="700" b="1" dirty="0" smtClean="0">
                <a:solidFill>
                  <a:srgbClr val="DB001A"/>
                </a:solidFill>
              </a:rPr>
              <a:t>Group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oter Placeholder 2"/>
          <p:cNvSpPr txBox="1">
            <a:spLocks/>
          </p:cNvSpPr>
          <p:nvPr userDrawn="1"/>
        </p:nvSpPr>
        <p:spPr>
          <a:xfrm>
            <a:off x="47069" y="6646340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lang="fr-FR"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Titre 4"/>
          <p:cNvSpPr>
            <a:spLocks noGrp="1"/>
          </p:cNvSpPr>
          <p:nvPr>
            <p:ph type="title" hasCustomPrompt="1"/>
          </p:nvPr>
        </p:nvSpPr>
        <p:spPr>
          <a:xfrm>
            <a:off x="252480" y="274638"/>
            <a:ext cx="7596000" cy="461665"/>
          </a:xfrm>
          <a:prstGeom prst="rect">
            <a:avLst/>
          </a:prstGeom>
          <a:solidFill>
            <a:srgbClr val="DB001A"/>
          </a:solidFill>
        </p:spPr>
        <p:txBody>
          <a:bodyPr>
            <a:spAutoFit/>
          </a:bodyPr>
          <a:lstStyle>
            <a:lvl1pPr>
              <a:defRPr sz="2400" b="1" i="0" cap="all" baseline="0">
                <a:solidFill>
                  <a:schemeClr val="bg1"/>
                </a:solidFill>
                <a:latin typeface="Albertus Extra Bold" pitchFamily="34" charset="0"/>
              </a:defRPr>
            </a:lvl1pPr>
          </a:lstStyle>
          <a:p>
            <a:r>
              <a:rPr lang="fr-FR" dirty="0" smtClean="0"/>
              <a:t>Titre / TITLE</a:t>
            </a:r>
            <a:endParaRPr lang="en-US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2" hasCustomPrompt="1"/>
          </p:nvPr>
        </p:nvSpPr>
        <p:spPr>
          <a:xfrm>
            <a:off x="220663" y="1246188"/>
            <a:ext cx="8008937" cy="4351337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rabicPeriod"/>
              <a:defRPr sz="2000" b="1" baseline="0">
                <a:solidFill>
                  <a:srgbClr val="FF0000"/>
                </a:solidFill>
              </a:defRPr>
            </a:lvl1pPr>
            <a:lvl2pPr marL="742950" indent="-285750">
              <a:buClr>
                <a:srgbClr val="FF0000"/>
              </a:buClr>
              <a:buFont typeface="Wingdings" panose="05000000000000000000" pitchFamily="2" charset="2"/>
              <a:buChar char="Ø"/>
              <a:defRPr sz="1800" b="1" i="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Modifiez les styles du texte / </a:t>
            </a:r>
            <a:r>
              <a:rPr lang="fr-FR" dirty="0" err="1" smtClean="0"/>
              <a:t>Modify</a:t>
            </a:r>
            <a:r>
              <a:rPr lang="fr-FR" dirty="0" smtClean="0"/>
              <a:t> the </a:t>
            </a:r>
            <a:r>
              <a:rPr lang="fr-FR" dirty="0" err="1" smtClean="0"/>
              <a:t>text</a:t>
            </a:r>
            <a:r>
              <a:rPr lang="fr-FR" dirty="0" smtClean="0"/>
              <a:t> style</a:t>
            </a:r>
          </a:p>
          <a:p>
            <a:pPr lvl="1"/>
            <a:r>
              <a:rPr lang="fr-FR" dirty="0" smtClean="0"/>
              <a:t> Deuxième niveau/Second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2"/>
            <a:r>
              <a:rPr lang="fr-FR" dirty="0" smtClean="0"/>
              <a:t>Troisième niveau/</a:t>
            </a:r>
            <a:r>
              <a:rPr lang="fr-FR" dirty="0" err="1" smtClean="0"/>
              <a:t>Third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3"/>
            <a:r>
              <a:rPr lang="fr-FR" dirty="0" smtClean="0"/>
              <a:t>Quatrième niveau/</a:t>
            </a:r>
            <a:r>
              <a:rPr lang="fr-FR" dirty="0" err="1" smtClean="0"/>
              <a:t>Fourth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fr-FR" dirty="0" smtClean="0"/>
          </a:p>
          <a:p>
            <a:pPr lvl="4"/>
            <a:r>
              <a:rPr lang="fr-FR" dirty="0" smtClean="0"/>
              <a:t>Cinquième niveau/</a:t>
            </a:r>
            <a:r>
              <a:rPr lang="fr-FR" dirty="0" err="1" smtClean="0"/>
              <a:t>Fith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890359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- CONTACT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 defTabSz="457200"/>
            <a:r>
              <a:rPr lang="fr-FR" sz="1100" dirty="0" smtClean="0">
                <a:solidFill>
                  <a:prstClr val="white"/>
                </a:solidFill>
                <a:cs typeface="Arial"/>
              </a:rPr>
              <a:t>CONTACT</a:t>
            </a:r>
            <a:endParaRPr lang="fr-FR" sz="1100" dirty="0">
              <a:solidFill>
                <a:prstClr val="white"/>
              </a:solidFill>
              <a:cs typeface="Arial"/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Prénom NOM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294818" cy="1657120"/>
            <a:chOff x="1432479" y="5004993"/>
            <a:chExt cx="5294818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847829" y="6292781"/>
              <a:ext cx="1159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SEE YOU ONLINE</a:t>
              </a:r>
            </a:p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www.eramet.com</a:t>
              </a:r>
              <a:endParaRPr lang="fr-FR" sz="900" dirty="0">
                <a:solidFill>
                  <a:prstClr val="white"/>
                </a:solidFill>
              </a:endParaRP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956229" y="6292781"/>
              <a:ext cx="1234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DOWNLOAD</a:t>
              </a:r>
            </a:p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OUR FINANCE APP</a:t>
              </a:r>
              <a:endParaRPr lang="fr-FR" sz="900" dirty="0">
                <a:solidFill>
                  <a:prstClr val="white"/>
                </a:solidFill>
              </a:endParaRP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805106" y="6292781"/>
              <a:ext cx="9221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SEE YOU</a:t>
              </a:r>
            </a:p>
            <a:p>
              <a:pPr algn="ctr" defTabSz="457200"/>
              <a:r>
                <a:rPr lang="fr-FR" sz="900" dirty="0" smtClean="0">
                  <a:solidFill>
                    <a:prstClr val="white"/>
                  </a:solidFill>
                </a:rPr>
                <a:t>ON LINKEDIN</a:t>
              </a:r>
              <a:endParaRPr lang="fr-FR" sz="900" dirty="0">
                <a:solidFill>
                  <a:prstClr val="white"/>
                </a:solidFill>
              </a:endParaRP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  <p:pic>
        <p:nvPicPr>
          <p:cNvPr id="18" name="Picture 3" descr="R:\LOGOS ET CHARTE GRAPHIQUE\ERAMET_signature_Alliages_Minerais_Hommes\quadri\Alloys ores and people - Logo eramet_uk.jpg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8000" y="1407759"/>
            <a:ext cx="1368000" cy="933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605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oleObject" Target="../embeddings/oleObject3.bin"/><Relationship Id="rId5" Type="http://schemas.openxmlformats.org/officeDocument/2006/relationships/slideLayout" Target="../slideLayouts/slideLayout17.xml"/><Relationship Id="rId10" Type="http://schemas.openxmlformats.org/officeDocument/2006/relationships/tags" Target="../tags/tag3.xml"/><Relationship Id="rId4" Type="http://schemas.openxmlformats.org/officeDocument/2006/relationships/slideLayout" Target="../slideLayouts/slideLayout16.xml"/><Relationship Id="rId9" Type="http://schemas.openxmlformats.org/officeDocument/2006/relationships/vmlDrawing" Target="../drawings/vmlDrawing3.v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21.xml"/><Relationship Id="rId16" Type="http://schemas.openxmlformats.org/officeDocument/2006/relationships/oleObject" Target="../embeddings/oleObject5.bin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tags" Target="../tags/tag5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vmlDrawing" Target="../drawings/vmlDrawing5.v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33.xml"/><Relationship Id="rId16" Type="http://schemas.openxmlformats.org/officeDocument/2006/relationships/oleObject" Target="../embeddings/oleObject7.bin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tags" Target="../tags/tag7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vmlDrawing" Target="../drawings/vmlDrawing7.v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45.xml"/><Relationship Id="rId16" Type="http://schemas.openxmlformats.org/officeDocument/2006/relationships/oleObject" Target="../embeddings/oleObject9.bin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tags" Target="../tags/tag9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vmlDrawing" Target="../drawings/vmlDrawing9.v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71.xml"/><Relationship Id="rId16" Type="http://schemas.openxmlformats.org/officeDocument/2006/relationships/oleObject" Target="../embeddings/oleObject11.bin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tags" Target="../tags/tag11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vmlDrawing" Target="../drawings/vmlDrawing11.v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slideLayout" Target="../slideLayouts/slideLayout93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83.xml"/><Relationship Id="rId16" Type="http://schemas.openxmlformats.org/officeDocument/2006/relationships/oleObject" Target="../embeddings/oleObject13.bin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5" Type="http://schemas.openxmlformats.org/officeDocument/2006/relationships/tags" Target="../tags/tag13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Relationship Id="rId14" Type="http://schemas.openxmlformats.org/officeDocument/2006/relationships/vmlDrawing" Target="../drawings/vmlDrawing13.v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theme" Target="../theme/theme9.xml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oleObject" Target="../embeddings/oleObject15.bin"/><Relationship Id="rId5" Type="http://schemas.openxmlformats.org/officeDocument/2006/relationships/slideLayout" Target="../slideLayouts/slideLayout98.xml"/><Relationship Id="rId10" Type="http://schemas.openxmlformats.org/officeDocument/2006/relationships/tags" Target="../tags/tag15.xml"/><Relationship Id="rId4" Type="http://schemas.openxmlformats.org/officeDocument/2006/relationships/slideLayout" Target="../slideLayouts/slideLayout97.xml"/><Relationship Id="rId9" Type="http://schemas.openxmlformats.org/officeDocument/2006/relationships/vmlDrawing" Target="../drawings/vmlDrawing15.v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102.xml"/><Relationship Id="rId16" Type="http://schemas.openxmlformats.org/officeDocument/2006/relationships/oleObject" Target="../embeddings/oleObject17.bin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tags" Target="../tags/tag17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vmlDrawing" Target="../drawings/vmlDrawing17.v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slideLayout" Target="../slideLayouts/slideLayout124.xml"/><Relationship Id="rId17" Type="http://schemas.openxmlformats.org/officeDocument/2006/relationships/image" Target="../media/image9.emf"/><Relationship Id="rId2" Type="http://schemas.openxmlformats.org/officeDocument/2006/relationships/slideLayout" Target="../slideLayouts/slideLayout114.xml"/><Relationship Id="rId16" Type="http://schemas.openxmlformats.org/officeDocument/2006/relationships/oleObject" Target="../embeddings/oleObject19.bin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5" Type="http://schemas.openxmlformats.org/officeDocument/2006/relationships/tags" Target="../tags/tag19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Relationship Id="rId14" Type="http://schemas.openxmlformats.org/officeDocument/2006/relationships/vmlDrawing" Target="../drawings/vmlDrawing19.v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13" Type="http://schemas.openxmlformats.org/officeDocument/2006/relationships/slideLayout" Target="../slideLayouts/slideLayout137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5" Type="http://schemas.openxmlformats.org/officeDocument/2006/relationships/theme" Target="../theme/theme12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Relationship Id="rId14" Type="http://schemas.openxmlformats.org/officeDocument/2006/relationships/slideLayout" Target="../slideLayouts/slideLayout138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6.xml"/><Relationship Id="rId13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1.xml"/><Relationship Id="rId7" Type="http://schemas.openxmlformats.org/officeDocument/2006/relationships/slideLayout" Target="../slideLayouts/slideLayout145.xml"/><Relationship Id="rId12" Type="http://schemas.openxmlformats.org/officeDocument/2006/relationships/slideLayout" Target="../slideLayouts/slideLayout150.xml"/><Relationship Id="rId2" Type="http://schemas.openxmlformats.org/officeDocument/2006/relationships/slideLayout" Target="../slideLayouts/slideLayout140.xml"/><Relationship Id="rId1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44.xml"/><Relationship Id="rId11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142.xml"/><Relationship Id="rId9" Type="http://schemas.openxmlformats.org/officeDocument/2006/relationships/slideLayout" Target="../slideLayouts/slideLayout147.xml"/><Relationship Id="rId14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9.xml"/><Relationship Id="rId13" Type="http://schemas.openxmlformats.org/officeDocument/2006/relationships/slideLayout" Target="../slideLayouts/slideLayout164.xml"/><Relationship Id="rId18" Type="http://schemas.openxmlformats.org/officeDocument/2006/relationships/image" Target="../media/image9.emf"/><Relationship Id="rId3" Type="http://schemas.openxmlformats.org/officeDocument/2006/relationships/slideLayout" Target="../slideLayouts/slideLayout154.xml"/><Relationship Id="rId7" Type="http://schemas.openxmlformats.org/officeDocument/2006/relationships/slideLayout" Target="../slideLayouts/slideLayout158.xml"/><Relationship Id="rId12" Type="http://schemas.openxmlformats.org/officeDocument/2006/relationships/slideLayout" Target="../slideLayouts/slideLayout163.xml"/><Relationship Id="rId17" Type="http://schemas.openxmlformats.org/officeDocument/2006/relationships/oleObject" Target="../embeddings/oleObject21.bin"/><Relationship Id="rId2" Type="http://schemas.openxmlformats.org/officeDocument/2006/relationships/slideLayout" Target="../slideLayouts/slideLayout153.xml"/><Relationship Id="rId16" Type="http://schemas.openxmlformats.org/officeDocument/2006/relationships/tags" Target="../tags/tag21.xml"/><Relationship Id="rId1" Type="http://schemas.openxmlformats.org/officeDocument/2006/relationships/slideLayout" Target="../slideLayouts/slideLayout152.xml"/><Relationship Id="rId6" Type="http://schemas.openxmlformats.org/officeDocument/2006/relationships/slideLayout" Target="../slideLayouts/slideLayout157.xml"/><Relationship Id="rId11" Type="http://schemas.openxmlformats.org/officeDocument/2006/relationships/slideLayout" Target="../slideLayouts/slideLayout162.xml"/><Relationship Id="rId5" Type="http://schemas.openxmlformats.org/officeDocument/2006/relationships/slideLayout" Target="../slideLayouts/slideLayout156.xml"/><Relationship Id="rId15" Type="http://schemas.openxmlformats.org/officeDocument/2006/relationships/vmlDrawing" Target="../drawings/vmlDrawing21.vml"/><Relationship Id="rId10" Type="http://schemas.openxmlformats.org/officeDocument/2006/relationships/slideLayout" Target="../slideLayouts/slideLayout161.xml"/><Relationship Id="rId4" Type="http://schemas.openxmlformats.org/officeDocument/2006/relationships/slideLayout" Target="../slideLayouts/slideLayout155.xml"/><Relationship Id="rId9" Type="http://schemas.openxmlformats.org/officeDocument/2006/relationships/slideLayout" Target="../slideLayouts/slideLayout160.xml"/><Relationship Id="rId14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slideLayout" Target="../slideLayouts/slideLayout177.xml"/><Relationship Id="rId18" Type="http://schemas.openxmlformats.org/officeDocument/2006/relationships/image" Target="../media/image5.emf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17" Type="http://schemas.openxmlformats.org/officeDocument/2006/relationships/oleObject" Target="../embeddings/oleObject23.bin"/><Relationship Id="rId2" Type="http://schemas.openxmlformats.org/officeDocument/2006/relationships/slideLayout" Target="../slideLayouts/slideLayout166.xml"/><Relationship Id="rId16" Type="http://schemas.openxmlformats.org/officeDocument/2006/relationships/tags" Target="../tags/tag23.xml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5" Type="http://schemas.openxmlformats.org/officeDocument/2006/relationships/vmlDrawing" Target="../drawings/vmlDrawing23.vml"/><Relationship Id="rId10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Relationship Id="rId14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5.xml"/><Relationship Id="rId13" Type="http://schemas.openxmlformats.org/officeDocument/2006/relationships/slideLayout" Target="../slideLayouts/slideLayout190.xml"/><Relationship Id="rId3" Type="http://schemas.openxmlformats.org/officeDocument/2006/relationships/slideLayout" Target="../slideLayouts/slideLayout180.xml"/><Relationship Id="rId7" Type="http://schemas.openxmlformats.org/officeDocument/2006/relationships/slideLayout" Target="../slideLayouts/slideLayout184.xml"/><Relationship Id="rId12" Type="http://schemas.openxmlformats.org/officeDocument/2006/relationships/slideLayout" Target="../slideLayouts/slideLayout189.xml"/><Relationship Id="rId2" Type="http://schemas.openxmlformats.org/officeDocument/2006/relationships/slideLayout" Target="../slideLayouts/slideLayout179.xml"/><Relationship Id="rId1" Type="http://schemas.openxmlformats.org/officeDocument/2006/relationships/slideLayout" Target="../slideLayouts/slideLayout178.xml"/><Relationship Id="rId6" Type="http://schemas.openxmlformats.org/officeDocument/2006/relationships/slideLayout" Target="../slideLayouts/slideLayout183.xml"/><Relationship Id="rId11" Type="http://schemas.openxmlformats.org/officeDocument/2006/relationships/slideLayout" Target="../slideLayouts/slideLayout188.xml"/><Relationship Id="rId5" Type="http://schemas.openxmlformats.org/officeDocument/2006/relationships/slideLayout" Target="../slideLayouts/slideLayout182.xml"/><Relationship Id="rId15" Type="http://schemas.openxmlformats.org/officeDocument/2006/relationships/theme" Target="../theme/theme16.xml"/><Relationship Id="rId10" Type="http://schemas.openxmlformats.org/officeDocument/2006/relationships/slideLayout" Target="../slideLayouts/slideLayout187.xml"/><Relationship Id="rId4" Type="http://schemas.openxmlformats.org/officeDocument/2006/relationships/slideLayout" Target="../slideLayouts/slideLayout181.xml"/><Relationship Id="rId9" Type="http://schemas.openxmlformats.org/officeDocument/2006/relationships/slideLayout" Target="../slideLayouts/slideLayout186.xml"/><Relationship Id="rId14" Type="http://schemas.openxmlformats.org/officeDocument/2006/relationships/slideLayout" Target="../slideLayouts/slideLayout191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4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5" Type="http://schemas.openxmlformats.org/officeDocument/2006/relationships/theme" Target="../theme/theme17.xml"/><Relationship Id="rId4" Type="http://schemas.openxmlformats.org/officeDocument/2006/relationships/slideLayout" Target="../slideLayouts/slideLayout19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2369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828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5" r:id="rId11"/>
    <p:sldLayoutId id="2147483891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246496449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9" name="Diapositive think-cell" r:id="rId11" imgW="270" imgH="270" progId="TCLayout.ActiveDocument.1">
                  <p:embed/>
                </p:oleObj>
              </mc:Choice>
              <mc:Fallback>
                <p:oleObj name="Diapositive think-cell" r:id="rId11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1595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63604588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46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24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38988986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718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37249590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2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023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43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1126366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90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57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99172512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3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99189058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2" name="Diapositive think-cell" r:id="rId11" imgW="270" imgH="270" progId="TCLayout.ActiveDocument.1">
                  <p:embed/>
                </p:oleObj>
              </mc:Choice>
              <mc:Fallback>
                <p:oleObj name="Diapositive think-cell" r:id="rId11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850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419702241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89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149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61358181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7" name="Diapositive think-cell" r:id="rId16" imgW="270" imgH="270" progId="TCLayout.ActiveDocument.1">
                  <p:embed/>
                </p:oleObj>
              </mc:Choice>
              <mc:Fallback>
                <p:oleObj name="Diapositive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73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Last 10 year performance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835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611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>
            <p:custDataLst>
              <p:tags r:id="rId16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99" name="Diapositive think-cell" r:id="rId17" imgW="270" imgH="270" progId="TCLayout.ActiveDocument.1">
                  <p:embed/>
                </p:oleObj>
              </mc:Choice>
              <mc:Fallback>
                <p:oleObj name="Diapositive think-cell" r:id="rId1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>
                <a:solidFill>
                  <a:prstClr val="white"/>
                </a:solidFill>
              </a:rPr>
              <a:t>Last 10 year performance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306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  <p:sldLayoutId id="2147483842" r:id="rId13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 hidden="1"/>
          <p:cNvGraphicFramePr>
            <a:graphicFrameLocks noChangeAspect="1"/>
          </p:cNvGraphicFramePr>
          <p:nvPr>
            <p:custDataLst>
              <p:tags r:id="rId16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3" name="Diapositive think-cell" r:id="rId17" imgW="270" imgH="270" progId="TCLayout.ActiveDocument.1">
                  <p:embed/>
                </p:oleObj>
              </mc:Choice>
              <mc:Fallback>
                <p:oleObj name="Diapositive think-cell" r:id="rId1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>
                <a:solidFill>
                  <a:prstClr val="white"/>
                </a:solidFill>
              </a:rPr>
              <a:t>TITRE DE LA PRÉSENTATION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701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70" r:id="rId13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069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white"/>
                </a:solidFill>
              </a:rPr>
              <a:t>TITRE DE LA PRÉSENTATION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457200"/>
            <a:fld id="{B20DE93A-6C71-914E-B887-96385185B528}" type="slidenum">
              <a:rPr lang="en-US">
                <a:solidFill>
                  <a:prstClr val="white"/>
                </a:solidFill>
              </a:rPr>
              <a:pPr defTabSz="457200"/>
              <a:t>‹N°›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  <p:sldLayoutId id="2147483889" r:id="rId3"/>
    <p:sldLayoutId id="2147483890" r:id="rId4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4.xml"/><Relationship Id="rId5" Type="http://schemas.openxmlformats.org/officeDocument/2006/relationships/image" Target="../media/image27.pn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1.png"/><Relationship Id="rId7" Type="http://schemas.openxmlformats.org/officeDocument/2006/relationships/image" Target="../media/image34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6" Type="http://schemas.openxmlformats.org/officeDocument/2006/relationships/slide" Target="slide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4.xml"/><Relationship Id="rId5" Type="http://schemas.openxmlformats.org/officeDocument/2006/relationships/image" Target="../media/image27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CommercIAL</a:t>
            </a:r>
            <a:r>
              <a:rPr lang="fr-FR" dirty="0" smtClean="0"/>
              <a:t> &amp; Marchés</a:t>
            </a:r>
            <a:endParaRPr lang="fr-FR" dirty="0"/>
          </a:p>
        </p:txBody>
      </p:sp>
      <p:sp>
        <p:nvSpPr>
          <p:cNvPr id="6" name="Espace réservé du contenu 10"/>
          <p:cNvSpPr txBox="1">
            <a:spLocks/>
          </p:cNvSpPr>
          <p:nvPr/>
        </p:nvSpPr>
        <p:spPr>
          <a:xfrm>
            <a:off x="110671" y="990601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+mj-lt"/>
              <a:buNone/>
            </a:pPr>
            <a:r>
              <a:rPr lang="fr-FR" dirty="0" smtClean="0"/>
              <a:t>2017 a été marquée par…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Production 2017 en retrait par rapport à 2016 et inférieure à la demande :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400" dirty="0" smtClean="0"/>
              <a:t>Consommation du Stock Airbus.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400" dirty="0" smtClean="0"/>
              <a:t>Une crise majeure générée par nos retards chez nos clients </a:t>
            </a:r>
            <a:r>
              <a:rPr lang="fr-FR" sz="1400" dirty="0" smtClean="0">
                <a:sym typeface="Wingdings" panose="05000000000000000000" pitchFamily="2" charset="2"/>
              </a:rPr>
              <a:t> </a:t>
            </a:r>
            <a:r>
              <a:rPr lang="fr-FR" sz="1400" dirty="0" smtClean="0"/>
              <a:t>perte de confiance.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L’engagement de la qualification Safran.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Le démarrage d’EcoTitanium (8 lingots de qualification engagés).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fr-FR" sz="1800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7" name="Espace réservé du contenu 10"/>
          <p:cNvSpPr txBox="1">
            <a:spLocks/>
          </p:cNvSpPr>
          <p:nvPr/>
        </p:nvSpPr>
        <p:spPr>
          <a:xfrm>
            <a:off x="149266" y="2819401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+mj-lt"/>
              <a:buNone/>
            </a:pPr>
            <a:r>
              <a:rPr lang="fr-FR" dirty="0" smtClean="0"/>
              <a:t>Nos Marchés :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Evolution de la demande de Titane dans l’Aéronautique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Evolution des volumes de Titane chez Airbus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Opportunités de croissance</a:t>
            </a:r>
            <a:endParaRPr lang="fr-FR" sz="1800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8" name="Espace réservé du contenu 10"/>
          <p:cNvSpPr txBox="1">
            <a:spLocks/>
          </p:cNvSpPr>
          <p:nvPr/>
        </p:nvSpPr>
        <p:spPr>
          <a:xfrm>
            <a:off x="110671" y="4419600"/>
            <a:ext cx="8265559" cy="2046632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+mj-lt"/>
              <a:buNone/>
            </a:pPr>
            <a:r>
              <a:rPr lang="fr-FR" dirty="0" smtClean="0"/>
              <a:t>2018 sera l’année de…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La reconquête clients.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Les </a:t>
            </a:r>
            <a:r>
              <a:rPr lang="fr-FR" sz="1600" dirty="0">
                <a:solidFill>
                  <a:schemeClr val="tx1"/>
                </a:solidFill>
              </a:rPr>
              <a:t>premières livraisons de billettes </a:t>
            </a:r>
            <a:r>
              <a:rPr lang="fr-FR" sz="1600" dirty="0" smtClean="0">
                <a:solidFill>
                  <a:schemeClr val="tx1"/>
                </a:solidFill>
              </a:rPr>
              <a:t>issues de </a:t>
            </a:r>
            <a:r>
              <a:rPr lang="fr-FR" sz="1600" dirty="0">
                <a:solidFill>
                  <a:schemeClr val="tx1"/>
                </a:solidFill>
              </a:rPr>
              <a:t>lingots EcoTitanium : AMS 4928 et vers Pamiers (Bombardier).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Nouvelle phase de croissance avec de belles opportunités (brames pour tôles </a:t>
            </a:r>
            <a:r>
              <a:rPr lang="fr-FR" sz="1600" dirty="0" err="1" smtClean="0">
                <a:solidFill>
                  <a:schemeClr val="tx1"/>
                </a:solidFill>
              </a:rPr>
              <a:t>aéro</a:t>
            </a:r>
            <a:r>
              <a:rPr lang="fr-FR" sz="1600" dirty="0" smtClean="0">
                <a:solidFill>
                  <a:schemeClr val="tx1"/>
                </a:solidFill>
              </a:rPr>
              <a:t>, billettes pour </a:t>
            </a:r>
            <a:r>
              <a:rPr lang="fr-FR" sz="1600" dirty="0" smtClean="0">
                <a:solidFill>
                  <a:schemeClr val="tx1"/>
                </a:solidFill>
              </a:rPr>
              <a:t>filage/extrusion et laminage circulaire). </a:t>
            </a:r>
            <a:endParaRPr lang="fr-FR" sz="1600" dirty="0" smtClean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La diversification des clients et le début de nouvelles aventures…</a:t>
            </a:r>
            <a:endParaRPr lang="fr-FR" sz="1800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pic>
        <p:nvPicPr>
          <p:cNvPr id="45066" name="Picture 10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124200"/>
            <a:ext cx="1123950" cy="359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7" name="Picture 1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484085"/>
            <a:ext cx="927624" cy="30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1" name="Picture 1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785156"/>
            <a:ext cx="1059124" cy="246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156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830997"/>
          </a:xfrm>
        </p:spPr>
        <p:txBody>
          <a:bodyPr/>
          <a:lstStyle/>
          <a:p>
            <a:r>
              <a:rPr lang="fr-FR" dirty="0"/>
              <a:t>Evolution de la demande de Titane dans </a:t>
            </a:r>
            <a:r>
              <a:rPr lang="fr-FR" dirty="0" smtClean="0"/>
              <a:t>l’Aéronautique</a:t>
            </a:r>
            <a:endParaRPr lang="fr-FR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028326"/>
              </p:ext>
            </p:extLst>
          </p:nvPr>
        </p:nvGraphicFramePr>
        <p:xfrm>
          <a:off x="533400" y="1447800"/>
          <a:ext cx="80772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3029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76400" y="274638"/>
            <a:ext cx="6172080" cy="830997"/>
          </a:xfrm>
        </p:spPr>
        <p:txBody>
          <a:bodyPr/>
          <a:lstStyle/>
          <a:p>
            <a:r>
              <a:rPr lang="fr-FR" dirty="0" smtClean="0"/>
              <a:t>Evolution des volumes de titane chez airbus</a:t>
            </a:r>
            <a:endParaRPr lang="fr-F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295400"/>
            <a:ext cx="871537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029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Opportunités de Croissance</a:t>
            </a:r>
            <a:endParaRPr lang="fr-FR" dirty="0"/>
          </a:p>
        </p:txBody>
      </p:sp>
      <p:grpSp>
        <p:nvGrpSpPr>
          <p:cNvPr id="9" name="Groupe 8"/>
          <p:cNvGrpSpPr/>
          <p:nvPr/>
        </p:nvGrpSpPr>
        <p:grpSpPr>
          <a:xfrm>
            <a:off x="2057400" y="1334985"/>
            <a:ext cx="5715000" cy="3399153"/>
            <a:chOff x="2057400" y="1334985"/>
            <a:chExt cx="5715000" cy="3399153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1334985"/>
              <a:ext cx="5638800" cy="3138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4343400" y="1639785"/>
              <a:ext cx="3429000" cy="30943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710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691" y="2020784"/>
              <a:ext cx="1335224" cy="1103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7847" y="3466743"/>
              <a:ext cx="1385407" cy="800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470295"/>
            <a:ext cx="1143000" cy="867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Connecteur droit 10"/>
          <p:cNvCxnSpPr>
            <a:endCxn id="6" idx="1"/>
          </p:cNvCxnSpPr>
          <p:nvPr/>
        </p:nvCxnSpPr>
        <p:spPr>
          <a:xfrm flipH="1">
            <a:off x="2057400" y="2743200"/>
            <a:ext cx="533400" cy="161013"/>
          </a:xfrm>
          <a:prstGeom prst="line">
            <a:avLst/>
          </a:prstGeom>
          <a:ln w="19050" cmpd="sng">
            <a:solidFill>
              <a:schemeClr val="tx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7109" name="Picture 5" descr="C:\Users\patrick.delaborde\Downloads\SAF2017_0222692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4706428"/>
            <a:ext cx="2096108" cy="164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1" name="Picture 7" descr="Résultat de recherche d'images pour &quot;carter leap&quot;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510" y="4821038"/>
            <a:ext cx="1769176" cy="155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222" y="4932443"/>
            <a:ext cx="2057400" cy="1336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010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CommercIAL</a:t>
            </a:r>
            <a:r>
              <a:rPr lang="fr-FR" dirty="0" smtClean="0"/>
              <a:t> &amp; Marchés</a:t>
            </a:r>
            <a:endParaRPr lang="fr-FR" dirty="0"/>
          </a:p>
        </p:txBody>
      </p:sp>
      <p:sp>
        <p:nvSpPr>
          <p:cNvPr id="6" name="Espace réservé du contenu 10"/>
          <p:cNvSpPr txBox="1">
            <a:spLocks/>
          </p:cNvSpPr>
          <p:nvPr/>
        </p:nvSpPr>
        <p:spPr>
          <a:xfrm>
            <a:off x="110671" y="990601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+mj-lt"/>
              <a:buNone/>
            </a:pPr>
            <a:r>
              <a:rPr lang="fr-FR" dirty="0" smtClean="0"/>
              <a:t>2017 a été marquée par…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Production 2017 en retrait par rapport à 2016 et inférieure à la demande :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400" dirty="0" smtClean="0"/>
              <a:t>Consommation du Stock Airbus.</a:t>
            </a: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fr-FR" sz="1400" dirty="0" smtClean="0"/>
              <a:t>Une crise majeure générée par nos retards chez nos clients </a:t>
            </a:r>
            <a:r>
              <a:rPr lang="fr-FR" sz="1400" dirty="0" smtClean="0">
                <a:sym typeface="Wingdings" panose="05000000000000000000" pitchFamily="2" charset="2"/>
              </a:rPr>
              <a:t> </a:t>
            </a:r>
            <a:r>
              <a:rPr lang="fr-FR" sz="1400" dirty="0" smtClean="0"/>
              <a:t>perte de confiance.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L’engagement de la qualification Safran.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Le démarrage d’EcoTitanium (8 lingots de qualification engagés).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fr-FR" sz="1800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7" name="Espace réservé du contenu 10"/>
          <p:cNvSpPr txBox="1">
            <a:spLocks/>
          </p:cNvSpPr>
          <p:nvPr/>
        </p:nvSpPr>
        <p:spPr>
          <a:xfrm>
            <a:off x="149266" y="2819401"/>
            <a:ext cx="8653816" cy="1828800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+mj-lt"/>
              <a:buNone/>
            </a:pPr>
            <a:r>
              <a:rPr lang="fr-FR" dirty="0" smtClean="0"/>
              <a:t>Nos Marchés :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Evolution de la demande de Titane dans l’Aéronautique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Evolution des volumes de Titane chez Airbus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Opportunités de croissance</a:t>
            </a:r>
            <a:endParaRPr lang="fr-FR" sz="1800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sp>
        <p:nvSpPr>
          <p:cNvPr id="8" name="Espace réservé du contenu 10"/>
          <p:cNvSpPr txBox="1">
            <a:spLocks/>
          </p:cNvSpPr>
          <p:nvPr/>
        </p:nvSpPr>
        <p:spPr>
          <a:xfrm>
            <a:off x="110671" y="4419600"/>
            <a:ext cx="8265559" cy="2046632"/>
          </a:xfrm>
          <a:prstGeom prst="rect">
            <a:avLst/>
          </a:prstGeom>
        </p:spPr>
        <p:txBody>
          <a:bodyPr/>
          <a:lstStyle>
            <a:lvl1pPr marL="514350" indent="-514350" algn="l" defTabSz="457200" rtl="0" eaLnBrk="1" latinLnBrk="0" hangingPunct="1">
              <a:spcBef>
                <a:spcPct val="20000"/>
              </a:spcBef>
              <a:buFont typeface="+mj-lt"/>
              <a:buAutoNum type="arabicPeriod"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Wingdings" panose="05000000000000000000" pitchFamily="2" charset="2"/>
              <a:buChar char="Ø"/>
              <a:defRPr sz="1800" b="1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+mj-lt"/>
              <a:buNone/>
            </a:pPr>
            <a:r>
              <a:rPr lang="fr-FR" dirty="0" smtClean="0"/>
              <a:t>2018 sera l’année de…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La reconquête clients.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Les </a:t>
            </a:r>
            <a:r>
              <a:rPr lang="fr-FR" sz="1600" dirty="0">
                <a:solidFill>
                  <a:schemeClr val="tx1"/>
                </a:solidFill>
              </a:rPr>
              <a:t>premières livraisons de billettes </a:t>
            </a:r>
            <a:r>
              <a:rPr lang="fr-FR" sz="1600" dirty="0" smtClean="0">
                <a:solidFill>
                  <a:schemeClr val="tx1"/>
                </a:solidFill>
              </a:rPr>
              <a:t>issues de </a:t>
            </a:r>
            <a:r>
              <a:rPr lang="fr-FR" sz="1600" dirty="0">
                <a:solidFill>
                  <a:schemeClr val="tx1"/>
                </a:solidFill>
              </a:rPr>
              <a:t>lingots EcoTitanium : AMS 4928 et vers Pamiers (Bombardier).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Nouvelle phase de croissance avec de belles opportunités (brames pour tôles </a:t>
            </a:r>
            <a:r>
              <a:rPr lang="fr-FR" sz="1600" dirty="0" err="1" smtClean="0">
                <a:solidFill>
                  <a:schemeClr val="tx1"/>
                </a:solidFill>
              </a:rPr>
              <a:t>aéro</a:t>
            </a:r>
            <a:r>
              <a:rPr lang="fr-FR" sz="1600" dirty="0" smtClean="0">
                <a:solidFill>
                  <a:schemeClr val="tx1"/>
                </a:solidFill>
              </a:rPr>
              <a:t>, billettes pour </a:t>
            </a:r>
            <a:r>
              <a:rPr lang="fr-FR" sz="1600" dirty="0" smtClean="0">
                <a:solidFill>
                  <a:schemeClr val="tx1"/>
                </a:solidFill>
              </a:rPr>
              <a:t>filage/extrusion et laminage circulaire). </a:t>
            </a:r>
            <a:endParaRPr lang="fr-FR" sz="1600" dirty="0" smtClean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sz="1600" dirty="0" smtClean="0">
                <a:solidFill>
                  <a:schemeClr val="tx1"/>
                </a:solidFill>
              </a:rPr>
              <a:t>La diversification des clients et le début de nouvelles aventures…</a:t>
            </a:r>
            <a:endParaRPr lang="fr-FR" sz="1800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  <a:p>
            <a:pPr marL="457200" lvl="1" indent="0">
              <a:buFont typeface="Wingdings" panose="05000000000000000000" pitchFamily="2" charset="2"/>
              <a:buNone/>
            </a:pPr>
            <a:endParaRPr lang="fr-FR" dirty="0" smtClean="0"/>
          </a:p>
        </p:txBody>
      </p:sp>
      <p:pic>
        <p:nvPicPr>
          <p:cNvPr id="45066" name="Picture 10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124200"/>
            <a:ext cx="1123950" cy="359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7" name="Picture 1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484085"/>
            <a:ext cx="927624" cy="30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1" name="Picture 1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785156"/>
            <a:ext cx="1059124" cy="246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499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COUV - SOMMAIRE - CONTA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7_COUV - SOMMAIRE - CONTA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Contenu Mn (bleu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Contenu Ni (vert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Contenu All (oran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1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2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8_COUV - SOMMAIRE - CONTA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Contenu Ni (vert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1_Contenu Mn (bleu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1_Contenu All (oran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9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10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11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CORPORATE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3_Contenur Corp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11217</TotalTime>
  <Words>306</Words>
  <Application>Microsoft Office PowerPoint</Application>
  <PresentationFormat>Affichage à l'écran (4:3)</PresentationFormat>
  <Paragraphs>39</Paragraphs>
  <Slides>5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17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23" baseType="lpstr">
      <vt:lpstr>COUV - SOMMAIRE - CONTACT</vt:lpstr>
      <vt:lpstr>7_COUV - SOMMAIRE - CONTACT</vt:lpstr>
      <vt:lpstr>Contenur Corp (rouge)</vt:lpstr>
      <vt:lpstr>Contenu Mn (bleu)</vt:lpstr>
      <vt:lpstr>Contenu Ni (vert)</vt:lpstr>
      <vt:lpstr>Contenu All (orange)</vt:lpstr>
      <vt:lpstr>1_Contenur Corp (rouge)</vt:lpstr>
      <vt:lpstr>2_Contenur Corp (rouge)</vt:lpstr>
      <vt:lpstr>8_COUV - SOMMAIRE - CONTACT</vt:lpstr>
      <vt:lpstr>1_Contenu Ni (vert)</vt:lpstr>
      <vt:lpstr>1_Contenu Mn (bleu)</vt:lpstr>
      <vt:lpstr>1_Contenu All (orange)</vt:lpstr>
      <vt:lpstr>9_Contenur Corp (rouge)</vt:lpstr>
      <vt:lpstr>10_Contenur Corp (rouge)</vt:lpstr>
      <vt:lpstr>11_Contenur Corp (rouge)</vt:lpstr>
      <vt:lpstr>CORPORATE (rouge)</vt:lpstr>
      <vt:lpstr>3_Contenur Corp (rouge)</vt:lpstr>
      <vt:lpstr>Diapositive think-cell</vt:lpstr>
      <vt:lpstr>CommercIAL &amp; Marchés</vt:lpstr>
      <vt:lpstr>Evolution de la demande de Titane dans l’Aéronautique</vt:lpstr>
      <vt:lpstr>Evolution des volumes de titane chez airbus</vt:lpstr>
      <vt:lpstr>Opportunités de Croissance</vt:lpstr>
      <vt:lpstr>CommercIAL &amp; Marchés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Jerome Galy Dejean</dc:creator>
  <cp:lastModifiedBy>Patrick Delaborde</cp:lastModifiedBy>
  <cp:revision>260</cp:revision>
  <cp:lastPrinted>2017-11-27T13:49:29Z</cp:lastPrinted>
  <dcterms:created xsi:type="dcterms:W3CDTF">2006-08-16T00:00:00Z</dcterms:created>
  <dcterms:modified xsi:type="dcterms:W3CDTF">2018-02-02T22:46:21Z</dcterms:modified>
</cp:coreProperties>
</file>