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84" r:id="rId4"/>
    <p:sldMasterId id="2147483697" r:id="rId5"/>
    <p:sldMasterId id="2147483710" r:id="rId6"/>
    <p:sldMasterId id="2147483723" r:id="rId7"/>
    <p:sldMasterId id="2147483738" r:id="rId8"/>
    <p:sldMasterId id="2147483751" r:id="rId9"/>
    <p:sldMasterId id="2147483764" r:id="rId10"/>
    <p:sldMasterId id="2147483772" r:id="rId11"/>
    <p:sldMasterId id="2147483785" r:id="rId12"/>
    <p:sldMasterId id="2147483798" r:id="rId13"/>
    <p:sldMasterId id="2147483813" r:id="rId14"/>
    <p:sldMasterId id="2147483829" r:id="rId15"/>
    <p:sldMasterId id="2147483854" r:id="rId16"/>
    <p:sldMasterId id="2147483871" r:id="rId17"/>
    <p:sldMasterId id="2147483886" r:id="rId18"/>
  </p:sldMasterIdLst>
  <p:notesMasterIdLst>
    <p:notesMasterId r:id="rId31"/>
  </p:notesMasterIdLst>
  <p:sldIdLst>
    <p:sldId id="256" r:id="rId19"/>
    <p:sldId id="404" r:id="rId20"/>
    <p:sldId id="269" r:id="rId21"/>
    <p:sldId id="352" r:id="rId22"/>
    <p:sldId id="360" r:id="rId23"/>
    <p:sldId id="314" r:id="rId24"/>
    <p:sldId id="400" r:id="rId25"/>
    <p:sldId id="336" r:id="rId26"/>
    <p:sldId id="405" r:id="rId27"/>
    <p:sldId id="402" r:id="rId28"/>
    <p:sldId id="403" r:id="rId29"/>
    <p:sldId id="401" r:id="rId3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el Bories" initials="CB" lastIdx="1" clrIdx="0"/>
  <p:cmAuthor id="1" name="Jerome Galy Dejean" initials="JG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FFC800"/>
    <a:srgbClr val="64C8C8"/>
    <a:srgbClr val="4BC8C8"/>
    <a:srgbClr val="4BD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8" autoAdjust="0"/>
    <p:restoredTop sz="94660"/>
  </p:normalViewPr>
  <p:slideViewPr>
    <p:cSldViewPr>
      <p:cViewPr>
        <p:scale>
          <a:sx n="80" d="100"/>
          <a:sy n="80" d="100"/>
        </p:scale>
        <p:origin x="-582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98FD-EB74-46BE-AE55-AD9F664A5F30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645D-44DB-46F6-8C9D-9CAB06DB2EA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Under </a:t>
            </a:r>
            <a:r>
              <a:rPr lang="fr-FR" dirty="0" err="1"/>
              <a:t>difficult</a:t>
            </a:r>
            <a:r>
              <a:rPr lang="fr-FR" baseline="0" dirty="0"/>
              <a:t> </a:t>
            </a:r>
            <a:r>
              <a:rPr lang="fr-FR" baseline="0" dirty="0" err="1"/>
              <a:t>market</a:t>
            </a:r>
            <a:r>
              <a:rPr lang="fr-FR" baseline="0" dirty="0"/>
              <a:t> conditions</a:t>
            </a:r>
            <a:r>
              <a:rPr lang="fr-FR" b="0" baseline="0" dirty="0"/>
              <a:t> (2016), </a:t>
            </a:r>
            <a:r>
              <a:rPr lang="fr-FR" baseline="0" dirty="0"/>
              <a:t>2/3rd  of capital </a:t>
            </a:r>
            <a:r>
              <a:rPr lang="fr-FR" baseline="0" dirty="0" err="1"/>
              <a:t>engaged</a:t>
            </a:r>
            <a:r>
              <a:rPr lang="fr-FR" baseline="0" dirty="0"/>
              <a:t> </a:t>
            </a:r>
            <a:r>
              <a:rPr lang="fr-FR" baseline="0" dirty="0" err="1"/>
              <a:t>did</a:t>
            </a:r>
            <a:r>
              <a:rPr lang="fr-FR" baseline="0" dirty="0"/>
              <a:t> not </a:t>
            </a:r>
            <a:r>
              <a:rPr lang="fr-FR" baseline="0" dirty="0" err="1"/>
              <a:t>create</a:t>
            </a:r>
            <a:r>
              <a:rPr lang="fr-FR" baseline="0" dirty="0"/>
              <a:t> value.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Only</a:t>
            </a:r>
            <a:r>
              <a:rPr lang="fr-FR" baseline="0" dirty="0"/>
              <a:t> the Mn Branch </a:t>
            </a:r>
            <a:r>
              <a:rPr lang="fr-FR" baseline="0" dirty="0" err="1"/>
              <a:t>exceeds</a:t>
            </a:r>
            <a:r>
              <a:rPr lang="fr-FR" baseline="0" dirty="0"/>
              <a:t> the long </a:t>
            </a:r>
            <a:r>
              <a:rPr lang="fr-FR" baseline="0" dirty="0" err="1"/>
              <a:t>term</a:t>
            </a:r>
            <a:r>
              <a:rPr lang="fr-FR" baseline="0" dirty="0"/>
              <a:t> ROCE objective of 5%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Ambitious</a:t>
            </a:r>
            <a:r>
              <a:rPr lang="fr-FR" baseline="0" dirty="0"/>
              <a:t> </a:t>
            </a:r>
            <a:r>
              <a:rPr lang="fr-FR" baseline="0" dirty="0" err="1"/>
              <a:t>targets</a:t>
            </a:r>
            <a:r>
              <a:rPr lang="fr-FR" baseline="0" dirty="0"/>
              <a:t> set at SLN are </a:t>
            </a:r>
            <a:r>
              <a:rPr lang="fr-FR" baseline="0" dirty="0" err="1"/>
              <a:t>justified</a:t>
            </a:r>
            <a:r>
              <a:rPr lang="fr-FR" baseline="0" dirty="0"/>
              <a:t> by the </a:t>
            </a:r>
            <a:r>
              <a:rPr lang="fr-FR" baseline="0" dirty="0" err="1"/>
              <a:t>fact</a:t>
            </a:r>
            <a:r>
              <a:rPr lang="fr-FR" baseline="0" dirty="0"/>
              <a:t> </a:t>
            </a:r>
            <a:r>
              <a:rPr lang="fr-FR" baseline="0" dirty="0" err="1"/>
              <a:t>that</a:t>
            </a:r>
            <a:r>
              <a:rPr lang="fr-FR" baseline="0" dirty="0"/>
              <a:t> </a:t>
            </a:r>
            <a:r>
              <a:rPr lang="fr-FR" baseline="0" dirty="0" err="1"/>
              <a:t>it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not </a:t>
            </a:r>
            <a:r>
              <a:rPr lang="fr-FR" baseline="0" dirty="0" err="1"/>
              <a:t>enough</a:t>
            </a:r>
            <a:r>
              <a:rPr lang="fr-FR" baseline="0" dirty="0"/>
              <a:t> to </a:t>
            </a:r>
            <a:r>
              <a:rPr lang="fr-FR" baseline="0" dirty="0" err="1"/>
              <a:t>just</a:t>
            </a:r>
            <a:r>
              <a:rPr lang="fr-FR" baseline="0" dirty="0"/>
              <a:t> </a:t>
            </a:r>
            <a:r>
              <a:rPr lang="fr-FR" baseline="0" dirty="0" err="1"/>
              <a:t>be</a:t>
            </a:r>
            <a:r>
              <a:rPr lang="fr-FR" baseline="0" dirty="0"/>
              <a:t> back to </a:t>
            </a:r>
            <a:r>
              <a:rPr lang="fr-FR" baseline="0" dirty="0" err="1"/>
              <a:t>being</a:t>
            </a:r>
            <a:r>
              <a:rPr lang="fr-FR" baseline="0" dirty="0"/>
              <a:t> cash positive,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need</a:t>
            </a:r>
            <a:r>
              <a:rPr lang="fr-FR" baseline="0" dirty="0"/>
              <a:t> to do </a:t>
            </a:r>
            <a:r>
              <a:rPr lang="fr-FR" baseline="0" dirty="0" err="1"/>
              <a:t>much</a:t>
            </a:r>
            <a:r>
              <a:rPr lang="fr-FR" baseline="0" dirty="0"/>
              <a:t> </a:t>
            </a:r>
            <a:r>
              <a:rPr lang="fr-FR" baseline="0" dirty="0" err="1"/>
              <a:t>better</a:t>
            </a:r>
            <a:r>
              <a:rPr lang="fr-FR" baseline="0" dirty="0"/>
              <a:t>, </a:t>
            </a:r>
            <a:r>
              <a:rPr lang="fr-FR" baseline="0" dirty="0" err="1"/>
              <a:t>we</a:t>
            </a:r>
            <a:r>
              <a:rPr lang="fr-FR" baseline="0" dirty="0"/>
              <a:t> are </a:t>
            </a:r>
            <a:r>
              <a:rPr lang="fr-FR" baseline="0" dirty="0" err="1"/>
              <a:t>aiming</a:t>
            </a:r>
            <a:r>
              <a:rPr lang="fr-FR" baseline="0" dirty="0"/>
              <a:t> at operating </a:t>
            </a:r>
            <a:r>
              <a:rPr lang="fr-FR" baseline="0" dirty="0" err="1"/>
              <a:t>profitability</a:t>
            </a:r>
            <a:r>
              <a:rPr lang="fr-FR" baseline="0" dirty="0"/>
              <a:t>. In addition,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start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a </a:t>
            </a:r>
            <a:r>
              <a:rPr lang="fr-FR" baseline="0" dirty="0" err="1"/>
              <a:t>heavy</a:t>
            </a:r>
            <a:r>
              <a:rPr lang="fr-FR" baseline="0" dirty="0"/>
              <a:t> handicap…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Erasteel</a:t>
            </a:r>
            <a:r>
              <a:rPr lang="fr-FR" baseline="0" dirty="0"/>
              <a:t> must </a:t>
            </a:r>
            <a:r>
              <a:rPr lang="fr-FR" baseline="0" dirty="0" err="1"/>
              <a:t>align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 AD, to </a:t>
            </a:r>
            <a:r>
              <a:rPr lang="fr-FR" baseline="0" dirty="0" err="1"/>
              <a:t>start</a:t>
            </a:r>
            <a:r>
              <a:rPr lang="fr-FR" baseline="0" dirty="0"/>
              <a:t> </a:t>
            </a:r>
            <a:r>
              <a:rPr lang="fr-FR" baseline="0" dirty="0" err="1"/>
              <a:t>with</a:t>
            </a:r>
            <a:r>
              <a:rPr lang="fr-FR" baseline="0" dirty="0"/>
              <a:t>. AD to </a:t>
            </a:r>
            <a:r>
              <a:rPr lang="fr-FR" baseline="0" dirty="0" err="1"/>
              <a:t>reduce</a:t>
            </a:r>
            <a:r>
              <a:rPr lang="fr-FR" baseline="0" dirty="0"/>
              <a:t> distance </a:t>
            </a:r>
            <a:r>
              <a:rPr lang="fr-FR" baseline="0" dirty="0" err="1"/>
              <a:t>with</a:t>
            </a:r>
            <a:r>
              <a:rPr lang="fr-FR" baseline="0" dirty="0"/>
              <a:t> Mn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(</a:t>
            </a:r>
            <a:r>
              <a:rPr lang="fr-FR" baseline="0" dirty="0" err="1"/>
              <a:t>Tizir</a:t>
            </a:r>
            <a:r>
              <a:rPr lang="fr-FR" baseline="0" dirty="0"/>
              <a:t> </a:t>
            </a:r>
            <a:r>
              <a:rPr lang="fr-FR" baseline="0" dirty="0" err="1"/>
              <a:t>still</a:t>
            </a:r>
            <a:r>
              <a:rPr lang="fr-FR" baseline="0" dirty="0"/>
              <a:t> in </a:t>
            </a:r>
            <a:r>
              <a:rPr lang="fr-FR" baseline="0" dirty="0" err="1"/>
              <a:t>ramp</a:t>
            </a:r>
            <a:r>
              <a:rPr lang="fr-FR" baseline="0" dirty="0"/>
              <a:t> up mode)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  <a:p>
            <a:pPr marL="0" indent="0">
              <a:buFont typeface="Wingdings" panose="05000000000000000000" pitchFamily="2" charset="2"/>
              <a:buNone/>
            </a:pPr>
            <a:endParaRPr lang="fr-FR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/>
              <a:t>Dans des conditions de marché difficiles </a:t>
            </a:r>
            <a:r>
              <a:rPr lang="fr-FR" b="0" baseline="0" dirty="0"/>
              <a:t>(2016), les </a:t>
            </a:r>
            <a:r>
              <a:rPr lang="fr-FR" baseline="0" dirty="0"/>
              <a:t>2/3 des capitaux employés ne créent pas de valeur.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Seule la B Mn dépasse le seuil de création de valeur à 15% de ROCE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Les objectifs ambitieux fixés à la SLN s’expliquent par le fait qu’il ne suffit pas de revenir à l’équilibre, mais qu’il faut faire beaucoup mieux, nous visons la rentabilité opérationnelle. Par ailleurs, on part de très loin.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 err="1"/>
              <a:t>Erasteel</a:t>
            </a:r>
            <a:r>
              <a:rPr lang="fr-FR" baseline="0" dirty="0"/>
              <a:t> doit s’aligner avec AD, dans un premier temps. Et AD doit réduire l’écart avec la Branche Mn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aseline="0" dirty="0"/>
              <a:t>(</a:t>
            </a:r>
            <a:r>
              <a:rPr lang="fr-FR" baseline="0" dirty="0" err="1"/>
              <a:t>Tizir</a:t>
            </a:r>
            <a:r>
              <a:rPr lang="fr-FR" baseline="0" dirty="0"/>
              <a:t> toujours en phase de montée en puissance)</a:t>
            </a: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73AFC-67BE-9140-AEFA-9E640EA71009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8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7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6.bin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4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8.bin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Relationship Id="rId4" Type="http://schemas.microsoft.com/office/2007/relationships/hdphoto" Target="../media/hdphoto1.wdp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0.bin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22.bin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5.bin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7" Type="http://schemas.openxmlformats.org/officeDocument/2006/relationships/image" Target="../media/image7.png"/><Relationship Id="rId2" Type="http://schemas.openxmlformats.org/officeDocument/2006/relationships/tags" Target="../tags/tag2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6.bin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6.emf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7.emf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15.emf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7" Type="http://schemas.openxmlformats.org/officeDocument/2006/relationships/image" Target="../media/image7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14.bin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133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92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526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887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49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07416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5051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6441861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3963" y="4389255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222" y="2309386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35165" y="3354783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4711094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Groupe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4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et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71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>
                <a:solidFill>
                  <a:srgbClr val="C00000"/>
                </a:solidFill>
              </a:rPr>
              <a:t>Modifiez le style du Pied de page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6595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04582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69388"/>
            <a:ext cx="614031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96618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sans texte ni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269388"/>
            <a:ext cx="6196276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1282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34306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25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58084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03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1635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7528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12268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727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28968880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1955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1157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4545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02970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52377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385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14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51597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448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21B3EF"/>
                </a:solidFill>
              </a:rPr>
              <a:t>Modifiez le style du Pied de page</a:t>
            </a:r>
            <a:endParaRPr lang="fr-FR" sz="2400" b="1" cap="all" dirty="0">
              <a:solidFill>
                <a:srgbClr val="21B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919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38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 flipV="1">
            <a:off x="4559752" y="7615451"/>
            <a:ext cx="13648" cy="5459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1"/>
          <p:cNvSpPr/>
          <p:nvPr userDrawn="1"/>
        </p:nvSpPr>
        <p:spPr>
          <a:xfrm>
            <a:off x="4359596" y="536833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54732" y="584090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72517" y="536877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54982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87206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9036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548771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2242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5058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62686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9800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3175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933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5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Co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 flipV="1">
            <a:off x="4559752" y="7615451"/>
            <a:ext cx="13648" cy="54591"/>
          </a:xfrm>
          <a:prstGeom prst="line">
            <a:avLst/>
          </a:prstGeom>
          <a:ln w="190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112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51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F27019"/>
                </a:solidFill>
              </a:rPr>
              <a:t>Modifiez le style du Pied de page</a:t>
            </a:r>
            <a:endParaRPr lang="fr-FR" sz="2400" b="1" cap="all" dirty="0">
              <a:solidFill>
                <a:srgbClr val="F27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796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87483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1537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29673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900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45740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63645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2442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275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 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1851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80557828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962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5196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2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6952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55660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99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6013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771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90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0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 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56226" y="4375851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1851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8246929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29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054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04446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4805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30/01/2018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33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2709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798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6190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874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0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2893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2578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8203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4082286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618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886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883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273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5406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460766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321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30/01/2018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642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244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36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Mi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28930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8203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srgbClr val="6AB732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28930" y="3344102"/>
            <a:ext cx="461644" cy="461644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2893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1851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28203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1851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28930" y="5423900"/>
            <a:ext cx="461644" cy="4616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8203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566064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1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711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texte ou chiffre clé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4098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354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347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12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paysage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973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DÉTAILS, DESCRIPTIF, LÉGENDE</a:t>
            </a:r>
            <a:r>
              <a:rPr lang="en-US" dirty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CHIFFRE CLÉ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75%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lorem ipsum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INSÉRER VISUEL - portrait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9151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/>
              <a:t>INSÉRER GRAPHIQUE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1974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/>
              <a:t>TITRE DE LA PAGE SUR DEUX LIGNES MAXIMUM</a:t>
            </a: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/>
              <a:t>INSÉRER TABLEAU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/>
              <a:t>Insérer une légende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71088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781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-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01902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9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7688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30/01/2018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541BD-1B8A-458F-A6F5-83B739525C0E}" type="slidenum">
              <a:rPr>
                <a:solidFill>
                  <a:prstClr val="white"/>
                </a:solidFill>
              </a:rPr>
              <a:pPr/>
              <a:t>‹N°›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6636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WeMo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4587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43790" y="3128630"/>
            <a:ext cx="2554912" cy="804318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400" b="0" spc="-15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543790" y="3932948"/>
            <a:ext cx="2554912" cy="25352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6100" y="6004115"/>
            <a:ext cx="8051800" cy="58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12"/>
          <a:stretch/>
        </p:blipFill>
        <p:spPr>
          <a:xfrm>
            <a:off x="-1" y="137780"/>
            <a:ext cx="4666171" cy="598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20602" y="1510301"/>
            <a:ext cx="2578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651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Ne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9144000" cy="5714587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543790" y="3128630"/>
            <a:ext cx="2554912" cy="804318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400" b="0" spc="-15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543790" y="3932948"/>
            <a:ext cx="2554912" cy="253523"/>
          </a:xfrm>
          <a:prstGeom prst="rect">
            <a:avLst/>
          </a:prstGeom>
          <a:noFill/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12"/>
          <a:stretch/>
        </p:blipFill>
        <p:spPr>
          <a:xfrm>
            <a:off x="-1" y="137780"/>
            <a:ext cx="4666171" cy="5981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551"/>
          <a:stretch/>
        </p:blipFill>
        <p:spPr>
          <a:xfrm>
            <a:off x="7864432" y="6004115"/>
            <a:ext cx="760846" cy="584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84971" y="2123697"/>
            <a:ext cx="2768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6329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228970" y="2563132"/>
            <a:ext cx="3184552" cy="87376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800" b="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228970" y="3446819"/>
            <a:ext cx="3184552" cy="253523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10" name="Picture 9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48" y="5856440"/>
            <a:ext cx="2376000" cy="871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456565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477" b="36735"/>
          <a:stretch/>
        </p:blipFill>
        <p:spPr>
          <a:xfrm>
            <a:off x="6350" y="2081253"/>
            <a:ext cx="4619701" cy="47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2508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228970" y="2563132"/>
            <a:ext cx="3184552" cy="873765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lnSpc>
                <a:spcPct val="90000"/>
              </a:lnSpc>
              <a:buNone/>
              <a:defRPr sz="2800" b="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5228970" y="3446819"/>
            <a:ext cx="3184552" cy="253523"/>
          </a:xfrm>
          <a:prstGeom prst="rect">
            <a:avLst/>
          </a:prstGeom>
          <a:solidFill>
            <a:srgbClr val="FFFFFF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1" spc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pic>
        <p:nvPicPr>
          <p:cNvPr id="10" name="Picture 9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748" y="5856440"/>
            <a:ext cx="2376000" cy="87187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913116" y="2626857"/>
            <a:ext cx="757551" cy="79819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lnSpc>
                <a:spcPct val="90000"/>
              </a:lnSpc>
              <a:buNone/>
              <a:defRPr sz="4800" b="0" spc="-15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Oval 2"/>
          <p:cNvSpPr/>
          <p:nvPr userDrawn="1"/>
        </p:nvSpPr>
        <p:spPr>
          <a:xfrm>
            <a:off x="1666830" y="2400892"/>
            <a:ext cx="1250122" cy="1250122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28" t="23860" b="10296"/>
          <a:stretch/>
        </p:blipFill>
        <p:spPr>
          <a:xfrm>
            <a:off x="0" y="0"/>
            <a:ext cx="497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7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pic>
        <p:nvPicPr>
          <p:cNvPr id="12" name="Picture 1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1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3" name="Picture 22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6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Picture 2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35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CONTAC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294818" cy="1657120"/>
            <a:chOff x="1432479" y="5004993"/>
            <a:chExt cx="5294818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847829" y="6292781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SEE YOU ONLINE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956229" y="6292781"/>
              <a:ext cx="123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DOWNLOAD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OUR FINANCE APP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805106" y="6292781"/>
              <a:ext cx="92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SEE YOU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ON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4558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2" name="Picture 21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1" name="Oval 10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0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5" name="Picture 24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0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25" name="Picture 24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3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0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619278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5791228"/>
            <a:ext cx="6337300" cy="400050"/>
          </a:xfrm>
          <a:prstGeom prst="rect">
            <a:avLst/>
          </a:prstGeom>
        </p:spPr>
        <p:txBody>
          <a:bodyPr vert="horz"/>
          <a:lstStyle>
            <a:lvl1pPr marL="0" indent="0">
              <a:buFont typeface="Arial"/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8016279" cy="931024"/>
          </a:xfrm>
          <a:prstGeom prst="rect">
            <a:avLst/>
          </a:prstGeom>
          <a:solidFill>
            <a:srgbClr val="DB001A"/>
          </a:solidFill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9" name="Picture 18" descr="ERAMET et neways_FR_roug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92" y="6014851"/>
            <a:ext cx="1663108" cy="610281"/>
          </a:xfrm>
          <a:prstGeom prst="rect">
            <a:avLst/>
          </a:prstGeom>
        </p:spPr>
      </p:pic>
      <p:sp>
        <p:nvSpPr>
          <p:cNvPr id="10" name="Oval 9"/>
          <p:cNvSpPr/>
          <p:nvPr userDrawn="1"/>
        </p:nvSpPr>
        <p:spPr>
          <a:xfrm>
            <a:off x="8398447" y="218178"/>
            <a:ext cx="654884" cy="654884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900" b="1" dirty="0" smtClean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0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536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0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6572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9035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- CONTAC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 smtClean="0">
                <a:solidFill>
                  <a:prstClr val="white"/>
                </a:solidFill>
                <a:cs typeface="Arial"/>
              </a:rPr>
              <a:t>CONTACT</a:t>
            </a:r>
            <a:endParaRPr lang="fr-FR" sz="110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294818" cy="1657120"/>
            <a:chOff x="1432479" y="5004993"/>
            <a:chExt cx="5294818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847829" y="6292781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SEE YOU ONLINE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www.eramet.com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956229" y="6292781"/>
              <a:ext cx="12343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DOWNLOAD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OUR FINANCE APP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805106" y="6292781"/>
              <a:ext cx="92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SEE YOU</a:t>
              </a:r>
            </a:p>
            <a:p>
              <a:pPr algn="ctr" defTabSz="457200"/>
              <a:r>
                <a:rPr lang="fr-FR" sz="900" dirty="0" smtClean="0">
                  <a:solidFill>
                    <a:prstClr val="white"/>
                  </a:solidFill>
                </a:rPr>
                <a:t>ON LINKEDIN</a:t>
              </a:r>
              <a:endParaRPr lang="fr-FR" sz="900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  <p:pic>
        <p:nvPicPr>
          <p:cNvPr id="18" name="Picture 3" descr="R:\LOGOS ET CHARTE GRAPHIQUE\ERAMET_signature_Alliages_Minerais_Hommes\quadri\Alloys ores and people - Logo eramet_uk.jp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8000" y="1407759"/>
            <a:ext cx="1368000" cy="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05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422884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2430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0" y="269388"/>
            <a:ext cx="629271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232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F38A37A4-61A9-43D9-A33E-B4250843C5F6}" type="datetimeFigureOut">
              <a:rPr lang="fr-FR" smtClean="0">
                <a:solidFill>
                  <a:prstClr val="black"/>
                </a:solidFill>
              </a:rPr>
              <a:pPr defTabSz="457200"/>
              <a:t>30/01/2018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CF541BD-1B8A-458F-A6F5-83B739525C0E}" type="slidenum">
              <a:rPr lang="fr-FR" smtClean="0">
                <a:solidFill>
                  <a:prstClr val="black"/>
                </a:solidFill>
              </a:rPr>
              <a:pPr defTabSz="457200"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88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049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572000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5" name="Oval 14"/>
          <p:cNvSpPr/>
          <p:nvPr userDrawn="1"/>
        </p:nvSpPr>
        <p:spPr>
          <a:xfrm>
            <a:off x="4572000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Oval 18"/>
          <p:cNvSpPr/>
          <p:nvPr userDrawn="1"/>
        </p:nvSpPr>
        <p:spPr>
          <a:xfrm>
            <a:off x="4572000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2" name="Oval 21"/>
          <p:cNvSpPr/>
          <p:nvPr userDrawn="1"/>
        </p:nvSpPr>
        <p:spPr>
          <a:xfrm>
            <a:off x="4572000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4572000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SOMMAIRE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75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63974" y="274997"/>
            <a:ext cx="981469" cy="846094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</p:spTree>
    <p:extLst>
      <p:ext uri="{BB962C8B-B14F-4D97-AF65-F5344CB8AC3E}">
        <p14:creationId xmlns:p14="http://schemas.microsoft.com/office/powerpoint/2010/main" val="3425564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2578" y="1254073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defTabSz="45720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1851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2578" y="2298705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2578" y="3344102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2578" y="4389499"/>
            <a:ext cx="461644" cy="461644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 sz="1200">
              <a:solidFill>
                <a:prstClr val="white"/>
              </a:solidFill>
            </a:endParaRP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3963" y="4389255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4222" y="2309386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035165" y="3354783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882246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 SUR PLUSIEURS LIGNES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SOUS-TITRE DE LA PARTIE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>
                <a:solidFill>
                  <a:srgbClr val="DB001A"/>
                </a:solidFill>
              </a:rPr>
              <a:t>Groupe</a:t>
            </a: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pPr defTabSz="457200"/>
            <a:r>
              <a:rPr lang="en-US" dirty="0">
                <a:solidFill>
                  <a:prstClr val="black"/>
                </a:solidFill>
              </a:rPr>
              <a:t>TITRE DE LA PRÉSENTATION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 et comment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269388"/>
            <a:ext cx="6196276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>
                <a:solidFill>
                  <a:srgbClr val="C00000"/>
                </a:solidFill>
              </a:rPr>
              <a:t>Modifiez le style du Pied de page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4" name="Imag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2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titre  et texte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90124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614031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3237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titre sans texte ni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‹N°›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>
                <a:solidFill>
                  <a:srgbClr val="DB001A"/>
                </a:solidFill>
              </a:rPr>
              <a:t>Groupe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434" y="336010"/>
            <a:ext cx="619627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10" name="Imag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565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fr-FR" sz="1100" dirty="0">
                <a:solidFill>
                  <a:prstClr val="white"/>
                </a:solidFill>
                <a:cs typeface="Arial"/>
              </a:rPr>
              <a:t>CONTACT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3819" y="1321375"/>
            <a:ext cx="1196361" cy="1031346"/>
          </a:xfrm>
          <a:prstGeom prst="rect">
            <a:avLst/>
          </a:prstGeom>
        </p:spPr>
      </p:pic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Prénom NOM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1822692" y="5004993"/>
            <a:ext cx="5467887" cy="1657120"/>
            <a:chOff x="1432479" y="5004993"/>
            <a:chExt cx="5467887" cy="1657120"/>
          </a:xfrm>
        </p:grpSpPr>
        <p:pic>
          <p:nvPicPr>
            <p:cNvPr id="20" name="Picture 19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61" b="21438"/>
            <a:stretch/>
          </p:blipFill>
          <p:spPr>
            <a:xfrm>
              <a:off x="3989373" y="5004993"/>
              <a:ext cx="1129592" cy="124911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7967" y="5572969"/>
              <a:ext cx="590647" cy="590647"/>
            </a:xfrm>
            <a:prstGeom prst="rect">
              <a:avLst/>
            </a:prstGeom>
            <a:ln w="12700" cmpd="sng">
              <a:solidFill>
                <a:schemeClr val="bg1"/>
              </a:solidFill>
            </a:ln>
          </p:spPr>
        </p:pic>
        <p:sp>
          <p:nvSpPr>
            <p:cNvPr id="6" name="TextBox 5"/>
            <p:cNvSpPr txBox="1"/>
            <p:nvPr userDrawn="1"/>
          </p:nvSpPr>
          <p:spPr>
            <a:xfrm>
              <a:off x="1543149" y="6292781"/>
              <a:ext cx="1768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RENDEZ-VOUS SUR LE WEB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www.eramet.com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3619587" y="6292781"/>
              <a:ext cx="1907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TÉLÉCHARGEZ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NOTRE APPLICATION FINANCE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5632039" y="6292781"/>
              <a:ext cx="1268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RETROUVEZ-NOUS</a:t>
              </a:r>
            </a:p>
            <a:p>
              <a:pPr algn="ctr" defTabSz="457200"/>
              <a:r>
                <a:rPr lang="fr-FR" sz="900" dirty="0">
                  <a:solidFill>
                    <a:prstClr val="white"/>
                  </a:solidFill>
                </a:rPr>
                <a:t>SUR LINKEDIN</a:t>
              </a:r>
            </a:p>
          </p:txBody>
        </p:sp>
        <p:pic>
          <p:nvPicPr>
            <p:cNvPr id="25" name="Picture 24" descr="Capture d’écran 2017-08-11 à 10.07.58.pn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732" b="21438"/>
            <a:stretch/>
          </p:blipFill>
          <p:spPr>
            <a:xfrm>
              <a:off x="1432479" y="5004993"/>
              <a:ext cx="2051450" cy="1249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573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5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69388"/>
            <a:ext cx="6172080" cy="46691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974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27371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336010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617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74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98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61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2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7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91989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07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46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80636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69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21B3EF"/>
                </a:solidFill>
              </a:rPr>
              <a:t>Modifiez le style du Pied de page</a:t>
            </a:r>
            <a:endParaRPr lang="fr-FR" sz="2400" b="1" cap="all" dirty="0">
              <a:solidFill>
                <a:srgbClr val="21B3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21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21B3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7786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22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4159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98157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010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9335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2576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3413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900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0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3075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08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40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6AB7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588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77266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699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53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683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82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9108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358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725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84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3424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F27019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2400" b="1" cap="all" dirty="0" smtClean="0">
                <a:solidFill>
                  <a:srgbClr val="F27019"/>
                </a:solidFill>
              </a:rPr>
              <a:t>Modifiez le style du Pied de page</a:t>
            </a:r>
            <a:endParaRPr lang="fr-FR" sz="2400" b="1" cap="all" dirty="0">
              <a:solidFill>
                <a:srgbClr val="F27019"/>
              </a:solidFill>
            </a:endParaRPr>
          </a:p>
        </p:txBody>
      </p:sp>
      <p:pic>
        <p:nvPicPr>
          <p:cNvPr id="14" name="Image 13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075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9120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9598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7547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25533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37950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Oval 2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1125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2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1328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713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341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827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7737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46295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274638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2379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04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18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026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4945956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4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23" name="Oval 22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02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sp>
        <p:nvSpPr>
          <p:cNvPr id="16" name="Oval 15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4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1" name="Oval 1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5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6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7" name="Oval 16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Insérer une légende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36918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098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200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523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17208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08576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78533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/>
          </p:nvPr>
        </p:nvSpPr>
        <p:spPr>
          <a:xfrm>
            <a:off x="1620434" y="274638"/>
            <a:ext cx="6228046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295400" cy="751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8360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DB00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99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>
                <a:solidFill>
                  <a:prstClr val="white"/>
                </a:solidFill>
              </a:rPr>
              <a:pPr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5" name="Oval 1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31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fr-FR" sz="3000" spc="-150" dirty="0">
                <a:solidFill>
                  <a:srgbClr val="1D252B"/>
                </a:solidFill>
                <a:latin typeface="Arial Black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8" name="Oval 17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oleObject" Target="../embeddings/oleObject15.bin"/><Relationship Id="rId5" Type="http://schemas.openxmlformats.org/officeDocument/2006/relationships/slideLayout" Target="../slideLayouts/slideLayout111.xml"/><Relationship Id="rId10" Type="http://schemas.openxmlformats.org/officeDocument/2006/relationships/tags" Target="../tags/tag15.xml"/><Relationship Id="rId4" Type="http://schemas.openxmlformats.org/officeDocument/2006/relationships/slideLayout" Target="../slideLayouts/slideLayout110.xml"/><Relationship Id="rId9" Type="http://schemas.openxmlformats.org/officeDocument/2006/relationships/vmlDrawing" Target="../drawings/vmlDrawing15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15.xml"/><Relationship Id="rId16" Type="http://schemas.openxmlformats.org/officeDocument/2006/relationships/oleObject" Target="../embeddings/oleObject17.bin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vmlDrawing" Target="../drawings/vmlDrawing17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127.xml"/><Relationship Id="rId16" Type="http://schemas.openxmlformats.org/officeDocument/2006/relationships/oleObject" Target="../embeddings/oleObject19.bin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tags" Target="../tags/tag19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vmlDrawing" Target="../drawings/vmlDrawing19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image" Target="../media/image9.emf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66.xml"/><Relationship Id="rId16" Type="http://schemas.openxmlformats.org/officeDocument/2006/relationships/tags" Target="../tags/tag21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5" Type="http://schemas.openxmlformats.org/officeDocument/2006/relationships/vmlDrawing" Target="../drawings/vmlDrawing21.v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oleObject" Target="../embeddings/oleObject23.bin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79.xml"/><Relationship Id="rId16" Type="http://schemas.openxmlformats.org/officeDocument/2006/relationships/vmlDrawing" Target="../drawings/vmlDrawing23.v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29.xml"/><Relationship Id="rId9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vmlDrawing" Target="../drawings/vmlDrawing5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46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vmlDrawing" Target="../drawings/vmlDrawing7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58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vmlDrawing" Target="../drawings/vmlDrawing9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84.xml"/><Relationship Id="rId16" Type="http://schemas.openxmlformats.org/officeDocument/2006/relationships/oleObject" Target="../embeddings/oleObject11.bin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vmlDrawing" Target="../drawings/vmlDrawing11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96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vmlDrawing" Target="../drawings/vmlDrawing1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918905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2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50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197022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9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4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13581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7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9" name="Diapositive think-cell" r:id="rId17" imgW="270" imgH="270" progId="TCLayout.ActiveDocument.1">
                  <p:embed/>
                </p:oleObj>
              </mc:Choice>
              <mc:Fallback>
                <p:oleObj name="Diapositive think-cell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Last 10 year performance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0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17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Diapositive think-cell" r:id="rId18" imgW="270" imgH="270" progId="TCLayout.ActiveDocument.1">
                  <p:embed/>
                </p:oleObj>
              </mc:Choice>
              <mc:Fallback>
                <p:oleObj name="Diapositive think-cell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white"/>
                </a:solidFill>
              </a:rPr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0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9" r:id="rId13"/>
    <p:sldLayoutId id="2147483870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TITRE DE LA PRÉSENTATION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36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828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3" r:id="rId11"/>
    <p:sldLayoutId id="2147483675" r:id="rId12"/>
    <p:sldLayoutId id="2147483891" r:id="rId13"/>
    <p:sldLayoutId id="2147483892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46496449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Diapositive think-cell" r:id="rId11" imgW="270" imgH="270" progId="TCLayout.ActiveDocument.1">
                  <p:embed/>
                </p:oleObj>
              </mc:Choice>
              <mc:Fallback>
                <p:oleObj name="Diapositive think-cell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159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36045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898898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724959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2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112636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5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 hidden="1"/>
          <p:cNvGraphicFramePr>
            <a:graphicFrameLocks noChangeAspect="1"/>
          </p:cNvGraphicFramePr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917251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3" name="Diapositive think-cell" r:id="rId16" imgW="270" imgH="270" progId="TCLayout.ActiveDocument.1">
                  <p:embed/>
                </p:oleObj>
              </mc:Choice>
              <mc:Fallback>
                <p:oleObj name="Diapositive think-cell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white"/>
                </a:solidFill>
              </a:rPr>
              <a:t>Last 10 year performance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fld id="{B20DE93A-6C71-914E-B887-96385185B528}" type="slidenum">
              <a:rPr lang="en-US">
                <a:solidFill>
                  <a:prstClr val="white"/>
                </a:solidFill>
              </a:rPr>
              <a:pPr defTabSz="457200"/>
              <a:t>‹N°›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.xml"/><Relationship Id="rId7" Type="http://schemas.openxmlformats.org/officeDocument/2006/relationships/image" Target="../media/image28.png"/><Relationship Id="rId2" Type="http://schemas.openxmlformats.org/officeDocument/2006/relationships/tags" Target="../tags/tag2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9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0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SEMINAIRE</a:t>
            </a:r>
          </a:p>
          <a:p>
            <a:r>
              <a:rPr lang="fr-FR" dirty="0" smtClean="0"/>
              <a:t>UKAD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Février 2018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re 3">
            <a:extLst>
              <a:ext uri="{FF2B5EF4-FFF2-40B4-BE49-F238E27FC236}">
                <a16:creationId xmlns="" xmlns:a16="http://schemas.microsoft.com/office/drawing/2014/main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461665"/>
          </a:xfrm>
          <a:gradFill>
            <a:gsLst>
              <a:gs pos="0">
                <a:srgbClr val="64C8C8"/>
              </a:gs>
              <a:gs pos="50000">
                <a:srgbClr val="FFD700"/>
              </a:gs>
              <a:gs pos="100000">
                <a:srgbClr val="64C8C8"/>
              </a:gs>
            </a:gsLst>
            <a:lin ang="10800000" scaled="0"/>
          </a:gradFill>
        </p:spPr>
        <p:txBody>
          <a:bodyPr/>
          <a:lstStyle/>
          <a:p>
            <a:r>
              <a:rPr lang="en-US" dirty="0" err="1" smtClean="0"/>
              <a:t>ComMERCE</a:t>
            </a:r>
            <a:endParaRPr lang="en-US" dirty="0"/>
          </a:p>
        </p:txBody>
      </p:sp>
      <p:sp>
        <p:nvSpPr>
          <p:cNvPr id="28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09184" y="1115562"/>
            <a:ext cx="4912759" cy="525620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0" lvl="0" indent="0">
              <a:buNone/>
            </a:pPr>
            <a:r>
              <a:rPr lang="fr-FR" dirty="0" smtClean="0"/>
              <a:t>2017 a été marquée par…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Production 2017 en retrait par rapport à 2016.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Une crise générée par nos retards chez nos clients, s’accompagnant d’une perte de confiance. </a:t>
            </a:r>
            <a:endParaRPr lang="fr-FR" sz="180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Consommation du Stock Airbus.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L’engagement de la qualification Safran.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Le démarrage d’EcoTitanium. </a:t>
            </a:r>
            <a:endParaRPr lang="fr-FR" sz="1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fr-FR" dirty="0" smtClean="0"/>
              <a:t>2018 </a:t>
            </a:r>
            <a:r>
              <a:rPr lang="fr-FR" dirty="0" smtClean="0"/>
              <a:t>sera l’année de…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La reprise d’une croissance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La r</a:t>
            </a:r>
            <a:r>
              <a:rPr lang="fr-FR" sz="1800" dirty="0" smtClean="0">
                <a:solidFill>
                  <a:schemeClr val="tx1"/>
                </a:solidFill>
              </a:rPr>
              <a:t>econquête clients.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Les premières livraisons de billettes avec lingots EcoTitanium  : AMS 4928,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fr-FR" sz="1800" dirty="0" smtClean="0">
                <a:solidFill>
                  <a:schemeClr val="tx1"/>
                </a:solidFill>
              </a:rPr>
              <a:t>La diversifications des clients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fr-FR" sz="18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423892"/>
              </p:ext>
            </p:extLst>
          </p:nvPr>
        </p:nvGraphicFramePr>
        <p:xfrm>
          <a:off x="5029200" y="1387125"/>
          <a:ext cx="3886200" cy="405890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00200"/>
                <a:gridCol w="1194561"/>
                <a:gridCol w="1091439"/>
              </a:tblGrid>
              <a:tr h="87974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INDICATEURS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RESULTAT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CIBLE</a:t>
                      </a:r>
                    </a:p>
                    <a:p>
                      <a:r>
                        <a:rPr lang="fr-FR" sz="1400" b="1" dirty="0" smtClean="0"/>
                        <a:t>2018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Budget  </a:t>
                      </a:r>
                    </a:p>
                    <a:p>
                      <a:r>
                        <a:rPr lang="fr-FR" sz="1600" dirty="0" smtClean="0"/>
                        <a:t> 3 400 tonnes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 </a:t>
                      </a:r>
                    </a:p>
                    <a:p>
                      <a:r>
                        <a:rPr lang="fr-FR" sz="1600" b="1" dirty="0" smtClean="0"/>
                        <a:t>2 760 t</a:t>
                      </a:r>
                    </a:p>
                    <a:p>
                      <a:r>
                        <a:rPr lang="fr-FR" sz="1600" b="1" dirty="0" smtClean="0"/>
                        <a:t>81%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b="1" dirty="0" smtClean="0"/>
                    </a:p>
                    <a:p>
                      <a:r>
                        <a:rPr lang="fr-FR" sz="1600" b="1" dirty="0" smtClean="0"/>
                        <a:t>3 300 t</a:t>
                      </a:r>
                      <a:endParaRPr lang="fr-FR" sz="1600" b="1" dirty="0"/>
                    </a:p>
                  </a:txBody>
                  <a:tcPr/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EcoTitanium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60 tonnes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389 tonnes</a:t>
                      </a:r>
                      <a:endParaRPr lang="fr-FR" sz="1600" b="1" dirty="0"/>
                    </a:p>
                  </a:txBody>
                  <a:tcPr/>
                </a:tc>
              </a:tr>
              <a:tr h="98324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TX de Service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671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Effectif ETP 12/17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84,20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Stable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57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re 3">
            <a:extLst>
              <a:ext uri="{FF2B5EF4-FFF2-40B4-BE49-F238E27FC236}">
                <a16:creationId xmlns="" xmlns:a16="http://schemas.microsoft.com/office/drawing/2014/main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461665"/>
          </a:xfrm>
        </p:spPr>
        <p:txBody>
          <a:bodyPr/>
          <a:lstStyle/>
          <a:p>
            <a:r>
              <a:rPr lang="en-US" dirty="0" smtClean="0"/>
              <a:t>XXXXXXXX</a:t>
            </a:r>
            <a:endParaRPr lang="en-US" dirty="0"/>
          </a:p>
        </p:txBody>
      </p:sp>
      <p:sp>
        <p:nvSpPr>
          <p:cNvPr id="28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09184" y="1115562"/>
            <a:ext cx="4912759" cy="525620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0" lvl="0" indent="0">
              <a:buNone/>
            </a:pPr>
            <a:r>
              <a:rPr lang="fr-FR" dirty="0" smtClean="0"/>
              <a:t>2017…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2018 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xxx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23548"/>
              </p:ext>
            </p:extLst>
          </p:nvPr>
        </p:nvGraphicFramePr>
        <p:xfrm>
          <a:off x="5245924" y="1387125"/>
          <a:ext cx="3669476" cy="40121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80456"/>
                <a:gridCol w="1158448"/>
                <a:gridCol w="1030572"/>
              </a:tblGrid>
              <a:tr h="87974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INDICATEURS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RESULTAT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CIBLE</a:t>
                      </a:r>
                    </a:p>
                    <a:p>
                      <a:r>
                        <a:rPr lang="fr-FR" sz="1400" b="1" dirty="0" smtClean="0"/>
                        <a:t>2018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  <a:tr h="98324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671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xxx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4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064110" cy="830997"/>
          </a:xfrm>
          <a:solidFill>
            <a:srgbClr val="DB001A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white"/>
                </a:solidFill>
              </a:rPr>
              <a:t>POUR BIEN construire notre </a:t>
            </a:r>
            <a:r>
              <a:rPr lang="fr-FR" dirty="0" err="1" smtClean="0">
                <a:solidFill>
                  <a:prstClr val="white"/>
                </a:solidFill>
              </a:rPr>
              <a:t>avEnir</a:t>
            </a:r>
            <a:r>
              <a:rPr lang="fr-FR" dirty="0" smtClean="0">
                <a:solidFill>
                  <a:prstClr val="white"/>
                </a:solidFill>
              </a:rPr>
              <a:t>…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986" name="Picture 2" descr="R:\2017\NeWays\Charte graphique et logos en validation\charte graphique logos\NeWays\français\rouge\neways_FR_ro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88" y="2432304"/>
            <a:ext cx="4840224" cy="199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759" y="1276350"/>
            <a:ext cx="83146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8" lvl="2" indent="-342900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 smtClean="0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noProof="1" smtClean="0">
                <a:solidFill>
                  <a:prstClr val="black"/>
                </a:solidFill>
              </a:rPr>
              <a:t>Notre </a:t>
            </a:r>
            <a:r>
              <a:rPr lang="fr-FR" sz="2400" b="1" noProof="1" smtClean="0">
                <a:solidFill>
                  <a:prstClr val="black"/>
                </a:solidFill>
              </a:rPr>
              <a:t>performance</a:t>
            </a:r>
            <a:r>
              <a:rPr lang="fr-FR" sz="2400" noProof="1" smtClean="0">
                <a:solidFill>
                  <a:prstClr val="black"/>
                </a:solidFill>
              </a:rPr>
              <a:t> opérationnelle est </a:t>
            </a:r>
            <a:r>
              <a:rPr lang="fr-FR" sz="2400" b="1" noProof="1" smtClean="0">
                <a:solidFill>
                  <a:prstClr val="black"/>
                </a:solidFill>
              </a:rPr>
              <a:t>inférieure</a:t>
            </a:r>
            <a:r>
              <a:rPr lang="fr-FR" sz="2400" noProof="1" smtClean="0">
                <a:solidFill>
                  <a:prstClr val="black"/>
                </a:solidFill>
              </a:rPr>
              <a:t> à celle de nos concurrents </a:t>
            </a:r>
            <a:r>
              <a:rPr lang="fr-FR" sz="2400" b="1" noProof="1" smtClean="0">
                <a:solidFill>
                  <a:prstClr val="black"/>
                </a:solidFill>
              </a:rPr>
              <a:t>… </a:t>
            </a:r>
            <a:endParaRPr lang="fr-FR" sz="2400" b="1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noProof="1" smtClean="0">
                <a:solidFill>
                  <a:prstClr val="black"/>
                </a:solidFill>
              </a:rPr>
              <a:t>Nous </a:t>
            </a:r>
            <a:r>
              <a:rPr lang="fr-FR" sz="2400" b="1" noProof="1" smtClean="0">
                <a:solidFill>
                  <a:prstClr val="black"/>
                </a:solidFill>
              </a:rPr>
              <a:t>n’avons pas évolué suffisamment vite </a:t>
            </a:r>
            <a:r>
              <a:rPr lang="fr-FR" sz="2400" noProof="1" smtClean="0">
                <a:solidFill>
                  <a:prstClr val="black"/>
                </a:solidFill>
              </a:rPr>
              <a:t>par rapport à la concurrence et à notre environnement…</a:t>
            </a:r>
            <a:endParaRPr lang="fr-FR" sz="2400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endParaRPr lang="fr-FR" sz="2400" noProof="1">
              <a:solidFill>
                <a:prstClr val="black"/>
              </a:solidFill>
            </a:endParaRPr>
          </a:p>
          <a:p>
            <a:pPr marL="522288" lvl="2" indent="-342900" algn="just" defTabSz="457200">
              <a:buClr>
                <a:srgbClr val="DB001A"/>
              </a:buClr>
              <a:buFont typeface="Wingdings" panose="05000000000000000000" pitchFamily="2" charset="2"/>
              <a:buChar char="v"/>
            </a:pPr>
            <a:r>
              <a:rPr lang="fr-FR" sz="2400" b="1" noProof="1" smtClean="0">
                <a:solidFill>
                  <a:prstClr val="black"/>
                </a:solidFill>
              </a:rPr>
              <a:t>Deux-tiers </a:t>
            </a:r>
            <a:r>
              <a:rPr lang="fr-FR" sz="2400" noProof="1" smtClean="0">
                <a:solidFill>
                  <a:prstClr val="black"/>
                </a:solidFill>
              </a:rPr>
              <a:t>de nos actifs </a:t>
            </a:r>
            <a:r>
              <a:rPr lang="fr-FR" sz="2400" b="1" noProof="1" smtClean="0">
                <a:solidFill>
                  <a:prstClr val="black"/>
                </a:solidFill>
              </a:rPr>
              <a:t>détruisent</a:t>
            </a:r>
            <a:r>
              <a:rPr lang="fr-FR" sz="2400" noProof="1" smtClean="0">
                <a:solidFill>
                  <a:prstClr val="black"/>
                </a:solidFill>
              </a:rPr>
              <a:t> </a:t>
            </a:r>
            <a:r>
              <a:rPr lang="fr-FR" sz="2400" b="1" noProof="1" smtClean="0">
                <a:solidFill>
                  <a:prstClr val="black"/>
                </a:solidFill>
              </a:rPr>
              <a:t>de la valeur</a:t>
            </a:r>
            <a:r>
              <a:rPr lang="fr-FR" sz="2400" noProof="1" smtClean="0">
                <a:solidFill>
                  <a:prstClr val="black"/>
                </a:solidFill>
              </a:rPr>
              <a:t>.</a:t>
            </a:r>
            <a:endParaRPr lang="fr-FR" sz="2400" b="1" noProof="1" smtClean="0">
              <a:solidFill>
                <a:prstClr val="black"/>
              </a:solidFill>
            </a:endParaRPr>
          </a:p>
          <a:p>
            <a:pPr marL="179388" lvl="2" algn="just" defTabSz="457200">
              <a:buClr>
                <a:srgbClr val="DB001A"/>
              </a:buClr>
            </a:pPr>
            <a:endParaRPr lang="fr-FR" sz="2800" b="1" noProof="1">
              <a:solidFill>
                <a:prstClr val="black"/>
              </a:solidFill>
            </a:endParaRPr>
          </a:p>
          <a:p>
            <a:pPr marL="465138" lvl="2" indent="-285750" algn="just" defTabSz="457200">
              <a:buFont typeface="Wingdings" panose="05000000000000000000" pitchFamily="2" charset="2"/>
              <a:buChar char="Ø"/>
            </a:pPr>
            <a:endParaRPr lang="fr-FR" sz="2800" noProof="1">
              <a:solidFill>
                <a:prstClr val="black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172200" cy="830997"/>
          </a:xfrm>
          <a:solidFill>
            <a:srgbClr val="DB001A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SUR 10 </a:t>
            </a:r>
            <a:r>
              <a:rPr lang="en-US" dirty="0" err="1" smtClean="0"/>
              <a:t>ans</a:t>
            </a:r>
            <a:r>
              <a:rPr lang="en-US" dirty="0" smtClean="0"/>
              <a:t> ERAMET A PRIS DU RETARD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6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830997"/>
          </a:xfrm>
          <a:solidFill>
            <a:srgbClr val="DB001A"/>
          </a:solidFill>
        </p:spPr>
        <p:txBody>
          <a:bodyPr wrap="square">
            <a:spAutoFit/>
          </a:bodyPr>
          <a:lstStyle/>
          <a:p>
            <a:r>
              <a:rPr lang="fr-FR" dirty="0" smtClean="0"/>
              <a:t>2/3 </a:t>
            </a:r>
            <a:r>
              <a:rPr lang="fr-FR" dirty="0"/>
              <a:t>DE nos capitaux </a:t>
            </a:r>
            <a:r>
              <a:rPr lang="fr-FR" dirty="0" smtClean="0"/>
              <a:t>employés n’ONT PAS créé </a:t>
            </a:r>
            <a:r>
              <a:rPr lang="fr-FR" dirty="0"/>
              <a:t>de </a:t>
            </a:r>
            <a:r>
              <a:rPr lang="fr-FR" dirty="0" smtClean="0"/>
              <a:t>valeur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530285" y="1329838"/>
            <a:ext cx="8008937" cy="38430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rgbClr val="DB001A"/>
                </a:solidFill>
              </a:rPr>
              <a:t>	</a:t>
            </a:r>
            <a:r>
              <a:rPr lang="fr-FR" sz="1800" dirty="0">
                <a:solidFill>
                  <a:srgbClr val="DB001A"/>
                </a:solidFill>
              </a:rPr>
              <a:t>ROCE VS. </a:t>
            </a:r>
            <a:r>
              <a:rPr lang="fr-FR" sz="1800" dirty="0" smtClean="0">
                <a:solidFill>
                  <a:srgbClr val="DB001A"/>
                </a:solidFill>
              </a:rPr>
              <a:t>Capitaux Employés </a:t>
            </a:r>
            <a:r>
              <a:rPr lang="fr-FR" sz="1800" dirty="0">
                <a:solidFill>
                  <a:srgbClr val="DB001A"/>
                </a:solidFill>
              </a:rPr>
              <a:t>– </a:t>
            </a:r>
            <a:r>
              <a:rPr lang="fr-FR" sz="1800" dirty="0" smtClean="0">
                <a:solidFill>
                  <a:srgbClr val="DB001A"/>
                </a:solidFill>
              </a:rPr>
              <a:t>fin </a:t>
            </a:r>
            <a:r>
              <a:rPr lang="fr-FR" sz="1800" dirty="0">
                <a:solidFill>
                  <a:srgbClr val="DB001A"/>
                </a:solidFill>
              </a:rPr>
              <a:t>2016 (M€)</a:t>
            </a:r>
            <a:endParaRPr lang="en-US" sz="1800" dirty="0">
              <a:solidFill>
                <a:srgbClr val="DB001A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7"/>
          <a:stretch/>
        </p:blipFill>
        <p:spPr bwMode="auto">
          <a:xfrm>
            <a:off x="874098" y="1738079"/>
            <a:ext cx="7321313" cy="4443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74098" y="6181242"/>
            <a:ext cx="8047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1400" dirty="0">
                <a:solidFill>
                  <a:prstClr val="black"/>
                </a:solidFill>
              </a:rPr>
              <a:t>*</a:t>
            </a:r>
            <a:r>
              <a:rPr lang="fr-FR" sz="1100" i="1" dirty="0">
                <a:solidFill>
                  <a:prstClr val="black"/>
                </a:solidFill>
              </a:rPr>
              <a:t>ROCE </a:t>
            </a:r>
            <a:r>
              <a:rPr lang="fr-FR" sz="1100" i="1" dirty="0" smtClean="0">
                <a:solidFill>
                  <a:prstClr val="black"/>
                </a:solidFill>
              </a:rPr>
              <a:t>: Rendement des capitaux employés (Résultat opérationnel courant après dépréciation des capitaux mais avant taxes)</a:t>
            </a:r>
            <a:endParaRPr lang="en-US" sz="1100" i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8685" y="2609850"/>
            <a:ext cx="2428842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sz="1050" b="1" i="1" dirty="0" smtClean="0">
                <a:solidFill>
                  <a:srgbClr val="EEECE1">
                    <a:lumMod val="50000"/>
                  </a:srgbClr>
                </a:solidFill>
              </a:rPr>
              <a:t>Cible ROCE à long terme : </a:t>
            </a:r>
            <a:r>
              <a:rPr lang="fr-FR" sz="1050" b="1" i="1" dirty="0">
                <a:solidFill>
                  <a:srgbClr val="EEECE1">
                    <a:lumMod val="50000"/>
                  </a:srgbClr>
                </a:solidFill>
              </a:rPr>
              <a:t>15%</a:t>
            </a:r>
            <a:endParaRPr lang="en-US" sz="1050" b="1" i="1" dirty="0">
              <a:solidFill>
                <a:srgbClr val="EEECE1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5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52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11" y="1240367"/>
            <a:ext cx="4918237" cy="247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426" y="3880884"/>
            <a:ext cx="5506501" cy="265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6439811" y="2384062"/>
            <a:ext cx="2704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PCC  -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Analysis</a:t>
            </a:r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on 9 first 2016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months</a:t>
            </a:r>
            <a:r>
              <a:rPr lang="fr-FR" sz="1050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fr-FR" sz="1050" i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proforma</a:t>
            </a:r>
            <a:endParaRPr lang="fr-FR" sz="1050" i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27" name="Groupe 26"/>
          <p:cNvGrpSpPr/>
          <p:nvPr/>
        </p:nvGrpSpPr>
        <p:grpSpPr>
          <a:xfrm>
            <a:off x="6383863" y="1509230"/>
            <a:ext cx="2613582" cy="758911"/>
            <a:chOff x="420211" y="4890245"/>
            <a:chExt cx="2613582" cy="758911"/>
          </a:xfrm>
        </p:grpSpPr>
        <p:sp>
          <p:nvSpPr>
            <p:cNvPr id="29" name="ZoneTexte 28"/>
            <p:cNvSpPr txBox="1"/>
            <p:nvPr/>
          </p:nvSpPr>
          <p:spPr>
            <a:xfrm>
              <a:off x="898381" y="5218269"/>
              <a:ext cx="21354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fr-FR" sz="105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EBIT/ Sales </a:t>
              </a:r>
              <a:r>
                <a:rPr lang="fr-FR" sz="1050" dirty="0" err="1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Alloys</a:t>
              </a:r>
              <a:r>
                <a:rPr lang="fr-FR" sz="1050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scope 2016</a:t>
              </a:r>
            </a:p>
            <a:p>
              <a:pPr defTabSz="457200"/>
              <a:r>
                <a:rPr lang="fr-FR" sz="1050" i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Bar size = sales</a:t>
              </a:r>
              <a:endParaRPr lang="en-US" sz="1050" i="1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420211" y="4890245"/>
              <a:ext cx="1687151" cy="559673"/>
              <a:chOff x="609397" y="5056677"/>
              <a:chExt cx="1687151" cy="559673"/>
            </a:xfrm>
          </p:grpSpPr>
          <p:sp>
            <p:nvSpPr>
              <p:cNvPr id="32" name="ZoneTexte 31"/>
              <p:cNvSpPr txBox="1"/>
              <p:nvPr/>
            </p:nvSpPr>
            <p:spPr>
              <a:xfrm>
                <a:off x="609397" y="5056677"/>
                <a:ext cx="115212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fr-FR" sz="11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Legend</a:t>
                </a:r>
                <a:endPara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>
                <a:off x="699485" y="5296815"/>
                <a:ext cx="1597063" cy="0"/>
              </a:xfrm>
              <a:prstGeom prst="line">
                <a:avLst/>
              </a:prstGeom>
              <a:ln>
                <a:solidFill>
                  <a:srgbClr val="D3C0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772393" y="5472334"/>
                <a:ext cx="183505" cy="144016"/>
              </a:xfrm>
              <a:prstGeom prst="rect">
                <a:avLst/>
              </a:prstGeom>
              <a:solidFill>
                <a:srgbClr val="C4BD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80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</p:grpSp>
      </p:grpSp>
      <p:sp>
        <p:nvSpPr>
          <p:cNvPr id="39" name="ZoneTexte 38"/>
          <p:cNvSpPr txBox="1"/>
          <p:nvPr/>
        </p:nvSpPr>
        <p:spPr>
          <a:xfrm>
            <a:off x="267583" y="1240367"/>
            <a:ext cx="1104861" cy="247378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 rtlCol="0" anchor="ctr">
            <a:noAutofit/>
          </a:bodyPr>
          <a:lstStyle/>
          <a:p>
            <a:pPr algn="ctr" defTabSz="457200"/>
            <a:r>
              <a:rPr lang="fr-FR" sz="1300" b="1" dirty="0">
                <a:solidFill>
                  <a:prstClr val="white"/>
                </a:solidFill>
              </a:rPr>
              <a:t>Aubert &amp; Duval</a:t>
            </a:r>
          </a:p>
          <a:p>
            <a:pPr algn="ctr" defTabSz="457200"/>
            <a:r>
              <a:rPr lang="fr-FR" sz="1300" b="1" dirty="0">
                <a:solidFill>
                  <a:prstClr val="white"/>
                </a:solidFill>
              </a:rPr>
              <a:t> EBIT </a:t>
            </a:r>
            <a:r>
              <a:rPr lang="fr-FR" sz="1300" b="1" dirty="0" err="1">
                <a:solidFill>
                  <a:prstClr val="white"/>
                </a:solidFill>
              </a:rPr>
              <a:t>margin</a:t>
            </a:r>
            <a:r>
              <a:rPr lang="fr-FR" sz="1300" b="1" dirty="0">
                <a:solidFill>
                  <a:prstClr val="white"/>
                </a:solidFill>
              </a:rPr>
              <a:t> vs benchmark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67583" y="3880884"/>
            <a:ext cx="1104861" cy="2658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36000" rIns="36000" rtlCol="0" anchor="ctr">
            <a:noAutofit/>
          </a:bodyPr>
          <a:lstStyle>
            <a:defPPr>
              <a:defRPr lang="en-US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r-FR" dirty="0">
                <a:solidFill>
                  <a:prstClr val="white"/>
                </a:solidFill>
              </a:rPr>
              <a:t>AD Net sales / [Airbus + Boeing] </a:t>
            </a:r>
            <a:r>
              <a:rPr lang="fr-FR" dirty="0" err="1">
                <a:solidFill>
                  <a:prstClr val="white"/>
                </a:solidFill>
              </a:rPr>
              <a:t>deliveries</a:t>
            </a:r>
            <a:r>
              <a:rPr lang="fr-FR" dirty="0">
                <a:solidFill>
                  <a:prstClr val="white"/>
                </a:solidFill>
              </a:rPr>
              <a:t> in value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82311" y="3384881"/>
            <a:ext cx="6014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VSMPO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698570" y="3392958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PCC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682472" y="3392958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 err="1">
                <a:solidFill>
                  <a:prstClr val="black"/>
                </a:solidFill>
              </a:rPr>
              <a:t>Voestalpine</a:t>
            </a:r>
            <a:endParaRPr lang="fr-FR" sz="900" b="1" dirty="0">
              <a:solidFill>
                <a:prstClr val="black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437632" y="3395265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ATI (2015)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095462" y="3395265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fr-FR" sz="900" b="1" dirty="0">
                <a:solidFill>
                  <a:prstClr val="black"/>
                </a:solidFill>
              </a:rPr>
              <a:t>Carpenter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413824" y="2387468"/>
            <a:ext cx="82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1200" b="1" dirty="0">
                <a:solidFill>
                  <a:srgbClr val="F79646">
                    <a:lumMod val="75000"/>
                  </a:srgbClr>
                </a:solidFill>
              </a:rPr>
              <a:t>Aubert &amp; Duval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5779185" y="2904608"/>
            <a:ext cx="139423" cy="46608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re 3">
            <a:extLst>
              <a:ext uri="{FF2B5EF4-FFF2-40B4-BE49-F238E27FC236}">
                <a16:creationId xmlns="" xmlns:a16="http://schemas.microsoft.com/office/drawing/2014/main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830997"/>
          </a:xfrm>
        </p:spPr>
        <p:txBody>
          <a:bodyPr/>
          <a:lstStyle/>
          <a:p>
            <a:r>
              <a:rPr lang="en-US" dirty="0" smtClean="0"/>
              <a:t>Benchmark : A&amp;D EST LE MOINS RENTABLE ET PERD DU TERRAIN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196923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re 6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</p:spPr>
        <p:txBody>
          <a:bodyPr>
            <a:spAutoFit/>
          </a:bodyPr>
          <a:lstStyle/>
          <a:p>
            <a:r>
              <a:rPr lang="en-US"/>
              <a:t>Situation Globale : conclusion</a:t>
            </a:r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220710" y="1295400"/>
            <a:ext cx="8085090" cy="39937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DB001A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DB001A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DB001A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SzPct val="80000"/>
            </a:pPr>
            <a:endParaRPr lang="fr-FR" b="0" noProof="1" smtClean="0">
              <a:solidFill>
                <a:prstClr val="black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r-FR" b="0" noProof="1" smtClean="0">
                <a:solidFill>
                  <a:prstClr val="black"/>
                </a:solidFill>
              </a:rPr>
              <a:t>Cette situation est une </a:t>
            </a:r>
            <a:r>
              <a:rPr lang="fr-FR" b="0" noProof="1">
                <a:solidFill>
                  <a:srgbClr val="FF0000"/>
                </a:solidFill>
              </a:rPr>
              <a:t>menace réelle et directe pour notre </a:t>
            </a:r>
            <a:r>
              <a:rPr lang="fr-FR" b="0" noProof="1" smtClean="0">
                <a:solidFill>
                  <a:srgbClr val="FF0000"/>
                </a:solidFill>
              </a:rPr>
              <a:t>futur</a:t>
            </a: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prstClr val="black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r>
              <a:rPr lang="fr-FR" b="0" noProof="1" smtClean="0">
                <a:solidFill>
                  <a:prstClr val="black"/>
                </a:solidFill>
              </a:rPr>
              <a:t>La rattrapper demande </a:t>
            </a:r>
            <a:r>
              <a:rPr lang="fr-FR" b="0" noProof="1" smtClean="0">
                <a:solidFill>
                  <a:srgbClr val="FF0000"/>
                </a:solidFill>
              </a:rPr>
              <a:t>d’autant plus d’efforts que nos concurrents ont continué à avancer</a:t>
            </a:r>
            <a:endParaRPr lang="fr-FR" b="0" noProof="1">
              <a:solidFill>
                <a:srgbClr val="FF0000"/>
              </a:solidFill>
            </a:endParaRPr>
          </a:p>
          <a:p>
            <a:pPr marL="342900" indent="-342900" algn="just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 smtClean="0">
              <a:solidFill>
                <a:srgbClr val="FF0000"/>
              </a:solidFill>
            </a:endParaRPr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ct val="80000"/>
            </a:pPr>
            <a:endParaRPr lang="fr-FR" b="0" noProof="1" smtClean="0">
              <a:solidFill>
                <a:srgbClr val="FF0000"/>
              </a:solidFill>
            </a:endParaRPr>
          </a:p>
          <a:p>
            <a:pPr algn="ctr">
              <a:buClr>
                <a:srgbClr val="FF0000"/>
              </a:buClr>
              <a:buSzPct val="80000"/>
            </a:pPr>
            <a:r>
              <a:rPr lang="fr-FR" noProof="1" smtClean="0">
                <a:solidFill>
                  <a:srgbClr val="FF0000"/>
                </a:solidFill>
              </a:rPr>
              <a:t>Le changement qui s’impose va bien au-delà                                            de l’amélioration continue…</a:t>
            </a:r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>
              <a:solidFill>
                <a:prstClr val="black"/>
              </a:solidFill>
            </a:endParaRPr>
          </a:p>
          <a:p>
            <a:pPr>
              <a:buClr>
                <a:srgbClr val="FF0000"/>
              </a:buClr>
              <a:buSzPct val="80000"/>
            </a:pPr>
            <a:endParaRPr lang="fr-FR" b="0" noProof="1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 smtClean="0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/>
          </a:p>
          <a:p>
            <a:pPr>
              <a:buClr>
                <a:srgbClr val="FF0000"/>
              </a:buClr>
              <a:buSzPct val="80000"/>
            </a:pPr>
            <a:endParaRPr lang="fr-FR" b="0" noProof="1" smtClean="0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fr-FR" b="0" noProof="1"/>
          </a:p>
          <a:p>
            <a:pPr marL="342900" indent="-342900">
              <a:buClr>
                <a:srgbClr val="FF0000"/>
              </a:buClr>
              <a:buSzPct val="80000"/>
              <a:buFont typeface="Wingdings" panose="05000000000000000000" pitchFamily="2" charset="2"/>
              <a:buChar char="v"/>
            </a:pPr>
            <a:endParaRPr lang="en-US" b="0" noProof="1"/>
          </a:p>
        </p:txBody>
      </p:sp>
      <p:sp>
        <p:nvSpPr>
          <p:cNvPr id="8" name="Rectangle à coins arrondis 7"/>
          <p:cNvSpPr/>
          <p:nvPr/>
        </p:nvSpPr>
        <p:spPr>
          <a:xfrm>
            <a:off x="193414" y="5851963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fr-FR" b="1" dirty="0" smtClean="0">
                <a:solidFill>
                  <a:srgbClr val="DB001A"/>
                </a:solidFill>
              </a:rPr>
              <a:t>SE TRANSFORMER N’EST PAS UNE OPTION… C’EST  VITAL !</a:t>
            </a:r>
            <a:endParaRPr lang="fr-FR" b="1" dirty="0">
              <a:solidFill>
                <a:srgbClr val="DB001A"/>
              </a:solidFill>
            </a:endParaRPr>
          </a:p>
        </p:txBody>
      </p:sp>
      <p:pic>
        <p:nvPicPr>
          <p:cNvPr id="2256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160713"/>
            <a:ext cx="542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83073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R:\2017\NeWays\Charte graphique et logos en validation\charte graphique logos\NeWays\français\rouge\neways_FR_rou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55" y="2502642"/>
            <a:ext cx="3829139" cy="15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cap="none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Les TROIS piliers de </a:t>
            </a:r>
            <a:r>
              <a:rPr lang="fr-FR" cap="none" dirty="0" err="1" smtClean="0">
                <a:solidFill>
                  <a:prstClr val="white"/>
                </a:solidFill>
                <a:latin typeface="Arial Black" panose="020B0A04020102020204" pitchFamily="34" charset="0"/>
              </a:rPr>
              <a:t>NeWays</a:t>
            </a:r>
            <a:endParaRPr lang="en-US" cap="none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72365" y="4085488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</a:t>
            </a:r>
            <a:r>
              <a:rPr lang="fr-FR" sz="1400" i="1" dirty="0" smtClean="0">
                <a:solidFill>
                  <a:prstClr val="black"/>
                </a:solidFill>
              </a:rPr>
              <a:t>of </a:t>
            </a:r>
            <a:r>
              <a:rPr lang="fr-FR" sz="1400" i="1" dirty="0" err="1" smtClean="0">
                <a:solidFill>
                  <a:prstClr val="black"/>
                </a:solidFill>
              </a:rPr>
              <a:t>Managing</a:t>
            </a:r>
            <a:r>
              <a:rPr lang="fr-FR" sz="1400" i="1" dirty="0" smtClean="0">
                <a:solidFill>
                  <a:prstClr val="black"/>
                </a:solidFill>
              </a:rPr>
              <a:t> </a:t>
            </a:r>
            <a:endParaRPr lang="fr-FR" sz="1400" i="1" dirty="0">
              <a:solidFill>
                <a:prstClr val="black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 Nouveaux modes de management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81812" y="4091586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of </a:t>
            </a:r>
            <a:r>
              <a:rPr lang="fr-FR" sz="1400" i="1" dirty="0" err="1" smtClean="0">
                <a:solidFill>
                  <a:prstClr val="black"/>
                </a:solidFill>
              </a:rPr>
              <a:t>Organizing</a:t>
            </a:r>
            <a:r>
              <a:rPr lang="fr-FR" sz="1400" i="1" dirty="0" smtClean="0">
                <a:solidFill>
                  <a:prstClr val="black"/>
                </a:solidFill>
              </a:rPr>
              <a:t> </a:t>
            </a:r>
            <a:endParaRPr lang="fr-FR" sz="1400" i="1" dirty="0">
              <a:solidFill>
                <a:prstClr val="black"/>
              </a:solidFill>
            </a:endParaRPr>
          </a:p>
          <a:p>
            <a:pPr algn="ctr"/>
            <a:r>
              <a:rPr lang="fr-FR" dirty="0">
                <a:solidFill>
                  <a:srgbClr val="C00000"/>
                </a:solidFill>
              </a:rPr>
              <a:t>Nouvelles façons de s’organiser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048000" y="1072664"/>
            <a:ext cx="3048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>
                <a:solidFill>
                  <a:prstClr val="black"/>
                </a:solidFill>
              </a:rPr>
              <a:t>NeWays</a:t>
            </a:r>
            <a:r>
              <a:rPr lang="fr-FR" sz="1400" i="1" dirty="0">
                <a:solidFill>
                  <a:prstClr val="black"/>
                </a:solidFill>
              </a:rPr>
              <a:t> of </a:t>
            </a:r>
            <a:r>
              <a:rPr lang="fr-FR" sz="1400" i="1" dirty="0" err="1">
                <a:solidFill>
                  <a:prstClr val="black"/>
                </a:solidFill>
              </a:rPr>
              <a:t>Working</a:t>
            </a:r>
            <a:r>
              <a:rPr lang="fr-FR" sz="1400" i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C00000"/>
                </a:solidFill>
              </a:rPr>
              <a:t>Nouvelles façons de travailler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1420198" y="2307565"/>
            <a:ext cx="1666660" cy="2173019"/>
          </a:xfrm>
          <a:prstGeom prst="arc">
            <a:avLst>
              <a:gd name="adj1" fmla="val 10582466"/>
              <a:gd name="adj2" fmla="val 1651821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>
            <a:off x="5985650" y="2307565"/>
            <a:ext cx="1666800" cy="2174400"/>
          </a:xfrm>
          <a:prstGeom prst="arc">
            <a:avLst>
              <a:gd name="adj1" fmla="val 16081506"/>
              <a:gd name="adj2" fmla="val 0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13513511">
            <a:off x="3531355" y="3722426"/>
            <a:ext cx="2082807" cy="2229318"/>
          </a:xfrm>
          <a:prstGeom prst="arc">
            <a:avLst>
              <a:gd name="adj1" fmla="val 10582466"/>
              <a:gd name="adj2" fmla="val 16518219"/>
            </a:avLst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/>
            <a:fld id="{B20DE93A-6C71-914E-B887-96385185B528}" type="slidenum">
              <a:rPr lang="en-US" smtClean="0">
                <a:solidFill>
                  <a:prstClr val="black"/>
                </a:solidFill>
              </a:rPr>
              <a:pPr defTabSz="457200"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solidFill>
            <a:srgbClr val="DB001A"/>
          </a:solidFill>
          <a:ln>
            <a:noFill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 smtClean="0">
                <a:solidFill>
                  <a:prstClr val="white"/>
                </a:solidFill>
              </a:rPr>
              <a:t>Les TROIS piliers de </a:t>
            </a:r>
            <a:r>
              <a:rPr lang="fr-FR" dirty="0" err="1" smtClean="0">
                <a:solidFill>
                  <a:prstClr val="white"/>
                </a:solidFill>
              </a:rPr>
              <a:t>NeWays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867400" y="1447800"/>
            <a:ext cx="3048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Nouvelles façons de travailler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867400" y="3009900"/>
            <a:ext cx="3048000" cy="32385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8000" rIns="0"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Ambition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Recherche de résultats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Focalisation &amp; discipline dans l’exécution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Respect des standards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mtClean="0">
                <a:solidFill>
                  <a:prstClr val="black"/>
                </a:solidFill>
              </a:rPr>
              <a:t>Curiosité, ouverture sur l’extérieur, benchmark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Vitesse et agilité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Esprit d’équipe</a:t>
            </a: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Amélioration continue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04800" y="1447800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Nouvelles façons de s’organiser</a:t>
            </a:r>
            <a:endParaRPr lang="en-US" sz="1400" b="1" i="1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4800" y="2996861"/>
            <a:ext cx="2520000" cy="253217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 anchorCtr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Des organisations </a:t>
            </a:r>
            <a:r>
              <a:rPr lang="fr-FR" dirty="0" err="1" smtClean="0">
                <a:solidFill>
                  <a:prstClr val="black"/>
                </a:solidFill>
              </a:rPr>
              <a:t>lean</a:t>
            </a:r>
            <a:r>
              <a:rPr lang="fr-FR" dirty="0" smtClean="0">
                <a:solidFill>
                  <a:prstClr val="black"/>
                </a:solidFill>
              </a:rPr>
              <a:t> et horizontales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Une gouvernance efficace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Un « </a:t>
            </a:r>
            <a:r>
              <a:rPr lang="fr-FR" dirty="0" err="1" smtClean="0">
                <a:solidFill>
                  <a:prstClr val="black"/>
                </a:solidFill>
              </a:rPr>
              <a:t>corporate</a:t>
            </a:r>
            <a:r>
              <a:rPr lang="fr-FR" dirty="0" smtClean="0">
                <a:solidFill>
                  <a:prstClr val="black"/>
                </a:solidFill>
              </a:rPr>
              <a:t> » léger mais fort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048000" y="1447800"/>
            <a:ext cx="2520000" cy="1371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Nouveaux modes de management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048000" y="3009900"/>
            <a:ext cx="2520000" cy="33909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88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Les bonnes personnes à la bonne place </a:t>
            </a:r>
            <a:endParaRPr lang="fr-FR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Délégation</a:t>
            </a:r>
            <a:endParaRPr lang="fr-FR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Responsabilisation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Confiance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Management par la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prstClr val="black"/>
                </a:solidFill>
              </a:rPr>
              <a:t>Courage managérial</a:t>
            </a:r>
            <a:endParaRPr lang="fr-FR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re 3">
            <a:extLst>
              <a:ext uri="{FF2B5EF4-FFF2-40B4-BE49-F238E27FC236}">
                <a16:creationId xmlns="" xmlns:a16="http://schemas.microsoft.com/office/drawing/2014/main" id="{F6DF955F-71A8-4697-9274-6674E722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74638"/>
            <a:ext cx="6248280" cy="461665"/>
          </a:xfrm>
          <a:gradFill>
            <a:gsLst>
              <a:gs pos="0">
                <a:srgbClr val="64C8C8"/>
              </a:gs>
              <a:gs pos="50000">
                <a:srgbClr val="FFD700"/>
              </a:gs>
              <a:gs pos="100000">
                <a:srgbClr val="64C8C8"/>
              </a:gs>
            </a:gsLst>
            <a:lin ang="10800000" scaled="0"/>
          </a:gradFill>
        </p:spPr>
        <p:txBody>
          <a:bodyPr/>
          <a:lstStyle/>
          <a:p>
            <a:r>
              <a:rPr lang="en-US" dirty="0" smtClean="0"/>
              <a:t>RELATIONS HUMAINES</a:t>
            </a:r>
            <a:endParaRPr lang="en-US" dirty="0"/>
          </a:p>
        </p:txBody>
      </p:sp>
      <p:sp>
        <p:nvSpPr>
          <p:cNvPr id="28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109184" y="1115562"/>
            <a:ext cx="4912759" cy="5256209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marL="0" lvl="0" indent="0">
              <a:buNone/>
            </a:pPr>
            <a:r>
              <a:rPr lang="fr-FR" dirty="0" smtClean="0"/>
              <a:t>2017 a été marquée par…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La mise en place de la DUP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L’atteinte de l’effectif </a:t>
            </a:r>
            <a:r>
              <a:rPr lang="fr-FR" dirty="0" smtClean="0"/>
              <a:t>cible (+20%)</a:t>
            </a:r>
            <a:endParaRPr lang="fr-FR" dirty="0"/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/>
              <a:t>Les prémices d’une démarche de Qualité de Vie au Travail </a:t>
            </a:r>
            <a:r>
              <a:rPr lang="fr-FR" dirty="0" smtClean="0"/>
              <a:t>(QVT) : </a:t>
            </a:r>
            <a:r>
              <a:rPr lang="fr-FR" dirty="0"/>
              <a:t>« Bien Vivre Ensemble »</a:t>
            </a:r>
          </a:p>
          <a:p>
            <a:pPr marL="0" lvl="0" indent="0">
              <a:buNone/>
            </a:pPr>
            <a:endParaRPr lang="fr-FR" dirty="0" smtClean="0"/>
          </a:p>
          <a:p>
            <a:pPr marL="0" lvl="0" indent="0">
              <a:buNone/>
            </a:pPr>
            <a:r>
              <a:rPr lang="fr-FR" dirty="0" smtClean="0"/>
              <a:t>2018 sera l’année de…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D’une politique de développement social accompagnant la transformation d’UKAD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La structuration de la formation au poste et du suivi des compétences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fr-FR" dirty="0" smtClean="0"/>
              <a:t>Le déploiement  d’une véritable démarche de QVT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46359"/>
              </p:ext>
            </p:extLst>
          </p:nvPr>
        </p:nvGraphicFramePr>
        <p:xfrm>
          <a:off x="5245924" y="1387125"/>
          <a:ext cx="3669476" cy="401218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80456"/>
                <a:gridCol w="1158448"/>
                <a:gridCol w="1030572"/>
              </a:tblGrid>
              <a:tr h="879743"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INDICATEURS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RESULTAT</a:t>
                      </a:r>
                      <a:r>
                        <a:rPr lang="fr-FR" sz="1400" b="1" baseline="0" dirty="0" smtClean="0"/>
                        <a:t> 2017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CIBLE</a:t>
                      </a:r>
                    </a:p>
                    <a:p>
                      <a:r>
                        <a:rPr lang="fr-FR" sz="1400" b="1" dirty="0" smtClean="0"/>
                        <a:t>2018</a:t>
                      </a:r>
                      <a:endParaRPr lang="fr-FR" sz="14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baseline="0" dirty="0" smtClean="0"/>
                        <a:t> avancement recrutement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97%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100%</a:t>
                      </a:r>
                      <a:endParaRPr lang="fr-FR" sz="1600" b="1" dirty="0"/>
                    </a:p>
                  </a:txBody>
                  <a:tcPr/>
                </a:tc>
              </a:tr>
              <a:tr h="776244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dirty="0" smtClean="0"/>
                        <a:t> avancement plan</a:t>
                      </a:r>
                      <a:r>
                        <a:rPr lang="fr-FR" sz="1200" baseline="0" dirty="0" smtClean="0"/>
                        <a:t> formation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baseline="0" dirty="0" smtClean="0"/>
                        <a:t>72 </a:t>
                      </a:r>
                      <a:r>
                        <a:rPr lang="fr-FR" sz="1600" b="1" dirty="0" smtClean="0"/>
                        <a:t>%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90%</a:t>
                      </a:r>
                      <a:endParaRPr lang="fr-FR" sz="1600" b="1" dirty="0"/>
                    </a:p>
                  </a:txBody>
                  <a:tcPr/>
                </a:tc>
              </a:tr>
              <a:tr h="983243"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Tx</a:t>
                      </a:r>
                      <a:r>
                        <a:rPr lang="fr-FR" sz="1200" dirty="0" smtClean="0"/>
                        <a:t> réalisation EAA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59,6 %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fr-FR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96713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Effectif ETP 12/17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84,20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Stable</a:t>
                      </a:r>
                      <a:endParaRPr lang="fr-FR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0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_Contenu Ni (ver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Contenu Mn (bl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CORPORATE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7_COUV - SOMMAIRE - CONTA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tenu Mn (bl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ontenu Ni (ver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10788</TotalTime>
  <Words>717</Words>
  <Application>Microsoft Office PowerPoint</Application>
  <PresentationFormat>Affichage à l'écran (4:3)</PresentationFormat>
  <Paragraphs>173</Paragraphs>
  <Slides>12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18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31" baseType="lpstr">
      <vt:lpstr>Office Theme</vt:lpstr>
      <vt:lpstr>COUV - SOMMAIRE - CONTACT</vt:lpstr>
      <vt:lpstr>7_COUV - SOMMAIRE - CONTACT</vt:lpstr>
      <vt:lpstr>Contenur Corp (rouge)</vt:lpstr>
      <vt:lpstr>Contenu Mn (bleu)</vt:lpstr>
      <vt:lpstr>Contenu Ni (vert)</vt:lpstr>
      <vt:lpstr>Contenu All (orange)</vt:lpstr>
      <vt:lpstr>1_Contenur Corp (rouge)</vt:lpstr>
      <vt:lpstr>2_Contenur Corp (rouge)</vt:lpstr>
      <vt:lpstr>8_COUV - SOMMAIRE - CONTACT</vt:lpstr>
      <vt:lpstr>1_Contenu Ni (vert)</vt:lpstr>
      <vt:lpstr>1_Contenu Mn (bleu)</vt:lpstr>
      <vt:lpstr>1_Contenu All (orange)</vt:lpstr>
      <vt:lpstr>9_Contenur Corp (rouge)</vt:lpstr>
      <vt:lpstr>10_Contenur Corp (rouge)</vt:lpstr>
      <vt:lpstr>11_Contenur Corp (rouge)</vt:lpstr>
      <vt:lpstr>CORPORATE (rouge)</vt:lpstr>
      <vt:lpstr>3_Contenur Corp (rouge)</vt:lpstr>
      <vt:lpstr>Diapositive think-cell</vt:lpstr>
      <vt:lpstr>Présentation PowerPoint</vt:lpstr>
      <vt:lpstr>Présentation PowerPoint</vt:lpstr>
      <vt:lpstr>SUR 10 ans ERAMET A PRIS DU RETARD</vt:lpstr>
      <vt:lpstr>2/3 DE nos capitaux employés n’ONT PAS créé de valeur</vt:lpstr>
      <vt:lpstr>Benchmark : A&amp;D EST LE MOINS RENTABLE ET PERD DU TERRAIN</vt:lpstr>
      <vt:lpstr>Situation Globale : conclusion</vt:lpstr>
      <vt:lpstr>Les TROIS piliers de NeWays</vt:lpstr>
      <vt:lpstr>Les TROIS piliers de NeWays</vt:lpstr>
      <vt:lpstr>RELATIONS HUMAINES</vt:lpstr>
      <vt:lpstr>ComMERCE</vt:lpstr>
      <vt:lpstr>XXXXXXXX</vt:lpstr>
      <vt:lpstr>POUR BIEN construire notre avEnir…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Galy Dejean</dc:creator>
  <cp:lastModifiedBy>Patrick Delaborde</cp:lastModifiedBy>
  <cp:revision>239</cp:revision>
  <cp:lastPrinted>2017-11-27T13:49:29Z</cp:lastPrinted>
  <dcterms:created xsi:type="dcterms:W3CDTF">2006-08-16T00:00:00Z</dcterms:created>
  <dcterms:modified xsi:type="dcterms:W3CDTF">2018-01-30T16:17:12Z</dcterms:modified>
</cp:coreProperties>
</file>