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7" r:id="rId1"/>
  </p:sldMasterIdLst>
  <p:notesMasterIdLst>
    <p:notesMasterId r:id="rId33"/>
  </p:notesMasterIdLst>
  <p:sldIdLst>
    <p:sldId id="291" r:id="rId2"/>
    <p:sldId id="323" r:id="rId3"/>
    <p:sldId id="258" r:id="rId4"/>
    <p:sldId id="324" r:id="rId5"/>
    <p:sldId id="355" r:id="rId6"/>
    <p:sldId id="335" r:id="rId7"/>
    <p:sldId id="357" r:id="rId8"/>
    <p:sldId id="359" r:id="rId9"/>
    <p:sldId id="358" r:id="rId10"/>
    <p:sldId id="360" r:id="rId11"/>
    <p:sldId id="361" r:id="rId12"/>
    <p:sldId id="332" r:id="rId13"/>
    <p:sldId id="354" r:id="rId14"/>
    <p:sldId id="356" r:id="rId15"/>
    <p:sldId id="337" r:id="rId16"/>
    <p:sldId id="336" r:id="rId17"/>
    <p:sldId id="362" r:id="rId18"/>
    <p:sldId id="352" r:id="rId19"/>
    <p:sldId id="338" r:id="rId20"/>
    <p:sldId id="339" r:id="rId21"/>
    <p:sldId id="340" r:id="rId22"/>
    <p:sldId id="342" r:id="rId23"/>
    <p:sldId id="343" r:id="rId24"/>
    <p:sldId id="344" r:id="rId25"/>
    <p:sldId id="345" r:id="rId26"/>
    <p:sldId id="346" r:id="rId27"/>
    <p:sldId id="347" r:id="rId28"/>
    <p:sldId id="348" r:id="rId29"/>
    <p:sldId id="353" r:id="rId30"/>
    <p:sldId id="351" r:id="rId31"/>
    <p:sldId id="350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orient="horz" pos="255">
          <p15:clr>
            <a:srgbClr val="A4A3A4"/>
          </p15:clr>
        </p15:guide>
        <p15:guide id="3" orient="horz" pos="1139">
          <p15:clr>
            <a:srgbClr val="A4A3A4"/>
          </p15:clr>
        </p15:guide>
        <p15:guide id="4" orient="horz" pos="1094">
          <p15:clr>
            <a:srgbClr val="A4A3A4"/>
          </p15:clr>
        </p15:guide>
        <p15:guide id="5" orient="horz" pos="4065">
          <p15:clr>
            <a:srgbClr val="A4A3A4"/>
          </p15:clr>
        </p15:guide>
        <p15:guide id="6" orient="horz" pos="4201">
          <p15:clr>
            <a:srgbClr val="A4A3A4"/>
          </p15:clr>
        </p15:guide>
        <p15:guide id="7" pos="2880">
          <p15:clr>
            <a:srgbClr val="A4A3A4"/>
          </p15:clr>
        </p15:guide>
        <p15:guide id="8" pos="567">
          <p15:clr>
            <a:srgbClr val="A4A3A4"/>
          </p15:clr>
        </p15:guide>
        <p15:guide id="9" pos="5193">
          <p15:clr>
            <a:srgbClr val="A4A3A4"/>
          </p15:clr>
        </p15:guide>
        <p15:guide id="10" pos="5465">
          <p15:clr>
            <a:srgbClr val="A4A3A4"/>
          </p15:clr>
        </p15:guide>
        <p15:guide id="11" orient="horz" pos="3634">
          <p15:clr>
            <a:srgbClr val="A4A3A4"/>
          </p15:clr>
        </p15:guide>
        <p15:guide id="12" pos="35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D2D"/>
    <a:srgbClr val="EEA300"/>
    <a:srgbClr val="F96817"/>
    <a:srgbClr val="2B814C"/>
    <a:srgbClr val="F85C06"/>
    <a:srgbClr val="D14E05"/>
    <a:srgbClr val="C84018"/>
    <a:srgbClr val="182C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87" autoAdjust="0"/>
    <p:restoredTop sz="94668" autoAdjust="0"/>
  </p:normalViewPr>
  <p:slideViewPr>
    <p:cSldViewPr showGuides="1">
      <p:cViewPr>
        <p:scale>
          <a:sx n="120" d="100"/>
          <a:sy n="120" d="100"/>
        </p:scale>
        <p:origin x="-678" y="1254"/>
      </p:cViewPr>
      <p:guideLst>
        <p:guide orient="horz" pos="2160"/>
        <p:guide orient="horz" pos="255"/>
        <p:guide orient="horz" pos="1139"/>
        <p:guide orient="horz" pos="1094"/>
        <p:guide orient="horz" pos="4065"/>
        <p:guide orient="horz" pos="4201"/>
        <p:guide orient="horz" pos="3634"/>
        <p:guide orient="horz" pos="4123"/>
        <p:guide pos="2880"/>
        <p:guide pos="567"/>
        <p:guide pos="5193"/>
        <p:guide pos="5465"/>
        <p:guide pos="3515"/>
      </p:guideLst>
    </p:cSldViewPr>
  </p:slideViewPr>
  <p:outlineViewPr>
    <p:cViewPr>
      <p:scale>
        <a:sx n="33" d="100"/>
        <a:sy n="33" d="100"/>
      </p:scale>
      <p:origin x="0" y="154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D680E798-53FF-4C51-A981-953463752515}" type="datetimeFigureOut">
              <a:rPr lang="fr-FR" smtClean="0"/>
              <a:pPr/>
              <a:t>04/02/2019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1B06CD8F-B7ED-4A05-9FB1-A01CC0EF02CC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662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 A">
    <p:bg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96060" y="5543811"/>
            <a:ext cx="1925342" cy="792000"/>
          </a:xfrm>
          <a:prstGeom prst="rect">
            <a:avLst/>
          </a:prstGeom>
        </p:spPr>
      </p:pic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39999" y="4402124"/>
            <a:ext cx="5400000" cy="102434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700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700" b="0">
                <a:solidFill>
                  <a:schemeClr val="bg1"/>
                </a:solidFill>
              </a:defRPr>
            </a:lvl2pPr>
            <a:lvl3pPr marL="0" indent="0" algn="l">
              <a:spcBef>
                <a:spcPts val="1200"/>
              </a:spcBef>
              <a:buNone/>
              <a:defRPr sz="1100" b="0" cap="all" baseline="0">
                <a:solidFill>
                  <a:schemeClr val="bg1"/>
                </a:solidFill>
              </a:defRPr>
            </a:lvl3pPr>
            <a:lvl4pPr marL="13716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>
          <a:xfrm>
            <a:off x="539999" y="2657915"/>
            <a:ext cx="5400000" cy="1512168"/>
          </a:xfrm>
        </p:spPr>
        <p:txBody>
          <a:bodyPr/>
          <a:lstStyle>
            <a:lvl1pPr>
              <a:lnSpc>
                <a:spcPct val="9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818" y="1187335"/>
            <a:ext cx="198305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688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 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39999" y="4402124"/>
            <a:ext cx="5400000" cy="102434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700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700" b="0">
                <a:solidFill>
                  <a:schemeClr val="bg1"/>
                </a:solidFill>
              </a:defRPr>
            </a:lvl2pPr>
            <a:lvl3pPr marL="0" indent="0" algn="l">
              <a:spcBef>
                <a:spcPts val="1200"/>
              </a:spcBef>
              <a:buNone/>
              <a:defRPr sz="1100" b="0" cap="all" baseline="0">
                <a:solidFill>
                  <a:schemeClr val="bg1"/>
                </a:solidFill>
              </a:defRPr>
            </a:lvl3pPr>
            <a:lvl4pPr marL="13716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>
          <a:xfrm>
            <a:off x="539999" y="2657915"/>
            <a:ext cx="5400000" cy="1512168"/>
          </a:xfrm>
        </p:spPr>
        <p:txBody>
          <a:bodyPr/>
          <a:lstStyle>
            <a:lvl1pPr>
              <a:lnSpc>
                <a:spcPct val="9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96060" y="5543811"/>
            <a:ext cx="1925342" cy="792000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818" y="1187335"/>
            <a:ext cx="198305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88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96000" y="5544000"/>
            <a:ext cx="1925346" cy="792000"/>
          </a:xfrm>
          <a:prstGeom prst="rect">
            <a:avLst/>
          </a:prstGeom>
        </p:spPr>
      </p:pic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39999" y="4402124"/>
            <a:ext cx="5400000" cy="102434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700">
                <a:solidFill>
                  <a:schemeClr val="tx2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700" b="0">
                <a:solidFill>
                  <a:schemeClr val="tx2"/>
                </a:solidFill>
              </a:defRPr>
            </a:lvl2pPr>
            <a:lvl3pPr marL="0" indent="0" algn="l">
              <a:spcBef>
                <a:spcPts val="1200"/>
              </a:spcBef>
              <a:buNone/>
              <a:defRPr sz="1100" b="0" cap="all" baseline="0">
                <a:solidFill>
                  <a:schemeClr val="tx2"/>
                </a:solidFill>
              </a:defRPr>
            </a:lvl3pPr>
            <a:lvl4pPr marL="13716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>
          <a:xfrm>
            <a:off x="539999" y="2657915"/>
            <a:ext cx="5400000" cy="1512168"/>
          </a:xfrm>
        </p:spPr>
        <p:txBody>
          <a:bodyPr/>
          <a:lstStyle>
            <a:lvl1pPr>
              <a:lnSpc>
                <a:spcPct val="90000"/>
              </a:lnSpc>
              <a:defRPr sz="3000"/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818" y="1187335"/>
            <a:ext cx="1983050" cy="89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10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exte 4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936000" y="1260134"/>
            <a:ext cx="3600000" cy="360127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cxnSp>
        <p:nvCxnSpPr>
          <p:cNvPr id="29" name="Connecteur droit 28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space réservé du texte 4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41266" y="167563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33" name="Espace réservé du texte 4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936000" y="167563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41266" y="2425088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936000" y="2425088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441266" y="3174546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30" name="Espace réservé du texte 4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936000" y="3174546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31" name="Espace réservé du texte 4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41266" y="3924003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39" name="Espace réservé du texte 4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936000" y="3924003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49" name="Espace réservé du texte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441266" y="467346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0" name="Espace réservé du texte 4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936000" y="467346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1" name="Espace réservé du texte 4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4581722" y="167563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2" name="Espace réservé du texte 4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5076456" y="167563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3" name="Espace réservé du texte 4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4581722" y="2425088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4" name="Espace réservé du texte 4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5076456" y="2425088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5" name="Espace réservé du texte 4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4581722" y="3174546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6" name="Espace réservé du texte 4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5076456" y="3174546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7" name="Espace réservé du texte 4"/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4581722" y="3924003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8" name="Espace réservé du texte 4"/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5076456" y="3924003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9" name="Espace réservé du texte 4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4581722" y="467346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60" name="Espace réservé du texte 4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5076456" y="467346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61" name="Espace réservé du texte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5076456" y="5445224"/>
            <a:ext cx="3600000" cy="360127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Titre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84672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A">
    <p:bg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012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740352" y="6201308"/>
            <a:ext cx="1006985" cy="432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467" y="6239979"/>
            <a:ext cx="827998" cy="3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9457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012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740352" y="6201308"/>
            <a:ext cx="1006985" cy="4320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467" y="6239979"/>
            <a:ext cx="827998" cy="3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551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012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tx2"/>
                </a:solidFill>
              </a:defRPr>
            </a:lvl1pPr>
            <a:lvl2pPr marL="0" indent="0">
              <a:buNone/>
              <a:defRPr sz="2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3017067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2" name="Espace réservé du texte 6"/>
          <p:cNvSpPr>
            <a:spLocks noGrp="1" noChangeAspect="1"/>
          </p:cNvSpPr>
          <p:nvPr>
            <p:ph type="body" sz="quarter" idx="21" hasCustomPrompt="1"/>
          </p:nvPr>
        </p:nvSpPr>
        <p:spPr bwMode="gray">
          <a:xfrm>
            <a:off x="6616800" y="6238800"/>
            <a:ext cx="828000" cy="374400"/>
          </a:xfrm>
          <a:blipFill>
            <a:blip r:embed="rId4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556428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5" name="Espace réservé du texte 6"/>
          <p:cNvSpPr>
            <a:spLocks noGrp="1" noChangeAspect="1"/>
          </p:cNvSpPr>
          <p:nvPr>
            <p:ph type="body" sz="quarter" idx="21" hasCustomPrompt="1"/>
          </p:nvPr>
        </p:nvSpPr>
        <p:spPr bwMode="gray">
          <a:xfrm>
            <a:off x="6616800" y="6238800"/>
            <a:ext cx="828000" cy="374400"/>
          </a:xfrm>
          <a:blipFill>
            <a:blip r:embed="rId4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39978308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5" name="Espace réservé du texte 6"/>
          <p:cNvSpPr>
            <a:spLocks noGrp="1" noChangeAspect="1"/>
          </p:cNvSpPr>
          <p:nvPr>
            <p:ph type="body" sz="quarter" idx="21" hasCustomPrompt="1"/>
          </p:nvPr>
        </p:nvSpPr>
        <p:spPr bwMode="gray">
          <a:xfrm>
            <a:off x="6616800" y="6238800"/>
            <a:ext cx="828000" cy="374400"/>
          </a:xfrm>
          <a:blipFill>
            <a:blip r:embed="rId4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2296439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5" name="Espace réservé du texte 6"/>
          <p:cNvSpPr>
            <a:spLocks noGrp="1" noChangeAspect="1"/>
          </p:cNvSpPr>
          <p:nvPr>
            <p:ph type="body" sz="quarter" idx="21" hasCustomPrompt="1"/>
          </p:nvPr>
        </p:nvSpPr>
        <p:spPr bwMode="gray">
          <a:xfrm>
            <a:off x="6616800" y="6238800"/>
            <a:ext cx="828000" cy="374400"/>
          </a:xfrm>
          <a:blipFill>
            <a:blip r:embed="rId4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1648802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cxnSp>
        <p:nvCxnSpPr>
          <p:cNvPr id="8" name="Connecteur droit 7"/>
          <p:cNvCxnSpPr/>
          <p:nvPr userDrawn="1"/>
        </p:nvCxnSpPr>
        <p:spPr bwMode="gray">
          <a:xfrm>
            <a:off x="540000" y="972102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40000" y="1242000"/>
            <a:ext cx="806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7366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5"/>
          </p:nvPr>
        </p:nvSpPr>
        <p:spPr>
          <a:xfrm>
            <a:off x="862088" y="6192682"/>
            <a:ext cx="3420000" cy="440684"/>
          </a:xfrm>
        </p:spPr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666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e la date 8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pPr algn="l"/>
            <a:r>
              <a:rPr lang="fr-FR" dirty="0" smtClean="0"/>
              <a:t>Titre de la présentation - 00/00/00</a:t>
            </a:r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3" name="Connecteur droit 12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40000" y="1242000"/>
            <a:ext cx="410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7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000"/>
            <a:ext cx="374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8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282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chiffres cl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pour une image  10"/>
          <p:cNvSpPr>
            <a:spLocks noGrp="1"/>
          </p:cNvSpPr>
          <p:nvPr>
            <p:ph type="pic" sz="quarter" idx="19" hasCustomPrompt="1"/>
          </p:nvPr>
        </p:nvSpPr>
        <p:spPr bwMode="gray">
          <a:xfrm>
            <a:off x="540000" y="1291282"/>
            <a:ext cx="4032000" cy="3924000"/>
          </a:xfrm>
          <a:solidFill>
            <a:schemeClr val="bg1">
              <a:lumMod val="95000"/>
            </a:schemeClr>
          </a:solidFill>
        </p:spPr>
        <p:txBody>
          <a:bodyPr tIns="90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</a:t>
            </a: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22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23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24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882"/>
            <a:ext cx="3744000" cy="3060000"/>
          </a:xfrm>
        </p:spPr>
        <p:txBody>
          <a:bodyPr/>
          <a:lstStyle>
            <a:lvl5pPr marL="712800" indent="-266400">
              <a:defRPr/>
            </a:lvl5pPr>
            <a:lvl6pPr marL="900000" indent="-180975">
              <a:defRPr/>
            </a:lvl6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9" name="Espace réservé du texte 4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5336890" y="4347852"/>
            <a:ext cx="1620000" cy="972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0" name="Espace réservé du texte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7126964" y="4347852"/>
            <a:ext cx="1620000" cy="972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1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1723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texte encad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 bwMode="gray">
          <a:xfrm>
            <a:off x="4874400" y="1306264"/>
            <a:ext cx="3729600" cy="3762000"/>
          </a:xfrm>
          <a:prstGeom prst="rect">
            <a:avLst/>
          </a:prstGeom>
          <a:noFill/>
          <a:ln w="12700">
            <a:gradFill flip="none" rotWithShape="1">
              <a:gsLst>
                <a:gs pos="37000">
                  <a:schemeClr val="accent2"/>
                </a:gs>
                <a:gs pos="0">
                  <a:schemeClr val="accent1"/>
                </a:gs>
                <a:gs pos="63000">
                  <a:schemeClr val="accent3"/>
                </a:gs>
                <a:gs pos="100000">
                  <a:schemeClr val="accent4"/>
                </a:gs>
              </a:gsLst>
              <a:lin ang="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u texte 13"/>
          <p:cNvSpPr>
            <a:spLocks noGrp="1"/>
          </p:cNvSpPr>
          <p:nvPr>
            <p:ph type="body" sz="quarter" idx="18"/>
          </p:nvPr>
        </p:nvSpPr>
        <p:spPr bwMode="gray">
          <a:xfrm>
            <a:off x="4874400" y="1306264"/>
            <a:ext cx="3730075" cy="3762000"/>
          </a:xfrm>
          <a:ln w="22225">
            <a:noFill/>
            <a:miter lim="800000"/>
          </a:ln>
        </p:spPr>
        <p:txBody>
          <a:bodyPr lIns="216000" tIns="216000" rIns="108000"/>
          <a:lstStyle>
            <a:lvl1pPr marL="3600">
              <a:lnSpc>
                <a:spcPct val="97000"/>
              </a:lnSpc>
              <a:spcAft>
                <a:spcPts val="0"/>
              </a:spcAft>
              <a:defRPr sz="1200" baseline="0"/>
            </a:lvl1pPr>
            <a:lvl2pPr marL="0" indent="0">
              <a:lnSpc>
                <a:spcPct val="97000"/>
              </a:lnSpc>
              <a:spcBef>
                <a:spcPts val="0"/>
              </a:spcBef>
              <a:buNone/>
              <a:tabLst>
                <a:tab pos="0" algn="l"/>
              </a:tabLst>
              <a:defRPr b="0">
                <a:solidFill>
                  <a:schemeClr val="accent2"/>
                </a:solidFill>
              </a:defRPr>
            </a:lvl2pPr>
            <a:lvl3pPr marL="3175" indent="0">
              <a:buFont typeface="Arial" pitchFamily="34" charset="0"/>
              <a:buNone/>
              <a:defRPr/>
            </a:lvl3pPr>
            <a:lvl4pPr marL="4762" indent="0">
              <a:buNone/>
              <a:defRPr/>
            </a:lvl4pPr>
            <a:lvl5pPr marL="3175" indent="0"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9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20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2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40000" y="1242000"/>
            <a:ext cx="410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8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214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chiffres clés encadr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2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25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2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20" name="Connecteur droit 19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40000" y="1242000"/>
            <a:ext cx="410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7" name="Espace réservé du texte 4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5112984" y="1757064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903814" y="1757064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5112984" y="3410400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903814" y="3410400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9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14" name="Rectangle 13"/>
          <p:cNvSpPr/>
          <p:nvPr userDrawn="1"/>
        </p:nvSpPr>
        <p:spPr bwMode="gray">
          <a:xfrm>
            <a:off x="4874400" y="1306264"/>
            <a:ext cx="3729600" cy="3762000"/>
          </a:xfrm>
          <a:prstGeom prst="rect">
            <a:avLst/>
          </a:prstGeom>
          <a:noFill/>
          <a:ln w="12700">
            <a:gradFill flip="none" rotWithShape="1">
              <a:gsLst>
                <a:gs pos="37000">
                  <a:schemeClr val="accent2"/>
                </a:gs>
                <a:gs pos="0">
                  <a:schemeClr val="accent1"/>
                </a:gs>
                <a:gs pos="63000">
                  <a:schemeClr val="accent3"/>
                </a:gs>
                <a:gs pos="100000">
                  <a:schemeClr val="accent4"/>
                </a:gs>
              </a:gsLst>
              <a:lin ang="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082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graphiqu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graphique 16"/>
          <p:cNvSpPr>
            <a:spLocks noGrp="1"/>
          </p:cNvSpPr>
          <p:nvPr>
            <p:ph type="chart" sz="quarter" idx="19" hasCustomPrompt="1"/>
          </p:nvPr>
        </p:nvSpPr>
        <p:spPr bwMode="gray">
          <a:xfrm>
            <a:off x="583130" y="1242000"/>
            <a:ext cx="3600000" cy="4104000"/>
          </a:xfrm>
        </p:spPr>
        <p:txBody>
          <a:bodyPr tIns="900000" anchor="ctr" anchorCtr="0"/>
          <a:lstStyle>
            <a:lvl1pPr marL="0" indent="0" algn="ctr"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 graphique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2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000"/>
            <a:ext cx="3744000" cy="2808000"/>
          </a:xfrm>
        </p:spPr>
        <p:txBody>
          <a:bodyPr/>
          <a:lstStyle>
            <a:lvl5pPr marL="712788" indent="-265113">
              <a:defRPr/>
            </a:lvl5pPr>
            <a:lvl6pPr marL="900000" indent="-180975">
              <a:defRPr/>
            </a:lvl6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5" name="Espace réservé du texte 4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5336890" y="4088698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1" name="Espace réservé du texte 4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7126964" y="4088698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</p:spTree>
    <p:extLst>
      <p:ext uri="{BB962C8B-B14F-4D97-AF65-F5344CB8AC3E}">
        <p14:creationId xmlns:p14="http://schemas.microsoft.com/office/powerpoint/2010/main" val="3774194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graphique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graphique 16"/>
          <p:cNvSpPr>
            <a:spLocks noGrp="1"/>
          </p:cNvSpPr>
          <p:nvPr>
            <p:ph type="chart" sz="quarter" idx="19" hasCustomPrompt="1"/>
          </p:nvPr>
        </p:nvSpPr>
        <p:spPr bwMode="gray">
          <a:xfrm>
            <a:off x="583130" y="1242000"/>
            <a:ext cx="3780000" cy="4176000"/>
          </a:xfrm>
        </p:spPr>
        <p:txBody>
          <a:bodyPr tIns="900000" anchor="ctr" anchorCtr="0"/>
          <a:lstStyle>
            <a:lvl1pPr marL="0" indent="0" algn="ctr"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 graphique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2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000"/>
            <a:ext cx="3744000" cy="3168000"/>
          </a:xfrm>
        </p:spPr>
        <p:txBody>
          <a:bodyPr/>
          <a:lstStyle>
            <a:lvl5pPr marL="712788" indent="-265113">
              <a:defRPr/>
            </a:lvl5pPr>
            <a:lvl6pPr marL="900000" indent="-180975">
              <a:defRPr/>
            </a:lvl6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5" name="Espace réservé du texte 4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5336890" y="4463150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1" name="Espace réservé du texte 4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7126964" y="4463150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</p:spTree>
    <p:extLst>
      <p:ext uri="{BB962C8B-B14F-4D97-AF65-F5344CB8AC3E}">
        <p14:creationId xmlns:p14="http://schemas.microsoft.com/office/powerpoint/2010/main" val="2747796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 graphiq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graphique 16"/>
          <p:cNvSpPr>
            <a:spLocks noGrp="1"/>
          </p:cNvSpPr>
          <p:nvPr>
            <p:ph type="chart" sz="quarter" idx="19" hasCustomPrompt="1"/>
          </p:nvPr>
        </p:nvSpPr>
        <p:spPr bwMode="gray">
          <a:xfrm>
            <a:off x="540000" y="2420888"/>
            <a:ext cx="3600000" cy="3348000"/>
          </a:xfrm>
        </p:spPr>
        <p:txBody>
          <a:bodyPr tIns="900000" anchor="ctr" anchorCtr="0"/>
          <a:lstStyle>
            <a:lvl1pPr marL="0" indent="0" algn="ctr">
              <a:buNone/>
              <a:defRPr baseline="0"/>
            </a:lvl1pPr>
          </a:lstStyle>
          <a:p>
            <a:r>
              <a:rPr lang="fr-FR" noProof="0" smtClean="0"/>
              <a:t>Sélectionner l’icône pour insérer un graphique</a:t>
            </a:r>
          </a:p>
        </p:txBody>
      </p:sp>
      <p:sp>
        <p:nvSpPr>
          <p:cNvPr id="13" name="Espace réservé du graphique 16"/>
          <p:cNvSpPr>
            <a:spLocks noGrp="1"/>
          </p:cNvSpPr>
          <p:nvPr>
            <p:ph type="chart" sz="quarter" idx="21" hasCustomPrompt="1"/>
          </p:nvPr>
        </p:nvSpPr>
        <p:spPr bwMode="gray">
          <a:xfrm>
            <a:off x="5004000" y="2420888"/>
            <a:ext cx="3600000" cy="3348000"/>
          </a:xfrm>
        </p:spPr>
        <p:txBody>
          <a:bodyPr tIns="900000" anchor="ctr" anchorCtr="0"/>
          <a:lstStyle>
            <a:lvl1pPr marL="0" indent="0" algn="ctr">
              <a:buNone/>
              <a:defRPr baseline="0"/>
            </a:lvl1pPr>
          </a:lstStyle>
          <a:p>
            <a:r>
              <a:rPr lang="fr-FR" noProof="0" dirty="0" smtClean="0"/>
              <a:t>Sélectionner l’icône pour insérer un graphique</a:t>
            </a: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22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23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24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8" name="Connecteur droit 17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540000" y="1242000"/>
            <a:ext cx="4104000" cy="1188000"/>
          </a:xfrm>
        </p:spPr>
        <p:txBody>
          <a:bodyPr/>
          <a:lstStyle>
            <a:lvl5pPr marL="446400" indent="-266400"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0" name="Espace réservé du texte 13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4860000" y="1242000"/>
            <a:ext cx="3744000" cy="1188000"/>
          </a:xfrm>
        </p:spPr>
        <p:txBody>
          <a:bodyPr/>
          <a:lstStyle>
            <a:lvl5pPr marL="446400" indent="-266400"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1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8800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90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 A">
    <p:bg bwMode="gray"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2960948"/>
            <a:ext cx="3420000" cy="2016000"/>
          </a:xfrm>
        </p:spPr>
        <p:txBody>
          <a:bodyPr/>
          <a:lstStyle>
            <a:lvl1pPr marL="0" indent="0" algn="l">
              <a:spcBef>
                <a:spcPts val="1600"/>
              </a:spcBef>
              <a:spcAft>
                <a:spcPts val="0"/>
              </a:spcAft>
              <a:buNone/>
              <a:defRPr sz="1350" cap="none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350" b="1" cap="all" baseline="0">
                <a:solidFill>
                  <a:schemeClr val="bg1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350" b="0" cap="none" baseline="0">
                <a:solidFill>
                  <a:schemeClr val="bg1"/>
                </a:solidFill>
              </a:defRPr>
            </a:lvl3pPr>
            <a:lvl4pPr marL="0" indent="0" algn="l">
              <a:spcBef>
                <a:spcPts val="2400"/>
              </a:spcBef>
              <a:buNone/>
              <a:defRPr sz="1600" b="1" baseline="0">
                <a:solidFill>
                  <a:schemeClr val="accent2"/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pPr lvl="3"/>
            <a:r>
              <a:rPr lang="fr-FR" dirty="0" smtClean="0"/>
              <a:t>Adresse internet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 hasCustomPrompt="1"/>
          </p:nvPr>
        </p:nvSpPr>
        <p:spPr bwMode="gray">
          <a:xfrm>
            <a:off x="540000" y="2125940"/>
            <a:ext cx="3420000" cy="774000"/>
          </a:xfrm>
        </p:spPr>
        <p:txBody>
          <a:bodyPr/>
          <a:lstStyle>
            <a:lvl1pPr>
              <a:lnSpc>
                <a:spcPct val="100000"/>
              </a:lnSpc>
              <a:defRPr sz="1600" cap="all" baseline="0">
                <a:solidFill>
                  <a:schemeClr val="accent3"/>
                </a:solidFill>
              </a:defRPr>
            </a:lvl1pPr>
          </a:lstStyle>
          <a:p>
            <a:r>
              <a:rPr lang="fr-FR" dirty="0" smtClean="0"/>
              <a:t>contacts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47752" y="5968402"/>
            <a:ext cx="1575284" cy="64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339" y="5981782"/>
            <a:ext cx="1427796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58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 B">
    <p:bg bwMode="gray"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2960948"/>
            <a:ext cx="3420000" cy="2016000"/>
          </a:xfrm>
        </p:spPr>
        <p:txBody>
          <a:bodyPr/>
          <a:lstStyle>
            <a:lvl1pPr marL="0" indent="0" algn="l">
              <a:spcBef>
                <a:spcPts val="1600"/>
              </a:spcBef>
              <a:spcAft>
                <a:spcPts val="0"/>
              </a:spcAft>
              <a:buNone/>
              <a:defRPr sz="1350" cap="none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350" b="1" cap="all" baseline="0">
                <a:solidFill>
                  <a:schemeClr val="bg1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350" b="0" cap="none" baseline="0">
                <a:solidFill>
                  <a:schemeClr val="bg1"/>
                </a:solidFill>
              </a:defRPr>
            </a:lvl3pPr>
            <a:lvl4pPr marL="0" indent="0" algn="l">
              <a:spcBef>
                <a:spcPts val="2400"/>
              </a:spcBef>
              <a:buNone/>
              <a:defRPr sz="1600" b="1" baseline="0">
                <a:solidFill>
                  <a:schemeClr val="accent2"/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pPr lvl="3"/>
            <a:r>
              <a:rPr lang="fr-FR" dirty="0" smtClean="0"/>
              <a:t>Adresse internet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 hasCustomPrompt="1"/>
          </p:nvPr>
        </p:nvSpPr>
        <p:spPr bwMode="gray">
          <a:xfrm>
            <a:off x="540000" y="2125940"/>
            <a:ext cx="3420000" cy="774000"/>
          </a:xfrm>
        </p:spPr>
        <p:txBody>
          <a:bodyPr/>
          <a:lstStyle>
            <a:lvl1pPr>
              <a:lnSpc>
                <a:spcPct val="100000"/>
              </a:lnSpc>
              <a:defRPr sz="1600" cap="all" baseline="0">
                <a:solidFill>
                  <a:schemeClr val="accent3"/>
                </a:solidFill>
              </a:defRPr>
            </a:lvl1pPr>
          </a:lstStyle>
          <a:p>
            <a:r>
              <a:rPr lang="fr-FR" dirty="0" smtClean="0"/>
              <a:t>contacts</a:t>
            </a:r>
            <a:endParaRPr lang="fr-FR" dirty="0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47752" y="5968402"/>
            <a:ext cx="1575284" cy="6480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339" y="5981782"/>
            <a:ext cx="1427796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758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2960948"/>
            <a:ext cx="3420000" cy="2016000"/>
          </a:xfrm>
        </p:spPr>
        <p:txBody>
          <a:bodyPr/>
          <a:lstStyle>
            <a:lvl1pPr marL="0" indent="0" algn="l">
              <a:spcBef>
                <a:spcPts val="1600"/>
              </a:spcBef>
              <a:spcAft>
                <a:spcPts val="0"/>
              </a:spcAft>
              <a:buNone/>
              <a:defRPr sz="1350" cap="none">
                <a:solidFill>
                  <a:schemeClr val="tx2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350" b="1" cap="all" baseline="0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350" b="0" cap="none" baseline="0">
                <a:solidFill>
                  <a:schemeClr val="tx2"/>
                </a:solidFill>
              </a:defRPr>
            </a:lvl3pPr>
            <a:lvl4pPr marL="0" indent="0" algn="l">
              <a:spcBef>
                <a:spcPts val="2400"/>
              </a:spcBef>
              <a:buNone/>
              <a:defRPr sz="1600" b="1" baseline="0">
                <a:solidFill>
                  <a:schemeClr val="accent2"/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pPr lvl="3"/>
            <a:r>
              <a:rPr lang="fr-FR" dirty="0" smtClean="0"/>
              <a:t>Adresse internet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 hasCustomPrompt="1"/>
          </p:nvPr>
        </p:nvSpPr>
        <p:spPr bwMode="gray">
          <a:xfrm>
            <a:off x="540000" y="2125940"/>
            <a:ext cx="3420000" cy="774000"/>
          </a:xfrm>
        </p:spPr>
        <p:txBody>
          <a:bodyPr/>
          <a:lstStyle>
            <a:lvl1pPr>
              <a:lnSpc>
                <a:spcPct val="100000"/>
              </a:lnSpc>
              <a:defRPr sz="1600" cap="all" baseline="0">
                <a:solidFill>
                  <a:schemeClr val="accent3"/>
                </a:solidFill>
              </a:defRPr>
            </a:lvl1pPr>
          </a:lstStyle>
          <a:p>
            <a:r>
              <a:rPr lang="fr-FR" dirty="0" smtClean="0"/>
              <a:t>contacts</a:t>
            </a:r>
            <a:endParaRPr lang="fr-FR" dirty="0"/>
          </a:p>
        </p:txBody>
      </p:sp>
      <p:pic>
        <p:nvPicPr>
          <p:cNvPr id="15" name="Imag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47752" y="5968402"/>
            <a:ext cx="1575283" cy="6480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339" y="5981782"/>
            <a:ext cx="1427796" cy="64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0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 A">
    <p:bg bwMode="gray"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90712" y="5547712"/>
            <a:ext cx="1925347" cy="79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74" y="2559571"/>
            <a:ext cx="1983052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758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 B">
    <p:bg bwMode="gray"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90712" y="5547712"/>
            <a:ext cx="1925347" cy="792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74" y="2559571"/>
            <a:ext cx="1983052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63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11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90712" y="5547712"/>
            <a:ext cx="1925346" cy="792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75" y="2559571"/>
            <a:ext cx="198305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51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9"/>
          <p:cNvSpPr>
            <a:spLocks/>
          </p:cNvSpPr>
          <p:nvPr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540000" y="0"/>
            <a:ext cx="8064000" cy="82973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 bwMode="gray">
          <a:xfrm>
            <a:off x="540000" y="1242000"/>
            <a:ext cx="8064000" cy="486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ctr"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dirty="0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gray">
          <a:xfrm>
            <a:off x="539550" y="6192682"/>
            <a:ext cx="288033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lnSpc>
                <a:spcPct val="90000"/>
              </a:lnSpc>
              <a:defRPr sz="900" b="1"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740352" y="6201308"/>
            <a:ext cx="1006986" cy="43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466" y="6239979"/>
            <a:ext cx="828000" cy="375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08" r:id="rId3"/>
    <p:sldLayoutId id="2147483825" r:id="rId4"/>
    <p:sldLayoutId id="2147483840" r:id="rId5"/>
    <p:sldLayoutId id="2147483841" r:id="rId6"/>
    <p:sldLayoutId id="2147483839" r:id="rId7"/>
    <p:sldLayoutId id="2147483849" r:id="rId8"/>
    <p:sldLayoutId id="2147483820" r:id="rId9"/>
    <p:sldLayoutId id="2147483850" r:id="rId10"/>
    <p:sldLayoutId id="2147483851" r:id="rId11"/>
    <p:sldLayoutId id="2147483826" r:id="rId12"/>
    <p:sldLayoutId id="2147483827" r:id="rId13"/>
    <p:sldLayoutId id="2147483828" r:id="rId14"/>
    <p:sldLayoutId id="2147483829" r:id="rId15"/>
    <p:sldLayoutId id="2147483830" r:id="rId16"/>
    <p:sldLayoutId id="2147483833" r:id="rId17"/>
    <p:sldLayoutId id="2147483842" r:id="rId18"/>
    <p:sldLayoutId id="2147483832" r:id="rId19"/>
    <p:sldLayoutId id="2147483843" r:id="rId20"/>
    <p:sldLayoutId id="2147483822" r:id="rId21"/>
    <p:sldLayoutId id="2147483821" r:id="rId22"/>
    <p:sldLayoutId id="2147483846" r:id="rId23"/>
    <p:sldLayoutId id="2147483824" r:id="rId24"/>
    <p:sldLayoutId id="2147483823" r:id="rId25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2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75" indent="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itchFamily="34" charset="0"/>
        <a:buNone/>
        <a:defRPr sz="1600" b="1" kern="1200">
          <a:solidFill>
            <a:schemeClr val="accent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buFont typeface="Wingdings" pitchFamily="2" charset="2"/>
        <a:buNone/>
        <a:defRPr sz="1200" b="0" kern="1200">
          <a:solidFill>
            <a:schemeClr val="tx2"/>
          </a:solidFill>
          <a:latin typeface="+mn-lt"/>
          <a:ea typeface="+mn-ea"/>
          <a:cs typeface="+mn-cs"/>
        </a:defRPr>
      </a:lvl2pPr>
      <a:lvl3pPr marL="270000" indent="-270000" algn="l" defTabSz="914400" rtl="0" eaLnBrk="1" latinLnBrk="0" hangingPunct="1">
        <a:lnSpc>
          <a:spcPct val="100000"/>
        </a:lnSpc>
        <a:spcBef>
          <a:spcPts val="400"/>
        </a:spcBef>
        <a:buSzPct val="100000"/>
        <a:buFontTx/>
        <a:buBlip>
          <a:blip r:embed="rId29"/>
        </a:buBlip>
        <a:defRPr sz="1400" b="1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27000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SzPct val="100000"/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719138" indent="-269875" algn="l" defTabSz="914400" rtl="0" eaLnBrk="1" latinLnBrk="0" hangingPunct="1">
        <a:lnSpc>
          <a:spcPct val="90000"/>
        </a:lnSpc>
        <a:spcBef>
          <a:spcPts val="0"/>
        </a:spcBef>
        <a:spcAft>
          <a:spcPts val="400"/>
        </a:spcAft>
        <a:buClr>
          <a:schemeClr val="accent2"/>
        </a:buClr>
        <a:buSzPct val="100000"/>
        <a:buFont typeface="Arial" pitchFamily="34" charset="0"/>
        <a:buChar char="&gt;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081088" indent="-179388" algn="l" defTabSz="914400" rtl="0" eaLnBrk="1" latinLnBrk="0" hangingPunct="1">
        <a:lnSpc>
          <a:spcPct val="90000"/>
        </a:lnSpc>
        <a:spcBef>
          <a:spcPts val="0"/>
        </a:spcBef>
        <a:spcAft>
          <a:spcPts val="400"/>
        </a:spcAft>
        <a:buClr>
          <a:schemeClr val="accent2"/>
        </a:buClr>
        <a:buFont typeface="Arial" pitchFamily="34" charset="0"/>
        <a:buChar char="•"/>
        <a:defRPr sz="10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4.png"/><Relationship Id="rId3" Type="http://schemas.openxmlformats.org/officeDocument/2006/relationships/image" Target="../media/image12.png"/><Relationship Id="rId21" Type="http://schemas.openxmlformats.org/officeDocument/2006/relationships/image" Target="../media/image29.png"/><Relationship Id="rId7" Type="http://schemas.openxmlformats.org/officeDocument/2006/relationships/slide" Target="slide1.xml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image" Target="../media/image10.jpe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14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28" Type="http://schemas.openxmlformats.org/officeDocument/2006/relationships/image" Target="../media/image36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2"/>
            <a:r>
              <a:rPr lang="fr-FR" dirty="0" smtClean="0"/>
              <a:t>Mercredi  06/02/2019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143508" y="3212976"/>
            <a:ext cx="5400000" cy="987109"/>
          </a:xfrm>
        </p:spPr>
        <p:txBody>
          <a:bodyPr/>
          <a:lstStyle/>
          <a:p>
            <a:r>
              <a:rPr lang="fr-FR" dirty="0" smtClean="0"/>
              <a:t>SEMINAIRE UKAD</a:t>
            </a:r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36" y="1196752"/>
            <a:ext cx="1800200" cy="89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47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179512" y="2924944"/>
            <a:ext cx="8532948" cy="1024348"/>
          </a:xfrm>
        </p:spPr>
        <p:txBody>
          <a:bodyPr/>
          <a:lstStyle/>
          <a:p>
            <a:pPr lvl="0"/>
            <a:r>
              <a:rPr lang="fr-FR" sz="1800" b="0" dirty="0" smtClean="0"/>
              <a:t>          Merci </a:t>
            </a:r>
            <a:r>
              <a:rPr lang="fr-FR" sz="1800" b="0" dirty="0"/>
              <a:t>d’être attentifs à la présentation des consignes de sécurité </a:t>
            </a:r>
          </a:p>
          <a:p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67544" y="1412776"/>
            <a:ext cx="5400000" cy="676330"/>
          </a:xfrm>
        </p:spPr>
        <p:txBody>
          <a:bodyPr/>
          <a:lstStyle/>
          <a:p>
            <a:r>
              <a:rPr lang="fr-FR" dirty="0" smtClean="0"/>
              <a:t>MINUTE SECURITE </a:t>
            </a:r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36" y="1196752"/>
            <a:ext cx="1800200" cy="89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59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Ordre du jour </a:t>
            </a:r>
            <a:endParaRPr lang="fr-FR" dirty="0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336" y="6331316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Rectangle 39"/>
          <p:cNvSpPr/>
          <p:nvPr/>
        </p:nvSpPr>
        <p:spPr>
          <a:xfrm>
            <a:off x="611560" y="1448780"/>
            <a:ext cx="80288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tabLst>
                <a:tab pos="5743575" algn="l"/>
                <a:tab pos="69056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ACCUEIL                                                                                     </a:t>
            </a:r>
            <a:r>
              <a:rPr lang="fr-FR" sz="1600" b="1" dirty="0" smtClean="0">
                <a:solidFill>
                  <a:srgbClr val="F96817"/>
                </a:solidFill>
              </a:rPr>
              <a:t>08h00-08h15</a:t>
            </a:r>
          </a:p>
          <a:p>
            <a:pPr>
              <a:lnSpc>
                <a:spcPct val="200000"/>
              </a:lnSpc>
              <a:tabLst>
                <a:tab pos="5743575" algn="l"/>
                <a:tab pos="69056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INTRODUCTION: BILAN 2018- ENJEUX 2019</a:t>
            </a:r>
            <a:r>
              <a:rPr lang="fr-FR" sz="1600" dirty="0" smtClean="0"/>
              <a:t>	</a:t>
            </a:r>
            <a:r>
              <a:rPr lang="fr-FR" sz="1600" b="1" dirty="0" smtClean="0">
                <a:solidFill>
                  <a:srgbClr val="F27019"/>
                </a:solidFill>
              </a:rPr>
              <a:t>08h15-08h45</a:t>
            </a:r>
            <a:endParaRPr lang="fr-FR" sz="1600" b="1" dirty="0">
              <a:solidFill>
                <a:srgbClr val="F27019"/>
              </a:solidFill>
            </a:endParaRPr>
          </a:p>
          <a:p>
            <a:pPr>
              <a:lnSpc>
                <a:spcPct val="200000"/>
              </a:lnSpc>
              <a:tabLst>
                <a:tab pos="5743575" algn="l"/>
                <a:tab pos="69056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LES FONDAMENTAUX D’UNE EQUIPE PERFORMANTE</a:t>
            </a:r>
            <a:r>
              <a:rPr lang="fr-FR" sz="1600" dirty="0">
                <a:solidFill>
                  <a:schemeClr val="tx2"/>
                </a:solidFill>
              </a:rPr>
              <a:t>	</a:t>
            </a:r>
            <a:r>
              <a:rPr lang="fr-FR" sz="1600" b="1" dirty="0" smtClean="0">
                <a:solidFill>
                  <a:srgbClr val="F27019"/>
                </a:solidFill>
              </a:rPr>
              <a:t>08h45-09h45</a:t>
            </a:r>
            <a:endParaRPr lang="fr-FR" sz="1600" b="1" dirty="0">
              <a:solidFill>
                <a:srgbClr val="F27019"/>
              </a:solidFill>
            </a:endParaRPr>
          </a:p>
          <a:p>
            <a:pPr>
              <a:lnSpc>
                <a:spcPct val="200000"/>
              </a:lnSpc>
              <a:tabLst>
                <a:tab pos="5743575" algn="l"/>
                <a:tab pos="700087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ATELIERS THEMATIQUES - ORGANISATION                           </a:t>
            </a:r>
            <a:r>
              <a:rPr lang="fr-FR" sz="1600" b="1" dirty="0" smtClean="0">
                <a:solidFill>
                  <a:srgbClr val="F27019"/>
                </a:solidFill>
              </a:rPr>
              <a:t>09h45-10h15</a:t>
            </a:r>
          </a:p>
          <a:p>
            <a:pPr>
              <a:lnSpc>
                <a:spcPct val="200000"/>
              </a:lnSpc>
              <a:tabLst>
                <a:tab pos="5743575" algn="l"/>
                <a:tab pos="7000875" algn="l"/>
              </a:tabLst>
            </a:pPr>
            <a:r>
              <a:rPr lang="fr-FR" sz="1600" b="1" dirty="0" smtClean="0">
                <a:solidFill>
                  <a:srgbClr val="F27019"/>
                </a:solidFill>
              </a:rPr>
              <a:t>Pause  15’</a:t>
            </a:r>
            <a:endParaRPr lang="fr-FR" sz="1600" b="1" dirty="0">
              <a:solidFill>
                <a:srgbClr val="F27019"/>
              </a:solidFill>
            </a:endParaRPr>
          </a:p>
          <a:p>
            <a:pPr>
              <a:lnSpc>
                <a:spcPct val="200000"/>
              </a:lnSpc>
              <a:tabLst>
                <a:tab pos="5743575" algn="l"/>
                <a:tab pos="700087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ATELIERS </a:t>
            </a:r>
            <a:r>
              <a:rPr lang="fr-FR" sz="1600" dirty="0">
                <a:solidFill>
                  <a:schemeClr val="tx2"/>
                </a:solidFill>
              </a:rPr>
              <a:t>THEMATIQUES </a:t>
            </a:r>
            <a:r>
              <a:rPr lang="fr-FR" sz="1600" dirty="0" smtClean="0">
                <a:solidFill>
                  <a:schemeClr val="tx2"/>
                </a:solidFill>
              </a:rPr>
              <a:t>– SEANCE DE TRAVAIL 	</a:t>
            </a:r>
            <a:r>
              <a:rPr lang="fr-FR" sz="1600" b="1" dirty="0" smtClean="0">
                <a:solidFill>
                  <a:srgbClr val="F27019"/>
                </a:solidFill>
              </a:rPr>
              <a:t>10h30-11h15</a:t>
            </a:r>
            <a:endParaRPr lang="fr-FR" sz="1600" b="1" dirty="0">
              <a:solidFill>
                <a:srgbClr val="F27019"/>
              </a:solidFill>
            </a:endParaRPr>
          </a:p>
          <a:p>
            <a:pPr>
              <a:lnSpc>
                <a:spcPct val="200000"/>
              </a:lnSpc>
              <a:tabLst>
                <a:tab pos="5743575" algn="l"/>
                <a:tab pos="700087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RESTITUTION                                                                             </a:t>
            </a:r>
            <a:r>
              <a:rPr lang="fr-FR" sz="1600" b="1" dirty="0" smtClean="0">
                <a:solidFill>
                  <a:srgbClr val="F27019"/>
                </a:solidFill>
              </a:rPr>
              <a:t>11h15-12h25</a:t>
            </a:r>
            <a:endParaRPr lang="fr-FR" sz="1600" b="1" dirty="0">
              <a:solidFill>
                <a:srgbClr val="F27019"/>
              </a:solidFill>
            </a:endParaRPr>
          </a:p>
          <a:p>
            <a:pPr>
              <a:lnSpc>
                <a:spcPct val="200000"/>
              </a:lnSpc>
              <a:tabLst>
                <a:tab pos="5743575" algn="l"/>
                <a:tab pos="700087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REMISE CASQUES BLEUS/CONCLUSION                                </a:t>
            </a:r>
            <a:r>
              <a:rPr lang="fr-FR" sz="1600" b="1" dirty="0" smtClean="0">
                <a:solidFill>
                  <a:srgbClr val="F27019"/>
                </a:solidFill>
              </a:rPr>
              <a:t>12h25-12h35</a:t>
            </a:r>
            <a:r>
              <a:rPr lang="fr-FR" sz="1600" dirty="0" smtClean="0">
                <a:solidFill>
                  <a:schemeClr val="tx2"/>
                </a:solidFill>
              </a:rPr>
              <a:t>                                </a:t>
            </a:r>
            <a:r>
              <a:rPr lang="fr-FR" sz="1600" dirty="0" smtClean="0"/>
              <a:t>BRUNCH                                                                                      </a:t>
            </a:r>
            <a:r>
              <a:rPr lang="fr-FR" sz="1600" b="1" dirty="0" smtClean="0">
                <a:solidFill>
                  <a:srgbClr val="F96817"/>
                </a:solidFill>
              </a:rPr>
              <a:t>12h35-13h30</a:t>
            </a:r>
            <a:endParaRPr lang="fr-FR" sz="1600" b="1" dirty="0">
              <a:solidFill>
                <a:srgbClr val="F96817"/>
              </a:solidFill>
            </a:endParaRPr>
          </a:p>
          <a:p>
            <a:pPr>
              <a:lnSpc>
                <a:spcPct val="200000"/>
              </a:lnSpc>
              <a:tabLst>
                <a:tab pos="5743575" algn="l"/>
              </a:tabLst>
            </a:pPr>
            <a:r>
              <a:rPr lang="fr-FR" sz="1600" dirty="0">
                <a:solidFill>
                  <a:schemeClr val="tx2"/>
                </a:solidFill>
              </a:rPr>
              <a:t>DEPART                                                                                          </a:t>
            </a:r>
            <a:r>
              <a:rPr lang="fr-FR" sz="1600" b="1" dirty="0" smtClean="0">
                <a:solidFill>
                  <a:srgbClr val="F27019"/>
                </a:solidFill>
              </a:rPr>
              <a:t>13h30</a:t>
            </a:r>
            <a:endParaRPr lang="fr-FR" sz="1600" b="1" dirty="0">
              <a:solidFill>
                <a:srgbClr val="F270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35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BILAN 2018/ENJEUX 2019</a:t>
            </a:r>
            <a:endParaRPr lang="fr-FR" dirty="0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1840756"/>
            <a:ext cx="83889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63722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REALISATIONS 2018 </a:t>
            </a:r>
            <a:r>
              <a:rPr lang="fr-FR" sz="1600" dirty="0">
                <a:solidFill>
                  <a:schemeClr val="tx2"/>
                </a:solidFill>
              </a:rPr>
              <a:t>: </a:t>
            </a:r>
            <a:r>
              <a:rPr lang="fr-FR" sz="1600" i="1" dirty="0" smtClean="0">
                <a:solidFill>
                  <a:srgbClr val="F27019"/>
                </a:solidFill>
              </a:rPr>
              <a:t>David LACASSAGNE </a:t>
            </a:r>
            <a:r>
              <a:rPr lang="fr-FR" sz="1600" dirty="0"/>
              <a:t>	</a:t>
            </a:r>
            <a:r>
              <a:rPr lang="fr-FR" sz="1600" dirty="0" smtClean="0"/>
              <a:t>5 mn</a:t>
            </a:r>
            <a:endParaRPr lang="fr-FR" sz="1600" dirty="0"/>
          </a:p>
          <a:p>
            <a:pPr>
              <a:lnSpc>
                <a:spcPct val="150000"/>
              </a:lnSpc>
              <a:tabLst>
                <a:tab pos="63722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ROC 2018 : </a:t>
            </a:r>
            <a:r>
              <a:rPr lang="fr-FR" sz="1600" i="1" dirty="0">
                <a:solidFill>
                  <a:srgbClr val="F27019"/>
                </a:solidFill>
              </a:rPr>
              <a:t>Daniel </a:t>
            </a:r>
            <a:r>
              <a:rPr lang="fr-FR" sz="1600" i="1" dirty="0" smtClean="0">
                <a:solidFill>
                  <a:srgbClr val="F27019"/>
                </a:solidFill>
              </a:rPr>
              <a:t>MERITET	</a:t>
            </a:r>
            <a:r>
              <a:rPr lang="fr-FR" sz="1600" dirty="0" smtClean="0"/>
              <a:t>5 mn</a:t>
            </a:r>
            <a:endParaRPr lang="fr-FR" sz="1600" dirty="0" smtClean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  <a:tabLst>
                <a:tab pos="63722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INDICATEURS 2019 </a:t>
            </a:r>
            <a:r>
              <a:rPr lang="fr-FR" sz="1600" dirty="0">
                <a:solidFill>
                  <a:schemeClr val="tx2"/>
                </a:solidFill>
              </a:rPr>
              <a:t>: </a:t>
            </a:r>
            <a:r>
              <a:rPr lang="fr-FR" sz="1600" i="1" dirty="0" smtClean="0">
                <a:solidFill>
                  <a:srgbClr val="F27019"/>
                </a:solidFill>
              </a:rPr>
              <a:t>Marie SCHUESTER	</a:t>
            </a:r>
            <a:r>
              <a:rPr lang="fr-FR" sz="1600" dirty="0" smtClean="0"/>
              <a:t>5 </a:t>
            </a:r>
            <a:r>
              <a:rPr lang="fr-FR" sz="1600" dirty="0"/>
              <a:t>mn </a:t>
            </a:r>
            <a:r>
              <a:rPr lang="fr-FR" sz="1600" dirty="0" smtClean="0">
                <a:solidFill>
                  <a:schemeClr val="tx2"/>
                </a:solidFill>
              </a:rPr>
              <a:t>ORIENTATIONS 2019 </a:t>
            </a:r>
            <a:r>
              <a:rPr lang="fr-FR" sz="1600" dirty="0">
                <a:solidFill>
                  <a:schemeClr val="tx2"/>
                </a:solidFill>
              </a:rPr>
              <a:t>: </a:t>
            </a:r>
            <a:r>
              <a:rPr lang="fr-FR" sz="1600" i="1" dirty="0" smtClean="0">
                <a:solidFill>
                  <a:srgbClr val="F27019"/>
                </a:solidFill>
              </a:rPr>
              <a:t>Julien DESTUYNDER	</a:t>
            </a:r>
            <a:r>
              <a:rPr lang="fr-FR" sz="1600" dirty="0" smtClean="0"/>
              <a:t>5 </a:t>
            </a:r>
            <a:r>
              <a:rPr lang="fr-FR" sz="1600" dirty="0"/>
              <a:t>mn </a:t>
            </a:r>
            <a:endParaRPr lang="fr-FR" sz="1600" dirty="0" smtClean="0"/>
          </a:p>
          <a:p>
            <a:pPr>
              <a:lnSpc>
                <a:spcPct val="150000"/>
              </a:lnSpc>
              <a:tabLst>
                <a:tab pos="63722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UKAD DANS LE POLE PRODUITS LONGS </a:t>
            </a:r>
            <a:r>
              <a:rPr lang="fr-FR" sz="1600" i="1" dirty="0" smtClean="0">
                <a:solidFill>
                  <a:srgbClr val="F27019"/>
                </a:solidFill>
              </a:rPr>
              <a:t>Isabelle WIDMER </a:t>
            </a:r>
            <a:r>
              <a:rPr lang="fr-FR" sz="1600" dirty="0" smtClean="0"/>
              <a:t>	5 </a:t>
            </a:r>
            <a:r>
              <a:rPr lang="fr-FR" sz="1600" dirty="0"/>
              <a:t>mn </a:t>
            </a:r>
            <a:endParaRPr lang="fr-FR" sz="1600" dirty="0" smtClean="0"/>
          </a:p>
          <a:p>
            <a:pPr>
              <a:lnSpc>
                <a:spcPct val="150000"/>
              </a:lnSpc>
              <a:tabLst>
                <a:tab pos="6372225" algn="l"/>
              </a:tabLst>
            </a:pPr>
            <a:r>
              <a:rPr lang="fr-FR" sz="1600" dirty="0" smtClean="0">
                <a:solidFill>
                  <a:schemeClr val="tx2"/>
                </a:solidFill>
              </a:rPr>
              <a:t>MARCHES </a:t>
            </a:r>
            <a:r>
              <a:rPr lang="fr-FR" sz="1600" dirty="0">
                <a:solidFill>
                  <a:schemeClr val="tx2"/>
                </a:solidFill>
              </a:rPr>
              <a:t>ET DEVELOPPEMENT CLIENTS </a:t>
            </a:r>
            <a:r>
              <a:rPr lang="fr-FR" sz="1600" i="1" dirty="0" smtClean="0">
                <a:solidFill>
                  <a:srgbClr val="F27019"/>
                </a:solidFill>
              </a:rPr>
              <a:t>Patrick DELABORDE</a:t>
            </a:r>
            <a:r>
              <a:rPr lang="fr-FR" sz="1600" dirty="0"/>
              <a:t>	</a:t>
            </a:r>
            <a:r>
              <a:rPr lang="fr-FR" sz="1600" dirty="0" smtClean="0"/>
              <a:t>5 </a:t>
            </a:r>
            <a:r>
              <a:rPr lang="fr-FR" sz="1600" dirty="0"/>
              <a:t>mn</a:t>
            </a:r>
          </a:p>
        </p:txBody>
      </p:sp>
    </p:spTree>
    <p:extLst>
      <p:ext uri="{BB962C8B-B14F-4D97-AF65-F5344CB8AC3E}">
        <p14:creationId xmlns:p14="http://schemas.microsoft.com/office/powerpoint/2010/main" val="387697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LES REALISATIONS 2018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4613" y="1124744"/>
            <a:ext cx="830466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F57E1B"/>
              </a:buClr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Avancées sociales importantes avec les élus de la DUP : 8 accords signés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Avancées sur qualité de vie au travail : 10’ convivialité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La communication: réunion d’informations mensuelle, développement flashs infos, carte du monde de nos clients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Organisation équipe WE sans maîtrise postée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Changements d’équipes et revue de personnel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Déploiement de la polyvalence atelier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Marche </a:t>
            </a:r>
            <a:r>
              <a:rPr lang="fr-FR" dirty="0"/>
              <a:t>presse à 2 inducteurs depuis 3 mois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en-US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/>
              <a:t> Fiabilité de la meuleuse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/>
              <a:t>Echanges MTN/A&amp;D/ Constructeurs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lvl="0">
              <a:buClr>
                <a:srgbClr val="F57E1B"/>
              </a:buClr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97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LES REALISATIONS 2018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7775" y="1254850"/>
            <a:ext cx="830466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>
                <a:solidFill>
                  <a:schemeClr val="tx2"/>
                </a:solidFill>
              </a:rPr>
              <a:t>Standardisation du forgeage avec la mise en place des ITF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en-US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 Réduction des temps de traversé avec la mise en place de l’enchaînement ébauche finition&gt;finition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Réduction de la mise au mille (-1,4M€)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/>
              <a:t>Retours clients : 2 réclamations en 2018, 4 audits clients positifs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44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ROC 2018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7775" y="1254850"/>
            <a:ext cx="8304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0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INDICATEURS 2019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7775" y="1254850"/>
            <a:ext cx="8304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6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ORIENTATIONS 2019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7775" y="1254850"/>
            <a:ext cx="8304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6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UKAD DANS POLE PRODUITS LONGS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7775" y="1254850"/>
            <a:ext cx="8304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2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Espace réservé du contenu 10"/>
          <p:cNvSpPr txBox="1">
            <a:spLocks/>
          </p:cNvSpPr>
          <p:nvPr/>
        </p:nvSpPr>
        <p:spPr>
          <a:xfrm>
            <a:off x="110671" y="1619064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endParaRPr lang="fr-FR" sz="1600" b="0" dirty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MARCHES ET DEVELOPPEMENT CLIENTS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7775" y="1254850"/>
            <a:ext cx="8304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2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SYNTHESE UKAD </a:t>
            </a:r>
            <a:r>
              <a:rPr lang="fr-FR" dirty="0" smtClean="0"/>
              <a:t>2018</a:t>
            </a:r>
            <a:endParaRPr lang="fr-FR" dirty="0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52480" y="1201003"/>
            <a:ext cx="830466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fr-FR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2000" dirty="0" smtClean="0">
                <a:solidFill>
                  <a:srgbClr val="F96817"/>
                </a:solidFill>
              </a:rPr>
              <a:t>Résultats sécurité en nette amélioration, </a:t>
            </a:r>
            <a:r>
              <a:rPr lang="fr-FR" sz="2000" dirty="0">
                <a:solidFill>
                  <a:schemeClr val="tx2"/>
                </a:solidFill>
              </a:rPr>
              <a:t>conformes aux attentes du groupe </a:t>
            </a:r>
            <a:r>
              <a:rPr lang="fr-FR" sz="2000" dirty="0" err="1" smtClean="0">
                <a:solidFill>
                  <a:schemeClr val="tx2"/>
                </a:solidFill>
              </a:rPr>
              <a:t>Eramet</a:t>
            </a:r>
            <a:r>
              <a:rPr lang="fr-FR" sz="2000" dirty="0" smtClean="0">
                <a:solidFill>
                  <a:schemeClr val="tx2"/>
                </a:solidFill>
              </a:rPr>
              <a:t> (TF2 = 14,7)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sz="2000" dirty="0">
              <a:solidFill>
                <a:schemeClr val="tx2"/>
              </a:solidFill>
            </a:endParaRPr>
          </a:p>
          <a:p>
            <a:pPr marL="28575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2000" dirty="0">
                <a:solidFill>
                  <a:schemeClr val="tx2"/>
                </a:solidFill>
              </a:rPr>
              <a:t>Confiance retrouvée auprès d’Airbus: </a:t>
            </a:r>
            <a:r>
              <a:rPr lang="fr-FR" sz="2000" dirty="0" err="1">
                <a:solidFill>
                  <a:srgbClr val="F96817"/>
                </a:solidFill>
              </a:rPr>
              <a:t>Award</a:t>
            </a:r>
            <a:r>
              <a:rPr lang="fr-FR" sz="2000" dirty="0">
                <a:solidFill>
                  <a:srgbClr val="F96817"/>
                </a:solidFill>
              </a:rPr>
              <a:t> Best </a:t>
            </a:r>
            <a:r>
              <a:rPr lang="fr-FR" sz="2000" dirty="0" err="1">
                <a:solidFill>
                  <a:srgbClr val="F96817"/>
                </a:solidFill>
              </a:rPr>
              <a:t>Improver</a:t>
            </a:r>
            <a:r>
              <a:rPr lang="fr-FR" sz="2000" dirty="0">
                <a:solidFill>
                  <a:srgbClr val="F96817"/>
                </a:solidFill>
              </a:rPr>
              <a:t> 2018</a:t>
            </a: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sz="2000" dirty="0">
              <a:solidFill>
                <a:schemeClr val="tx2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2000" dirty="0" smtClean="0">
                <a:solidFill>
                  <a:schemeClr val="tx2"/>
                </a:solidFill>
              </a:rPr>
              <a:t>Le </a:t>
            </a:r>
            <a:r>
              <a:rPr lang="fr-FR" sz="2000" dirty="0">
                <a:solidFill>
                  <a:schemeClr val="tx2"/>
                </a:solidFill>
              </a:rPr>
              <a:t>résultat opérationnel est très négatif </a:t>
            </a:r>
            <a:r>
              <a:rPr lang="fr-FR" sz="2000" b="1" dirty="0"/>
              <a:t>: </a:t>
            </a:r>
            <a:r>
              <a:rPr lang="fr-FR" sz="2000" dirty="0">
                <a:solidFill>
                  <a:srgbClr val="F96817"/>
                </a:solidFill>
              </a:rPr>
              <a:t>ROC à </a:t>
            </a:r>
            <a:r>
              <a:rPr lang="fr-FR" sz="2400" dirty="0">
                <a:solidFill>
                  <a:srgbClr val="F96817"/>
                </a:solidFill>
              </a:rPr>
              <a:t>- </a:t>
            </a:r>
            <a:r>
              <a:rPr lang="fr-FR" sz="2400" dirty="0" smtClean="0">
                <a:solidFill>
                  <a:srgbClr val="F96817"/>
                </a:solidFill>
              </a:rPr>
              <a:t>7,5M</a:t>
            </a:r>
            <a:endParaRPr lang="fr-FR" sz="2000" dirty="0" smtClean="0">
              <a:solidFill>
                <a:srgbClr val="F96817"/>
              </a:solidFill>
            </a:endParaRPr>
          </a:p>
          <a:p>
            <a:pPr lvl="0">
              <a:buClr>
                <a:srgbClr val="F57E1B"/>
              </a:buClr>
            </a:pPr>
            <a:endParaRPr lang="en-US" dirty="0">
              <a:solidFill>
                <a:srgbClr val="F96817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fr-FR" b="1" dirty="0"/>
          </a:p>
          <a:p>
            <a:pPr marL="28575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>
                <a:solidFill>
                  <a:srgbClr val="F96817"/>
                </a:solidFill>
              </a:rPr>
              <a:t> </a:t>
            </a:r>
            <a:endParaRPr lang="fr-FR" dirty="0">
              <a:solidFill>
                <a:schemeClr val="tx2"/>
              </a:solidFill>
            </a:endParaRPr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endParaRPr lang="en-US" b="1" dirty="0"/>
          </a:p>
          <a:p>
            <a:pPr marL="285750" lvl="0" indent="-285750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dirty="0" smtClean="0">
                <a:solidFill>
                  <a:srgbClr val="F96817"/>
                </a:solidFill>
              </a:rPr>
              <a:t> </a:t>
            </a:r>
            <a:endParaRPr lang="fr-FR" dirty="0">
              <a:solidFill>
                <a:schemeClr val="tx2"/>
              </a:solidFill>
            </a:endParaRPr>
          </a:p>
          <a:p>
            <a:pPr lvl="0"/>
            <a:endParaRPr lang="fr-FR" b="1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2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NOS CLIENTS SONT NOS MEILLEURS ALLIES!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13</a:t>
            </a:fld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04892"/>
            <a:ext cx="8064500" cy="4533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73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BACK UP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172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Commercial &amp; Marchés</a:t>
            </a:r>
            <a:endParaRPr lang="fr-FR" dirty="0"/>
          </a:p>
        </p:txBody>
      </p:sp>
      <p:sp>
        <p:nvSpPr>
          <p:cNvPr id="14" name="Espace réservé du contenu 10"/>
          <p:cNvSpPr txBox="1">
            <a:spLocks/>
          </p:cNvSpPr>
          <p:nvPr/>
        </p:nvSpPr>
        <p:spPr>
          <a:xfrm>
            <a:off x="228600" y="1600200"/>
            <a:ext cx="8265559" cy="42672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Confiance retrouvée chez certains clients : Otto Fuchs passe des commandes en dehors des activités Airbus.</a:t>
            </a: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sz="10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Activité significative avec Plymouth (extrusion)</a:t>
            </a: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sz="10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Un démarrage EcoTitanium contrasté  :</a:t>
            </a:r>
          </a:p>
          <a:p>
            <a:pPr marL="514350" lvl="1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rgbClr val="EEA300"/>
                </a:solidFill>
              </a:rPr>
              <a:t>Soucis de peaux de lingots</a:t>
            </a:r>
          </a:p>
          <a:p>
            <a:pPr marL="514350" lvl="1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rgbClr val="EEA300"/>
                </a:solidFill>
              </a:rPr>
              <a:t>Difficultés de production, et de maitrise des équipements</a:t>
            </a:r>
            <a:r>
              <a:rPr lang="fr-FR" sz="1600" b="0" dirty="0" smtClean="0">
                <a:solidFill>
                  <a:schemeClr val="tx2"/>
                </a:solidFill>
              </a:rPr>
              <a:t>.</a:t>
            </a:r>
          </a:p>
          <a:p>
            <a:pPr marL="514350" lvl="1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chemeClr val="tx2"/>
                </a:solidFill>
              </a:rPr>
              <a:t>Engagement des qualifications Airbus et Bombardier.</a:t>
            </a:r>
          </a:p>
          <a:p>
            <a:pPr marL="514350" lvl="1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rgbClr val="00B050"/>
                </a:solidFill>
              </a:rPr>
              <a:t>Qualification matière EcoTi sur une pièce « </a:t>
            </a:r>
            <a:r>
              <a:rPr lang="fr-FR" sz="1600" b="0" dirty="0" err="1" smtClean="0">
                <a:solidFill>
                  <a:srgbClr val="00B050"/>
                </a:solidFill>
              </a:rPr>
              <a:t>Trunnion</a:t>
            </a:r>
            <a:r>
              <a:rPr lang="fr-FR" sz="1600" b="0" dirty="0" smtClean="0">
                <a:solidFill>
                  <a:srgbClr val="00B050"/>
                </a:solidFill>
              </a:rPr>
              <a:t> Global 7000 » pour </a:t>
            </a:r>
            <a:r>
              <a:rPr lang="fr-FR" sz="1600" b="0" dirty="0" err="1" smtClean="0">
                <a:solidFill>
                  <a:srgbClr val="00B050"/>
                </a:solidFill>
              </a:rPr>
              <a:t>Mecachrome</a:t>
            </a:r>
            <a:r>
              <a:rPr lang="fr-FR" sz="1600" b="0" dirty="0" smtClean="0">
                <a:solidFill>
                  <a:srgbClr val="00B050"/>
                </a:solidFill>
              </a:rPr>
              <a:t>/ Bombardier. </a:t>
            </a:r>
            <a:endParaRPr lang="fr-FR" sz="1600" b="0" dirty="0" smtClean="0">
              <a:solidFill>
                <a:srgbClr val="00B050"/>
              </a:solidFill>
            </a:endParaRPr>
          </a:p>
          <a:p>
            <a:pPr marL="514350" lvl="1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rgbClr val="00B050"/>
                </a:solidFill>
              </a:rPr>
              <a:t>Lancement de la qualification Safran, avec gain d’un gros marché ( &gt; 400 tonnes/an)</a:t>
            </a:r>
          </a:p>
          <a:p>
            <a:pPr marL="514350" lvl="1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sz="10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rgbClr val="00B050"/>
                </a:solidFill>
              </a:rPr>
              <a:t>De nouveaux clients : HAL, ADAMET, UAC, PANERAI, IFA, KIND</a:t>
            </a:r>
          </a:p>
          <a:p>
            <a:pPr marL="285750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b="0" dirty="0">
              <a:solidFill>
                <a:schemeClr val="tx2"/>
              </a:solidFill>
            </a:endParaRPr>
          </a:p>
          <a:p>
            <a:pPr marL="285750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b="0" dirty="0" smtClean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21" name="ZoneTexte 20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39552" y="105273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57E1B"/>
                </a:solidFill>
              </a:rPr>
              <a:t>Quelques Faits Marquants 2018</a:t>
            </a:r>
            <a:endParaRPr lang="fr-FR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87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468441" y="1052736"/>
            <a:ext cx="8064000" cy="282471"/>
          </a:xfrm>
        </p:spPr>
        <p:txBody>
          <a:bodyPr/>
          <a:lstStyle/>
          <a:p>
            <a:r>
              <a:rPr lang="fr-FR" dirty="0" smtClean="0">
                <a:solidFill>
                  <a:srgbClr val="FFC000"/>
                </a:solidFill>
              </a:rPr>
              <a:t> </a:t>
            </a:r>
            <a:r>
              <a:rPr lang="fr-FR" sz="2000" dirty="0">
                <a:solidFill>
                  <a:srgbClr val="F57E1B"/>
                </a:solidFill>
                <a:latin typeface="+mn-lt"/>
                <a:ea typeface="+mn-ea"/>
                <a:cs typeface="+mn-cs"/>
              </a:rPr>
              <a:t>Opportunités de croissance </a:t>
            </a:r>
            <a:endParaRPr lang="fr-FR" sz="2000" dirty="0">
              <a:solidFill>
                <a:srgbClr val="F57E1B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dirty="0"/>
          </a:p>
        </p:txBody>
      </p:sp>
      <p:grpSp>
        <p:nvGrpSpPr>
          <p:cNvPr id="8" name="Groupe 7"/>
          <p:cNvGrpSpPr/>
          <p:nvPr/>
        </p:nvGrpSpPr>
        <p:grpSpPr>
          <a:xfrm>
            <a:off x="1977186" y="1470007"/>
            <a:ext cx="5715000" cy="3399153"/>
            <a:chOff x="2057400" y="1334985"/>
            <a:chExt cx="5715000" cy="3399153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1334985"/>
              <a:ext cx="5638800" cy="3138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4343400" y="1639785"/>
              <a:ext cx="3429000" cy="30943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691" y="2020784"/>
              <a:ext cx="1335224" cy="110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7847" y="3466743"/>
              <a:ext cx="1385407" cy="800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186" y="2470295"/>
            <a:ext cx="1143000" cy="86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C:\Users\patrick.delaborde\Downloads\SAF2017_0222692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7686" y="4706428"/>
            <a:ext cx="2096108" cy="152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Résultat de recherche d'images pour &quot;carter leap&quot;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5276" y="4706428"/>
            <a:ext cx="1587626" cy="15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5008" y="4932443"/>
            <a:ext cx="2057400" cy="1336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itre 3"/>
          <p:cNvSpPr txBox="1">
            <a:spLocks/>
          </p:cNvSpPr>
          <p:nvPr/>
        </p:nvSpPr>
        <p:spPr bwMode="gray">
          <a:xfrm>
            <a:off x="691952" y="4270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Commercial &amp; Marchés</a:t>
            </a:r>
            <a:endParaRPr lang="fr-FR" dirty="0"/>
          </a:p>
        </p:txBody>
      </p:sp>
      <p:pic>
        <p:nvPicPr>
          <p:cNvPr id="23" name="Picture 18" descr="Afficher l'image d'origine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48" y="2160817"/>
            <a:ext cx="1425746" cy="26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" y="2622503"/>
            <a:ext cx="651714" cy="29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48" y="3387908"/>
            <a:ext cx="917760" cy="179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149" y="3556809"/>
            <a:ext cx="905074" cy="20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939" y="4219603"/>
            <a:ext cx="709811" cy="17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804" y="3911608"/>
            <a:ext cx="716122" cy="180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509120"/>
            <a:ext cx="890862" cy="20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21" y="4608462"/>
            <a:ext cx="890862" cy="20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14" y="4856192"/>
            <a:ext cx="792969" cy="13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43431"/>
            <a:ext cx="589447" cy="11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33095"/>
            <a:ext cx="737020" cy="135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946" y="4587738"/>
            <a:ext cx="408079" cy="641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necteur droit 5"/>
          <p:cNvCxnSpPr>
            <a:endCxn id="17" idx="3"/>
          </p:cNvCxnSpPr>
          <p:nvPr/>
        </p:nvCxnSpPr>
        <p:spPr>
          <a:xfrm flipH="1">
            <a:off x="1977186" y="2852936"/>
            <a:ext cx="426522" cy="51276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765" y="5099701"/>
            <a:ext cx="521387" cy="25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7" y="5371960"/>
            <a:ext cx="514902" cy="23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Connecteur droit 12"/>
          <p:cNvCxnSpPr/>
          <p:nvPr/>
        </p:nvCxnSpPr>
        <p:spPr>
          <a:xfrm flipV="1">
            <a:off x="125848" y="4437112"/>
            <a:ext cx="8478600" cy="6481"/>
          </a:xfrm>
          <a:prstGeom prst="line">
            <a:avLst/>
          </a:prstGeom>
          <a:ln w="25400">
            <a:gradFill>
              <a:gsLst>
                <a:gs pos="0">
                  <a:srgbClr val="FFCD2D"/>
                </a:gs>
                <a:gs pos="40000">
                  <a:srgbClr val="FF0000"/>
                </a:gs>
                <a:gs pos="100000">
                  <a:srgbClr val="002060"/>
                </a:gs>
              </a:gsLst>
              <a:lin ang="4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722" y="6045957"/>
            <a:ext cx="946008" cy="235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233" y="5990314"/>
            <a:ext cx="427904" cy="291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722" y="6297022"/>
            <a:ext cx="357188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 descr="Afficher l'image d'origine"/>
          <p:cNvPicPr>
            <a:picLocks noChangeAspect="1" noChangeArrowheads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655" y="6297022"/>
            <a:ext cx="537861" cy="38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6513220"/>
            <a:ext cx="685606" cy="17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256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Commercial &amp; Marchés</a:t>
            </a:r>
            <a:endParaRPr lang="fr-FR" dirty="0"/>
          </a:p>
        </p:txBody>
      </p:sp>
      <p:sp>
        <p:nvSpPr>
          <p:cNvPr id="14" name="Espace réservé du contenu 10"/>
          <p:cNvSpPr txBox="1">
            <a:spLocks/>
          </p:cNvSpPr>
          <p:nvPr/>
        </p:nvSpPr>
        <p:spPr>
          <a:xfrm>
            <a:off x="228600" y="1600200"/>
            <a:ext cx="8265559" cy="42672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Volumes Airbus en baisse  ( Blooms et Billettes)</a:t>
            </a: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Démarrage du Contrat Safran (Mai ou Juin), d’abord avec des lingots UKTMP puis avec des </a:t>
            </a:r>
            <a:r>
              <a:rPr lang="fr-FR" sz="1800" b="0" dirty="0">
                <a:solidFill>
                  <a:schemeClr val="tx2"/>
                </a:solidFill>
              </a:rPr>
              <a:t>lingots</a:t>
            </a:r>
            <a:r>
              <a:rPr lang="fr-FR" sz="1800" b="0" dirty="0" smtClean="0">
                <a:solidFill>
                  <a:schemeClr val="tx2"/>
                </a:solidFill>
              </a:rPr>
              <a:t> EcoTitanium.</a:t>
            </a:r>
            <a:endParaRPr lang="fr-FR" sz="18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Les nouveaux clients à servir à temps.</a:t>
            </a: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sz="10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Des </a:t>
            </a:r>
            <a:r>
              <a:rPr lang="fr-FR" sz="1800" b="0" dirty="0">
                <a:solidFill>
                  <a:schemeClr val="tx2"/>
                </a:solidFill>
              </a:rPr>
              <a:t>appels d’offres en cours de </a:t>
            </a:r>
            <a:r>
              <a:rPr lang="fr-FR" sz="1800" b="0" dirty="0" smtClean="0">
                <a:solidFill>
                  <a:schemeClr val="tx2"/>
                </a:solidFill>
              </a:rPr>
              <a:t>discussion :</a:t>
            </a:r>
            <a:endParaRPr lang="fr-FR" sz="1800" b="0" dirty="0" smtClean="0">
              <a:solidFill>
                <a:schemeClr val="tx2"/>
              </a:solidFill>
            </a:endParaRPr>
          </a:p>
          <a:p>
            <a:pPr marL="514350" lvl="1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chemeClr val="tx2"/>
                </a:solidFill>
              </a:rPr>
              <a:t>Airbus Billettes (au delà du contrat actuel), Tôles et barres pour usinage (2021 à 2025) en discussion.</a:t>
            </a:r>
          </a:p>
          <a:p>
            <a:pPr marL="514350" lvl="1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chemeClr val="tx2"/>
                </a:solidFill>
              </a:rPr>
              <a:t>Rolls Royce, SQ pour pièces fixes de moteur, billettes et </a:t>
            </a:r>
            <a:r>
              <a:rPr lang="fr-FR" sz="1600" b="0" dirty="0" err="1" smtClean="0">
                <a:solidFill>
                  <a:schemeClr val="tx2"/>
                </a:solidFill>
              </a:rPr>
              <a:t>bingots</a:t>
            </a:r>
            <a:r>
              <a:rPr lang="fr-FR" sz="1600" b="0" dirty="0" smtClean="0">
                <a:solidFill>
                  <a:schemeClr val="tx2"/>
                </a:solidFill>
              </a:rPr>
              <a:t>. (275 tonnes à 400 tonnes /an), contrat 2021 à 2025, avec des possibilités dès 2020 avec </a:t>
            </a:r>
            <a:r>
              <a:rPr lang="fr-FR" sz="1600" b="0" dirty="0" err="1" smtClean="0">
                <a:solidFill>
                  <a:schemeClr val="tx2"/>
                </a:solidFill>
              </a:rPr>
              <a:t>Forgital</a:t>
            </a:r>
            <a:r>
              <a:rPr lang="fr-FR" sz="1600" b="0" dirty="0" smtClean="0">
                <a:solidFill>
                  <a:schemeClr val="tx2"/>
                </a:solidFill>
              </a:rPr>
              <a:t>.</a:t>
            </a: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sz="10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Des appels d’offres à venir en 2019 :</a:t>
            </a:r>
          </a:p>
          <a:p>
            <a:pPr marL="514350" lvl="1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 smtClean="0">
                <a:solidFill>
                  <a:schemeClr val="tx2"/>
                </a:solidFill>
              </a:rPr>
              <a:t>Airbus Blooms </a:t>
            </a:r>
          </a:p>
          <a:p>
            <a:pPr marL="514350" lvl="1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600" b="0" dirty="0">
                <a:solidFill>
                  <a:schemeClr val="tx2"/>
                </a:solidFill>
              </a:rPr>
              <a:t>Boeing</a:t>
            </a: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sz="1000" b="0" dirty="0" smtClean="0">
              <a:solidFill>
                <a:schemeClr val="tx2"/>
              </a:solidFill>
            </a:endParaRPr>
          </a:p>
          <a:p>
            <a:pPr marL="285750" indent="-285750" algn="just">
              <a:buClr>
                <a:srgbClr val="F57E1B"/>
              </a:buClr>
              <a:buFont typeface="Arial" panose="020B0604020202020204" pitchFamily="34" charset="0"/>
              <a:buChar char="•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 smtClean="0">
                <a:solidFill>
                  <a:schemeClr val="tx2"/>
                </a:solidFill>
              </a:rPr>
              <a:t>Le marché du Titane se tend avec des délais longs chez nos concurrents, UKAD doit en profiter =&gt; Dépannages, Réactivité…</a:t>
            </a:r>
          </a:p>
          <a:p>
            <a:pPr marL="285750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b="0" dirty="0">
              <a:solidFill>
                <a:schemeClr val="tx2"/>
              </a:solidFill>
            </a:endParaRPr>
          </a:p>
          <a:p>
            <a:pPr marL="285750" algn="just">
              <a:buClr>
                <a:srgbClr val="F57E1B"/>
              </a:buClr>
              <a:buFontTx/>
              <a:buChar char="-"/>
              <a:defRPr lang="en-US" sz="1600" b="0" i="0" u="none" strike="noStrike" kern="1200" baseline="0">
                <a:solidFill>
                  <a:srgbClr val="1A003B"/>
                </a:solidFill>
                <a:latin typeface="+mn-lt"/>
                <a:ea typeface="+mn-ea"/>
                <a:cs typeface="+mn-cs"/>
              </a:defRPr>
            </a:pPr>
            <a:endParaRPr lang="fr-FR" b="0" dirty="0" smtClean="0">
              <a:solidFill>
                <a:schemeClr val="tx2"/>
              </a:solidFill>
            </a:endParaRPr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21" name="ZoneTexte 20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PDE</a:t>
            </a:r>
            <a:endParaRPr lang="en-US" sz="900" dirty="0" err="1">
              <a:solidFill>
                <a:schemeClr val="tx2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39552" y="105273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57E1B"/>
                </a:solidFill>
              </a:rPr>
              <a:t>Orientations 2019</a:t>
            </a:r>
            <a:endParaRPr lang="fr-FR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86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Conclusion 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43506" y="1032570"/>
            <a:ext cx="8794653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F57E1B"/>
              </a:buClr>
            </a:pPr>
            <a:endParaRPr lang="fr-FR" sz="2000" b="1" dirty="0" smtClean="0"/>
          </a:p>
          <a:p>
            <a:pPr algn="just">
              <a:buClr>
                <a:srgbClr val="F57E1B"/>
              </a:buClr>
            </a:pPr>
            <a:r>
              <a:rPr lang="fr-FR" sz="1700" dirty="0">
                <a:solidFill>
                  <a:schemeClr val="tx2"/>
                </a:solidFill>
              </a:rPr>
              <a:t>Inversons notre courbe des résultats</a:t>
            </a:r>
          </a:p>
          <a:p>
            <a:pPr algn="just">
              <a:buClr>
                <a:srgbClr val="F57E1B"/>
              </a:buClr>
            </a:pPr>
            <a:endParaRPr lang="fr-FR" sz="1700" dirty="0">
              <a:solidFill>
                <a:schemeClr val="tx2"/>
              </a:solidFill>
            </a:endParaRPr>
          </a:p>
          <a:p>
            <a:pPr algn="just">
              <a:buClr>
                <a:srgbClr val="F57E1B"/>
              </a:buClr>
            </a:pPr>
            <a:r>
              <a:rPr lang="fr-FR" sz="1700" dirty="0">
                <a:solidFill>
                  <a:schemeClr val="tx2"/>
                </a:solidFill>
              </a:rPr>
              <a:t>Avec l’engagement de tous et la rigueur d’exécution pour retrouver le niveau de performance attendu</a:t>
            </a:r>
          </a:p>
          <a:p>
            <a:pPr algn="just">
              <a:buClr>
                <a:srgbClr val="F57E1B"/>
              </a:buClr>
            </a:pPr>
            <a:endParaRPr lang="fr-FR" sz="1700" dirty="0">
              <a:solidFill>
                <a:schemeClr val="tx2"/>
              </a:solidFill>
            </a:endParaRPr>
          </a:p>
          <a:p>
            <a:pPr algn="just">
              <a:buClr>
                <a:srgbClr val="F57E1B"/>
              </a:buClr>
            </a:pPr>
            <a:endParaRPr lang="fr-FR" sz="2000" b="1" dirty="0"/>
          </a:p>
          <a:p>
            <a:pPr algn="just">
              <a:buClr>
                <a:srgbClr val="F57E1B"/>
              </a:buClr>
            </a:pPr>
            <a:endParaRPr lang="fr-FR" sz="2000" b="1" dirty="0" smtClean="0"/>
          </a:p>
          <a:p>
            <a:pPr algn="ctr"/>
            <a:endParaRPr lang="fr-FR" sz="2000" b="1" dirty="0" smtClean="0">
              <a:solidFill>
                <a:srgbClr val="F57E1B"/>
              </a:solidFill>
            </a:endParaRPr>
          </a:p>
          <a:p>
            <a:pPr algn="ctr"/>
            <a:r>
              <a:rPr lang="fr-FR" sz="2000" dirty="0" smtClean="0">
                <a:solidFill>
                  <a:srgbClr val="F57E1B"/>
                </a:solidFill>
              </a:rPr>
              <a:t>UKAD est une jeune entreprise :</a:t>
            </a:r>
          </a:p>
          <a:p>
            <a:pPr algn="ctr"/>
            <a:endParaRPr lang="fr-FR" sz="2000" dirty="0" smtClean="0">
              <a:solidFill>
                <a:srgbClr val="F57E1B"/>
              </a:solidFill>
            </a:endParaRPr>
          </a:p>
          <a:p>
            <a:pPr algn="ctr"/>
            <a:r>
              <a:rPr lang="fr-FR" sz="2000" dirty="0" err="1" smtClean="0">
                <a:solidFill>
                  <a:srgbClr val="F57E1B"/>
                </a:solidFill>
              </a:rPr>
              <a:t>Contruisons</a:t>
            </a:r>
            <a:r>
              <a:rPr lang="fr-FR" sz="2000" dirty="0" smtClean="0">
                <a:solidFill>
                  <a:srgbClr val="F57E1B"/>
                </a:solidFill>
              </a:rPr>
              <a:t> ensemble notre culture</a:t>
            </a:r>
          </a:p>
          <a:p>
            <a:pPr algn="ctr"/>
            <a:r>
              <a:rPr lang="fr-FR" sz="2000" dirty="0" smtClean="0">
                <a:solidFill>
                  <a:srgbClr val="F57E1B"/>
                </a:solidFill>
              </a:rPr>
              <a:t>Soyons créatifs, audacieux et solidaires </a:t>
            </a:r>
            <a:r>
              <a:rPr lang="fr-FR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3428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HSSE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 rot="10800000" flipV="1">
            <a:off x="161568" y="1230523"/>
            <a:ext cx="42603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27019"/>
                </a:solidFill>
              </a:rPr>
              <a:t>2018 sera l’année de…</a:t>
            </a:r>
            <a:endParaRPr lang="fr-FR" b="1" dirty="0">
              <a:solidFill>
                <a:srgbClr val="F27019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1568" y="1612662"/>
            <a:ext cx="4943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600" b="1" i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marL="0" lvl="1" indent="450850" algn="just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2"/>
                </a:solidFill>
              </a:rPr>
              <a:t>Déploiement Fiche de recul &amp; Modes dégradés.</a:t>
            </a:r>
          </a:p>
          <a:p>
            <a:pPr marL="0" lvl="1" indent="450850" algn="just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fr-FR" dirty="0">
                <a:solidFill>
                  <a:schemeClr val="tx2"/>
                </a:solidFill>
              </a:rPr>
              <a:t>Challenge GESIM.</a:t>
            </a:r>
          </a:p>
          <a:p>
            <a:pPr marL="0" lvl="1" indent="450850" algn="just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fr-FR" dirty="0">
                <a:solidFill>
                  <a:schemeClr val="tx2"/>
                </a:solidFill>
              </a:rPr>
              <a:t>Sécurisation zone presse. Opérations particulières, éliminer les risques résiduels d’interaction hommes/machine.</a:t>
            </a:r>
          </a:p>
          <a:p>
            <a:pPr marL="0" lvl="1" indent="450850" algn="just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fr-FR" dirty="0">
                <a:solidFill>
                  <a:schemeClr val="tx2"/>
                </a:solidFill>
              </a:rPr>
              <a:t>Déploiement des Exigences Essentielles.</a:t>
            </a:r>
          </a:p>
          <a:p>
            <a:pPr marL="0" lvl="1" indent="450850" algn="just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fr-FR" dirty="0">
                <a:solidFill>
                  <a:schemeClr val="tx2"/>
                </a:solidFill>
              </a:rPr>
              <a:t>Revalorisation des poussières de Titane. </a:t>
            </a:r>
          </a:p>
          <a:p>
            <a:pPr marL="0" lvl="1" indent="450850" algn="just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fr-FR" dirty="0">
                <a:solidFill>
                  <a:schemeClr val="tx2"/>
                </a:solidFill>
              </a:rPr>
              <a:t>Réduction de nos consommations énergétiques.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fr-FR" sz="1400" b="0" i="0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fr-FR" sz="1400" b="0" i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248399"/>
              </p:ext>
            </p:extLst>
          </p:nvPr>
        </p:nvGraphicFramePr>
        <p:xfrm>
          <a:off x="5252301" y="1612662"/>
          <a:ext cx="3643953" cy="3532219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05720"/>
                <a:gridCol w="1105469"/>
                <a:gridCol w="1132764"/>
              </a:tblGrid>
              <a:tr h="771363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INDICATEURS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RESULTAT</a:t>
                      </a:r>
                      <a:r>
                        <a:rPr lang="fr-FR" sz="1400" b="1" baseline="0" dirty="0" smtClean="0"/>
                        <a:t> 2017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OBJECTIF</a:t>
                      </a:r>
                    </a:p>
                    <a:p>
                      <a:pPr algn="ctr"/>
                      <a:r>
                        <a:rPr lang="fr-FR" sz="1400" b="1" dirty="0" smtClean="0"/>
                        <a:t>2018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1155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TF1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15,7 (2AAA)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5</a:t>
                      </a:r>
                      <a:endParaRPr lang="fr-FR" sz="1600" b="1" dirty="0"/>
                    </a:p>
                  </a:txBody>
                  <a:tcPr/>
                </a:tc>
              </a:tr>
              <a:tr h="71155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TF2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62,7 (6ASA)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887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Détections Actions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4098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4500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887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Incident</a:t>
                      </a:r>
                      <a:r>
                        <a:rPr lang="fr-FR" sz="1200" baseline="0" dirty="0" smtClean="0"/>
                        <a:t> Environnement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ZoneTexte 11"/>
          <p:cNvSpPr txBox="1"/>
          <p:nvPr/>
        </p:nvSpPr>
        <p:spPr>
          <a:xfrm>
            <a:off x="8604447" y="5999509"/>
            <a:ext cx="468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LVE MCO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19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Challenge GESIM 2018-2019</a:t>
            </a:r>
            <a:endParaRPr lang="fr-FR" dirty="0"/>
          </a:p>
        </p:txBody>
      </p:sp>
      <p:sp>
        <p:nvSpPr>
          <p:cNvPr id="12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220663" y="762000"/>
            <a:ext cx="8008937" cy="530806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endParaRPr lang="fr-FR" b="0" dirty="0"/>
          </a:p>
          <a:p>
            <a:pPr marL="0" indent="0" algn="just">
              <a:buNone/>
            </a:pPr>
            <a:r>
              <a:rPr lang="fr-FR" dirty="0" smtClean="0"/>
              <a:t>L’objectif </a:t>
            </a:r>
            <a:r>
              <a:rPr lang="fr-FR" dirty="0"/>
              <a:t>du Challenge</a:t>
            </a:r>
            <a:endParaRPr lang="fr-FR" dirty="0" smtClean="0"/>
          </a:p>
          <a:p>
            <a:pPr marL="0" indent="0" algn="just">
              <a:buNone/>
            </a:pPr>
            <a:endParaRPr lang="fr-FR" sz="2400" b="0" dirty="0"/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Encourager et accompagner les initiatives afin d’améliorer la santé et la sécurité au travail en mobilisant les salariés autour d’un projet.</a:t>
            </a:r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Offrir à des équipes de sites sidérurgiques ou métallurgiques la possibilité de relever un Challenge récompensé par l’obtention d’un Label santé-sécurité en réalisant, sous le contrôle d’un Jury de spécialistes, le programme d’actions ambitieux qu’ils ont préalablement élaboré. </a:t>
            </a:r>
          </a:p>
          <a:p>
            <a:pPr marL="0" indent="0" algn="just">
              <a:buNone/>
            </a:pPr>
            <a:endParaRPr lang="fr-FR" sz="1800" b="0" dirty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La finalité est d’impliquer individuellement l’ensemble du </a:t>
            </a:r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personnel dans une démarche santé et sécurité de manière</a:t>
            </a:r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 durable. 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0809" y="4906477"/>
            <a:ext cx="1537581" cy="138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DLE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36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Challenge GESIM 2018-2019</a:t>
            </a:r>
            <a:endParaRPr lang="fr-FR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0809" y="4906477"/>
            <a:ext cx="1537581" cy="138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0809" y="4906477"/>
            <a:ext cx="1537581" cy="138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space réservé du contenu 4"/>
          <p:cNvSpPr>
            <a:spLocks noGrp="1"/>
          </p:cNvSpPr>
          <p:nvPr>
            <p:ph sz="quarter" idx="4294967295"/>
          </p:nvPr>
        </p:nvSpPr>
        <p:spPr>
          <a:xfrm>
            <a:off x="302555" y="1355370"/>
            <a:ext cx="8008937" cy="4351337"/>
          </a:xfrm>
          <a:prstGeom prst="rect">
            <a:avLst/>
          </a:prstGeom>
        </p:spPr>
        <p:txBody>
          <a:bodyPr/>
          <a:lstStyle/>
          <a:p>
            <a:pPr marL="0" indent="0" algn="just">
              <a:buNone/>
            </a:pPr>
            <a:r>
              <a:rPr lang="fr-FR" sz="1800" b="0" dirty="0" smtClean="0"/>
              <a:t>Le thème du challenge: </a:t>
            </a:r>
          </a:p>
          <a:p>
            <a:pPr marL="0" indent="0" algn="just">
              <a:buNone/>
            </a:pPr>
            <a:r>
              <a:rPr lang="fr-FR" dirty="0"/>
              <a:t> </a:t>
            </a:r>
            <a:r>
              <a:rPr lang="fr-FR" dirty="0" smtClean="0"/>
              <a:t>      </a:t>
            </a:r>
          </a:p>
          <a:p>
            <a:pPr marL="0" indent="0" algn="just">
              <a:buNone/>
            </a:pPr>
            <a:r>
              <a:rPr lang="fr-FR" sz="1800" b="0" dirty="0">
                <a:solidFill>
                  <a:schemeClr val="tx2"/>
                </a:solidFill>
              </a:rPr>
              <a:t>      Les manutentions et le calage des barres à UKAD</a:t>
            </a:r>
          </a:p>
          <a:p>
            <a:pPr marL="0" indent="0" algn="just">
              <a:buNone/>
            </a:pPr>
            <a:endParaRPr lang="fr-FR" dirty="0"/>
          </a:p>
          <a:p>
            <a:pPr marL="0" indent="0" algn="just">
              <a:buNone/>
            </a:pPr>
            <a:r>
              <a:rPr lang="fr-FR" sz="1800" b="0" dirty="0" smtClean="0"/>
              <a:t>Les prochaines étapes</a:t>
            </a:r>
          </a:p>
          <a:p>
            <a:pPr marL="0" indent="0" algn="just">
              <a:buNone/>
            </a:pPr>
            <a:endParaRPr lang="fr-FR" dirty="0" smtClean="0"/>
          </a:p>
          <a:p>
            <a:pPr marL="342900" indent="-342900" algn="just">
              <a:buFontTx/>
              <a:buChar char="-"/>
            </a:pPr>
            <a:r>
              <a:rPr lang="fr-FR" sz="1800" b="0" dirty="0">
                <a:solidFill>
                  <a:schemeClr val="tx2"/>
                </a:solidFill>
              </a:rPr>
              <a:t>Rédaction mémoire du projet UKAD ( Fin Février)</a:t>
            </a:r>
          </a:p>
          <a:p>
            <a:pPr marL="342900" indent="-342900" algn="just">
              <a:buFontTx/>
              <a:buChar char="-"/>
            </a:pPr>
            <a:r>
              <a:rPr lang="fr-FR" sz="1800" b="0" dirty="0">
                <a:solidFill>
                  <a:schemeClr val="tx2"/>
                </a:solidFill>
              </a:rPr>
              <a:t>Première venue des auditeurs ( 15 Février)</a:t>
            </a:r>
          </a:p>
          <a:p>
            <a:pPr marL="342900" indent="-342900" algn="just">
              <a:buFontTx/>
              <a:buChar char="-"/>
            </a:pPr>
            <a:r>
              <a:rPr lang="fr-FR" sz="1800" b="0" dirty="0">
                <a:solidFill>
                  <a:schemeClr val="tx2"/>
                </a:solidFill>
              </a:rPr>
              <a:t>Constitution de l’équipe projet (15 Février)</a:t>
            </a:r>
          </a:p>
          <a:p>
            <a:pPr marL="342900" indent="-342900" algn="just">
              <a:buFontTx/>
              <a:buChar char="-"/>
            </a:pPr>
            <a:r>
              <a:rPr lang="fr-FR" sz="1800" b="0" dirty="0">
                <a:solidFill>
                  <a:schemeClr val="tx2"/>
                </a:solidFill>
              </a:rPr>
              <a:t>Création du logo du challenge UKAD  (Fin Mars)</a:t>
            </a:r>
          </a:p>
          <a:p>
            <a:pPr marL="342900" indent="-342900" algn="just">
              <a:buFontTx/>
              <a:buChar char="-"/>
            </a:pPr>
            <a:r>
              <a:rPr lang="fr-FR" sz="1800" b="0" dirty="0">
                <a:solidFill>
                  <a:schemeClr val="tx2"/>
                </a:solidFill>
              </a:rPr>
              <a:t>Définition du slogan du challenge UKAD ( Fin Mars)</a:t>
            </a:r>
          </a:p>
          <a:p>
            <a:endParaRPr lang="fr-FR" sz="1800" b="0" dirty="0">
              <a:solidFill>
                <a:schemeClr val="tx2"/>
              </a:solidFill>
            </a:endParaRPr>
          </a:p>
          <a:p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DLE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91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Production </a:t>
            </a:r>
            <a:endParaRPr lang="fr-FR" dirty="0"/>
          </a:p>
        </p:txBody>
      </p:sp>
      <p:sp>
        <p:nvSpPr>
          <p:cNvPr id="12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12759" cy="5532232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dirty="0" smtClean="0"/>
              <a:t>2017 a été marqué par…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/>
              <a:t>Le</a:t>
            </a:r>
            <a:r>
              <a:rPr lang="fr-FR" sz="1600" b="0" dirty="0" smtClean="0"/>
              <a:t> recrutement de  16 ETP</a:t>
            </a:r>
            <a:endParaRPr lang="fr-FR" sz="1600" b="0" dirty="0"/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 smtClean="0"/>
              <a:t>La mise en place du 3</a:t>
            </a:r>
            <a:r>
              <a:rPr lang="fr-FR" sz="1600" b="0" baseline="30000" dirty="0" smtClean="0"/>
              <a:t>ème</a:t>
            </a:r>
            <a:r>
              <a:rPr lang="fr-FR" sz="1600" b="0" dirty="0" smtClean="0"/>
              <a:t>  chef d’équipe posté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 smtClean="0"/>
              <a:t>Le challenge SPEED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 smtClean="0"/>
              <a:t>Un taux de fiabilité catastrophique des équipements (chargeuse, presse, meuleuse).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/>
              <a:t> </a:t>
            </a:r>
            <a:r>
              <a:rPr lang="fr-FR" sz="1600" b="0" dirty="0" smtClean="0"/>
              <a:t>Des écarts dans le respect de nos standards (erreurs de coupes, non respect consignes MES).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 smtClean="0"/>
              <a:t>Des casses d’équipements (dégradations des fours).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sz="1400" dirty="0" smtClean="0"/>
          </a:p>
          <a:p>
            <a:pPr marL="0" lvl="0" indent="0">
              <a:buNone/>
            </a:pPr>
            <a:r>
              <a:rPr lang="fr-FR" dirty="0" smtClean="0"/>
              <a:t>2018 sera l’année…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/>
              <a:t> </a:t>
            </a:r>
            <a:r>
              <a:rPr lang="fr-FR" sz="1600" b="0" dirty="0"/>
              <a:t>De la rupture dans nos modes de fonctionnement.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/>
              <a:t>De la rigueur dans l’exécution de nos standards et la montée de notre niveau d’exigence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600" b="0" dirty="0"/>
              <a:t>De la reconquête de crédibilité vis-à-vis de nos clients internes et externes en améliorant notre performance production</a:t>
            </a: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 smtClean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7297" y="4922725"/>
            <a:ext cx="1143000" cy="826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0934" y="4869160"/>
            <a:ext cx="1143000" cy="934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958651"/>
              </p:ext>
            </p:extLst>
          </p:nvPr>
        </p:nvGraphicFramePr>
        <p:xfrm>
          <a:off x="5245924" y="1387124"/>
          <a:ext cx="3669476" cy="348203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695822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INDICATEURS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RESULTAT</a:t>
                      </a:r>
                      <a:r>
                        <a:rPr lang="fr-FR" sz="1300" b="1" baseline="0" dirty="0" smtClean="0"/>
                        <a:t> 2017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OBJECTIF</a:t>
                      </a:r>
                    </a:p>
                    <a:p>
                      <a:pPr algn="ctr"/>
                      <a:r>
                        <a:rPr lang="fr-FR" sz="1300" b="1" dirty="0" smtClean="0"/>
                        <a:t>2018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909191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/>
                        <a:t>Suivi</a:t>
                      </a:r>
                      <a:r>
                        <a:rPr lang="fr-FR" sz="1200" baseline="0" dirty="0" smtClean="0"/>
                        <a:t> des compétences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 NC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 100%</a:t>
                      </a:r>
                      <a:endParaRPr lang="fr-FR" sz="1600" b="1" dirty="0"/>
                    </a:p>
                  </a:txBody>
                  <a:tcPr/>
                </a:tc>
              </a:tr>
              <a:tr h="117811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Respect</a:t>
                      </a:r>
                      <a:r>
                        <a:rPr lang="fr-FR" sz="1200" baseline="0" dirty="0" smtClean="0"/>
                        <a:t> du planning presse</a:t>
                      </a:r>
                    </a:p>
                    <a:p>
                      <a:r>
                        <a:rPr lang="fr-FR" sz="1200" baseline="0" dirty="0" smtClean="0"/>
                        <a:t>(opérations/tonnes engagées/tonnes forgées)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 70%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 95%</a:t>
                      </a:r>
                      <a:endParaRPr lang="fr-FR" sz="1600" b="1" dirty="0"/>
                    </a:p>
                  </a:txBody>
                  <a:tcPr/>
                </a:tc>
              </a:tr>
              <a:tr h="69891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TONNAGE</a:t>
                      </a:r>
                      <a:r>
                        <a:rPr lang="fr-FR" sz="1200" baseline="0" dirty="0" smtClean="0"/>
                        <a:t> CONTRÔLE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baseline="0" dirty="0" smtClean="0"/>
                        <a:t> 50t/</a:t>
                      </a:r>
                      <a:r>
                        <a:rPr lang="fr-FR" sz="1400" b="1" baseline="0" dirty="0" err="1" smtClean="0"/>
                        <a:t>sem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 120t/</a:t>
                      </a:r>
                      <a:r>
                        <a:rPr lang="fr-FR" sz="1400" b="1" dirty="0" err="1" smtClean="0"/>
                        <a:t>sem</a:t>
                      </a:r>
                      <a:endParaRPr lang="fr-FR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4766" y="4881579"/>
            <a:ext cx="1579234" cy="90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ZoneTexte 19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DLE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91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Maintenance et travaux neufs </a:t>
            </a:r>
            <a:endParaRPr lang="fr-FR" dirty="0"/>
          </a:p>
        </p:txBody>
      </p:sp>
      <p:sp>
        <p:nvSpPr>
          <p:cNvPr id="13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12759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 algn="just">
              <a:buNone/>
            </a:pPr>
            <a:r>
              <a:rPr lang="fr-FR" dirty="0" smtClean="0"/>
              <a:t>2017 a été marquée par 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Un taux d’arrêt élevé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Synergie avec les Ancizes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Réorganisation de la maintenance</a:t>
            </a:r>
          </a:p>
          <a:p>
            <a:pPr marL="457200" lvl="1" indent="0" algn="just">
              <a:buNone/>
            </a:pPr>
            <a:endParaRPr lang="fr-FR" dirty="0" smtClean="0"/>
          </a:p>
          <a:p>
            <a:pPr marL="0" lvl="0" indent="0" algn="just">
              <a:buNone/>
            </a:pPr>
            <a:r>
              <a:rPr lang="fr-FR" dirty="0" smtClean="0"/>
              <a:t>2018 Sera l’année de 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Début de la remise au standard des installations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fiabilisation des équipements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L’accompagnement des équipes dans l’aide aux diagnostics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Appropriation des installations en commun production et maintenance (projet TPM)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sz="1700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 smtClean="0"/>
          </a:p>
        </p:txBody>
      </p:sp>
      <p:graphicFrame>
        <p:nvGraphicFramePr>
          <p:cNvPr id="20" name="Tableau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6940072"/>
              </p:ext>
            </p:extLst>
          </p:nvPr>
        </p:nvGraphicFramePr>
        <p:xfrm>
          <a:off x="5105400" y="1295400"/>
          <a:ext cx="3911221" cy="3620951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577988"/>
                <a:gridCol w="1234767"/>
                <a:gridCol w="1098466"/>
              </a:tblGrid>
              <a:tr h="879743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INDICATEURS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RESULTAT</a:t>
                      </a:r>
                      <a:r>
                        <a:rPr lang="fr-FR" sz="1400" b="1" baseline="0" dirty="0" smtClean="0"/>
                        <a:t> 2017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CIBLE</a:t>
                      </a:r>
                    </a:p>
                    <a:p>
                      <a:r>
                        <a:rPr lang="fr-FR" sz="1400" b="1" dirty="0" smtClean="0"/>
                        <a:t>2018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TRS</a:t>
                      </a:r>
                      <a:r>
                        <a:rPr lang="fr-FR" sz="1200" baseline="0" dirty="0" smtClean="0"/>
                        <a:t> presse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20 %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50 %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TRS meuleuse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48 %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75 %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Coûts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fr-FR" sz="12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Budget :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2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 1.5M€</a:t>
                      </a:r>
                      <a:endParaRPr lang="en-US" sz="1200" b="1" kern="1200" dirty="0" smtClean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endParaRPr lang="fr-FR" sz="1200" b="1" u="sng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200" b="1" u="sng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Réel  :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200" b="1" u="sng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2,45M€</a:t>
                      </a:r>
                      <a:endParaRPr lang="en-US" sz="1200" b="1" u="sng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endParaRPr lang="fr-FR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fr-FR" sz="12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Budget : 1,5M€</a:t>
                      </a:r>
                    </a:p>
                    <a:p>
                      <a:pPr marL="0" algn="l" defTabSz="457200" rtl="0" eaLnBrk="1" latinLnBrk="0" hangingPunct="1"/>
                      <a:endParaRPr lang="fr-FR" sz="1200" b="1" kern="1200" dirty="0" smtClean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ZoneTexte 20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JDR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03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err="1" smtClean="0"/>
              <a:t>Supply</a:t>
            </a:r>
            <a:r>
              <a:rPr lang="fr-FR" dirty="0" smtClean="0"/>
              <a:t> Chain</a:t>
            </a:r>
            <a:endParaRPr lang="fr-FR" dirty="0"/>
          </a:p>
        </p:txBody>
      </p:sp>
      <p:sp>
        <p:nvSpPr>
          <p:cNvPr id="10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96216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dirty="0" smtClean="0"/>
              <a:t>2017…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Une année compliquée: plan de rattrapage avec Airbus, projet Speed.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Une bonne performance de nos sous-traitants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constitution du stock de blooms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certification OEA</a:t>
            </a:r>
          </a:p>
          <a:p>
            <a:pPr marL="457200" lvl="1" indent="0" algn="just">
              <a:buNone/>
            </a:pPr>
            <a:endParaRPr lang="fr-FR" sz="600" dirty="0" smtClean="0"/>
          </a:p>
          <a:p>
            <a:pPr marL="0" lvl="0" indent="0">
              <a:buNone/>
            </a:pPr>
            <a:r>
              <a:rPr lang="fr-FR" dirty="0" smtClean="0"/>
              <a:t>2018 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Améliorer notre performance service pour les nouveaux clients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Construire une relation durable avec nos clients: anticipation, partage. 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Améliorer nos cycles de fabrication:  agilité, flux tiré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Construire le stock stratégique et le faire </a:t>
            </a:r>
            <a:r>
              <a:rPr lang="fr-FR" sz="1700" b="0" dirty="0" smtClean="0"/>
              <a:t>tourner : </a:t>
            </a:r>
            <a:r>
              <a:rPr lang="fr-FR" sz="1700" b="0" dirty="0"/>
              <a:t>une nouvelle façon de travailler</a:t>
            </a:r>
          </a:p>
          <a:p>
            <a:pPr marL="457200" lvl="1" indent="0">
              <a:buNone/>
            </a:pPr>
            <a:endParaRPr lang="fr-FR" sz="1700" b="0" dirty="0"/>
          </a:p>
          <a:p>
            <a:pPr marL="457200" lvl="1" indent="0">
              <a:buNone/>
            </a:pPr>
            <a:endParaRPr lang="fr-FR" sz="1700" b="0" dirty="0"/>
          </a:p>
        </p:txBody>
      </p:sp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938811"/>
              </p:ext>
            </p:extLst>
          </p:nvPr>
        </p:nvGraphicFramePr>
        <p:xfrm>
          <a:off x="5245924" y="1387125"/>
          <a:ext cx="3669476" cy="3415474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879743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INDICATEURS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RESULTAT</a:t>
                      </a:r>
                      <a:r>
                        <a:rPr lang="fr-FR" sz="1400" b="1" baseline="0" dirty="0" smtClean="0"/>
                        <a:t> 2017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CIBLE</a:t>
                      </a:r>
                    </a:p>
                    <a:p>
                      <a:r>
                        <a:rPr lang="fr-FR" sz="1400" b="1" dirty="0" smtClean="0"/>
                        <a:t>2018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Taux</a:t>
                      </a:r>
                      <a:r>
                        <a:rPr lang="fr-FR" sz="1200" baseline="0" dirty="0" smtClean="0"/>
                        <a:t> de service</a:t>
                      </a:r>
                    </a:p>
                    <a:p>
                      <a:r>
                        <a:rPr lang="fr-FR" sz="1200" baseline="0" dirty="0" smtClean="0"/>
                        <a:t>(</a:t>
                      </a:r>
                      <a:r>
                        <a:rPr lang="fr-FR" sz="1200" baseline="0" dirty="0" err="1" smtClean="0"/>
                        <a:t>ts</a:t>
                      </a:r>
                      <a:r>
                        <a:rPr lang="fr-FR" sz="1200" baseline="0" dirty="0" smtClean="0"/>
                        <a:t> clients)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73%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97%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Taux de service</a:t>
                      </a:r>
                    </a:p>
                    <a:p>
                      <a:r>
                        <a:rPr lang="fr-FR" sz="1050" dirty="0" smtClean="0"/>
                        <a:t>(</a:t>
                      </a:r>
                      <a:r>
                        <a:rPr lang="fr-FR" sz="1050" dirty="0" err="1" smtClean="0"/>
                        <a:t>ts</a:t>
                      </a:r>
                      <a:r>
                        <a:rPr lang="fr-FR" sz="1050" baseline="0" dirty="0" smtClean="0"/>
                        <a:t> clients sauf AD et </a:t>
                      </a:r>
                      <a:r>
                        <a:rPr lang="fr-FR" sz="1050" baseline="0" dirty="0" err="1" smtClean="0"/>
                        <a:t>Dynamet</a:t>
                      </a:r>
                      <a:r>
                        <a:rPr lang="fr-FR" sz="1050" dirty="0" smtClean="0"/>
                        <a:t>)</a:t>
                      </a:r>
                      <a:endParaRPr lang="fr-FR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40%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85%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Temps de cycle (sem.)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13,3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13,4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ZoneTexte 11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FHZ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88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Qualité </a:t>
            </a:r>
            <a:endParaRPr lang="fr-FR" dirty="0"/>
          </a:p>
        </p:txBody>
      </p:sp>
      <p:sp>
        <p:nvSpPr>
          <p:cNvPr id="12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12759" cy="5361438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b="0" dirty="0" smtClean="0"/>
              <a:t>2017 a été marquée par…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Un nombre important de produits livrés sous dérogation (1 produit / 5) 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Le déploiement de la </a:t>
            </a:r>
            <a:r>
              <a:rPr lang="fr-FR" sz="1700" b="0" dirty="0" err="1"/>
              <a:t>Minifiab</a:t>
            </a:r>
            <a:endParaRPr lang="fr-FR" sz="1700" b="0" dirty="0"/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Le développement d’une nouvelle gamme 330 avec des résultats métallurgiques satisfaisants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</a:t>
            </a:r>
            <a:r>
              <a:rPr lang="fr-FR" sz="1700" b="0" dirty="0" err="1"/>
              <a:t>re</a:t>
            </a:r>
            <a:r>
              <a:rPr lang="fr-FR" sz="1700" b="0" dirty="0"/>
              <a:t>-certification EN9100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0" lvl="0" indent="0">
              <a:buNone/>
            </a:pPr>
            <a:r>
              <a:rPr lang="fr-FR" b="0" dirty="0" smtClean="0"/>
              <a:t>2018  sera l’année de 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qualification des lingots </a:t>
            </a:r>
            <a:r>
              <a:rPr lang="fr-FR" sz="1700" b="0" dirty="0" err="1"/>
              <a:t>EcoTitanium</a:t>
            </a:r>
            <a:r>
              <a:rPr lang="fr-FR" sz="1700" b="0" dirty="0"/>
              <a:t> 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révision des gammes de forgeage pour améliorer la qualité métallurgique 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Le déploiement des exigences essentielles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sz="1700" b="0" dirty="0"/>
          </a:p>
          <a:p>
            <a:pPr lvl="1" algn="just">
              <a:buFont typeface="Wingdings" panose="05000000000000000000" pitchFamily="2" charset="2"/>
              <a:buChar char="v"/>
            </a:pPr>
            <a:endParaRPr lang="fr-FR" sz="1700" b="0" dirty="0"/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641617"/>
              </p:ext>
            </p:extLst>
          </p:nvPr>
        </p:nvGraphicFramePr>
        <p:xfrm>
          <a:off x="5245924" y="1387125"/>
          <a:ext cx="3669476" cy="407468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594075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INDICATEURS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RESULTAT</a:t>
                      </a:r>
                      <a:r>
                        <a:rPr lang="fr-FR" sz="1300" b="1" baseline="0" dirty="0" smtClean="0"/>
                        <a:t> 2017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OBJECTIF</a:t>
                      </a:r>
                    </a:p>
                    <a:p>
                      <a:pPr algn="ctr"/>
                      <a:r>
                        <a:rPr lang="fr-FR" sz="1300" b="1" dirty="0" smtClean="0"/>
                        <a:t>2018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Dérogations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71 </a:t>
                      </a:r>
                      <a:r>
                        <a:rPr lang="fr-FR" sz="1100" b="1" dirty="0" smtClean="0"/>
                        <a:t>(hors</a:t>
                      </a:r>
                    </a:p>
                    <a:p>
                      <a:r>
                        <a:rPr lang="fr-FR" sz="1100" b="1" dirty="0" smtClean="0"/>
                        <a:t>  Pamiers)</a:t>
                      </a:r>
                    </a:p>
                    <a:p>
                      <a:r>
                        <a:rPr lang="fr-FR" sz="1600" b="1" dirty="0" smtClean="0"/>
                        <a:t> 169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 40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Réclamations</a:t>
                      </a:r>
                      <a:r>
                        <a:rPr lang="fr-FR" sz="1200" baseline="0" dirty="0" smtClean="0"/>
                        <a:t> client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12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 10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Rebuts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0,5%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0,5%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9671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Anomalies</a:t>
                      </a:r>
                      <a:r>
                        <a:rPr lang="fr-FR" sz="1200" baseline="0" dirty="0" smtClean="0"/>
                        <a:t> internes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1947</a:t>
                      </a:r>
                    </a:p>
                    <a:p>
                      <a:endParaRPr lang="fr-FR" sz="1600" b="1" dirty="0" smtClean="0"/>
                    </a:p>
                    <a:p>
                      <a:r>
                        <a:rPr lang="fr-FR" sz="1200" b="1" dirty="0" smtClean="0"/>
                        <a:t>  Soit </a:t>
                      </a:r>
                    </a:p>
                    <a:p>
                      <a:r>
                        <a:rPr lang="fr-FR" sz="1200" b="1" dirty="0" smtClean="0"/>
                        <a:t>  40/semaine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1200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ZoneTexte 13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MSR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98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Mise au mille  </a:t>
            </a:r>
            <a:endParaRPr lang="fr-FR" dirty="0"/>
          </a:p>
        </p:txBody>
      </p:sp>
      <p:sp>
        <p:nvSpPr>
          <p:cNvPr id="10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85384" y="1105455"/>
            <a:ext cx="4912759" cy="560838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dirty="0" smtClean="0"/>
              <a:t>La mise au mille c’est …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/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/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0" lvl="0" indent="0">
              <a:buNone/>
            </a:pPr>
            <a:endParaRPr lang="fr-FR" dirty="0" smtClean="0"/>
          </a:p>
          <a:p>
            <a:pPr marL="0" lvl="0" indent="0">
              <a:buNone/>
            </a:pPr>
            <a:endParaRPr lang="fr-FR" dirty="0"/>
          </a:p>
          <a:p>
            <a:pPr marL="0" lvl="0" indent="0">
              <a:buNone/>
            </a:pPr>
            <a:endParaRPr lang="fr-FR" dirty="0" smtClean="0"/>
          </a:p>
          <a:p>
            <a:pPr marL="0" lvl="0" indent="0">
              <a:buNone/>
            </a:pPr>
            <a:endParaRPr lang="fr-FR" dirty="0" smtClean="0"/>
          </a:p>
          <a:p>
            <a:pPr marL="457200" lvl="1" indent="0">
              <a:buNone/>
            </a:pPr>
            <a:endParaRPr lang="fr-FR" dirty="0" smtClean="0"/>
          </a:p>
        </p:txBody>
      </p:sp>
      <p:sp>
        <p:nvSpPr>
          <p:cNvPr id="11" name="Rectangle à coins arrondis 10"/>
          <p:cNvSpPr/>
          <p:nvPr/>
        </p:nvSpPr>
        <p:spPr>
          <a:xfrm>
            <a:off x="457200" y="1971092"/>
            <a:ext cx="2057400" cy="668444"/>
          </a:xfrm>
          <a:prstGeom prst="round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LINGOT 7230kg</a:t>
            </a:r>
            <a:endParaRPr lang="en-US" b="1" dirty="0"/>
          </a:p>
        </p:txBody>
      </p:sp>
      <p:sp>
        <p:nvSpPr>
          <p:cNvPr id="14" name="Rectangle 13"/>
          <p:cNvSpPr/>
          <p:nvPr/>
        </p:nvSpPr>
        <p:spPr>
          <a:xfrm>
            <a:off x="5562600" y="1056692"/>
            <a:ext cx="266700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Barre vendue = 1070kg</a:t>
            </a:r>
            <a:endParaRPr lang="en-US" sz="1400" b="1" dirty="0"/>
          </a:p>
        </p:txBody>
      </p:sp>
      <p:sp>
        <p:nvSpPr>
          <p:cNvPr id="17" name="Rectangle 16"/>
          <p:cNvSpPr/>
          <p:nvPr/>
        </p:nvSpPr>
        <p:spPr>
          <a:xfrm>
            <a:off x="5562600" y="1470968"/>
            <a:ext cx="266700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Barre vendue = 1038kg</a:t>
            </a:r>
            <a:endParaRPr lang="en-US" sz="1400" b="1" dirty="0"/>
          </a:p>
        </p:txBody>
      </p:sp>
      <p:sp>
        <p:nvSpPr>
          <p:cNvPr id="18" name="Rectangle 17"/>
          <p:cNvSpPr/>
          <p:nvPr/>
        </p:nvSpPr>
        <p:spPr>
          <a:xfrm>
            <a:off x="5562600" y="1916500"/>
            <a:ext cx="266700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Barre vendue = 1024kg</a:t>
            </a:r>
            <a:endParaRPr lang="en-US" sz="1400" b="1" dirty="0"/>
          </a:p>
        </p:txBody>
      </p:sp>
      <p:sp>
        <p:nvSpPr>
          <p:cNvPr id="19" name="Rectangle 18"/>
          <p:cNvSpPr/>
          <p:nvPr/>
        </p:nvSpPr>
        <p:spPr>
          <a:xfrm>
            <a:off x="5562600" y="2789956"/>
            <a:ext cx="266700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Barre vendue = 1068kg</a:t>
            </a:r>
            <a:endParaRPr lang="en-US" sz="1400" b="1" dirty="0"/>
          </a:p>
        </p:txBody>
      </p:sp>
      <p:sp>
        <p:nvSpPr>
          <p:cNvPr id="20" name="Flèche droite 19"/>
          <p:cNvSpPr/>
          <p:nvPr/>
        </p:nvSpPr>
        <p:spPr>
          <a:xfrm>
            <a:off x="2895600" y="1761811"/>
            <a:ext cx="2133600" cy="1047481"/>
          </a:xfrm>
          <a:prstGeom prst="rightArrow">
            <a:avLst/>
          </a:prstGeom>
          <a:solidFill>
            <a:srgbClr val="2B81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Transformation à UKAD</a:t>
            </a:r>
            <a:endParaRPr lang="en-US" b="1" dirty="0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775497"/>
              </p:ext>
            </p:extLst>
          </p:nvPr>
        </p:nvGraphicFramePr>
        <p:xfrm>
          <a:off x="228600" y="3632252"/>
          <a:ext cx="815340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2497"/>
                <a:gridCol w="2460580"/>
                <a:gridCol w="31303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kern="1200" dirty="0" smtClean="0">
                          <a:solidFill>
                            <a:srgbClr val="F27019"/>
                          </a:solidFill>
                          <a:latin typeface="+mn-lt"/>
                          <a:ea typeface="+mn-ea"/>
                          <a:cs typeface="+mn-cs"/>
                        </a:rPr>
                        <a:t>On achète 7230</a:t>
                      </a:r>
                      <a:r>
                        <a:rPr lang="fr-FR" sz="2000" b="1" kern="1200" baseline="0" dirty="0" smtClean="0">
                          <a:solidFill>
                            <a:srgbClr val="F27019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2000" b="1" kern="1200" dirty="0" smtClean="0">
                          <a:solidFill>
                            <a:srgbClr val="F27019"/>
                          </a:solidFill>
                          <a:latin typeface="+mn-lt"/>
                          <a:ea typeface="+mn-ea"/>
                          <a:cs typeface="+mn-cs"/>
                        </a:rPr>
                        <a:t>kg</a:t>
                      </a:r>
                      <a:endParaRPr lang="en-US" sz="2000" b="1" kern="1200" dirty="0">
                        <a:solidFill>
                          <a:srgbClr val="F27019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fr-FR" sz="2000" b="1" kern="1200" dirty="0" smtClean="0">
                          <a:solidFill>
                            <a:srgbClr val="F27019"/>
                          </a:solidFill>
                          <a:latin typeface="+mn-lt"/>
                          <a:ea typeface="+mn-ea"/>
                          <a:cs typeface="+mn-cs"/>
                        </a:rPr>
                        <a:t>On vend 6284 kg</a:t>
                      </a:r>
                      <a:endParaRPr lang="en-US" sz="2000" b="1" kern="1200" dirty="0">
                        <a:solidFill>
                          <a:srgbClr val="F27019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22" name="Tableau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177835"/>
              </p:ext>
            </p:extLst>
          </p:nvPr>
        </p:nvGraphicFramePr>
        <p:xfrm>
          <a:off x="533400" y="4287572"/>
          <a:ext cx="82296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3053"/>
                <a:gridCol w="2118947"/>
                <a:gridCol w="533400"/>
                <a:gridCol w="1066800"/>
                <a:gridCol w="990600"/>
                <a:gridCol w="1066800"/>
              </a:tblGrid>
              <a:tr h="254000">
                <a:tc rowSpan="2"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La mise au mille  =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Matière</a:t>
                      </a:r>
                      <a:r>
                        <a:rPr lang="fr-FR" b="1" baseline="0" dirty="0" smtClean="0">
                          <a:solidFill>
                            <a:srgbClr val="2B814C"/>
                          </a:solidFill>
                        </a:rPr>
                        <a:t> achetée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>
                    <a:lnR w="12700" cmpd="sng">
                      <a:noFill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=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7230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X 1000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= 1151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  <a:tr h="254000">
                <a:tc v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Matière vendue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2B814C"/>
                          </a:solidFill>
                        </a:rPr>
                        <a:t>6284</a:t>
                      </a:r>
                      <a:endParaRPr lang="en-US" b="1" dirty="0">
                        <a:solidFill>
                          <a:srgbClr val="2B814C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Espace réservé du contenu 10"/>
          <p:cNvSpPr txBox="1">
            <a:spLocks/>
          </p:cNvSpPr>
          <p:nvPr/>
        </p:nvSpPr>
        <p:spPr>
          <a:xfrm>
            <a:off x="457200" y="5094311"/>
            <a:ext cx="8382000" cy="1034989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None/>
            </a:pPr>
            <a:r>
              <a:rPr lang="fr-FR" sz="1700" b="0" dirty="0">
                <a:solidFill>
                  <a:schemeClr val="tx2"/>
                </a:solidFill>
              </a:rPr>
              <a:t>Améliorer la mise au mille c’est :</a:t>
            </a:r>
          </a:p>
          <a:p>
            <a:pPr marL="457200" lvl="1" indent="0" algn="ctr">
              <a:buNone/>
            </a:pPr>
            <a:r>
              <a:rPr lang="fr-FR" sz="1700" b="0" dirty="0">
                <a:solidFill>
                  <a:schemeClr val="tx2"/>
                </a:solidFill>
              </a:rPr>
              <a:t>Diminuer les pertes matière </a:t>
            </a:r>
            <a:r>
              <a:rPr lang="fr-FR" sz="1700" b="0" dirty="0">
                <a:solidFill>
                  <a:schemeClr val="tx2"/>
                </a:solidFill>
                <a:sym typeface="Wingdings" panose="05000000000000000000" pitchFamily="2" charset="2"/>
              </a:rPr>
              <a:t> </a:t>
            </a:r>
            <a:r>
              <a:rPr lang="fr-FR" sz="1900" dirty="0">
                <a:solidFill>
                  <a:srgbClr val="F27019"/>
                </a:solidFill>
              </a:rPr>
              <a:t>100kg de TA6V = 1600€ </a:t>
            </a:r>
          </a:p>
          <a:p>
            <a:pPr marL="457200" lvl="1" indent="0">
              <a:buNone/>
            </a:pPr>
            <a:r>
              <a:rPr lang="fr-FR" sz="1700" b="0" dirty="0" smtClean="0">
                <a:solidFill>
                  <a:schemeClr val="tx2"/>
                </a:solidFill>
              </a:rPr>
              <a:t>                Ne </a:t>
            </a:r>
            <a:r>
              <a:rPr lang="fr-FR" sz="1700" b="0" dirty="0">
                <a:solidFill>
                  <a:schemeClr val="tx2"/>
                </a:solidFill>
              </a:rPr>
              <a:t>pas perdre de temps à travailler de la matière non vendue </a:t>
            </a:r>
          </a:p>
          <a:p>
            <a:pPr marL="457200" lvl="1" indent="0" algn="ctr">
              <a:buNone/>
            </a:pPr>
            <a:endParaRPr lang="fr-FR" sz="2000" dirty="0" smtClean="0"/>
          </a:p>
          <a:p>
            <a:pPr lvl="1" algn="ctr">
              <a:buFont typeface="Wingdings" panose="05000000000000000000" pitchFamily="2" charset="2"/>
              <a:buChar char="v"/>
            </a:pPr>
            <a:endParaRPr lang="fr-FR" sz="2000" dirty="0" smtClean="0"/>
          </a:p>
          <a:p>
            <a:pPr lvl="1" algn="ctr">
              <a:buFont typeface="Wingdings" panose="05000000000000000000" pitchFamily="2" charset="2"/>
              <a:buChar char="v"/>
            </a:pPr>
            <a:endParaRPr lang="fr-FR" sz="2000" dirty="0" smtClean="0"/>
          </a:p>
          <a:p>
            <a:pPr lvl="1" algn="ctr">
              <a:buFont typeface="Wingdings" panose="05000000000000000000" pitchFamily="2" charset="2"/>
              <a:buChar char="v"/>
            </a:pPr>
            <a:endParaRPr lang="fr-FR" sz="2000" dirty="0" smtClean="0"/>
          </a:p>
          <a:p>
            <a:pPr marL="0" indent="0" algn="ctr">
              <a:buFont typeface="+mj-lt"/>
              <a:buNone/>
            </a:pPr>
            <a:endParaRPr lang="fr-FR" dirty="0" smtClean="0"/>
          </a:p>
          <a:p>
            <a:pPr marL="0" indent="0" algn="ctr">
              <a:buFont typeface="+mj-lt"/>
              <a:buNone/>
            </a:pPr>
            <a:endParaRPr lang="fr-FR" dirty="0" smtClean="0"/>
          </a:p>
          <a:p>
            <a:pPr marL="0" indent="0" algn="ctr">
              <a:buFont typeface="+mj-lt"/>
              <a:buNone/>
            </a:pPr>
            <a:endParaRPr lang="fr-FR" dirty="0" smtClean="0"/>
          </a:p>
          <a:p>
            <a:pPr marL="0" indent="0" algn="ctr">
              <a:buFont typeface="+mj-lt"/>
              <a:buNone/>
            </a:pPr>
            <a:endParaRPr lang="fr-FR" dirty="0" smtClean="0"/>
          </a:p>
          <a:p>
            <a:pPr marL="457200" lvl="1" indent="0" algn="ctr">
              <a:buFont typeface="Wingdings" panose="05000000000000000000" pitchFamily="2" charset="2"/>
              <a:buNone/>
            </a:pPr>
            <a:endParaRPr lang="fr-FR" sz="2000" dirty="0" smtClean="0"/>
          </a:p>
        </p:txBody>
      </p:sp>
      <p:sp>
        <p:nvSpPr>
          <p:cNvPr id="24" name="Rectangle 23"/>
          <p:cNvSpPr/>
          <p:nvPr/>
        </p:nvSpPr>
        <p:spPr>
          <a:xfrm>
            <a:off x="5562600" y="2346404"/>
            <a:ext cx="266700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Barre vendue = 1024kg</a:t>
            </a:r>
            <a:endParaRPr lang="en-US" sz="1400" b="1" dirty="0"/>
          </a:p>
        </p:txBody>
      </p:sp>
      <p:sp>
        <p:nvSpPr>
          <p:cNvPr id="25" name="Rectangle 24"/>
          <p:cNvSpPr/>
          <p:nvPr/>
        </p:nvSpPr>
        <p:spPr>
          <a:xfrm>
            <a:off x="5562600" y="3231528"/>
            <a:ext cx="266700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Barre vendue = 1060kg</a:t>
            </a:r>
            <a:endParaRPr lang="en-US" sz="1400" b="1" dirty="0"/>
          </a:p>
        </p:txBody>
      </p:sp>
      <p:sp>
        <p:nvSpPr>
          <p:cNvPr id="27" name="ZoneTexte 26"/>
          <p:cNvSpPr txBox="1"/>
          <p:nvPr/>
        </p:nvSpPr>
        <p:spPr>
          <a:xfrm>
            <a:off x="8335281" y="6013884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MSR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7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Mise au mille  </a:t>
            </a:r>
            <a:endParaRPr lang="fr-FR" dirty="0"/>
          </a:p>
        </p:txBody>
      </p:sp>
      <p:sp>
        <p:nvSpPr>
          <p:cNvPr id="26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12759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sz="1800" b="0" dirty="0" smtClean="0"/>
              <a:t>2017 a été marquée par…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Une dégradation de la mise au mille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Un nombre important de produits livrés en multiples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Le lancement d’une animation hebdomadaire du plan d’actions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Des résultats significatifs sur le meulage retouche (diminution des mises à terre)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0" lvl="0" indent="0">
              <a:buNone/>
            </a:pPr>
            <a:r>
              <a:rPr lang="fr-FR" sz="1800" b="0" dirty="0" smtClean="0"/>
              <a:t>2018 sera l’année de 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mise en place rapide des actions de gains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standardisation du forgeage pour améliorer les états de surface des produits</a:t>
            </a:r>
          </a:p>
        </p:txBody>
      </p:sp>
      <p:graphicFrame>
        <p:nvGraphicFramePr>
          <p:cNvPr id="27" name="Tableau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748268"/>
              </p:ext>
            </p:extLst>
          </p:nvPr>
        </p:nvGraphicFramePr>
        <p:xfrm>
          <a:off x="5239540" y="1268760"/>
          <a:ext cx="3669476" cy="478507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594075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INDICATEURS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RESULTAT</a:t>
                      </a:r>
                      <a:r>
                        <a:rPr lang="fr-FR" sz="1300" b="1" baseline="0" dirty="0" smtClean="0"/>
                        <a:t> 2017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OBJECTIF</a:t>
                      </a:r>
                    </a:p>
                    <a:p>
                      <a:pPr algn="ctr"/>
                      <a:r>
                        <a:rPr lang="fr-FR" sz="1300" b="1" dirty="0" smtClean="0"/>
                        <a:t>2018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MISE</a:t>
                      </a:r>
                      <a:r>
                        <a:rPr lang="fr-FR" sz="1200" baseline="0" dirty="0" smtClean="0"/>
                        <a:t> AU MILLE GLOBALE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2960"/>
                        </a:buClr>
                      </a:pPr>
                      <a:r>
                        <a:rPr lang="fr-FR" sz="1400" b="1" kern="0" dirty="0" smtClean="0">
                          <a:solidFill>
                            <a:srgbClr val="000000"/>
                          </a:solidFill>
                          <a:latin typeface="verdana"/>
                        </a:rPr>
                        <a:t>1352 pour un budget à 1276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1286</a:t>
                      </a:r>
                      <a:endParaRPr lang="fr-FR" sz="1600" b="1" dirty="0"/>
                    </a:p>
                  </a:txBody>
                  <a:tcPr/>
                </a:tc>
              </a:tr>
              <a:tr h="97925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BILLETTE</a:t>
                      </a:r>
                      <a:r>
                        <a:rPr lang="fr-FR" sz="1200" baseline="0" dirty="0" smtClean="0"/>
                        <a:t> 330 PAMIERS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1396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1300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BLOOMS</a:t>
                      </a:r>
                      <a:r>
                        <a:rPr lang="fr-FR" sz="1200" baseline="0" dirty="0" smtClean="0"/>
                        <a:t> DYNAMET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1168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1131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283625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MULTIPLE 250 OTTO FUCHS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1454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1360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8" name="ZoneTexte 27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MSR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3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Relations Humaines </a:t>
            </a:r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12759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sz="1800" b="0" dirty="0" smtClean="0"/>
              <a:t>2017 a été marquée par…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La mise en place de la DUP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L’atteinte de l’effectif cible (+20%)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700" b="0" dirty="0"/>
              <a:t>Les prémices d’une démarche de Qualité de Vie au Travail (QVT) : « Bien Vivre Ensemble »</a:t>
            </a:r>
          </a:p>
          <a:p>
            <a:pPr marL="0" lvl="0" indent="0">
              <a:buNone/>
            </a:pPr>
            <a:endParaRPr lang="fr-FR" sz="1700" b="0" dirty="0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fr-FR" sz="1800" b="0" dirty="0" smtClean="0"/>
              <a:t>2018 sera l’année de…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D’une politique sociale accompagnant la transformation d’UKAD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De la maitrise des compétences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Du déploiement  d’une démarche de QVT</a:t>
            </a: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 smtClean="0"/>
          </a:p>
        </p:txBody>
      </p:sp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639555"/>
              </p:ext>
            </p:extLst>
          </p:nvPr>
        </p:nvGraphicFramePr>
        <p:xfrm>
          <a:off x="5245924" y="1387125"/>
          <a:ext cx="3669476" cy="3726519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594075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INDICATEURS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RESULTAT</a:t>
                      </a:r>
                      <a:r>
                        <a:rPr lang="fr-FR" sz="1300" b="1" baseline="0" dirty="0" smtClean="0"/>
                        <a:t> 2017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OBJECTIF</a:t>
                      </a:r>
                    </a:p>
                    <a:p>
                      <a:pPr algn="ctr"/>
                      <a:r>
                        <a:rPr lang="fr-FR" sz="1300" b="1" dirty="0" smtClean="0"/>
                        <a:t>2018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baseline="0" dirty="0" smtClean="0"/>
                        <a:t> avancement recrutement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97%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100%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dirty="0" smtClean="0"/>
                        <a:t> avancement plan</a:t>
                      </a:r>
                      <a:r>
                        <a:rPr lang="fr-FR" sz="1200" baseline="0" dirty="0" smtClean="0"/>
                        <a:t> formation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baseline="0" dirty="0" smtClean="0"/>
                        <a:t>  72 </a:t>
                      </a:r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90%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dirty="0" smtClean="0"/>
                        <a:t> réalisation EAA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59,6 %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100%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9671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Effectif ETP 12/17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84,20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85,7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8532441" y="5999509"/>
            <a:ext cx="540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>
                <a:solidFill>
                  <a:schemeClr val="tx2"/>
                </a:solidFill>
              </a:rPr>
              <a:t>DPR</a:t>
            </a:r>
            <a:endParaRPr lang="en-US" sz="900" dirty="0" err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26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Rex à chaud 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52400" y="1143000"/>
            <a:ext cx="8839200" cy="458587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Faire synthèse des actions </a:t>
            </a:r>
            <a:r>
              <a:rPr lang="fr-FR" sz="1700" dirty="0">
                <a:solidFill>
                  <a:schemeClr val="tx2"/>
                </a:solidFill>
                <a:sym typeface="Wingdings" panose="05000000000000000000" pitchFamily="2" charset="2"/>
              </a:rPr>
              <a:t> MTT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  <a:sym typeface="Wingdings" panose="05000000000000000000" pitchFamily="2" charset="2"/>
              </a:rPr>
              <a:t>Présentation en salle : 45 min max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</a:rPr>
              <a:t>Salle </a:t>
            </a:r>
            <a:r>
              <a:rPr lang="en-US" sz="1700" dirty="0" err="1">
                <a:solidFill>
                  <a:schemeClr val="tx2"/>
                </a:solidFill>
              </a:rPr>
              <a:t>Volcan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Lemptegy</a:t>
            </a:r>
            <a:r>
              <a:rPr lang="en-US" sz="1700" dirty="0">
                <a:solidFill>
                  <a:schemeClr val="tx2"/>
                </a:solidFill>
              </a:rPr>
              <a:t> : </a:t>
            </a:r>
            <a:r>
              <a:rPr lang="en-US" sz="1700" dirty="0" err="1">
                <a:solidFill>
                  <a:schemeClr val="tx2"/>
                </a:solidFill>
              </a:rPr>
              <a:t>bonnes</a:t>
            </a:r>
            <a:r>
              <a:rPr lang="en-US" sz="1700" dirty="0">
                <a:solidFill>
                  <a:schemeClr val="tx2"/>
                </a:solidFill>
              </a:rPr>
              <a:t> conditions </a:t>
            </a:r>
            <a:r>
              <a:rPr lang="en-US" sz="1700" dirty="0" err="1">
                <a:solidFill>
                  <a:schemeClr val="tx2"/>
                </a:solidFill>
              </a:rPr>
              <a:t>matérielles</a:t>
            </a:r>
            <a:endParaRPr lang="en-US" sz="1700" dirty="0">
              <a:solidFill>
                <a:schemeClr val="tx2"/>
              </a:solidFill>
            </a:endParaRP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</a:rPr>
              <a:t>Café </a:t>
            </a:r>
            <a:r>
              <a:rPr lang="en-US" sz="1700" dirty="0" err="1">
                <a:solidFill>
                  <a:schemeClr val="tx2"/>
                </a:solidFill>
              </a:rPr>
              <a:t>accueil</a:t>
            </a:r>
            <a:r>
              <a:rPr lang="en-US" sz="1700" dirty="0">
                <a:solidFill>
                  <a:schemeClr val="tx2"/>
                </a:solidFill>
              </a:rPr>
              <a:t> : </a:t>
            </a:r>
            <a:r>
              <a:rPr lang="en-US" sz="1700" dirty="0" err="1">
                <a:solidFill>
                  <a:schemeClr val="tx2"/>
                </a:solidFill>
              </a:rPr>
              <a:t>voir</a:t>
            </a:r>
            <a:r>
              <a:rPr lang="en-US" sz="1700" dirty="0">
                <a:solidFill>
                  <a:schemeClr val="tx2"/>
                </a:solidFill>
              </a:rPr>
              <a:t> pour </a:t>
            </a:r>
            <a:r>
              <a:rPr lang="en-US" sz="1700" dirty="0" err="1">
                <a:solidFill>
                  <a:schemeClr val="tx2"/>
                </a:solidFill>
              </a:rPr>
              <a:t>éventuellement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ajouter</a:t>
            </a:r>
            <a:r>
              <a:rPr lang="en-US" sz="1700" dirty="0">
                <a:solidFill>
                  <a:schemeClr val="tx2"/>
                </a:solidFill>
              </a:rPr>
              <a:t> des croissants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</a:rPr>
              <a:t>Brunch : 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>
                <a:solidFill>
                  <a:schemeClr val="tx2"/>
                </a:solidFill>
              </a:rPr>
              <a:t>Qualité</a:t>
            </a:r>
            <a:r>
              <a:rPr lang="en-US" sz="1700" dirty="0">
                <a:solidFill>
                  <a:schemeClr val="tx2"/>
                </a:solidFill>
              </a:rPr>
              <a:t> ok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>
                <a:solidFill>
                  <a:schemeClr val="tx2"/>
                </a:solidFill>
              </a:rPr>
              <a:t>Quantité</a:t>
            </a:r>
            <a:r>
              <a:rPr lang="en-US" sz="1700" dirty="0">
                <a:solidFill>
                  <a:schemeClr val="tx2"/>
                </a:solidFill>
              </a:rPr>
              <a:t> : 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 smtClean="0">
                <a:solidFill>
                  <a:schemeClr val="tx2"/>
                </a:solidFill>
              </a:rPr>
              <a:t>Commande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>
                <a:solidFill>
                  <a:schemeClr val="tx2"/>
                </a:solidFill>
              </a:rPr>
              <a:t>pour 70 au lieu de 90 et </a:t>
            </a:r>
            <a:r>
              <a:rPr lang="en-US" sz="1700" dirty="0" err="1">
                <a:solidFill>
                  <a:schemeClr val="tx2"/>
                </a:solidFill>
              </a:rPr>
              <a:t>c’était</a:t>
            </a:r>
            <a:r>
              <a:rPr lang="en-US" sz="1700" dirty="0">
                <a:solidFill>
                  <a:schemeClr val="tx2"/>
                </a:solidFill>
              </a:rPr>
              <a:t> encore trop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 smtClean="0">
                <a:solidFill>
                  <a:schemeClr val="tx2"/>
                </a:solidFill>
              </a:rPr>
              <a:t>Commande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>
                <a:solidFill>
                  <a:schemeClr val="tx2"/>
                </a:solidFill>
              </a:rPr>
              <a:t>30 </a:t>
            </a:r>
            <a:r>
              <a:rPr lang="en-US" sz="1700" dirty="0" err="1">
                <a:solidFill>
                  <a:schemeClr val="tx2"/>
                </a:solidFill>
              </a:rPr>
              <a:t>pers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fromages</a:t>
            </a:r>
            <a:r>
              <a:rPr lang="en-US" sz="1700" dirty="0">
                <a:solidFill>
                  <a:schemeClr val="tx2"/>
                </a:solidFill>
              </a:rPr>
              <a:t> : trop </a:t>
            </a:r>
            <a:r>
              <a:rPr lang="en-US" sz="1700" dirty="0" err="1">
                <a:solidFill>
                  <a:schemeClr val="tx2"/>
                </a:solidFill>
              </a:rPr>
              <a:t>juste</a:t>
            </a:r>
            <a:endParaRPr lang="en-US" sz="1700" dirty="0">
              <a:solidFill>
                <a:schemeClr val="tx2"/>
              </a:solidFill>
            </a:endParaRP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>
                <a:solidFill>
                  <a:schemeClr val="tx2"/>
                </a:solidFill>
              </a:rPr>
              <a:t>Manque</a:t>
            </a:r>
            <a:r>
              <a:rPr lang="en-US" sz="1700" dirty="0">
                <a:solidFill>
                  <a:schemeClr val="tx2"/>
                </a:solidFill>
              </a:rPr>
              <a:t> petites </a:t>
            </a:r>
            <a:r>
              <a:rPr lang="en-US" sz="1700" dirty="0" err="1">
                <a:solidFill>
                  <a:schemeClr val="tx2"/>
                </a:solidFill>
              </a:rPr>
              <a:t>assiettes</a:t>
            </a:r>
            <a:endParaRPr lang="en-US" sz="1700" dirty="0">
              <a:solidFill>
                <a:schemeClr val="tx2"/>
              </a:solidFill>
            </a:endParaRP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>
                <a:solidFill>
                  <a:schemeClr val="tx2"/>
                </a:solidFill>
              </a:rPr>
              <a:t>Groupes</a:t>
            </a:r>
            <a:r>
              <a:rPr lang="en-US" sz="1700" dirty="0">
                <a:solidFill>
                  <a:schemeClr val="tx2"/>
                </a:solidFill>
              </a:rPr>
              <a:t> de travail</a:t>
            </a: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</a:rPr>
              <a:t>Bonne </a:t>
            </a:r>
            <a:r>
              <a:rPr lang="en-US" sz="1700" dirty="0" err="1">
                <a:solidFill>
                  <a:schemeClr val="tx2"/>
                </a:solidFill>
              </a:rPr>
              <a:t>dynamique</a:t>
            </a:r>
            <a:endParaRPr lang="en-US" sz="1700" dirty="0">
              <a:solidFill>
                <a:schemeClr val="tx2"/>
              </a:solidFill>
            </a:endParaRP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en-US" sz="1700" dirty="0" err="1">
                <a:solidFill>
                  <a:schemeClr val="tx2"/>
                </a:solidFill>
              </a:rPr>
              <a:t>Prévoir</a:t>
            </a:r>
            <a:r>
              <a:rPr lang="en-US" sz="1700" dirty="0">
                <a:solidFill>
                  <a:schemeClr val="tx2"/>
                </a:solidFill>
              </a:rPr>
              <a:t> un temps question/</a:t>
            </a:r>
            <a:r>
              <a:rPr lang="en-US" sz="1700" dirty="0" err="1">
                <a:solidFill>
                  <a:schemeClr val="tx2"/>
                </a:solidFill>
              </a:rPr>
              <a:t>réponse</a:t>
            </a:r>
            <a:r>
              <a:rPr lang="en-US" sz="1700" dirty="0">
                <a:solidFill>
                  <a:schemeClr val="tx2"/>
                </a:solidFill>
              </a:rPr>
              <a:t> après les </a:t>
            </a:r>
            <a:r>
              <a:rPr lang="en-US" sz="1700" dirty="0" err="1" smtClean="0">
                <a:solidFill>
                  <a:schemeClr val="tx2"/>
                </a:solidFill>
              </a:rPr>
              <a:t>groupes</a:t>
            </a:r>
            <a:endParaRPr lang="en-US" sz="1700" dirty="0" smtClean="0">
              <a:solidFill>
                <a:schemeClr val="tx2"/>
              </a:solidFill>
            </a:endParaRPr>
          </a:p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 smtClean="0">
                <a:solidFill>
                  <a:schemeClr val="tx2"/>
                </a:solidFill>
              </a:rPr>
              <a:t>Attente forte sur la </a:t>
            </a:r>
            <a:r>
              <a:rPr lang="fr-FR" sz="1700" dirty="0" err="1" smtClean="0">
                <a:solidFill>
                  <a:schemeClr val="tx2"/>
                </a:solidFill>
              </a:rPr>
              <a:t>convivialite</a:t>
            </a:r>
            <a:endParaRPr lang="fr-FR" sz="1700" dirty="0" smtClean="0">
              <a:solidFill>
                <a:schemeClr val="tx2"/>
              </a:solidFill>
            </a:endParaRPr>
          </a:p>
          <a:p>
            <a:pPr marL="1714500" lvl="3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 smtClean="0">
                <a:solidFill>
                  <a:schemeClr val="tx2"/>
                </a:solidFill>
              </a:rPr>
              <a:t>Repas de fin d’année</a:t>
            </a:r>
          </a:p>
          <a:p>
            <a:pPr marL="1714500" lvl="3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 smtClean="0">
                <a:solidFill>
                  <a:schemeClr val="tx2"/>
                </a:solidFill>
              </a:rPr>
              <a:t>Ouvrir l’usine aux familles avant l’été </a:t>
            </a:r>
            <a:endParaRPr lang="en-US" sz="1700" dirty="0">
              <a:solidFill>
                <a:schemeClr val="tx2"/>
              </a:solidFill>
            </a:endParaRPr>
          </a:p>
          <a:p>
            <a:pPr lvl="1" algn="just">
              <a:buClr>
                <a:srgbClr val="F57E1B"/>
              </a:buClr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15876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Groupes de travail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52400" y="1524000"/>
            <a:ext cx="8839200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GESIM 2018 : Quelles actions à mener pour améliorer nos manutentions de barres aux élingues ainsi que le calage dans l’atelier ? 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Marche Presse : Quelles actions atelier mener pour augmenter la productivité et améliorer la qualité 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Comment mieux travailler en équipe ? 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Comment faire avancer plus vite nos produits ? 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Fiche de recul : quand et comment la mettre en place ? 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Comment faire entrer le client dans l’usine ? 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Comment améliorer la coordination maintenance/production ? 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Comment améliorer notre communication ? </a:t>
            </a:r>
          </a:p>
          <a:p>
            <a:pPr marL="342900" lvl="0" indent="-342900" algn="just">
              <a:buClr>
                <a:srgbClr val="F57E1B"/>
              </a:buClr>
              <a:buFont typeface="Wingdings" panose="05000000000000000000" pitchFamily="2" charset="2"/>
              <a:buChar char="v"/>
            </a:pPr>
            <a:r>
              <a:rPr lang="fr-FR" sz="1700" dirty="0">
                <a:solidFill>
                  <a:schemeClr val="tx2"/>
                </a:solidFill>
              </a:rPr>
              <a:t>Comment mieux utiliser MES et la GMAO ? </a:t>
            </a:r>
            <a:endParaRPr lang="en-US" sz="17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2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3731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6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6" name="Titre 3"/>
          <p:cNvSpPr txBox="1">
            <a:spLocks/>
          </p:cNvSpPr>
          <p:nvPr/>
        </p:nvSpPr>
        <p:spPr bwMode="gray">
          <a:xfrm>
            <a:off x="539552" y="274638"/>
            <a:ext cx="7308928" cy="46166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Relations Humaines </a:t>
            </a:r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4294967295"/>
          </p:nvPr>
        </p:nvSpPr>
        <p:spPr>
          <a:xfrm>
            <a:off x="109184" y="1115562"/>
            <a:ext cx="4912759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sz="1800" b="0" dirty="0" smtClean="0"/>
              <a:t>2017 a été marquée par…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La mise en place de la DUP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L’atteinte de l’effectif cible (+20%)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Les prémices d’une démarche de Qualité de Vie au Travail (QVT) : « Bien Vivre Ensemble »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fr-FR" sz="1700" b="0" dirty="0"/>
          </a:p>
          <a:p>
            <a:pPr marL="0" lvl="0" indent="0">
              <a:buNone/>
            </a:pPr>
            <a:r>
              <a:rPr lang="fr-FR" sz="1800" b="0" dirty="0" smtClean="0"/>
              <a:t>2018 sera l’année de…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D’une politique sociale accompagnant la transformation d’UKAD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De la maitrise des compétences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1700" b="0" dirty="0"/>
              <a:t>Du déploiement  d’une démarche de QVT</a:t>
            </a: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 smtClean="0"/>
          </a:p>
        </p:txBody>
      </p:sp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62570"/>
              </p:ext>
            </p:extLst>
          </p:nvPr>
        </p:nvGraphicFramePr>
        <p:xfrm>
          <a:off x="5245924" y="1387125"/>
          <a:ext cx="3669476" cy="3726519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594075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INDICATEURS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RESULTAT</a:t>
                      </a:r>
                      <a:r>
                        <a:rPr lang="fr-FR" sz="1300" b="1" baseline="0" dirty="0" smtClean="0"/>
                        <a:t> 2017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 smtClean="0"/>
                        <a:t>OBJECTIF</a:t>
                      </a:r>
                    </a:p>
                    <a:p>
                      <a:pPr algn="ctr"/>
                      <a:r>
                        <a:rPr lang="fr-FR" sz="1300" b="1" dirty="0" smtClean="0"/>
                        <a:t>2018</a:t>
                      </a:r>
                      <a:endParaRPr lang="fr-FR" sz="13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baseline="0" dirty="0" smtClean="0"/>
                        <a:t> avancement recrutement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97%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100%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dirty="0" smtClean="0"/>
                        <a:t> avancement plan</a:t>
                      </a:r>
                      <a:r>
                        <a:rPr lang="fr-FR" sz="1200" baseline="0" dirty="0" smtClean="0"/>
                        <a:t> formation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baseline="0" dirty="0" smtClean="0"/>
                        <a:t>  72 </a:t>
                      </a:r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90%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dirty="0" smtClean="0"/>
                        <a:t> réalisation EAA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59,6 %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100%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9671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Effectif ETP 12/17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84,20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  85,7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164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MINAIRE 2019">
  <a:themeElements>
    <a:clrScheme name="Eramet">
      <a:dk1>
        <a:sysClr val="windowText" lastClr="000000"/>
      </a:dk1>
      <a:lt1>
        <a:sysClr val="window" lastClr="FFFFFF"/>
      </a:lt1>
      <a:dk2>
        <a:srgbClr val="1A003B"/>
      </a:dk2>
      <a:lt2>
        <a:srgbClr val="F4F2F5"/>
      </a:lt2>
      <a:accent1>
        <a:srgbClr val="FBF315"/>
      </a:accent1>
      <a:accent2>
        <a:srgbClr val="FA6414"/>
      </a:accent2>
      <a:accent3>
        <a:srgbClr val="515793"/>
      </a:accent3>
      <a:accent4>
        <a:srgbClr val="1A003B"/>
      </a:accent4>
      <a:accent5>
        <a:srgbClr val="8589B3"/>
      </a:accent5>
      <a:accent6>
        <a:srgbClr val="5E4D76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900" dirty="0" err="1">
            <a:solidFill>
              <a:schemeClr val="tx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SEMINAIRE 2019</Template>
  <TotalTime>533</TotalTime>
  <Words>1816</Words>
  <Application>Microsoft Office PowerPoint</Application>
  <PresentationFormat>Affichage à l'écran (4:3)</PresentationFormat>
  <Paragraphs>591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SEMINAIRE 2019</vt:lpstr>
      <vt:lpstr>SEMINAIRE UKAD</vt:lpstr>
      <vt:lpstr>MINUTE SECURITE </vt:lpstr>
      <vt:lpstr>Ordre du jour </vt:lpstr>
      <vt:lpstr>BILAN 2018/ENJEUX 2019</vt:lpstr>
      <vt:lpstr> </vt:lpstr>
      <vt:lpstr> </vt:lpstr>
      <vt:lpstr> </vt:lpstr>
      <vt:lpstr> </vt:lpstr>
      <vt:lpstr> </vt:lpstr>
      <vt:lpstr> </vt:lpstr>
      <vt:lpstr> </vt:lpstr>
      <vt:lpstr>SYNTHESE UKAD 2018</vt:lpstr>
      <vt:lpstr>NOS CLIENTS SONT NOS MEILLEURS ALLIES!</vt:lpstr>
      <vt:lpstr> </vt:lpstr>
      <vt:lpstr> </vt:lpstr>
      <vt:lpstr> Opportunités de croissance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Manager>Client</Manager>
  <Company>ERAMET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SEMINAIRE UKAD</dc:title>
  <dc:subject>Client</dc:subject>
  <dc:creator>Marie THEVENOT</dc:creator>
  <cp:lastModifiedBy>Patrick Delaborde</cp:lastModifiedBy>
  <cp:revision>28</cp:revision>
  <dcterms:created xsi:type="dcterms:W3CDTF">2019-01-28T13:23:55Z</dcterms:created>
  <dcterms:modified xsi:type="dcterms:W3CDTF">2019-02-04T14:38:39Z</dcterms:modified>
</cp:coreProperties>
</file>