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1"/>
  </p:sldMasterIdLst>
  <p:notesMasterIdLst>
    <p:notesMasterId r:id="rId30"/>
  </p:notesMasterIdLst>
  <p:sldIdLst>
    <p:sldId id="291" r:id="rId2"/>
    <p:sldId id="323" r:id="rId3"/>
    <p:sldId id="258" r:id="rId4"/>
    <p:sldId id="324" r:id="rId5"/>
    <p:sldId id="362" r:id="rId6"/>
    <p:sldId id="355" r:id="rId7"/>
    <p:sldId id="335" r:id="rId8"/>
    <p:sldId id="363" r:id="rId9"/>
    <p:sldId id="357" r:id="rId10"/>
    <p:sldId id="364" r:id="rId11"/>
    <p:sldId id="359" r:id="rId12"/>
    <p:sldId id="365" r:id="rId13"/>
    <p:sldId id="358" r:id="rId14"/>
    <p:sldId id="366" r:id="rId15"/>
    <p:sldId id="368" r:id="rId16"/>
    <p:sldId id="369" r:id="rId17"/>
    <p:sldId id="370" r:id="rId18"/>
    <p:sldId id="371" r:id="rId19"/>
    <p:sldId id="367" r:id="rId20"/>
    <p:sldId id="372" r:id="rId21"/>
    <p:sldId id="373" r:id="rId22"/>
    <p:sldId id="374" r:id="rId23"/>
    <p:sldId id="354" r:id="rId24"/>
    <p:sldId id="378" r:id="rId25"/>
    <p:sldId id="380" r:id="rId26"/>
    <p:sldId id="379" r:id="rId27"/>
    <p:sldId id="381" r:id="rId28"/>
    <p:sldId id="382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255">
          <p15:clr>
            <a:srgbClr val="A4A3A4"/>
          </p15:clr>
        </p15:guide>
        <p15:guide id="3" orient="horz" pos="1139">
          <p15:clr>
            <a:srgbClr val="A4A3A4"/>
          </p15:clr>
        </p15:guide>
        <p15:guide id="4" orient="horz" pos="1094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orient="horz" pos="4201">
          <p15:clr>
            <a:srgbClr val="A4A3A4"/>
          </p15:clr>
        </p15:guide>
        <p15:guide id="7" pos="2880">
          <p15:clr>
            <a:srgbClr val="A4A3A4"/>
          </p15:clr>
        </p15:guide>
        <p15:guide id="8" pos="567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  <p15:guide id="11" orient="horz" pos="3634">
          <p15:clr>
            <a:srgbClr val="A4A3A4"/>
          </p15:clr>
        </p15:guide>
        <p15:guide id="12" pos="35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817"/>
    <a:srgbClr val="2B814C"/>
    <a:srgbClr val="F85C06"/>
    <a:srgbClr val="D14E05"/>
    <a:srgbClr val="EEA300"/>
    <a:srgbClr val="C84018"/>
    <a:srgbClr val="182C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8" autoAdjust="0"/>
  </p:normalViewPr>
  <p:slideViewPr>
    <p:cSldViewPr showGuides="1">
      <p:cViewPr>
        <p:scale>
          <a:sx n="75" d="100"/>
          <a:sy n="75" d="100"/>
        </p:scale>
        <p:origin x="-1152" y="444"/>
      </p:cViewPr>
      <p:guideLst>
        <p:guide orient="horz" pos="2160"/>
        <p:guide orient="horz" pos="255"/>
        <p:guide orient="horz" pos="1139"/>
        <p:guide orient="horz" pos="1094"/>
        <p:guide orient="horz" pos="4065"/>
        <p:guide orient="horz" pos="4201"/>
        <p:guide orient="horz" pos="3634"/>
        <p:guide orient="horz" pos="4123"/>
        <p:guide pos="2880"/>
        <p:guide pos="567"/>
        <p:guide pos="5193"/>
        <p:guide pos="5465"/>
        <p:guide pos="3515"/>
      </p:guideLst>
    </p:cSldViewPr>
  </p:slideViewPr>
  <p:outlineViewPr>
    <p:cViewPr>
      <p:scale>
        <a:sx n="33" d="100"/>
        <a:sy n="33" d="100"/>
      </p:scale>
      <p:origin x="0" y="15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07/02/2019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6060" y="5543811"/>
            <a:ext cx="1925342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Prénom Nom</a:t>
            </a:r>
          </a:p>
          <a:p>
            <a:pPr lvl="1"/>
            <a:r>
              <a:rPr lang="fr-FR" dirty="0" smtClean="0"/>
              <a:t>Fonction</a:t>
            </a:r>
          </a:p>
          <a:p>
            <a:pPr lvl="2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18" y="1187335"/>
            <a:ext cx="19830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8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 smtClean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 smtClean="0"/>
              <a:t>Sélectionner l’icône pour insérer une image, </a:t>
            </a:r>
            <a:br>
              <a:rPr lang="fr-FR" noProof="0" dirty="0" smtClean="0"/>
            </a:br>
            <a:r>
              <a:rPr lang="fr-FR" noProof="0" dirty="0" smtClean="0"/>
              <a:t>puis disposer l’image en arrière plan </a:t>
            </a:r>
            <a:br>
              <a:rPr lang="fr-FR" noProof="0" dirty="0" smtClean="0"/>
            </a:br>
            <a:r>
              <a:rPr lang="fr-FR" noProof="0" dirty="0" smtClean="0"/>
              <a:t>(Sélectionner l’image avec le bouton droit de la souris / </a:t>
            </a:r>
            <a:br>
              <a:rPr lang="fr-FR" noProof="0" dirty="0" smtClean="0"/>
            </a:br>
            <a:r>
              <a:rPr lang="fr-FR" noProof="0" dirty="0" smtClean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296439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 smtClean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 smtClean="0"/>
              <a:t>Sélectionner l’icône pour insérer une image, </a:t>
            </a:r>
            <a:br>
              <a:rPr lang="fr-FR" noProof="0" dirty="0" smtClean="0"/>
            </a:br>
            <a:r>
              <a:rPr lang="fr-FR" noProof="0" dirty="0" smtClean="0"/>
              <a:t>puis disposer l’image en arrière plan </a:t>
            </a:r>
            <a:br>
              <a:rPr lang="fr-FR" noProof="0" dirty="0" smtClean="0"/>
            </a:br>
            <a:r>
              <a:rPr lang="fr-FR" noProof="0" dirty="0" smtClean="0"/>
              <a:t>(Sélectionner l’image avec le bouton droit de la souris / </a:t>
            </a:r>
            <a:br>
              <a:rPr lang="fr-FR" noProof="0" dirty="0" smtClean="0"/>
            </a:br>
            <a:r>
              <a:rPr lang="fr-FR" noProof="0" dirty="0" smtClean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1648802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 bwMode="gray">
          <a:xfrm>
            <a:off x="540000" y="972102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40000" y="1242000"/>
            <a:ext cx="8064000" cy="4860000"/>
          </a:xfrm>
        </p:spPr>
        <p:txBody>
          <a:bodyPr/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</a:p>
          <a:p>
            <a:pPr lvl="5"/>
            <a:r>
              <a:rPr lang="fr-FR" noProof="0" dirty="0" smtClean="0"/>
              <a:t>Texte de niveau 6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7366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*Note de bas de page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 smtClean="0"/>
              <a:t>Titre de la présentation - 00/00/00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366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 dirty="0" smtClean="0"/>
              <a:t>Titre de la présentation - 00/00/00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</a:p>
          <a:p>
            <a:pPr lvl="5"/>
            <a:r>
              <a:rPr lang="fr-FR" noProof="0" dirty="0" smtClean="0"/>
              <a:t>Texte de niveau 6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4860000"/>
          </a:xfrm>
        </p:spPr>
        <p:txBody>
          <a:bodyPr/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</a:p>
          <a:p>
            <a:pPr lvl="5"/>
            <a:r>
              <a:rPr lang="fr-FR" noProof="0" dirty="0" smtClean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*Note de bas de page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282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540000" y="1291282"/>
            <a:ext cx="4032000" cy="3924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noProof="0" dirty="0" smtClean="0"/>
              <a:t>Sélectionner l’icône pour insérer une image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 smtClean="0"/>
              <a:t>Titre de la présentation - 00/00/00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882"/>
            <a:ext cx="3744000" cy="3060000"/>
          </a:xfrm>
        </p:spPr>
        <p:txBody>
          <a:bodyPr/>
          <a:lstStyle>
            <a:lvl5pPr marL="712800" indent="-266400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</a:p>
          <a:p>
            <a:pPr lvl="5"/>
            <a:r>
              <a:rPr lang="fr-FR" noProof="0" dirty="0" smtClean="0"/>
              <a:t>Texte de niveau 6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36890" y="4347852"/>
            <a:ext cx="162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 smtClean="0"/>
              <a:t>00%</a:t>
            </a:r>
          </a:p>
          <a:p>
            <a:pPr lvl="1"/>
            <a:r>
              <a:rPr lang="fr-FR" dirty="0" smtClean="0"/>
              <a:t>Texte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126964" y="4347852"/>
            <a:ext cx="162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 smtClean="0"/>
              <a:t>00%</a:t>
            </a:r>
          </a:p>
          <a:p>
            <a:pPr lvl="1"/>
            <a:r>
              <a:rPr lang="fr-FR" dirty="0" smtClean="0"/>
              <a:t>Texte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*Note de bas de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1723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texte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4874400" y="1306264"/>
            <a:ext cx="37296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8"/>
          </p:nvPr>
        </p:nvSpPr>
        <p:spPr bwMode="gray">
          <a:xfrm>
            <a:off x="4874400" y="1306264"/>
            <a:ext cx="3730075" cy="3762000"/>
          </a:xfrm>
          <a:ln w="22225">
            <a:noFill/>
            <a:miter lim="800000"/>
          </a:ln>
        </p:spPr>
        <p:txBody>
          <a:bodyPr lIns="216000" tIns="216000" rIns="108000"/>
          <a:lstStyle>
            <a:lvl1pPr marL="3600">
              <a:lnSpc>
                <a:spcPct val="97000"/>
              </a:lnSpc>
              <a:spcAft>
                <a:spcPts val="0"/>
              </a:spcAft>
              <a:defRPr sz="1200" baseline="0"/>
            </a:lvl1pPr>
            <a:lvl2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0" algn="l"/>
              </a:tabLst>
              <a:defRPr b="0">
                <a:solidFill>
                  <a:schemeClr val="accent2"/>
                </a:solidFill>
              </a:defRPr>
            </a:lvl2pPr>
            <a:lvl3pPr marL="3175" indent="0">
              <a:buFont typeface="Arial" pitchFamily="34" charset="0"/>
              <a:buNone/>
              <a:defRPr/>
            </a:lvl3pPr>
            <a:lvl4pPr marL="4762" indent="0">
              <a:buNone/>
              <a:defRPr/>
            </a:lvl4pPr>
            <a:lvl5pPr marL="3175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pPr algn="l"/>
            <a:r>
              <a:rPr lang="fr-FR" smtClean="0"/>
              <a:t>Titre de la présentation - 00/00/00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</a:p>
          <a:p>
            <a:pPr lvl="5"/>
            <a:r>
              <a:rPr lang="fr-FR" noProof="0" dirty="0" smtClean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*Note de bas de page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21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 encadr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algn="l"/>
            <a:r>
              <a:rPr lang="fr-FR" smtClean="0"/>
              <a:t>Titre de la présentation - 00/00/00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0" name="Connecteur droit 19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</a:p>
          <a:p>
            <a:pPr lvl="5"/>
            <a:r>
              <a:rPr lang="fr-FR" noProof="0" dirty="0" smtClean="0"/>
              <a:t>Texte de niveau 6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12984" y="1757064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 smtClean="0"/>
              <a:t>00%</a:t>
            </a:r>
          </a:p>
          <a:p>
            <a:pPr lvl="1"/>
            <a:r>
              <a:rPr lang="fr-FR" dirty="0" smtClean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903814" y="1757064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 smtClean="0"/>
              <a:t>00%</a:t>
            </a:r>
          </a:p>
          <a:p>
            <a:pPr lvl="1"/>
            <a:r>
              <a:rPr lang="fr-FR" dirty="0" smtClean="0"/>
              <a:t>Texte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112984" y="3410400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 smtClean="0"/>
              <a:t>00%</a:t>
            </a:r>
          </a:p>
          <a:p>
            <a:pPr lvl="1"/>
            <a:r>
              <a:rPr lang="fr-FR" dirty="0" smtClean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903814" y="3410400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 smtClean="0"/>
              <a:t>00%</a:t>
            </a:r>
          </a:p>
          <a:p>
            <a:pPr lvl="1"/>
            <a:r>
              <a:rPr lang="fr-FR" dirty="0" smtClean="0"/>
              <a:t>Texte</a:t>
            </a:r>
          </a:p>
        </p:txBody>
      </p:sp>
      <p:sp>
        <p:nvSpPr>
          <p:cNvPr id="2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*Note de bas de page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4874400" y="1306264"/>
            <a:ext cx="37296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08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83130" y="1242000"/>
            <a:ext cx="3600000" cy="4104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 smtClean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 smtClean="0"/>
              <a:t>Titre de la présentation - 00/00/00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280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</a:p>
          <a:p>
            <a:pPr lvl="5"/>
            <a:r>
              <a:rPr lang="fr-FR" noProof="0" dirty="0" smtClean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*Note de bas de page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36890" y="4088698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 smtClean="0"/>
              <a:t>00%</a:t>
            </a:r>
          </a:p>
          <a:p>
            <a:pPr lvl="1"/>
            <a:r>
              <a:rPr lang="fr-FR" dirty="0" smtClean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26964" y="4088698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 smtClean="0"/>
              <a:t>00%</a:t>
            </a:r>
          </a:p>
          <a:p>
            <a:pPr lvl="1"/>
            <a:r>
              <a:rPr lang="fr-FR" dirty="0" smtClean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77419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83130" y="1242000"/>
            <a:ext cx="3780000" cy="4176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 smtClean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 smtClean="0"/>
              <a:t>Titre de la présentation - 00/00/00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316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</a:p>
          <a:p>
            <a:pPr lvl="5"/>
            <a:r>
              <a:rPr lang="fr-FR" noProof="0" dirty="0" smtClean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*Note de bas de page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36890" y="4463150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 smtClean="0"/>
              <a:t>00%</a:t>
            </a:r>
          </a:p>
          <a:p>
            <a:pPr lvl="1"/>
            <a:r>
              <a:rPr lang="fr-FR" dirty="0" smtClean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26964" y="4463150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 smtClean="0"/>
              <a:t>00%</a:t>
            </a:r>
          </a:p>
          <a:p>
            <a:pPr lvl="1"/>
            <a:r>
              <a:rPr lang="fr-FR" dirty="0" smtClean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747796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40000" y="2420888"/>
            <a:ext cx="36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 smtClean="0"/>
              <a:t>Sélectionner l’icône pour insérer un graphique</a:t>
            </a:r>
          </a:p>
        </p:txBody>
      </p:sp>
      <p:sp>
        <p:nvSpPr>
          <p:cNvPr id="13" name="Espace réservé du graphique 16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5004000" y="2420888"/>
            <a:ext cx="36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 dirty="0" smtClean="0"/>
              <a:t>Sélectionner l’icône pour insérer un graphique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 smtClean="0"/>
              <a:t>Titre de la présentation - 00/00/00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40000" y="1242000"/>
            <a:ext cx="4104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</a:p>
          <a:p>
            <a:pPr lvl="5"/>
            <a:r>
              <a:rPr lang="fr-FR" noProof="0" dirty="0" smtClean="0"/>
              <a:t>Texte de niveau 6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860000" y="1242000"/>
            <a:ext cx="3744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</a:p>
          <a:p>
            <a:pPr lvl="5"/>
            <a:r>
              <a:rPr lang="fr-FR" noProof="0" dirty="0" smtClean="0"/>
              <a:t>Texte de niveau 6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*Note de bas de page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89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Prénom Nom</a:t>
            </a:r>
          </a:p>
          <a:p>
            <a:pPr lvl="1"/>
            <a:r>
              <a:rPr lang="fr-FR" dirty="0" smtClean="0"/>
              <a:t>Fonction</a:t>
            </a:r>
          </a:p>
          <a:p>
            <a:pPr lvl="2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6060" y="5543811"/>
            <a:ext cx="1925342" cy="792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18" y="1187335"/>
            <a:ext cx="19830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88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Prénom NOM</a:t>
            </a:r>
          </a:p>
          <a:p>
            <a:pPr lvl="1"/>
            <a:r>
              <a:rPr lang="fr-FR" dirty="0" smtClean="0"/>
              <a:t>Fonction</a:t>
            </a:r>
          </a:p>
          <a:p>
            <a:pPr lvl="2"/>
            <a:r>
              <a:rPr lang="fr-FR" dirty="0" smtClean="0"/>
              <a:t>prenom.nom@erametgroup.com</a:t>
            </a:r>
          </a:p>
          <a:p>
            <a:pPr lvl="3"/>
            <a:r>
              <a:rPr lang="fr-FR" dirty="0" smtClean="0"/>
              <a:t>Adresse internet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contacts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47752" y="5968402"/>
            <a:ext cx="1575284" cy="64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9" y="5981782"/>
            <a:ext cx="142779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58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Prénom NOM</a:t>
            </a:r>
          </a:p>
          <a:p>
            <a:pPr lvl="1"/>
            <a:r>
              <a:rPr lang="fr-FR" dirty="0" smtClean="0"/>
              <a:t>Fonction</a:t>
            </a:r>
          </a:p>
          <a:p>
            <a:pPr lvl="2"/>
            <a:r>
              <a:rPr lang="fr-FR" dirty="0" smtClean="0"/>
              <a:t>prenom.nom@erametgroup.com</a:t>
            </a:r>
          </a:p>
          <a:p>
            <a:pPr lvl="3"/>
            <a:r>
              <a:rPr lang="fr-FR" dirty="0" smtClean="0"/>
              <a:t>Adresse internet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contacts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47752" y="5968402"/>
            <a:ext cx="1575284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9" y="5981782"/>
            <a:ext cx="142779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5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Prénom NOM</a:t>
            </a:r>
          </a:p>
          <a:p>
            <a:pPr lvl="1"/>
            <a:r>
              <a:rPr lang="fr-FR" dirty="0" smtClean="0"/>
              <a:t>Fonction</a:t>
            </a:r>
          </a:p>
          <a:p>
            <a:pPr lvl="2"/>
            <a:r>
              <a:rPr lang="fr-FR" dirty="0" smtClean="0"/>
              <a:t>prenom.nom@erametgroup.com</a:t>
            </a:r>
          </a:p>
          <a:p>
            <a:pPr lvl="3"/>
            <a:r>
              <a:rPr lang="fr-FR" dirty="0" smtClean="0"/>
              <a:t>Adresse internet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contacts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47752" y="5968402"/>
            <a:ext cx="1575283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9" y="5981782"/>
            <a:ext cx="1427796" cy="6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0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0712" y="5547712"/>
            <a:ext cx="1925347" cy="79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74" y="2559571"/>
            <a:ext cx="198305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58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0712" y="5547712"/>
            <a:ext cx="1925347" cy="79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74" y="2559571"/>
            <a:ext cx="198305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6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0712" y="5547712"/>
            <a:ext cx="1925346" cy="79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75" y="2559571"/>
            <a:ext cx="19830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5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6000" y="5544000"/>
            <a:ext cx="1925346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Prénom Nom</a:t>
            </a:r>
          </a:p>
          <a:p>
            <a:pPr lvl="1"/>
            <a:r>
              <a:rPr lang="fr-FR" dirty="0" smtClean="0"/>
              <a:t>Fonction</a:t>
            </a:r>
          </a:p>
          <a:p>
            <a:pPr lvl="2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18" y="1187335"/>
            <a:ext cx="1983050" cy="8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6000" y="126013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cxnSp>
        <p:nvCxnSpPr>
          <p:cNvPr id="29" name="Connecteur droit 28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41266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 smtClean="0"/>
              <a:t>OO -</a:t>
            </a:r>
            <a:endParaRPr lang="fr-FR" noProof="0" dirty="0"/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36000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 smtClean="0"/>
              <a:t>Titre</a:t>
            </a:r>
          </a:p>
          <a:p>
            <a:pPr lvl="1"/>
            <a:r>
              <a:rPr lang="fr-FR" noProof="0" dirty="0" smtClean="0"/>
              <a:t>Texte</a:t>
            </a:r>
            <a:endParaRPr lang="fr-FR" noProof="0" dirty="0"/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1266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 smtClean="0"/>
              <a:t>OO -</a:t>
            </a:r>
            <a:endParaRPr lang="fr-FR" noProof="0" dirty="0"/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6000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 smtClean="0"/>
              <a:t>Titre</a:t>
            </a:r>
          </a:p>
          <a:p>
            <a:pPr lvl="1"/>
            <a:r>
              <a:rPr lang="fr-FR" noProof="0" dirty="0" smtClean="0"/>
              <a:t>Texte</a:t>
            </a:r>
            <a:endParaRPr lang="fr-FR" noProof="0" dirty="0"/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41266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 smtClean="0"/>
              <a:t>OO -</a:t>
            </a:r>
            <a:endParaRPr lang="fr-FR" noProof="0" dirty="0"/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36000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 smtClean="0"/>
              <a:t>Titre</a:t>
            </a:r>
          </a:p>
          <a:p>
            <a:pPr lvl="1"/>
            <a:r>
              <a:rPr lang="fr-FR" noProof="0" dirty="0" smtClean="0"/>
              <a:t>Texte</a:t>
            </a:r>
            <a:endParaRPr lang="fr-FR" noProof="0" dirty="0"/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1266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 smtClean="0"/>
              <a:t>OO -</a:t>
            </a:r>
            <a:endParaRPr lang="fr-FR" noProof="0" dirty="0"/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6000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 smtClean="0"/>
              <a:t>Titre</a:t>
            </a:r>
          </a:p>
          <a:p>
            <a:pPr lvl="1"/>
            <a:r>
              <a:rPr lang="fr-FR" noProof="0" dirty="0" smtClean="0"/>
              <a:t>Texte</a:t>
            </a:r>
            <a:endParaRPr lang="fr-FR" noProof="0" dirty="0"/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41266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 smtClean="0"/>
              <a:t>OO -</a:t>
            </a:r>
            <a:endParaRPr lang="fr-FR" noProof="0" dirty="0"/>
          </a:p>
        </p:txBody>
      </p:sp>
      <p:sp>
        <p:nvSpPr>
          <p:cNvPr id="50" name="Espace réservé du texte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936000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 smtClean="0"/>
              <a:t>Titre</a:t>
            </a:r>
          </a:p>
          <a:p>
            <a:pPr lvl="1"/>
            <a:r>
              <a:rPr lang="fr-FR" noProof="0" dirty="0" smtClean="0"/>
              <a:t>Texte</a:t>
            </a:r>
            <a:endParaRPr lang="fr-FR" noProof="0" dirty="0"/>
          </a:p>
        </p:txBody>
      </p:sp>
      <p:sp>
        <p:nvSpPr>
          <p:cNvPr id="51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581722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 smtClean="0"/>
              <a:t>OO -</a:t>
            </a:r>
            <a:endParaRPr lang="fr-FR" noProof="0" dirty="0"/>
          </a:p>
        </p:txBody>
      </p:sp>
      <p:sp>
        <p:nvSpPr>
          <p:cNvPr id="52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076456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 smtClean="0"/>
              <a:t>Titre</a:t>
            </a:r>
          </a:p>
          <a:p>
            <a:pPr lvl="1"/>
            <a:r>
              <a:rPr lang="fr-FR" noProof="0" dirty="0" smtClean="0"/>
              <a:t>Texte</a:t>
            </a:r>
            <a:endParaRPr lang="fr-FR" noProof="0" dirty="0"/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81722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 smtClean="0"/>
              <a:t>OO -</a:t>
            </a:r>
            <a:endParaRPr lang="fr-FR" noProof="0" dirty="0"/>
          </a:p>
        </p:txBody>
      </p:sp>
      <p:sp>
        <p:nvSpPr>
          <p:cNvPr id="54" name="Espace réservé du texte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5076456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 smtClean="0"/>
              <a:t>Titre</a:t>
            </a:r>
          </a:p>
          <a:p>
            <a:pPr lvl="1"/>
            <a:r>
              <a:rPr lang="fr-FR" noProof="0" dirty="0" smtClean="0"/>
              <a:t>Texte</a:t>
            </a:r>
            <a:endParaRPr lang="fr-FR" noProof="0" dirty="0"/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581722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 smtClean="0"/>
              <a:t>OO -</a:t>
            </a:r>
            <a:endParaRPr lang="fr-FR" noProof="0" dirty="0"/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5076456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 smtClean="0"/>
              <a:t>Titre</a:t>
            </a:r>
          </a:p>
          <a:p>
            <a:pPr lvl="1"/>
            <a:r>
              <a:rPr lang="fr-FR" noProof="0" dirty="0" smtClean="0"/>
              <a:t>Texte</a:t>
            </a:r>
            <a:endParaRPr lang="fr-FR" noProof="0" dirty="0"/>
          </a:p>
        </p:txBody>
      </p:sp>
      <p:sp>
        <p:nvSpPr>
          <p:cNvPr id="57" name="Espace réservé du texte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581722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 smtClean="0"/>
              <a:t>OO -</a:t>
            </a:r>
            <a:endParaRPr lang="fr-FR" noProof="0" dirty="0"/>
          </a:p>
        </p:txBody>
      </p:sp>
      <p:sp>
        <p:nvSpPr>
          <p:cNvPr id="58" name="Espace réservé du texte 4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5076456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 smtClean="0"/>
              <a:t>Titre</a:t>
            </a:r>
          </a:p>
          <a:p>
            <a:pPr lvl="1"/>
            <a:r>
              <a:rPr lang="fr-FR" noProof="0" dirty="0" smtClean="0"/>
              <a:t>Texte</a:t>
            </a:r>
            <a:endParaRPr lang="fr-FR" noProof="0" dirty="0"/>
          </a:p>
        </p:txBody>
      </p:sp>
      <p:sp>
        <p:nvSpPr>
          <p:cNvPr id="59" name="Espace réservé du texte 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581722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 smtClean="0"/>
              <a:t>OO -</a:t>
            </a:r>
            <a:endParaRPr lang="fr-FR" noProof="0" dirty="0"/>
          </a:p>
        </p:txBody>
      </p:sp>
      <p:sp>
        <p:nvSpPr>
          <p:cNvPr id="60" name="Espace réservé du texte 4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76456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 smtClean="0"/>
              <a:t>Titre</a:t>
            </a:r>
          </a:p>
          <a:p>
            <a:pPr lvl="1"/>
            <a:r>
              <a:rPr lang="fr-FR" noProof="0" dirty="0" smtClean="0"/>
              <a:t>Texte</a:t>
            </a:r>
            <a:endParaRPr lang="fr-FR" noProof="0" dirty="0"/>
          </a:p>
        </p:txBody>
      </p:sp>
      <p:sp>
        <p:nvSpPr>
          <p:cNvPr id="61" name="Espace réservé du texte 4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5076456" y="544522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 smtClean="0"/>
              <a:t>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84672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 smtClean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5" cy="43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67" y="6239979"/>
            <a:ext cx="827998" cy="3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45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 smtClean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5" cy="432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67" y="6239979"/>
            <a:ext cx="827998" cy="3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51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 smtClean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017067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 smtClean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 smtClean="0"/>
              <a:t>Sélectionner l’icône pour insérer une image, </a:t>
            </a:r>
            <a:br>
              <a:rPr lang="fr-FR" noProof="0" dirty="0" smtClean="0"/>
            </a:br>
            <a:r>
              <a:rPr lang="fr-FR" noProof="0" dirty="0" smtClean="0"/>
              <a:t>puis disposer l’image en arrière plan </a:t>
            </a:r>
            <a:br>
              <a:rPr lang="fr-FR" noProof="0" dirty="0" smtClean="0"/>
            </a:br>
            <a:r>
              <a:rPr lang="fr-FR" noProof="0" dirty="0" smtClean="0"/>
              <a:t>(Sélectionner l’image avec le bouton droit de la souris / </a:t>
            </a:r>
            <a:br>
              <a:rPr lang="fr-FR" noProof="0" dirty="0" smtClean="0"/>
            </a:br>
            <a:r>
              <a:rPr lang="fr-FR" noProof="0" dirty="0" smtClean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556428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 smtClean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 smtClean="0"/>
              <a:t>Sélectionner l’icône pour insérer une image, </a:t>
            </a:r>
            <a:br>
              <a:rPr lang="fr-FR" noProof="0" dirty="0" smtClean="0"/>
            </a:br>
            <a:r>
              <a:rPr lang="fr-FR" noProof="0" dirty="0" smtClean="0"/>
              <a:t>puis disposer l’image en arrière plan </a:t>
            </a:r>
            <a:br>
              <a:rPr lang="fr-FR" noProof="0" dirty="0" smtClean="0"/>
            </a:br>
            <a:r>
              <a:rPr lang="fr-FR" noProof="0" dirty="0" smtClean="0"/>
              <a:t>(Sélectionner l’image avec le bouton droit de la souris / </a:t>
            </a:r>
            <a:br>
              <a:rPr lang="fr-FR" noProof="0" dirty="0" smtClean="0"/>
            </a:br>
            <a:r>
              <a:rPr lang="fr-FR" noProof="0" dirty="0" smtClean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3997830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/>
          <p:cNvSpPr>
            <a:spLocks/>
          </p:cNvSpPr>
          <p:nvPr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40000" y="0"/>
            <a:ext cx="8064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40000" y="1242000"/>
            <a:ext cx="8064000" cy="48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</a:p>
          <a:p>
            <a:pPr lvl="5"/>
            <a:r>
              <a:rPr lang="fr-FR" noProof="0" dirty="0" smtClean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 dirty="0" smtClean="0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39550" y="6192682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6" cy="43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66" y="6239979"/>
            <a:ext cx="828000" cy="3757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08" r:id="rId3"/>
    <p:sldLayoutId id="2147483825" r:id="rId4"/>
    <p:sldLayoutId id="2147483840" r:id="rId5"/>
    <p:sldLayoutId id="2147483841" r:id="rId6"/>
    <p:sldLayoutId id="2147483839" r:id="rId7"/>
    <p:sldLayoutId id="2147483849" r:id="rId8"/>
    <p:sldLayoutId id="2147483820" r:id="rId9"/>
    <p:sldLayoutId id="2147483850" r:id="rId10"/>
    <p:sldLayoutId id="2147483851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3" r:id="rId17"/>
    <p:sldLayoutId id="2147483842" r:id="rId18"/>
    <p:sldLayoutId id="2147483832" r:id="rId19"/>
    <p:sldLayoutId id="2147483843" r:id="rId20"/>
    <p:sldLayoutId id="2147483822" r:id="rId21"/>
    <p:sldLayoutId id="2147483821" r:id="rId22"/>
    <p:sldLayoutId id="2147483846" r:id="rId23"/>
    <p:sldLayoutId id="2147483824" r:id="rId24"/>
    <p:sldLayoutId id="2147483823" r:id="rId2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400"/>
        </a:spcBef>
        <a:buSzPct val="100000"/>
        <a:buFontTx/>
        <a:buBlip>
          <a:blip r:embed="rId29"/>
        </a:buBlip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81088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10.jpe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3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12" Type="http://schemas.openxmlformats.org/officeDocument/2006/relationships/image" Target="../media/image6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jpeg"/><Relationship Id="rId11" Type="http://schemas.openxmlformats.org/officeDocument/2006/relationships/image" Target="../media/image61.png"/><Relationship Id="rId5" Type="http://schemas.openxmlformats.org/officeDocument/2006/relationships/image" Target="../media/image10.jpeg"/><Relationship Id="rId10" Type="http://schemas.openxmlformats.org/officeDocument/2006/relationships/image" Target="../media/image60.png"/><Relationship Id="rId4" Type="http://schemas.openxmlformats.org/officeDocument/2006/relationships/image" Target="../media/image3.png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2"/>
            <a:r>
              <a:rPr lang="fr-FR" dirty="0" smtClean="0"/>
              <a:t>Mercredi  06/02/2019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3508" y="3212976"/>
            <a:ext cx="5400000" cy="987109"/>
          </a:xfrm>
        </p:spPr>
        <p:txBody>
          <a:bodyPr/>
          <a:lstStyle/>
          <a:p>
            <a:r>
              <a:rPr lang="fr-FR" dirty="0" smtClean="0"/>
              <a:t>SEMINAIRE UKAD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6" y="1196752"/>
            <a:ext cx="1800200" cy="89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4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7500"/>
          <a:stretch>
            <a:fillRect/>
          </a:stretch>
        </p:blipFill>
        <p:spPr/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Titre de la présentation - 00/00/00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Les indicateurs 2019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 dirty="0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9720000" y="0"/>
            <a:ext cx="2700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Insertion des visuels en arrière-plan pour les ouvertures de chapitre</a:t>
            </a:r>
          </a:p>
          <a:p>
            <a:endParaRPr lang="fr-FR" sz="1200" b="1" dirty="0">
              <a:solidFill>
                <a:schemeClr val="tx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fr-FR" sz="1000" dirty="0" smtClean="0">
                <a:solidFill>
                  <a:schemeClr val="tx2"/>
                </a:solidFill>
              </a:rPr>
              <a:t>Supprimer le visuel en place.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000" dirty="0" smtClean="0">
                <a:solidFill>
                  <a:schemeClr val="tx2"/>
                </a:solidFill>
              </a:rPr>
              <a:t>Sélectionner </a:t>
            </a:r>
            <a:r>
              <a:rPr lang="fr-FR" sz="1000" dirty="0">
                <a:solidFill>
                  <a:schemeClr val="tx2"/>
                </a:solidFill>
              </a:rPr>
              <a:t>l’icône pour insérer une image,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000" dirty="0">
                <a:solidFill>
                  <a:schemeClr val="tx2"/>
                </a:solidFill>
              </a:rPr>
              <a:t>Disposer l’image en arrière </a:t>
            </a:r>
            <a:r>
              <a:rPr lang="fr-FR" sz="1000" dirty="0" smtClean="0">
                <a:solidFill>
                  <a:schemeClr val="tx2"/>
                </a:solidFill>
              </a:rPr>
              <a:t>plan.</a:t>
            </a:r>
            <a:endParaRPr lang="fr-FR" sz="1000" dirty="0">
              <a:solidFill>
                <a:schemeClr val="tx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fr-FR" sz="1000" dirty="0">
                <a:solidFill>
                  <a:schemeClr val="tx2"/>
                </a:solidFill>
              </a:rPr>
              <a:t>(Sélectionner l’image avec le bouton droit de la souris / Mettre à l’arrière plan</a:t>
            </a:r>
            <a:r>
              <a:rPr lang="fr-FR" sz="1000" dirty="0" smtClean="0">
                <a:solidFill>
                  <a:schemeClr val="tx2"/>
                </a:solidFill>
              </a:rPr>
              <a:t>).</a:t>
            </a:r>
            <a:endParaRPr lang="fr-FR" sz="1000" dirty="0">
              <a:solidFill>
                <a:schemeClr val="tx2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37311"/>
            <a:ext cx="828092" cy="41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Personnaliser le titre </a:t>
            </a:r>
            <a:r>
              <a:rPr lang="fr-FR" sz="1200" b="1" dirty="0" smtClean="0">
                <a:solidFill>
                  <a:schemeClr val="tx2"/>
                </a:solidFill>
              </a:rPr>
              <a:t/>
            </a:r>
            <a:br>
              <a:rPr lang="fr-FR" sz="1200" b="1" dirty="0" smtClean="0">
                <a:solidFill>
                  <a:schemeClr val="tx2"/>
                </a:solidFill>
              </a:rPr>
            </a:br>
            <a:r>
              <a:rPr lang="fr-FR" sz="1200" b="1" dirty="0" smtClean="0">
                <a:solidFill>
                  <a:schemeClr val="tx2"/>
                </a:solidFill>
              </a:rPr>
              <a:t>de </a:t>
            </a:r>
            <a:r>
              <a:rPr lang="fr-FR" sz="1200" b="1" dirty="0">
                <a:solidFill>
                  <a:schemeClr val="tx2"/>
                </a:solidFill>
              </a:rPr>
              <a:t>la présentation </a:t>
            </a:r>
            <a:r>
              <a:rPr lang="fr-FR" sz="1200" b="1" dirty="0" smtClean="0">
                <a:solidFill>
                  <a:schemeClr val="tx2"/>
                </a:solidFill>
              </a:rPr>
              <a:t/>
            </a:r>
            <a:br>
              <a:rPr lang="fr-FR" sz="1200" b="1" dirty="0" smtClean="0">
                <a:solidFill>
                  <a:schemeClr val="tx2"/>
                </a:solidFill>
              </a:rPr>
            </a:br>
            <a:r>
              <a:rPr lang="fr-FR" sz="1200" b="1" dirty="0" smtClean="0">
                <a:solidFill>
                  <a:schemeClr val="tx2"/>
                </a:solidFill>
              </a:rPr>
              <a:t>en </a:t>
            </a:r>
            <a:r>
              <a:rPr lang="fr-FR" sz="1200" b="1" dirty="0">
                <a:solidFill>
                  <a:schemeClr val="tx2"/>
                </a:solidFill>
              </a:rPr>
              <a:t>bas de page</a:t>
            </a:r>
          </a:p>
          <a:p>
            <a:endParaRPr lang="fr-FR" sz="1200" b="1" dirty="0">
              <a:solidFill>
                <a:schemeClr val="tx2"/>
              </a:solidFill>
            </a:endParaRPr>
          </a:p>
          <a:p>
            <a:r>
              <a:rPr lang="fr-FR" sz="1200" dirty="0">
                <a:solidFill>
                  <a:schemeClr val="tx2"/>
                </a:solidFill>
              </a:rPr>
              <a:t>Personnaliser le bas de page </a:t>
            </a:r>
            <a:r>
              <a:rPr lang="fr-FR" sz="1200" dirty="0" smtClean="0">
                <a:solidFill>
                  <a:schemeClr val="tx2"/>
                </a:solidFill>
              </a:rPr>
              <a:t/>
            </a:r>
            <a:br>
              <a:rPr lang="fr-FR" sz="1200" dirty="0" smtClean="0">
                <a:solidFill>
                  <a:schemeClr val="tx2"/>
                </a:solidFill>
              </a:rPr>
            </a:br>
            <a:r>
              <a:rPr lang="fr-FR" sz="1200" dirty="0" smtClean="0">
                <a:solidFill>
                  <a:schemeClr val="tx2"/>
                </a:solidFill>
              </a:rPr>
              <a:t>avec </a:t>
            </a:r>
            <a:r>
              <a:rPr lang="fr-FR" sz="1200" dirty="0">
                <a:solidFill>
                  <a:schemeClr val="tx2"/>
                </a:solidFill>
              </a:rPr>
              <a:t>le menu </a:t>
            </a:r>
            <a:r>
              <a:rPr lang="fr-FR" sz="1200" dirty="0" smtClean="0">
                <a:solidFill>
                  <a:schemeClr val="tx2"/>
                </a:solidFill>
              </a:rPr>
              <a:t>«</a:t>
            </a:r>
            <a:r>
              <a:rPr lang="fr-FR" sz="1200" dirty="0">
                <a:solidFill>
                  <a:schemeClr val="tx2"/>
                </a:solidFill>
              </a:rPr>
              <a:t> Insertion » / </a:t>
            </a:r>
            <a:r>
              <a:rPr lang="fr-FR" sz="1200" dirty="0" smtClean="0">
                <a:solidFill>
                  <a:schemeClr val="tx2"/>
                </a:solidFill>
              </a:rPr>
              <a:t/>
            </a:r>
            <a:br>
              <a:rPr lang="fr-FR" sz="1200" dirty="0" smtClean="0">
                <a:solidFill>
                  <a:schemeClr val="tx2"/>
                </a:solidFill>
              </a:rPr>
            </a:br>
            <a:r>
              <a:rPr lang="fr-FR" sz="1200" dirty="0" smtClean="0">
                <a:solidFill>
                  <a:schemeClr val="tx2"/>
                </a:solidFill>
              </a:rPr>
              <a:t>«</a:t>
            </a:r>
            <a:r>
              <a:rPr lang="fr-FR" sz="1200" dirty="0">
                <a:solidFill>
                  <a:schemeClr val="tx2"/>
                </a:solidFill>
              </a:rPr>
              <a:t> En-tête </a:t>
            </a:r>
            <a:r>
              <a:rPr lang="fr-FR" sz="1200" dirty="0" smtClean="0">
                <a:solidFill>
                  <a:schemeClr val="tx2"/>
                </a:solidFill>
              </a:rPr>
              <a:t>et </a:t>
            </a:r>
            <a:r>
              <a:rPr lang="fr-FR" sz="1200" dirty="0">
                <a:solidFill>
                  <a:schemeClr val="tx2"/>
                </a:solidFill>
              </a:rPr>
              <a:t>pieds de page </a:t>
            </a:r>
            <a:r>
              <a:rPr lang="fr-FR" sz="1200" dirty="0" smtClean="0">
                <a:solidFill>
                  <a:schemeClr val="tx2"/>
                </a:solidFill>
              </a:rPr>
              <a:t>»</a:t>
            </a:r>
            <a:endParaRPr lang="fr-FR" sz="1200" dirty="0">
              <a:solidFill>
                <a:schemeClr val="tx2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37311"/>
            <a:ext cx="828092" cy="41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re 6"/>
          <p:cNvSpPr>
            <a:spLocks noGrp="1"/>
          </p:cNvSpPr>
          <p:nvPr>
            <p:ph type="title"/>
          </p:nvPr>
        </p:nvSpPr>
        <p:spPr>
          <a:xfrm>
            <a:off x="540000" y="0"/>
            <a:ext cx="8064000" cy="829737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Espace réservé du contenu 10"/>
          <p:cNvSpPr txBox="1">
            <a:spLocks/>
          </p:cNvSpPr>
          <p:nvPr/>
        </p:nvSpPr>
        <p:spPr>
          <a:xfrm>
            <a:off x="110671" y="1619064"/>
            <a:ext cx="8653816" cy="1828800"/>
          </a:xfrm>
          <a:prstGeom prst="rect">
            <a:avLst/>
          </a:prstGeom>
        </p:spPr>
        <p:txBody>
          <a:bodyPr/>
          <a:lstStyle>
            <a:lvl1pPr marL="514350" indent="-51435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Wingdings" panose="05000000000000000000" pitchFamily="2" charset="2"/>
              <a:buChar char="Ø"/>
              <a:defRPr sz="18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endParaRPr lang="fr-FR" sz="1600" b="0" dirty="0">
              <a:solidFill>
                <a:schemeClr val="tx2"/>
              </a:solidFill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endParaRPr lang="fr-FR" dirty="0" smtClean="0"/>
          </a:p>
        </p:txBody>
      </p:sp>
      <p:sp>
        <p:nvSpPr>
          <p:cNvPr id="16" name="Titre 3"/>
          <p:cNvSpPr txBox="1">
            <a:spLocks/>
          </p:cNvSpPr>
          <p:nvPr/>
        </p:nvSpPr>
        <p:spPr bwMode="gray">
          <a:xfrm>
            <a:off x="539552" y="274638"/>
            <a:ext cx="7308928" cy="4616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INDICATEURS 2019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227775" y="1254850"/>
            <a:ext cx="83046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FR" b="1" dirty="0"/>
          </a:p>
          <a:p>
            <a:pPr marL="285750" lvl="0" indent="-285750">
              <a:buClr>
                <a:srgbClr val="F57E1B"/>
              </a:buClr>
              <a:buFont typeface="Wingdings" panose="05000000000000000000" pitchFamily="2" charset="2"/>
              <a:buChar char="v"/>
            </a:pPr>
            <a:endParaRPr lang="fr-FR" dirty="0">
              <a:solidFill>
                <a:srgbClr val="F96817"/>
              </a:solidFill>
            </a:endParaRPr>
          </a:p>
          <a:p>
            <a:pPr marL="285750" lvl="0" indent="-285750">
              <a:buClr>
                <a:srgbClr val="F57E1B"/>
              </a:buClr>
              <a:buFont typeface="Wingdings" panose="05000000000000000000" pitchFamily="2" charset="2"/>
              <a:buChar char="v"/>
            </a:pPr>
            <a:endParaRPr lang="fr-FR" dirty="0">
              <a:solidFill>
                <a:schemeClr val="tx2"/>
              </a:solidFill>
            </a:endParaRPr>
          </a:p>
          <a:p>
            <a:pPr lvl="0"/>
            <a:endParaRPr lang="fr-FR" b="1" dirty="0"/>
          </a:p>
          <a:p>
            <a:pPr lvl="0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8792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26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7500"/>
          <a:stretch>
            <a:fillRect/>
          </a:stretch>
        </p:blipFill>
        <p:spPr/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O4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Titre de la présentation - 00/00/00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Les orientations  2019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 dirty="0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9720000" y="0"/>
            <a:ext cx="2700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Insertion des visuels en arrière-plan pour les ouvertures de chapitre</a:t>
            </a:r>
          </a:p>
          <a:p>
            <a:endParaRPr lang="fr-FR" sz="1200" b="1" dirty="0">
              <a:solidFill>
                <a:schemeClr val="tx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fr-FR" sz="1000" dirty="0" smtClean="0">
                <a:solidFill>
                  <a:schemeClr val="tx2"/>
                </a:solidFill>
              </a:rPr>
              <a:t>Supprimer le visuel en place.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000" dirty="0" smtClean="0">
                <a:solidFill>
                  <a:schemeClr val="tx2"/>
                </a:solidFill>
              </a:rPr>
              <a:t>Sélectionner </a:t>
            </a:r>
            <a:r>
              <a:rPr lang="fr-FR" sz="1000" dirty="0">
                <a:solidFill>
                  <a:schemeClr val="tx2"/>
                </a:solidFill>
              </a:rPr>
              <a:t>l’icône pour insérer une image,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000" dirty="0">
                <a:solidFill>
                  <a:schemeClr val="tx2"/>
                </a:solidFill>
              </a:rPr>
              <a:t>Disposer l’image en arrière </a:t>
            </a:r>
            <a:r>
              <a:rPr lang="fr-FR" sz="1000" dirty="0" smtClean="0">
                <a:solidFill>
                  <a:schemeClr val="tx2"/>
                </a:solidFill>
              </a:rPr>
              <a:t>plan.</a:t>
            </a:r>
            <a:endParaRPr lang="fr-FR" sz="1000" dirty="0">
              <a:solidFill>
                <a:schemeClr val="tx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fr-FR" sz="1000" dirty="0">
                <a:solidFill>
                  <a:schemeClr val="tx2"/>
                </a:solidFill>
              </a:rPr>
              <a:t>(Sélectionner l’image avec le bouton droit de la souris / Mettre à l’arrière plan</a:t>
            </a:r>
            <a:r>
              <a:rPr lang="fr-FR" sz="1000" dirty="0" smtClean="0">
                <a:solidFill>
                  <a:schemeClr val="tx2"/>
                </a:solidFill>
              </a:rPr>
              <a:t>).</a:t>
            </a:r>
            <a:endParaRPr lang="fr-FR" sz="1000" dirty="0">
              <a:solidFill>
                <a:schemeClr val="tx2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37311"/>
            <a:ext cx="828092" cy="41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0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Personnaliser le titre </a:t>
            </a:r>
            <a:r>
              <a:rPr lang="fr-FR" sz="1200" b="1" dirty="0" smtClean="0">
                <a:solidFill>
                  <a:schemeClr val="tx2"/>
                </a:solidFill>
              </a:rPr>
              <a:t/>
            </a:r>
            <a:br>
              <a:rPr lang="fr-FR" sz="1200" b="1" dirty="0" smtClean="0">
                <a:solidFill>
                  <a:schemeClr val="tx2"/>
                </a:solidFill>
              </a:rPr>
            </a:br>
            <a:r>
              <a:rPr lang="fr-FR" sz="1200" b="1" dirty="0" smtClean="0">
                <a:solidFill>
                  <a:schemeClr val="tx2"/>
                </a:solidFill>
              </a:rPr>
              <a:t>de </a:t>
            </a:r>
            <a:r>
              <a:rPr lang="fr-FR" sz="1200" b="1" dirty="0">
                <a:solidFill>
                  <a:schemeClr val="tx2"/>
                </a:solidFill>
              </a:rPr>
              <a:t>la présentation </a:t>
            </a:r>
            <a:r>
              <a:rPr lang="fr-FR" sz="1200" b="1" dirty="0" smtClean="0">
                <a:solidFill>
                  <a:schemeClr val="tx2"/>
                </a:solidFill>
              </a:rPr>
              <a:t/>
            </a:r>
            <a:br>
              <a:rPr lang="fr-FR" sz="1200" b="1" dirty="0" smtClean="0">
                <a:solidFill>
                  <a:schemeClr val="tx2"/>
                </a:solidFill>
              </a:rPr>
            </a:br>
            <a:r>
              <a:rPr lang="fr-FR" sz="1200" b="1" dirty="0" smtClean="0">
                <a:solidFill>
                  <a:schemeClr val="tx2"/>
                </a:solidFill>
              </a:rPr>
              <a:t>en </a:t>
            </a:r>
            <a:r>
              <a:rPr lang="fr-FR" sz="1200" b="1" dirty="0">
                <a:solidFill>
                  <a:schemeClr val="tx2"/>
                </a:solidFill>
              </a:rPr>
              <a:t>bas de page</a:t>
            </a:r>
          </a:p>
          <a:p>
            <a:endParaRPr lang="fr-FR" sz="1200" b="1" dirty="0">
              <a:solidFill>
                <a:schemeClr val="tx2"/>
              </a:solidFill>
            </a:endParaRPr>
          </a:p>
          <a:p>
            <a:r>
              <a:rPr lang="fr-FR" sz="1200" dirty="0">
                <a:solidFill>
                  <a:schemeClr val="tx2"/>
                </a:solidFill>
              </a:rPr>
              <a:t>Personnaliser le bas de page </a:t>
            </a:r>
            <a:r>
              <a:rPr lang="fr-FR" sz="1200" dirty="0" smtClean="0">
                <a:solidFill>
                  <a:schemeClr val="tx2"/>
                </a:solidFill>
              </a:rPr>
              <a:t/>
            </a:r>
            <a:br>
              <a:rPr lang="fr-FR" sz="1200" dirty="0" smtClean="0">
                <a:solidFill>
                  <a:schemeClr val="tx2"/>
                </a:solidFill>
              </a:rPr>
            </a:br>
            <a:r>
              <a:rPr lang="fr-FR" sz="1200" dirty="0" smtClean="0">
                <a:solidFill>
                  <a:schemeClr val="tx2"/>
                </a:solidFill>
              </a:rPr>
              <a:t>avec </a:t>
            </a:r>
            <a:r>
              <a:rPr lang="fr-FR" sz="1200" dirty="0">
                <a:solidFill>
                  <a:schemeClr val="tx2"/>
                </a:solidFill>
              </a:rPr>
              <a:t>le menu </a:t>
            </a:r>
            <a:r>
              <a:rPr lang="fr-FR" sz="1200" dirty="0" smtClean="0">
                <a:solidFill>
                  <a:schemeClr val="tx2"/>
                </a:solidFill>
              </a:rPr>
              <a:t>«</a:t>
            </a:r>
            <a:r>
              <a:rPr lang="fr-FR" sz="1200" dirty="0">
                <a:solidFill>
                  <a:schemeClr val="tx2"/>
                </a:solidFill>
              </a:rPr>
              <a:t> Insertion » / </a:t>
            </a:r>
            <a:r>
              <a:rPr lang="fr-FR" sz="1200" dirty="0" smtClean="0">
                <a:solidFill>
                  <a:schemeClr val="tx2"/>
                </a:solidFill>
              </a:rPr>
              <a:t/>
            </a:r>
            <a:br>
              <a:rPr lang="fr-FR" sz="1200" dirty="0" smtClean="0">
                <a:solidFill>
                  <a:schemeClr val="tx2"/>
                </a:solidFill>
              </a:rPr>
            </a:br>
            <a:r>
              <a:rPr lang="fr-FR" sz="1200" dirty="0" smtClean="0">
                <a:solidFill>
                  <a:schemeClr val="tx2"/>
                </a:solidFill>
              </a:rPr>
              <a:t>«</a:t>
            </a:r>
            <a:r>
              <a:rPr lang="fr-FR" sz="1200" dirty="0">
                <a:solidFill>
                  <a:schemeClr val="tx2"/>
                </a:solidFill>
              </a:rPr>
              <a:t> En-tête </a:t>
            </a:r>
            <a:r>
              <a:rPr lang="fr-FR" sz="1200" dirty="0" smtClean="0">
                <a:solidFill>
                  <a:schemeClr val="tx2"/>
                </a:solidFill>
              </a:rPr>
              <a:t>et </a:t>
            </a:r>
            <a:r>
              <a:rPr lang="fr-FR" sz="1200" dirty="0">
                <a:solidFill>
                  <a:schemeClr val="tx2"/>
                </a:solidFill>
              </a:rPr>
              <a:t>pieds de page </a:t>
            </a:r>
            <a:r>
              <a:rPr lang="fr-FR" sz="1200" dirty="0" smtClean="0">
                <a:solidFill>
                  <a:schemeClr val="tx2"/>
                </a:solidFill>
              </a:rPr>
              <a:t>»</a:t>
            </a:r>
            <a:endParaRPr lang="fr-FR" sz="1200" dirty="0">
              <a:solidFill>
                <a:schemeClr val="tx2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37311"/>
            <a:ext cx="828092" cy="41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re 6"/>
          <p:cNvSpPr>
            <a:spLocks noGrp="1"/>
          </p:cNvSpPr>
          <p:nvPr>
            <p:ph type="title"/>
          </p:nvPr>
        </p:nvSpPr>
        <p:spPr>
          <a:xfrm>
            <a:off x="540000" y="0"/>
            <a:ext cx="8064000" cy="829737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Espace réservé du contenu 10"/>
          <p:cNvSpPr txBox="1">
            <a:spLocks/>
          </p:cNvSpPr>
          <p:nvPr/>
        </p:nvSpPr>
        <p:spPr>
          <a:xfrm>
            <a:off x="110671" y="1619064"/>
            <a:ext cx="8653816" cy="1828800"/>
          </a:xfrm>
          <a:prstGeom prst="rect">
            <a:avLst/>
          </a:prstGeom>
        </p:spPr>
        <p:txBody>
          <a:bodyPr/>
          <a:lstStyle>
            <a:lvl1pPr marL="514350" indent="-51435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Wingdings" panose="05000000000000000000" pitchFamily="2" charset="2"/>
              <a:buChar char="Ø"/>
              <a:defRPr sz="18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endParaRPr lang="fr-FR" sz="1600" b="0" dirty="0">
              <a:solidFill>
                <a:schemeClr val="tx2"/>
              </a:solidFill>
            </a:endParaRPr>
          </a:p>
          <a:p>
            <a:pPr marL="457200" lvl="1" indent="0" algn="ctr">
              <a:buFont typeface="Wingdings" panose="05000000000000000000" pitchFamily="2" charset="2"/>
              <a:buNone/>
            </a:pPr>
            <a:endParaRPr lang="fr-FR" dirty="0" smtClean="0"/>
          </a:p>
        </p:txBody>
      </p:sp>
      <p:sp>
        <p:nvSpPr>
          <p:cNvPr id="16" name="Titre 3"/>
          <p:cNvSpPr txBox="1">
            <a:spLocks/>
          </p:cNvSpPr>
          <p:nvPr/>
        </p:nvSpPr>
        <p:spPr bwMode="gray">
          <a:xfrm>
            <a:off x="539552" y="274638"/>
            <a:ext cx="7308928" cy="4616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ORIENTATIONS 2019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227775" y="1254850"/>
            <a:ext cx="83046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FR" b="1" dirty="0"/>
          </a:p>
          <a:p>
            <a:pPr marL="285750" lvl="0" indent="-285750">
              <a:buClr>
                <a:srgbClr val="F57E1B"/>
              </a:buClr>
              <a:buFont typeface="Wingdings" panose="05000000000000000000" pitchFamily="2" charset="2"/>
              <a:buChar char="v"/>
            </a:pPr>
            <a:endParaRPr lang="fr-FR" dirty="0">
              <a:solidFill>
                <a:srgbClr val="F96817"/>
              </a:solidFill>
            </a:endParaRPr>
          </a:p>
          <a:p>
            <a:pPr marL="285750" lvl="0" indent="-285750">
              <a:buClr>
                <a:srgbClr val="F57E1B"/>
              </a:buClr>
              <a:buFont typeface="Wingdings" panose="05000000000000000000" pitchFamily="2" charset="2"/>
              <a:buChar char="v"/>
            </a:pPr>
            <a:endParaRPr lang="fr-FR" dirty="0">
              <a:solidFill>
                <a:schemeClr val="tx2"/>
              </a:solidFill>
            </a:endParaRPr>
          </a:p>
          <a:p>
            <a:pPr lvl="0"/>
            <a:endParaRPr lang="fr-FR" b="1" dirty="0"/>
          </a:p>
          <a:p>
            <a:pPr lvl="0"/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227774" y="1199307"/>
            <a:ext cx="4152334" cy="2363175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/>
          <a:p>
            <a:pPr marL="3175" algn="ctr">
              <a:spcAft>
                <a:spcPts val="800"/>
              </a:spcAft>
            </a:pPr>
            <a:r>
              <a:rPr lang="fr-FR" b="1" dirty="0">
                <a:solidFill>
                  <a:schemeClr val="accent2"/>
                </a:solidFill>
              </a:rPr>
              <a:t>Performance économique </a:t>
            </a:r>
            <a:endParaRPr lang="fr-FR" b="1" dirty="0" smtClean="0">
              <a:solidFill>
                <a:schemeClr val="accent2"/>
              </a:solidFill>
            </a:endParaRPr>
          </a:p>
          <a:p>
            <a:pPr marL="3175" algn="ctr">
              <a:spcAft>
                <a:spcPts val="800"/>
              </a:spcAft>
            </a:pPr>
            <a:r>
              <a:rPr lang="fr-FR" dirty="0" smtClean="0">
                <a:solidFill>
                  <a:schemeClr val="tx2"/>
                </a:solidFill>
              </a:rPr>
              <a:t>Amélioration de la </a:t>
            </a:r>
            <a:r>
              <a:rPr lang="fr-FR" b="1" dirty="0">
                <a:solidFill>
                  <a:schemeClr val="tx2"/>
                </a:solidFill>
              </a:rPr>
              <a:t>m</a:t>
            </a:r>
            <a:r>
              <a:rPr lang="fr-FR" b="1" dirty="0" smtClean="0">
                <a:solidFill>
                  <a:schemeClr val="tx2"/>
                </a:solidFill>
              </a:rPr>
              <a:t>ise au </a:t>
            </a:r>
            <a:r>
              <a:rPr lang="fr-FR" b="1" dirty="0">
                <a:solidFill>
                  <a:schemeClr val="tx2"/>
                </a:solidFill>
              </a:rPr>
              <a:t>m</a:t>
            </a:r>
            <a:r>
              <a:rPr lang="fr-FR" b="1" dirty="0" smtClean="0">
                <a:solidFill>
                  <a:schemeClr val="tx2"/>
                </a:solidFill>
              </a:rPr>
              <a:t>ille</a:t>
            </a:r>
          </a:p>
          <a:p>
            <a:pPr marL="3175" algn="ctr">
              <a:spcAft>
                <a:spcPts val="800"/>
              </a:spcAft>
            </a:pPr>
            <a:r>
              <a:rPr lang="fr-FR" dirty="0" smtClean="0">
                <a:solidFill>
                  <a:schemeClr val="tx2"/>
                </a:solidFill>
              </a:rPr>
              <a:t>Améliorer </a:t>
            </a:r>
            <a:r>
              <a:rPr lang="fr-FR" dirty="0">
                <a:solidFill>
                  <a:schemeClr val="tx2"/>
                </a:solidFill>
              </a:rPr>
              <a:t>notre </a:t>
            </a:r>
            <a:r>
              <a:rPr lang="fr-FR" b="1" dirty="0">
                <a:solidFill>
                  <a:schemeClr val="tx2"/>
                </a:solidFill>
              </a:rPr>
              <a:t>performance énergétique </a:t>
            </a:r>
          </a:p>
          <a:p>
            <a:pPr marL="3175" algn="ctr">
              <a:spcAft>
                <a:spcPts val="800"/>
              </a:spcAft>
            </a:pPr>
            <a:r>
              <a:rPr lang="fr-FR" dirty="0" smtClean="0">
                <a:solidFill>
                  <a:schemeClr val="tx2"/>
                </a:solidFill>
              </a:rPr>
              <a:t>Mise </a:t>
            </a:r>
            <a:r>
              <a:rPr lang="fr-FR" dirty="0">
                <a:solidFill>
                  <a:schemeClr val="tx2"/>
                </a:solidFill>
              </a:rPr>
              <a:t>sous </a:t>
            </a:r>
            <a:r>
              <a:rPr lang="fr-FR" b="1" dirty="0">
                <a:solidFill>
                  <a:schemeClr val="tx2"/>
                </a:solidFill>
              </a:rPr>
              <a:t>contrôle de nos </a:t>
            </a:r>
            <a:r>
              <a:rPr lang="fr-FR" b="1" dirty="0" smtClean="0">
                <a:solidFill>
                  <a:schemeClr val="tx2"/>
                </a:solidFill>
              </a:rPr>
              <a:t>budgets</a:t>
            </a:r>
          </a:p>
          <a:p>
            <a:pPr marL="3175" algn="ctr">
              <a:spcAft>
                <a:spcPts val="800"/>
              </a:spcAft>
            </a:pPr>
            <a:r>
              <a:rPr lang="fr-FR" dirty="0" smtClean="0">
                <a:solidFill>
                  <a:schemeClr val="tx2"/>
                </a:solidFill>
              </a:rPr>
              <a:t>Diminution des stocks et encours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4294967295"/>
          </p:nvPr>
        </p:nvSpPr>
        <p:spPr>
          <a:xfrm>
            <a:off x="1043609" y="3963355"/>
            <a:ext cx="3666632" cy="1983584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/>
          <a:p>
            <a:pPr algn="ctr"/>
            <a:r>
              <a:rPr lang="fr-FR" sz="1800" dirty="0"/>
              <a:t>Excellence </a:t>
            </a:r>
            <a:r>
              <a:rPr lang="fr-FR" sz="1800" dirty="0" smtClean="0"/>
              <a:t>opérationnelle</a:t>
            </a:r>
          </a:p>
          <a:p>
            <a:pPr algn="ctr"/>
            <a:r>
              <a:rPr lang="fr-FR" sz="1800" dirty="0" smtClean="0">
                <a:solidFill>
                  <a:schemeClr val="tx2"/>
                </a:solidFill>
              </a:rPr>
              <a:t>WCM</a:t>
            </a:r>
          </a:p>
          <a:p>
            <a:pPr algn="ctr"/>
            <a:r>
              <a:rPr lang="fr-FR" sz="1800" dirty="0" smtClean="0">
                <a:solidFill>
                  <a:schemeClr val="tx2"/>
                </a:solidFill>
              </a:rPr>
              <a:t>Répétabilité des </a:t>
            </a:r>
            <a:r>
              <a:rPr lang="fr-FR" sz="1800" dirty="0" err="1" smtClean="0">
                <a:solidFill>
                  <a:schemeClr val="tx2"/>
                </a:solidFill>
              </a:rPr>
              <a:t>process</a:t>
            </a:r>
            <a:endParaRPr lang="fr-FR" sz="1800" dirty="0">
              <a:solidFill>
                <a:schemeClr val="tx2"/>
              </a:solidFill>
            </a:endParaRPr>
          </a:p>
          <a:p>
            <a:pPr algn="ctr"/>
            <a:r>
              <a:rPr lang="fr-FR" sz="1800" dirty="0">
                <a:solidFill>
                  <a:schemeClr val="tx2"/>
                </a:solidFill>
              </a:rPr>
              <a:t>Productivité des outils dominants </a:t>
            </a:r>
            <a:r>
              <a:rPr lang="fr-FR" sz="1800" b="0" dirty="0">
                <a:solidFill>
                  <a:schemeClr val="tx2"/>
                </a:solidFill>
              </a:rPr>
              <a:t>Presse et Meuleuse </a:t>
            </a:r>
            <a:endParaRPr lang="fr-FR" sz="1800" dirty="0"/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4294967295"/>
          </p:nvPr>
        </p:nvSpPr>
        <p:spPr>
          <a:xfrm>
            <a:off x="5119981" y="2753117"/>
            <a:ext cx="2368343" cy="567811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vert="horz" wrap="square" lIns="180000" tIns="162000" rIns="180000" bIns="126000" rtlCol="0" anchor="t" anchorCtr="0">
            <a:spAutoFit/>
          </a:bodyPr>
          <a:lstStyle/>
          <a:p>
            <a:pPr algn="ctr"/>
            <a:r>
              <a:rPr lang="fr-FR" sz="1800" dirty="0" smtClean="0"/>
              <a:t>GESIM</a:t>
            </a:r>
            <a:endParaRPr lang="fr-FR" sz="1800" dirty="0"/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4294967295"/>
          </p:nvPr>
        </p:nvSpPr>
        <p:spPr>
          <a:xfrm>
            <a:off x="5308103" y="3750833"/>
            <a:ext cx="3456384" cy="2414471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vert="horz" wrap="square" lIns="180000" tIns="162000" rIns="180000" bIns="126000" rtlCol="0" anchor="t" anchorCtr="0">
            <a:spAutoFit/>
          </a:bodyPr>
          <a:lstStyle/>
          <a:p>
            <a:pPr algn="ctr"/>
            <a:r>
              <a:rPr lang="fr-FR" sz="1800" dirty="0" smtClean="0"/>
              <a:t>Montée </a:t>
            </a:r>
            <a:r>
              <a:rPr lang="fr-FR" sz="1800" dirty="0"/>
              <a:t>en compétences</a:t>
            </a:r>
          </a:p>
          <a:p>
            <a:pPr marL="0" lvl="2" indent="0" algn="ctr">
              <a:spcAft>
                <a:spcPts val="800"/>
              </a:spcAft>
              <a:buNone/>
            </a:pPr>
            <a:r>
              <a:rPr lang="fr-FR" sz="1800" b="0" dirty="0" smtClean="0"/>
              <a:t>Polyvalence</a:t>
            </a:r>
            <a:r>
              <a:rPr lang="fr-FR" sz="1800" b="0" dirty="0"/>
              <a:t>, acquisition des savoirs, </a:t>
            </a:r>
            <a:r>
              <a:rPr lang="fr-FR" sz="1800" dirty="0" smtClean="0"/>
              <a:t>agilité</a:t>
            </a:r>
            <a:endParaRPr lang="fr-FR" sz="1800" dirty="0"/>
          </a:p>
          <a:p>
            <a:pPr marL="0" lvl="2" indent="0" algn="ctr">
              <a:spcAft>
                <a:spcPts val="800"/>
              </a:spcAft>
              <a:buNone/>
            </a:pPr>
            <a:r>
              <a:rPr lang="fr-FR" sz="1800" dirty="0" smtClean="0"/>
              <a:t>Autonomie, </a:t>
            </a:r>
            <a:r>
              <a:rPr lang="fr-FR" sz="1800" b="0" dirty="0" smtClean="0"/>
              <a:t>initiatives</a:t>
            </a:r>
            <a:r>
              <a:rPr lang="fr-FR" sz="1800" b="0" dirty="0"/>
              <a:t>, responsabilisation, </a:t>
            </a:r>
            <a:r>
              <a:rPr lang="fr-FR" sz="1800" b="0" dirty="0" smtClean="0"/>
              <a:t>audace</a:t>
            </a:r>
            <a:endParaRPr lang="en-US" sz="1800" b="0" dirty="0"/>
          </a:p>
          <a:p>
            <a:pPr marL="0" lvl="2" indent="0" algn="ctr">
              <a:spcAft>
                <a:spcPts val="800"/>
              </a:spcAft>
              <a:buNone/>
            </a:pPr>
            <a:r>
              <a:rPr lang="fr-FR" sz="1800" dirty="0" smtClean="0"/>
              <a:t>Efficacité collective</a:t>
            </a:r>
            <a:endParaRPr lang="en-US" sz="1800" dirty="0"/>
          </a:p>
        </p:txBody>
      </p:sp>
      <p:sp>
        <p:nvSpPr>
          <p:cNvPr id="18" name="Espace réservé du texte 9"/>
          <p:cNvSpPr>
            <a:spLocks noGrp="1"/>
          </p:cNvSpPr>
          <p:nvPr>
            <p:ph type="body" sz="quarter" idx="4294967295"/>
          </p:nvPr>
        </p:nvSpPr>
        <p:spPr>
          <a:xfrm>
            <a:off x="5724128" y="692696"/>
            <a:ext cx="3107336" cy="1655289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/>
          <a:p>
            <a:pPr algn="ctr"/>
            <a:r>
              <a:rPr lang="fr-FR" sz="1800" dirty="0" smtClean="0"/>
              <a:t>Rigueur</a:t>
            </a:r>
            <a:endParaRPr lang="fr-FR" sz="1800" dirty="0"/>
          </a:p>
          <a:p>
            <a:pPr marL="0" lvl="2" indent="0" algn="ctr">
              <a:buNone/>
            </a:pPr>
            <a:r>
              <a:rPr lang="fr-FR" sz="1800" dirty="0" smtClean="0"/>
              <a:t> </a:t>
            </a:r>
            <a:r>
              <a:rPr lang="fr-FR" sz="1800" dirty="0"/>
              <a:t>« Bon du 1</a:t>
            </a:r>
            <a:r>
              <a:rPr lang="fr-FR" sz="1800" baseline="30000" dirty="0"/>
              <a:t>er</a:t>
            </a:r>
            <a:r>
              <a:rPr lang="fr-FR" sz="1800" dirty="0"/>
              <a:t> coup </a:t>
            </a:r>
            <a:r>
              <a:rPr lang="fr-FR" sz="1800" dirty="0" smtClean="0"/>
              <a:t>»</a:t>
            </a:r>
          </a:p>
          <a:p>
            <a:pPr lvl="2" algn="ctr"/>
            <a:endParaRPr lang="en-US" sz="1800" dirty="0"/>
          </a:p>
          <a:p>
            <a:pPr marL="0" lvl="2" indent="0" algn="ctr">
              <a:spcAft>
                <a:spcPts val="800"/>
              </a:spcAft>
              <a:buNone/>
            </a:pPr>
            <a:r>
              <a:rPr lang="fr-FR" sz="1800" dirty="0"/>
              <a:t>Audit IPCA+ =&gt; A 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12" y="5805384"/>
            <a:ext cx="935984" cy="93598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" y="3956332"/>
            <a:ext cx="1080000" cy="108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79" y="1433737"/>
            <a:ext cx="1152009" cy="129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609" y="2435216"/>
            <a:ext cx="1316871" cy="120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26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7500"/>
          <a:stretch>
            <a:fillRect/>
          </a:stretch>
        </p:blipFill>
        <p:spPr/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O5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Titre de la présentation - 00/00/00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7"/>
          </p:nvPr>
        </p:nvSpPr>
        <p:spPr>
          <a:xfrm>
            <a:off x="540000" y="2631600"/>
            <a:ext cx="6336256" cy="3095625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UKAD dans pole PRODUITS LONGS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 dirty="0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9720000" y="0"/>
            <a:ext cx="2700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Insertion des visuels en arrière-plan pour les ouvertures de chapitre</a:t>
            </a:r>
          </a:p>
          <a:p>
            <a:endParaRPr lang="fr-FR" sz="1200" b="1" dirty="0">
              <a:solidFill>
                <a:schemeClr val="tx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fr-FR" sz="1000" dirty="0" smtClean="0">
                <a:solidFill>
                  <a:schemeClr val="tx2"/>
                </a:solidFill>
              </a:rPr>
              <a:t>Supprimer le visuel en place.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000" dirty="0" smtClean="0">
                <a:solidFill>
                  <a:schemeClr val="tx2"/>
                </a:solidFill>
              </a:rPr>
              <a:t>Sélectionner </a:t>
            </a:r>
            <a:r>
              <a:rPr lang="fr-FR" sz="1000" dirty="0">
                <a:solidFill>
                  <a:schemeClr val="tx2"/>
                </a:solidFill>
              </a:rPr>
              <a:t>l’icône pour insérer une image,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000" dirty="0">
                <a:solidFill>
                  <a:schemeClr val="tx2"/>
                </a:solidFill>
              </a:rPr>
              <a:t>Disposer l’image en arrière </a:t>
            </a:r>
            <a:r>
              <a:rPr lang="fr-FR" sz="1000" dirty="0" smtClean="0">
                <a:solidFill>
                  <a:schemeClr val="tx2"/>
                </a:solidFill>
              </a:rPr>
              <a:t>plan.</a:t>
            </a:r>
            <a:endParaRPr lang="fr-FR" sz="1000" dirty="0">
              <a:solidFill>
                <a:schemeClr val="tx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fr-FR" sz="1000" dirty="0">
                <a:solidFill>
                  <a:schemeClr val="tx2"/>
                </a:solidFill>
              </a:rPr>
              <a:t>(Sélectionner l’image avec le bouton droit de la souris / Mettre à l’arrière plan</a:t>
            </a:r>
            <a:r>
              <a:rPr lang="fr-FR" sz="1000" dirty="0" smtClean="0">
                <a:solidFill>
                  <a:schemeClr val="tx2"/>
                </a:solidFill>
              </a:rPr>
              <a:t>).</a:t>
            </a:r>
            <a:endParaRPr lang="fr-FR" sz="1000" dirty="0">
              <a:solidFill>
                <a:schemeClr val="tx2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37311"/>
            <a:ext cx="828092" cy="41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7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15</a:t>
            </a:fld>
            <a:endParaRPr lang="fr-FR" dirty="0">
              <a:solidFill>
                <a:srgbClr val="FA6414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gray">
          <a:xfrm>
            <a:off x="540000" y="0"/>
            <a:ext cx="8064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UKAD dans la Division Alliages Haute Performance</a:t>
            </a:r>
            <a:endParaRPr lang="fr-FR" dirty="0"/>
          </a:p>
        </p:txBody>
      </p:sp>
      <p:sp>
        <p:nvSpPr>
          <p:cNvPr id="9" name="Espace réservé de la date 4"/>
          <p:cNvSpPr txBox="1">
            <a:spLocks/>
          </p:cNvSpPr>
          <p:nvPr/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10" name="Espace réservé du numéro de diapositive 6"/>
          <p:cNvSpPr txBox="1">
            <a:spLocks/>
          </p:cNvSpPr>
          <p:nvPr/>
        </p:nvSpPr>
        <p:spPr bwMode="gray">
          <a:xfrm>
            <a:off x="539550" y="6192682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lnSpc>
                <a:spcPct val="90000"/>
              </a:lnSpc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60024" y="1109165"/>
            <a:ext cx="834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noProof="0" dirty="0" smtClean="0">
                <a:solidFill>
                  <a:prstClr val="white">
                    <a:lumMod val="65000"/>
                  </a:prstClr>
                </a:solidFill>
              </a:rPr>
              <a:t>UNE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</a:rPr>
              <a:t> </a:t>
            </a:r>
            <a:r>
              <a:rPr kumimoji="0" lang="fr-FR" sz="1800" b="1" i="0" u="none" strike="noStrike" kern="0" cap="none" spc="0" normalizeH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</a:rPr>
              <a:t>FEUILLE DE ROUTE </a:t>
            </a:r>
            <a:r>
              <a:rPr kumimoji="0" lang="fr-FR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</a:rPr>
              <a:t>BÂTIE</a:t>
            </a:r>
            <a:r>
              <a:rPr kumimoji="0" lang="fr-FR" sz="1800" i="0" u="none" strike="noStrike" kern="0" cap="none" spc="0" normalizeH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</a:rPr>
              <a:t> AUTOUR DE</a:t>
            </a:r>
            <a:r>
              <a:rPr kumimoji="0" lang="fr-FR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</a:rPr>
              <a:t>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</a:rPr>
              <a:t>3 AXES STRATÉGIQUES</a:t>
            </a:r>
          </a:p>
        </p:txBody>
      </p:sp>
      <p:pic>
        <p:nvPicPr>
          <p:cNvPr id="12" name="irc_mi" descr="Résultat de recherche d'images pour &quot;additive manufacturing aubert &amp; duval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69"/>
          <a:stretch/>
        </p:blipFill>
        <p:spPr bwMode="auto">
          <a:xfrm>
            <a:off x="3276363" y="2939750"/>
            <a:ext cx="1952526" cy="146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lipse 12"/>
          <p:cNvSpPr/>
          <p:nvPr/>
        </p:nvSpPr>
        <p:spPr>
          <a:xfrm>
            <a:off x="3423282" y="3542352"/>
            <a:ext cx="2650037" cy="2478935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r-FR" sz="1600" kern="0" dirty="0" smtClean="0">
                <a:solidFill>
                  <a:prstClr val="white"/>
                </a:solidFill>
                <a:latin typeface="Calibri"/>
              </a:rPr>
              <a:t>Être </a:t>
            </a:r>
            <a:r>
              <a:rPr lang="fr-FR" sz="1600" b="1" kern="0" dirty="0" smtClean="0">
                <a:solidFill>
                  <a:prstClr val="white"/>
                </a:solidFill>
                <a:latin typeface="Calibri"/>
              </a:rPr>
              <a:t>le leader  mondial des ACIERS RAPIDES par la métallurgie des poudres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5"/>
          <a:stretch/>
        </p:blipFill>
        <p:spPr>
          <a:xfrm>
            <a:off x="6174755" y="2306160"/>
            <a:ext cx="1650994" cy="209916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0" y="2079690"/>
            <a:ext cx="1819408" cy="2228447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611560" y="3501008"/>
            <a:ext cx="2650037" cy="2478935"/>
          </a:xfrm>
          <a:prstGeom prst="ellipse">
            <a:avLst/>
          </a:prstGeom>
          <a:solidFill>
            <a:schemeClr val="accent4">
              <a:lumMod val="75000"/>
              <a:lumOff val="25000"/>
            </a:schemeClr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r-FR" sz="1600" kern="0" dirty="0" smtClean="0">
                <a:solidFill>
                  <a:prstClr val="white"/>
                </a:solidFill>
                <a:latin typeface="Calibri"/>
              </a:rPr>
              <a:t>Être </a:t>
            </a:r>
            <a:r>
              <a:rPr lang="fr-FR" sz="1600" b="1" kern="0" dirty="0" smtClean="0">
                <a:solidFill>
                  <a:prstClr val="white"/>
                </a:solidFill>
                <a:latin typeface="Calibri"/>
              </a:rPr>
              <a:t>leader mondial </a:t>
            </a:r>
            <a:r>
              <a:rPr lang="fr-FR" sz="1600" kern="0" dirty="0" smtClean="0">
                <a:solidFill>
                  <a:prstClr val="white"/>
                </a:solidFill>
                <a:latin typeface="Calibri"/>
              </a:rPr>
              <a:t>des </a:t>
            </a:r>
            <a:r>
              <a:rPr lang="fr-FR" sz="1600" b="1" kern="0" dirty="0" smtClean="0">
                <a:solidFill>
                  <a:prstClr val="white"/>
                </a:solidFill>
                <a:latin typeface="Calibri"/>
              </a:rPr>
              <a:t>PIÈCES MATRICÉES </a:t>
            </a:r>
            <a:r>
              <a:rPr lang="fr-FR" sz="1600" kern="0" dirty="0" smtClean="0">
                <a:solidFill>
                  <a:prstClr val="white"/>
                </a:solidFill>
                <a:latin typeface="Calibri"/>
              </a:rPr>
              <a:t>pour </a:t>
            </a:r>
            <a:r>
              <a:rPr lang="fr-FR" sz="1600" b="1" kern="0" dirty="0" smtClean="0">
                <a:solidFill>
                  <a:prstClr val="white"/>
                </a:solidFill>
                <a:latin typeface="Calibri"/>
              </a:rPr>
              <a:t>l’aéronautique</a:t>
            </a:r>
            <a:r>
              <a:rPr lang="fr-FR" sz="1600" kern="0" dirty="0" smtClean="0">
                <a:solidFill>
                  <a:prstClr val="white"/>
                </a:solidFill>
                <a:latin typeface="Calibri"/>
              </a:rPr>
              <a:t> et </a:t>
            </a:r>
            <a:r>
              <a:rPr lang="fr-FR" sz="1600" b="1" kern="0" dirty="0" smtClean="0">
                <a:solidFill>
                  <a:prstClr val="white"/>
                </a:solidFill>
                <a:latin typeface="Calibri"/>
              </a:rPr>
              <a:t>l’énergie</a:t>
            </a:r>
          </a:p>
        </p:txBody>
      </p:sp>
      <p:pic>
        <p:nvPicPr>
          <p:cNvPr id="17" name="Picture 9" descr="R:\Services\Marketing\1. External Communication\Erasteel\4. External presentations\2017\image basse def\wear par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513" y="2342850"/>
            <a:ext cx="962025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R:\Services\Marketing\1. External Communication\Erasteel\4. External presentations\2017\image basse def\ho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8212" y="2646043"/>
            <a:ext cx="876301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:\Services\Marketing\1. External Communication\Erasteel\4. External presentations\2017\image basse def\mill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8132" y="2400756"/>
            <a:ext cx="790757" cy="58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llipse 20"/>
          <p:cNvSpPr/>
          <p:nvPr/>
        </p:nvSpPr>
        <p:spPr>
          <a:xfrm>
            <a:off x="6332221" y="3542352"/>
            <a:ext cx="2782866" cy="2595358"/>
          </a:xfrm>
          <a:prstGeom prst="ellipse">
            <a:avLst/>
          </a:prstGeom>
          <a:solidFill>
            <a:srgbClr val="F27019"/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r-FR" sz="1600" kern="0" dirty="0">
                <a:solidFill>
                  <a:prstClr val="white"/>
                </a:solidFill>
                <a:latin typeface="Calibri"/>
              </a:rPr>
              <a:t>Être une </a:t>
            </a:r>
            <a:r>
              <a:rPr lang="fr-FR" sz="1600" b="1" kern="0" dirty="0">
                <a:solidFill>
                  <a:prstClr val="white"/>
                </a:solidFill>
                <a:latin typeface="Calibri"/>
              </a:rPr>
              <a:t>référence européenne </a:t>
            </a:r>
            <a:r>
              <a:rPr lang="fr-FR" sz="1600" kern="0" dirty="0">
                <a:solidFill>
                  <a:prstClr val="white"/>
                </a:solidFill>
                <a:latin typeface="Calibri"/>
              </a:rPr>
              <a:t>pour les </a:t>
            </a:r>
            <a:r>
              <a:rPr lang="fr-FR" sz="1600" b="1" kern="0" dirty="0" smtClean="0">
                <a:solidFill>
                  <a:prstClr val="white"/>
                </a:solidFill>
                <a:latin typeface="Calibri"/>
              </a:rPr>
              <a:t>PRODUITS LONGS aéronautiques </a:t>
            </a:r>
            <a:r>
              <a:rPr lang="fr-FR" sz="1600" kern="0" dirty="0" smtClean="0">
                <a:solidFill>
                  <a:prstClr val="white"/>
                </a:solidFill>
                <a:latin typeface="Calibri"/>
              </a:rPr>
              <a:t>et</a:t>
            </a:r>
            <a:r>
              <a:rPr lang="fr-FR" sz="1600" b="1" kern="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fr-FR" sz="1600" b="1" kern="0" dirty="0">
                <a:solidFill>
                  <a:prstClr val="white"/>
                </a:solidFill>
                <a:latin typeface="Calibri"/>
              </a:rPr>
              <a:t>leader européen </a:t>
            </a:r>
            <a:r>
              <a:rPr lang="fr-FR" sz="1600" kern="0" dirty="0">
                <a:solidFill>
                  <a:prstClr val="white"/>
                </a:solidFill>
                <a:latin typeface="Calibri"/>
              </a:rPr>
              <a:t>des produits </a:t>
            </a:r>
            <a:r>
              <a:rPr lang="fr-FR" sz="1600" b="1" kern="0" dirty="0">
                <a:solidFill>
                  <a:prstClr val="white"/>
                </a:solidFill>
                <a:latin typeface="Calibri"/>
              </a:rPr>
              <a:t>nucléaire </a:t>
            </a:r>
            <a:r>
              <a:rPr lang="fr-FR" sz="1600" kern="0" dirty="0">
                <a:solidFill>
                  <a:prstClr val="white"/>
                </a:solidFill>
                <a:latin typeface="Calibri"/>
              </a:rPr>
              <a:t>et</a:t>
            </a:r>
            <a:r>
              <a:rPr lang="fr-FR" sz="1600" b="1" kern="0" dirty="0">
                <a:solidFill>
                  <a:prstClr val="white"/>
                </a:solidFill>
                <a:latin typeface="Calibri"/>
              </a:rPr>
              <a:t> défense</a:t>
            </a:r>
            <a:endParaRPr lang="fr-FR" sz="1600" b="1" kern="0" dirty="0" smtClea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37311"/>
            <a:ext cx="828092" cy="41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39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organisation en pôle 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16</a:t>
            </a:fld>
            <a:endParaRPr lang="fr-FR" dirty="0">
              <a:solidFill>
                <a:srgbClr val="FA6414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59331" y="1198493"/>
            <a:ext cx="7670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fr-FR" kern="0" dirty="0">
                <a:solidFill>
                  <a:prstClr val="white">
                    <a:lumMod val="65000"/>
                  </a:prstClr>
                </a:solidFill>
              </a:rPr>
              <a:t>TRANSFORMER NOS </a:t>
            </a:r>
            <a:r>
              <a:rPr lang="fr-FR" b="1" kern="0" dirty="0">
                <a:solidFill>
                  <a:prstClr val="white">
                    <a:lumMod val="65000"/>
                  </a:prstClr>
                </a:solidFill>
              </a:rPr>
              <a:t>ORGANISATIONS</a:t>
            </a:r>
            <a:r>
              <a:rPr lang="fr-FR" kern="0" dirty="0">
                <a:solidFill>
                  <a:prstClr val="white">
                    <a:lumMod val="65000"/>
                  </a:prstClr>
                </a:solidFill>
              </a:rPr>
              <a:t> </a:t>
            </a:r>
          </a:p>
          <a:p>
            <a:pPr defTabSz="457200">
              <a:defRPr/>
            </a:pPr>
            <a:r>
              <a:rPr lang="fr-FR" kern="0" dirty="0">
                <a:solidFill>
                  <a:prstClr val="white">
                    <a:lumMod val="65000"/>
                  </a:prstClr>
                </a:solidFill>
              </a:rPr>
              <a:t>ET NOS </a:t>
            </a:r>
            <a:r>
              <a:rPr lang="fr-FR" b="1" kern="0" dirty="0">
                <a:solidFill>
                  <a:prstClr val="white">
                    <a:lumMod val="65000"/>
                  </a:prstClr>
                </a:solidFill>
              </a:rPr>
              <a:t>MANIÈRES DE TRAVAILLER</a:t>
            </a:r>
          </a:p>
        </p:txBody>
      </p:sp>
      <p:pic>
        <p:nvPicPr>
          <p:cNvPr id="20" name="irc_mi" descr="Résultat de recherche d'images pour &quot;additive manufacturing aubert &amp; duval&quot;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269"/>
          <a:stretch/>
        </p:blipFill>
        <p:spPr bwMode="auto">
          <a:xfrm>
            <a:off x="3559783" y="3547655"/>
            <a:ext cx="2582262" cy="193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279" r="-13839"/>
          <a:stretch/>
        </p:blipFill>
        <p:spPr>
          <a:xfrm>
            <a:off x="6354880" y="2138743"/>
            <a:ext cx="2963367" cy="3183048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28" y="2343139"/>
            <a:ext cx="2431911" cy="2978652"/>
          </a:xfrm>
          <a:prstGeom prst="flowChartProcess">
            <a:avLst/>
          </a:prstGeom>
        </p:spPr>
      </p:pic>
      <p:sp>
        <p:nvSpPr>
          <p:cNvPr id="23" name="Rectangle: Rounded Corners 83">
            <a:extLst>
              <a:ext uri="{FF2B5EF4-FFF2-40B4-BE49-F238E27FC236}">
                <a16:creationId xmlns:a16="http://schemas.microsoft.com/office/drawing/2014/main" xmlns="" id="{39C93BF8-1B99-474B-9A30-AB7E03E0290D}"/>
              </a:ext>
            </a:extLst>
          </p:cNvPr>
          <p:cNvSpPr/>
          <p:nvPr/>
        </p:nvSpPr>
        <p:spPr>
          <a:xfrm>
            <a:off x="360274" y="1906536"/>
            <a:ext cx="2474366" cy="464415"/>
          </a:xfrm>
          <a:prstGeom prst="roundRect">
            <a:avLst>
              <a:gd name="adj" fmla="val 9968"/>
            </a:avLst>
          </a:prstGeom>
          <a:solidFill>
            <a:schemeClr val="accent4">
              <a:lumMod val="75000"/>
              <a:lumOff val="2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94790"/>
            <a:r>
              <a:rPr lang="fr-FR" sz="1200" b="1" dirty="0">
                <a:solidFill>
                  <a:prstClr val="white"/>
                </a:solidFill>
              </a:rPr>
              <a:t>PIÈCES MATRICÉES </a:t>
            </a:r>
          </a:p>
          <a:p>
            <a:pPr marL="294790"/>
            <a:r>
              <a:rPr lang="fr-FR" sz="1200" b="1" dirty="0">
                <a:solidFill>
                  <a:prstClr val="white"/>
                </a:solidFill>
              </a:rPr>
              <a:t>AERO &amp; ENERGIE</a:t>
            </a:r>
          </a:p>
        </p:txBody>
      </p:sp>
      <p:sp>
        <p:nvSpPr>
          <p:cNvPr id="24" name="Rectangle: Rounded Corners 84">
            <a:extLst>
              <a:ext uri="{FF2B5EF4-FFF2-40B4-BE49-F238E27FC236}">
                <a16:creationId xmlns:a16="http://schemas.microsoft.com/office/drawing/2014/main" xmlns="" id="{BEF6C8E0-C8B6-4E45-B0DA-4F20AAADCAEC}"/>
              </a:ext>
            </a:extLst>
          </p:cNvPr>
          <p:cNvSpPr>
            <a:spLocks/>
          </p:cNvSpPr>
          <p:nvPr/>
        </p:nvSpPr>
        <p:spPr>
          <a:xfrm>
            <a:off x="740447" y="3978013"/>
            <a:ext cx="1728000" cy="360000"/>
          </a:xfrm>
          <a:prstGeom prst="roundRect">
            <a:avLst/>
          </a:prstGeom>
          <a:solidFill>
            <a:schemeClr val="accent4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97" tIns="46649" rIns="93297" bIns="46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24" b="1" dirty="0">
                <a:solidFill>
                  <a:prstClr val="white"/>
                </a:solidFill>
              </a:rPr>
              <a:t>Pamiers</a:t>
            </a:r>
          </a:p>
        </p:txBody>
      </p:sp>
      <p:sp>
        <p:nvSpPr>
          <p:cNvPr id="25" name="Rectangle: Rounded Corners 85">
            <a:extLst>
              <a:ext uri="{FF2B5EF4-FFF2-40B4-BE49-F238E27FC236}">
                <a16:creationId xmlns:a16="http://schemas.microsoft.com/office/drawing/2014/main" xmlns="" id="{E5569325-99C8-4A42-A778-B17D9FFC7EE6}"/>
              </a:ext>
            </a:extLst>
          </p:cNvPr>
          <p:cNvSpPr>
            <a:spLocks/>
          </p:cNvSpPr>
          <p:nvPr/>
        </p:nvSpPr>
        <p:spPr>
          <a:xfrm>
            <a:off x="740447" y="4386676"/>
            <a:ext cx="1728000" cy="360000"/>
          </a:xfrm>
          <a:prstGeom prst="roundRect">
            <a:avLst/>
          </a:prstGeom>
          <a:solidFill>
            <a:schemeClr val="accent4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97" tIns="46649" rIns="93297" bIns="46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24" b="1">
                <a:solidFill>
                  <a:prstClr val="white"/>
                </a:solidFill>
              </a:rPr>
              <a:t>Issoire</a:t>
            </a:r>
          </a:p>
        </p:txBody>
      </p:sp>
      <p:sp>
        <p:nvSpPr>
          <p:cNvPr id="26" name="Rectangle: Rounded Corners 86">
            <a:extLst>
              <a:ext uri="{FF2B5EF4-FFF2-40B4-BE49-F238E27FC236}">
                <a16:creationId xmlns:a16="http://schemas.microsoft.com/office/drawing/2014/main" xmlns="" id="{AC16E368-358D-4BD2-9C22-EB82DA376261}"/>
              </a:ext>
            </a:extLst>
          </p:cNvPr>
          <p:cNvSpPr>
            <a:spLocks/>
          </p:cNvSpPr>
          <p:nvPr/>
        </p:nvSpPr>
        <p:spPr>
          <a:xfrm>
            <a:off x="740447" y="4795339"/>
            <a:ext cx="1728000" cy="360000"/>
          </a:xfrm>
          <a:prstGeom prst="roundRect">
            <a:avLst/>
          </a:prstGeom>
          <a:solidFill>
            <a:schemeClr val="accent4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97" tIns="46649" rIns="93297" bIns="46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24" b="1" dirty="0">
                <a:solidFill>
                  <a:prstClr val="white"/>
                </a:solidFill>
              </a:rPr>
              <a:t>Interforge</a:t>
            </a:r>
          </a:p>
        </p:txBody>
      </p:sp>
      <p:sp>
        <p:nvSpPr>
          <p:cNvPr id="27" name="Rectangle: Rounded Corners 92">
            <a:extLst>
              <a:ext uri="{FF2B5EF4-FFF2-40B4-BE49-F238E27FC236}">
                <a16:creationId xmlns:a16="http://schemas.microsoft.com/office/drawing/2014/main" xmlns="" id="{BCDD07DB-33D6-45A4-BD22-474C7262BC77}"/>
              </a:ext>
            </a:extLst>
          </p:cNvPr>
          <p:cNvSpPr/>
          <p:nvPr/>
        </p:nvSpPr>
        <p:spPr>
          <a:xfrm>
            <a:off x="6479631" y="1906536"/>
            <a:ext cx="2532395" cy="462613"/>
          </a:xfrm>
          <a:prstGeom prst="roundRect">
            <a:avLst>
              <a:gd name="adj" fmla="val 12545"/>
            </a:avLst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46649" rtlCol="0" anchor="t"/>
          <a:lstStyle/>
          <a:p>
            <a:pPr algn="ctr"/>
            <a:r>
              <a:rPr lang="fr-FR" sz="1200" b="1" dirty="0">
                <a:solidFill>
                  <a:prstClr val="white"/>
                </a:solidFill>
              </a:rPr>
              <a:t>     PRODUITS LONGS</a:t>
            </a:r>
          </a:p>
          <a:p>
            <a:pPr algn="ctr"/>
            <a:r>
              <a:rPr lang="fr-FR" sz="1200" b="1" dirty="0">
                <a:solidFill>
                  <a:prstClr val="white"/>
                </a:solidFill>
              </a:rPr>
              <a:t>   (FORGÉS ET LAMINÉS)</a:t>
            </a:r>
          </a:p>
        </p:txBody>
      </p:sp>
      <p:sp>
        <p:nvSpPr>
          <p:cNvPr id="28" name="Rectangle: Rounded Corners 93">
            <a:extLst>
              <a:ext uri="{FF2B5EF4-FFF2-40B4-BE49-F238E27FC236}">
                <a16:creationId xmlns:a16="http://schemas.microsoft.com/office/drawing/2014/main" xmlns="" id="{8CDB1F45-423A-4E5D-88E9-FB6EF4FD134D}"/>
              </a:ext>
            </a:extLst>
          </p:cNvPr>
          <p:cNvSpPr>
            <a:spLocks/>
          </p:cNvSpPr>
          <p:nvPr/>
        </p:nvSpPr>
        <p:spPr>
          <a:xfrm>
            <a:off x="7024039" y="3978013"/>
            <a:ext cx="1728000" cy="360000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97" tIns="46649" rIns="93297" bIns="46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24" b="1">
                <a:solidFill>
                  <a:prstClr val="white"/>
                </a:solidFill>
              </a:rPr>
              <a:t>Ancizes</a:t>
            </a:r>
          </a:p>
        </p:txBody>
      </p:sp>
      <p:sp>
        <p:nvSpPr>
          <p:cNvPr id="29" name="Rectangle: Rounded Corners 97">
            <a:extLst>
              <a:ext uri="{FF2B5EF4-FFF2-40B4-BE49-F238E27FC236}">
                <a16:creationId xmlns:a16="http://schemas.microsoft.com/office/drawing/2014/main" xmlns="" id="{C9EDAD09-BF18-4E4A-A732-2689A7081663}"/>
              </a:ext>
            </a:extLst>
          </p:cNvPr>
          <p:cNvSpPr>
            <a:spLocks/>
          </p:cNvSpPr>
          <p:nvPr/>
        </p:nvSpPr>
        <p:spPr>
          <a:xfrm>
            <a:off x="7024039" y="4386676"/>
            <a:ext cx="1728000" cy="360000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97" tIns="46649" rIns="93297" bIns="46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24" b="1">
                <a:solidFill>
                  <a:prstClr val="white"/>
                </a:solidFill>
              </a:rPr>
              <a:t>Firminy</a:t>
            </a:r>
          </a:p>
        </p:txBody>
      </p:sp>
      <p:sp>
        <p:nvSpPr>
          <p:cNvPr id="30" name="Rectangle: Rounded Corners 113">
            <a:extLst>
              <a:ext uri="{FF2B5EF4-FFF2-40B4-BE49-F238E27FC236}">
                <a16:creationId xmlns:a16="http://schemas.microsoft.com/office/drawing/2014/main" xmlns="" id="{247907F3-E2C1-49A9-A78A-8A3B425C1415}"/>
              </a:ext>
            </a:extLst>
          </p:cNvPr>
          <p:cNvSpPr>
            <a:spLocks/>
          </p:cNvSpPr>
          <p:nvPr/>
        </p:nvSpPr>
        <p:spPr>
          <a:xfrm>
            <a:off x="7024039" y="4795339"/>
            <a:ext cx="1728000" cy="360000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97" tIns="46649" rIns="93297" bIns="46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24" b="1">
                <a:solidFill>
                  <a:prstClr val="white"/>
                </a:solidFill>
              </a:rPr>
              <a:t>Imphy</a:t>
            </a:r>
          </a:p>
        </p:txBody>
      </p:sp>
      <p:sp>
        <p:nvSpPr>
          <p:cNvPr id="31" name="Rectangle: Rounded Corners 121">
            <a:extLst>
              <a:ext uri="{FF2B5EF4-FFF2-40B4-BE49-F238E27FC236}">
                <a16:creationId xmlns:a16="http://schemas.microsoft.com/office/drawing/2014/main" xmlns="" id="{AA9CDF18-2F23-4595-800E-42E4837D5C4F}"/>
              </a:ext>
            </a:extLst>
          </p:cNvPr>
          <p:cNvSpPr/>
          <p:nvPr/>
        </p:nvSpPr>
        <p:spPr>
          <a:xfrm>
            <a:off x="3538749" y="1904006"/>
            <a:ext cx="2362110" cy="439133"/>
          </a:xfrm>
          <a:prstGeom prst="roundRect">
            <a:avLst>
              <a:gd name="adj" fmla="val 11514"/>
            </a:avLst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3593" algn="ctr"/>
            <a:r>
              <a:rPr lang="fr-FR" sz="1200" b="1" dirty="0">
                <a:solidFill>
                  <a:prstClr val="white"/>
                </a:solidFill>
              </a:rPr>
              <a:t>  ACIERS RAPIDES</a:t>
            </a:r>
          </a:p>
        </p:txBody>
      </p:sp>
      <p:sp>
        <p:nvSpPr>
          <p:cNvPr id="32" name="Rectangle: Rounded Corners 123">
            <a:extLst>
              <a:ext uri="{FF2B5EF4-FFF2-40B4-BE49-F238E27FC236}">
                <a16:creationId xmlns:a16="http://schemas.microsoft.com/office/drawing/2014/main" xmlns="" id="{AD7EC16A-E92A-461B-806F-59878835AD27}"/>
              </a:ext>
            </a:extLst>
          </p:cNvPr>
          <p:cNvSpPr>
            <a:spLocks/>
          </p:cNvSpPr>
          <p:nvPr/>
        </p:nvSpPr>
        <p:spPr>
          <a:xfrm>
            <a:off x="3976743" y="3978013"/>
            <a:ext cx="1728000" cy="360000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97" tIns="46649" rIns="93297" bIns="46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24" b="1" dirty="0">
                <a:solidFill>
                  <a:prstClr val="white"/>
                </a:solidFill>
              </a:rPr>
              <a:t>Commentry</a:t>
            </a:r>
          </a:p>
        </p:txBody>
      </p:sp>
      <p:sp>
        <p:nvSpPr>
          <p:cNvPr id="33" name="Rectangle: Rounded Corners 124">
            <a:extLst>
              <a:ext uri="{FF2B5EF4-FFF2-40B4-BE49-F238E27FC236}">
                <a16:creationId xmlns:a16="http://schemas.microsoft.com/office/drawing/2014/main" xmlns="" id="{1E5191FC-43EE-4D37-95E5-D6C68044BE72}"/>
              </a:ext>
            </a:extLst>
          </p:cNvPr>
          <p:cNvSpPr>
            <a:spLocks/>
          </p:cNvSpPr>
          <p:nvPr/>
        </p:nvSpPr>
        <p:spPr>
          <a:xfrm>
            <a:off x="3976743" y="4386676"/>
            <a:ext cx="1728000" cy="360000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97" tIns="46649" rIns="93297" bIns="46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24" b="1" dirty="0">
                <a:solidFill>
                  <a:prstClr val="white"/>
                </a:solidFill>
              </a:rPr>
              <a:t>Champagnole</a:t>
            </a:r>
          </a:p>
        </p:txBody>
      </p:sp>
      <p:sp>
        <p:nvSpPr>
          <p:cNvPr id="34" name="Rectangle: Rounded Corners 125">
            <a:extLst>
              <a:ext uri="{FF2B5EF4-FFF2-40B4-BE49-F238E27FC236}">
                <a16:creationId xmlns:a16="http://schemas.microsoft.com/office/drawing/2014/main" xmlns="" id="{E2662044-96C3-4D69-BA04-FE0ED58DC7B1}"/>
              </a:ext>
            </a:extLst>
          </p:cNvPr>
          <p:cNvSpPr>
            <a:spLocks/>
          </p:cNvSpPr>
          <p:nvPr/>
        </p:nvSpPr>
        <p:spPr>
          <a:xfrm>
            <a:off x="3976743" y="5204002"/>
            <a:ext cx="1728000" cy="360000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97" tIns="46649" rIns="93297" bIns="46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24" b="1">
                <a:solidFill>
                  <a:prstClr val="white"/>
                </a:solidFill>
              </a:rPr>
              <a:t>Långshyttan</a:t>
            </a:r>
          </a:p>
        </p:txBody>
      </p:sp>
      <p:sp>
        <p:nvSpPr>
          <p:cNvPr id="35" name="Rectangle: Rounded Corners 127">
            <a:extLst>
              <a:ext uri="{FF2B5EF4-FFF2-40B4-BE49-F238E27FC236}">
                <a16:creationId xmlns:a16="http://schemas.microsoft.com/office/drawing/2014/main" xmlns="" id="{0D355268-463A-4942-9DBD-C73D6A134686}"/>
              </a:ext>
            </a:extLst>
          </p:cNvPr>
          <p:cNvSpPr>
            <a:spLocks/>
          </p:cNvSpPr>
          <p:nvPr/>
        </p:nvSpPr>
        <p:spPr>
          <a:xfrm>
            <a:off x="3976743" y="5612665"/>
            <a:ext cx="1728000" cy="360000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97" tIns="46649" rIns="93297" bIns="46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24" b="1" dirty="0">
                <a:solidFill>
                  <a:prstClr val="white"/>
                </a:solidFill>
              </a:rPr>
              <a:t>Vikmanshyttan</a:t>
            </a:r>
          </a:p>
        </p:txBody>
      </p:sp>
      <p:sp>
        <p:nvSpPr>
          <p:cNvPr id="36" name="Oval 88">
            <a:extLst>
              <a:ext uri="{FF2B5EF4-FFF2-40B4-BE49-F238E27FC236}">
                <a16:creationId xmlns:a16="http://schemas.microsoft.com/office/drawing/2014/main" xmlns="" id="{E024BEA3-CA6A-4EBF-B7CC-2DC9FC6DC943}"/>
              </a:ext>
            </a:extLst>
          </p:cNvPr>
          <p:cNvSpPr>
            <a:spLocks/>
          </p:cNvSpPr>
          <p:nvPr/>
        </p:nvSpPr>
        <p:spPr>
          <a:xfrm>
            <a:off x="142704" y="1836647"/>
            <a:ext cx="520048" cy="534304"/>
          </a:xfrm>
          <a:prstGeom prst="ellipse">
            <a:avLst/>
          </a:prstGeom>
          <a:solidFill>
            <a:schemeClr val="accent4">
              <a:lumMod val="75000"/>
              <a:lumOff val="2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3297" tIns="46649" rIns="93297" bIns="46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b="1" dirty="0">
              <a:solidFill>
                <a:prstClr val="white"/>
              </a:solidFill>
            </a:endParaRPr>
          </a:p>
        </p:txBody>
      </p:sp>
      <p:sp>
        <p:nvSpPr>
          <p:cNvPr id="37" name="Oval 114">
            <a:extLst>
              <a:ext uri="{FF2B5EF4-FFF2-40B4-BE49-F238E27FC236}">
                <a16:creationId xmlns:a16="http://schemas.microsoft.com/office/drawing/2014/main" xmlns="" id="{569388F1-7583-4CC8-9672-C10F7C705BBD}"/>
              </a:ext>
            </a:extLst>
          </p:cNvPr>
          <p:cNvSpPr>
            <a:spLocks/>
          </p:cNvSpPr>
          <p:nvPr/>
        </p:nvSpPr>
        <p:spPr>
          <a:xfrm>
            <a:off x="6252632" y="1871591"/>
            <a:ext cx="520048" cy="534304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3297" tIns="46649" rIns="93297" bIns="46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b="1" dirty="0">
              <a:solidFill>
                <a:prstClr val="white"/>
              </a:solidFill>
            </a:endParaRPr>
          </a:p>
        </p:txBody>
      </p:sp>
      <p:sp>
        <p:nvSpPr>
          <p:cNvPr id="38" name="Oval 126">
            <a:extLst>
              <a:ext uri="{FF2B5EF4-FFF2-40B4-BE49-F238E27FC236}">
                <a16:creationId xmlns:a16="http://schemas.microsoft.com/office/drawing/2014/main" xmlns="" id="{CAD7DFC4-F37F-4B87-B120-023BEEC9B3CA}"/>
              </a:ext>
            </a:extLst>
          </p:cNvPr>
          <p:cNvSpPr>
            <a:spLocks/>
          </p:cNvSpPr>
          <p:nvPr/>
        </p:nvSpPr>
        <p:spPr>
          <a:xfrm>
            <a:off x="3299760" y="1870690"/>
            <a:ext cx="520048" cy="534304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3297" tIns="46649" rIns="93297" bIns="46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b="1" dirty="0">
              <a:solidFill>
                <a:prstClr val="white"/>
              </a:solidFill>
            </a:endParaRPr>
          </a:p>
        </p:txBody>
      </p:sp>
      <p:sp>
        <p:nvSpPr>
          <p:cNvPr id="39" name="Rectangle: Rounded Corners 124">
            <a:extLst>
              <a:ext uri="{FF2B5EF4-FFF2-40B4-BE49-F238E27FC236}">
                <a16:creationId xmlns:a16="http://schemas.microsoft.com/office/drawing/2014/main" xmlns="" id="{1E5191FC-43EE-4D37-95E5-D6C68044BE72}"/>
              </a:ext>
            </a:extLst>
          </p:cNvPr>
          <p:cNvSpPr>
            <a:spLocks/>
          </p:cNvSpPr>
          <p:nvPr/>
        </p:nvSpPr>
        <p:spPr>
          <a:xfrm>
            <a:off x="3976743" y="4795339"/>
            <a:ext cx="1728000" cy="360000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97" tIns="46649" rIns="93297" bIns="46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24" b="1">
                <a:solidFill>
                  <a:prstClr val="white"/>
                </a:solidFill>
              </a:rPr>
              <a:t>Söderfors</a:t>
            </a:r>
          </a:p>
        </p:txBody>
      </p:sp>
      <p:pic>
        <p:nvPicPr>
          <p:cNvPr id="40" name="Picture 9" descr="R:\Services\Marketing\1. External Communication\Erasteel\4. External presentations\2017\image basse def\wear par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9089" y="2483548"/>
            <a:ext cx="962025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1" descr="R:\Services\Marketing\1. External Communication\Erasteel\4. External presentations\2017\image basse def\ho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784" y="2930892"/>
            <a:ext cx="917004" cy="70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R:\Services\Marketing\1. External Communication\Erasteel\4. External presentations\2017\image basse def\mill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0102" y="3080448"/>
            <a:ext cx="790757" cy="58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: Rounded Corners 127">
            <a:extLst>
              <a:ext uri="{FF2B5EF4-FFF2-40B4-BE49-F238E27FC236}">
                <a16:creationId xmlns:a16="http://schemas.microsoft.com/office/drawing/2014/main" xmlns="" id="{0D355268-463A-4942-9DBD-C73D6A134686}"/>
              </a:ext>
            </a:extLst>
          </p:cNvPr>
          <p:cNvSpPr>
            <a:spLocks/>
          </p:cNvSpPr>
          <p:nvPr/>
        </p:nvSpPr>
        <p:spPr>
          <a:xfrm>
            <a:off x="3976743" y="6021328"/>
            <a:ext cx="1728000" cy="360000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97" tIns="46649" rIns="93297" bIns="46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24" b="1" dirty="0">
                <a:solidFill>
                  <a:prstClr val="white"/>
                </a:solidFill>
              </a:rPr>
              <a:t>Tréfileries</a:t>
            </a:r>
          </a:p>
        </p:txBody>
      </p:sp>
      <p:sp>
        <p:nvSpPr>
          <p:cNvPr id="46" name="Rectangle: Rounded Corners 86">
            <a:extLst>
              <a:ext uri="{FF2B5EF4-FFF2-40B4-BE49-F238E27FC236}">
                <a16:creationId xmlns:a16="http://schemas.microsoft.com/office/drawing/2014/main" xmlns="" id="{AC16E368-358D-4BD2-9C22-EB82DA376261}"/>
              </a:ext>
            </a:extLst>
          </p:cNvPr>
          <p:cNvSpPr>
            <a:spLocks/>
          </p:cNvSpPr>
          <p:nvPr/>
        </p:nvSpPr>
        <p:spPr>
          <a:xfrm>
            <a:off x="744071" y="5155339"/>
            <a:ext cx="1728000" cy="360000"/>
          </a:xfrm>
          <a:prstGeom prst="roundRect">
            <a:avLst/>
          </a:prstGeom>
          <a:solidFill>
            <a:schemeClr val="accent4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97" tIns="46649" rIns="93297" bIns="46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24" b="1" dirty="0">
                <a:solidFill>
                  <a:prstClr val="white"/>
                </a:solidFill>
              </a:rPr>
              <a:t>SQUAD</a:t>
            </a:r>
          </a:p>
        </p:txBody>
      </p:sp>
      <p:sp>
        <p:nvSpPr>
          <p:cNvPr id="47" name="Rectangle: Rounded Corners 86">
            <a:extLst>
              <a:ext uri="{FF2B5EF4-FFF2-40B4-BE49-F238E27FC236}">
                <a16:creationId xmlns:a16="http://schemas.microsoft.com/office/drawing/2014/main" xmlns="" id="{AC16E368-358D-4BD2-9C22-EB82DA376261}"/>
              </a:ext>
            </a:extLst>
          </p:cNvPr>
          <p:cNvSpPr>
            <a:spLocks/>
          </p:cNvSpPr>
          <p:nvPr/>
        </p:nvSpPr>
        <p:spPr>
          <a:xfrm>
            <a:off x="754683" y="5515339"/>
            <a:ext cx="1728000" cy="360000"/>
          </a:xfrm>
          <a:prstGeom prst="roundRect">
            <a:avLst/>
          </a:prstGeom>
          <a:solidFill>
            <a:schemeClr val="accent4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97" tIns="46649" rIns="93297" bIns="46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24" b="1" dirty="0">
                <a:solidFill>
                  <a:prstClr val="white"/>
                </a:solidFill>
              </a:rPr>
              <a:t>MKAD</a:t>
            </a:r>
          </a:p>
        </p:txBody>
      </p:sp>
      <p:sp>
        <p:nvSpPr>
          <p:cNvPr id="48" name="Rectangle: Rounded Corners 113">
            <a:extLst>
              <a:ext uri="{FF2B5EF4-FFF2-40B4-BE49-F238E27FC236}">
                <a16:creationId xmlns:a16="http://schemas.microsoft.com/office/drawing/2014/main" xmlns="" id="{247907F3-E2C1-49A9-A78A-8A3B425C1415}"/>
              </a:ext>
            </a:extLst>
          </p:cNvPr>
          <p:cNvSpPr>
            <a:spLocks/>
          </p:cNvSpPr>
          <p:nvPr/>
        </p:nvSpPr>
        <p:spPr>
          <a:xfrm>
            <a:off x="7024039" y="5204002"/>
            <a:ext cx="1728000" cy="360000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97" tIns="46649" rIns="93297" bIns="46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24" b="1" dirty="0">
                <a:solidFill>
                  <a:prstClr val="white"/>
                </a:solidFill>
              </a:rPr>
              <a:t>UKAD</a:t>
            </a:r>
          </a:p>
        </p:txBody>
      </p:sp>
      <p:sp>
        <p:nvSpPr>
          <p:cNvPr id="49" name="Rectangle: Rounded Corners 113">
            <a:extLst>
              <a:ext uri="{FF2B5EF4-FFF2-40B4-BE49-F238E27FC236}">
                <a16:creationId xmlns:a16="http://schemas.microsoft.com/office/drawing/2014/main" xmlns="" id="{247907F3-E2C1-49A9-A78A-8A3B425C1415}"/>
              </a:ext>
            </a:extLst>
          </p:cNvPr>
          <p:cNvSpPr>
            <a:spLocks/>
          </p:cNvSpPr>
          <p:nvPr/>
        </p:nvSpPr>
        <p:spPr>
          <a:xfrm>
            <a:off x="7024039" y="5564002"/>
            <a:ext cx="1728000" cy="360000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97" tIns="46649" rIns="93297" bIns="46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24" b="1" dirty="0">
                <a:solidFill>
                  <a:prstClr val="white"/>
                </a:solidFill>
              </a:rPr>
              <a:t>Ecotitanium</a:t>
            </a:r>
          </a:p>
        </p:txBody>
      </p:sp>
      <p:sp>
        <p:nvSpPr>
          <p:cNvPr id="3" name="ZoneTexte 2"/>
          <p:cNvSpPr txBox="1"/>
          <p:nvPr/>
        </p:nvSpPr>
        <p:spPr>
          <a:xfrm rot="20476810">
            <a:off x="5208926" y="620688"/>
            <a:ext cx="278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Projet </a:t>
            </a:r>
            <a:endParaRPr lang="fr-FR" sz="2400" b="1" dirty="0">
              <a:solidFill>
                <a:schemeClr val="tx2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37311"/>
            <a:ext cx="828092" cy="41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55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UKAD: une forge libre unique chez Aubert et Duval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710" y="1491538"/>
            <a:ext cx="8064000" cy="486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17</a:t>
            </a:fld>
            <a:endParaRPr lang="fr-FR" dirty="0">
              <a:solidFill>
                <a:srgbClr val="FA6414"/>
              </a:solidFill>
            </a:endParaRPr>
          </a:p>
        </p:txBody>
      </p:sp>
      <p:sp>
        <p:nvSpPr>
          <p:cNvPr id="8" name="Titre 9"/>
          <p:cNvSpPr txBox="1">
            <a:spLocks/>
          </p:cNvSpPr>
          <p:nvPr/>
        </p:nvSpPr>
        <p:spPr bwMode="gray">
          <a:xfrm>
            <a:off x="540000" y="0"/>
            <a:ext cx="8064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U</a:t>
            </a:r>
            <a:endParaRPr lang="fr-FR" dirty="0"/>
          </a:p>
        </p:txBody>
      </p:sp>
      <p:sp>
        <p:nvSpPr>
          <p:cNvPr id="9" name="Espace réservé de la date 3"/>
          <p:cNvSpPr txBox="1">
            <a:spLocks/>
          </p:cNvSpPr>
          <p:nvPr/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Date</a:t>
            </a:r>
            <a:endParaRPr lang="fr-FR" dirty="0"/>
          </a:p>
        </p:txBody>
      </p:sp>
      <p:sp>
        <p:nvSpPr>
          <p:cNvPr id="11" name="Espace réservé du numéro de diapositive 5"/>
          <p:cNvSpPr txBox="1">
            <a:spLocks/>
          </p:cNvSpPr>
          <p:nvPr/>
        </p:nvSpPr>
        <p:spPr bwMode="gray">
          <a:xfrm>
            <a:off x="539550" y="6192682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lnSpc>
                <a:spcPct val="90000"/>
              </a:lnSpc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Personnaliser le titre </a:t>
            </a:r>
            <a:r>
              <a:rPr lang="fr-FR" sz="1200" b="1" dirty="0" smtClean="0">
                <a:solidFill>
                  <a:schemeClr val="tx2"/>
                </a:solidFill>
              </a:rPr>
              <a:t/>
            </a:r>
            <a:br>
              <a:rPr lang="fr-FR" sz="1200" b="1" dirty="0" smtClean="0">
                <a:solidFill>
                  <a:schemeClr val="tx2"/>
                </a:solidFill>
              </a:rPr>
            </a:br>
            <a:r>
              <a:rPr lang="fr-FR" sz="1200" b="1" dirty="0" smtClean="0">
                <a:solidFill>
                  <a:schemeClr val="tx2"/>
                </a:solidFill>
              </a:rPr>
              <a:t>de </a:t>
            </a:r>
            <a:r>
              <a:rPr lang="fr-FR" sz="1200" b="1" dirty="0">
                <a:solidFill>
                  <a:schemeClr val="tx2"/>
                </a:solidFill>
              </a:rPr>
              <a:t>la présentation </a:t>
            </a:r>
            <a:r>
              <a:rPr lang="fr-FR" sz="1200" b="1" dirty="0" smtClean="0">
                <a:solidFill>
                  <a:schemeClr val="tx2"/>
                </a:solidFill>
              </a:rPr>
              <a:t/>
            </a:r>
            <a:br>
              <a:rPr lang="fr-FR" sz="1200" b="1" dirty="0" smtClean="0">
                <a:solidFill>
                  <a:schemeClr val="tx2"/>
                </a:solidFill>
              </a:rPr>
            </a:br>
            <a:r>
              <a:rPr lang="fr-FR" sz="1200" b="1" dirty="0" smtClean="0">
                <a:solidFill>
                  <a:schemeClr val="tx2"/>
                </a:solidFill>
              </a:rPr>
              <a:t>en </a:t>
            </a:r>
            <a:r>
              <a:rPr lang="fr-FR" sz="1200" b="1" dirty="0">
                <a:solidFill>
                  <a:schemeClr val="tx2"/>
                </a:solidFill>
              </a:rPr>
              <a:t>bas de page</a:t>
            </a:r>
          </a:p>
          <a:p>
            <a:endParaRPr lang="fr-FR" sz="1200" b="1" dirty="0">
              <a:solidFill>
                <a:schemeClr val="tx2"/>
              </a:solidFill>
            </a:endParaRPr>
          </a:p>
          <a:p>
            <a:r>
              <a:rPr lang="fr-FR" sz="1200" dirty="0">
                <a:solidFill>
                  <a:schemeClr val="tx2"/>
                </a:solidFill>
              </a:rPr>
              <a:t>Personnaliser le bas de page </a:t>
            </a:r>
            <a:r>
              <a:rPr lang="fr-FR" sz="1200" dirty="0" smtClean="0">
                <a:solidFill>
                  <a:schemeClr val="tx2"/>
                </a:solidFill>
              </a:rPr>
              <a:t/>
            </a:r>
            <a:br>
              <a:rPr lang="fr-FR" sz="1200" dirty="0" smtClean="0">
                <a:solidFill>
                  <a:schemeClr val="tx2"/>
                </a:solidFill>
              </a:rPr>
            </a:br>
            <a:r>
              <a:rPr lang="fr-FR" sz="1200" dirty="0" smtClean="0">
                <a:solidFill>
                  <a:schemeClr val="tx2"/>
                </a:solidFill>
              </a:rPr>
              <a:t>avec </a:t>
            </a:r>
            <a:r>
              <a:rPr lang="fr-FR" sz="1200" dirty="0">
                <a:solidFill>
                  <a:schemeClr val="tx2"/>
                </a:solidFill>
              </a:rPr>
              <a:t>le menu </a:t>
            </a:r>
            <a:r>
              <a:rPr lang="fr-FR" sz="1200" dirty="0" smtClean="0">
                <a:solidFill>
                  <a:schemeClr val="tx2"/>
                </a:solidFill>
              </a:rPr>
              <a:t>«</a:t>
            </a:r>
            <a:r>
              <a:rPr lang="fr-FR" sz="1200" dirty="0">
                <a:solidFill>
                  <a:schemeClr val="tx2"/>
                </a:solidFill>
              </a:rPr>
              <a:t> Insertion » / </a:t>
            </a:r>
            <a:r>
              <a:rPr lang="fr-FR" sz="1200" dirty="0" smtClean="0">
                <a:solidFill>
                  <a:schemeClr val="tx2"/>
                </a:solidFill>
              </a:rPr>
              <a:t/>
            </a:r>
            <a:br>
              <a:rPr lang="fr-FR" sz="1200" dirty="0" smtClean="0">
                <a:solidFill>
                  <a:schemeClr val="tx2"/>
                </a:solidFill>
              </a:rPr>
            </a:br>
            <a:r>
              <a:rPr lang="fr-FR" sz="1200" dirty="0" smtClean="0">
                <a:solidFill>
                  <a:schemeClr val="tx2"/>
                </a:solidFill>
              </a:rPr>
              <a:t>«</a:t>
            </a:r>
            <a:r>
              <a:rPr lang="fr-FR" sz="1200" dirty="0">
                <a:solidFill>
                  <a:schemeClr val="tx2"/>
                </a:solidFill>
              </a:rPr>
              <a:t> En-tête </a:t>
            </a:r>
            <a:r>
              <a:rPr lang="fr-FR" sz="1200" dirty="0" smtClean="0">
                <a:solidFill>
                  <a:schemeClr val="tx2"/>
                </a:solidFill>
              </a:rPr>
              <a:t>et </a:t>
            </a:r>
            <a:r>
              <a:rPr lang="fr-FR" sz="1200" dirty="0">
                <a:solidFill>
                  <a:schemeClr val="tx2"/>
                </a:solidFill>
              </a:rPr>
              <a:t>pieds de page </a:t>
            </a:r>
            <a:r>
              <a:rPr lang="fr-FR" sz="1200" dirty="0" smtClean="0">
                <a:solidFill>
                  <a:schemeClr val="tx2"/>
                </a:solidFill>
              </a:rPr>
              <a:t>»</a:t>
            </a:r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14" name="Espace réservé du numéro de diapositive 2"/>
          <p:cNvSpPr txBox="1">
            <a:spLocks/>
          </p:cNvSpPr>
          <p:nvPr/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0DE93A-6C71-914E-B887-96385185B52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5" name="Espace réservé du contenu 4"/>
          <p:cNvSpPr txBox="1">
            <a:spLocks/>
          </p:cNvSpPr>
          <p:nvPr/>
        </p:nvSpPr>
        <p:spPr bwMode="gray">
          <a:xfrm>
            <a:off x="252480" y="1102859"/>
            <a:ext cx="8470757" cy="47866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2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dirty="0" smtClean="0"/>
              <a:t>                  </a:t>
            </a:r>
            <a:r>
              <a:rPr lang="en-US" dirty="0" err="1" smtClean="0"/>
              <a:t>Rapidité</a:t>
            </a:r>
            <a:r>
              <a:rPr lang="en-US" dirty="0" smtClean="0"/>
              <a:t>/  double </a:t>
            </a:r>
            <a:r>
              <a:rPr lang="en-US" dirty="0" err="1" smtClean="0"/>
              <a:t>manipulateur</a:t>
            </a:r>
            <a:r>
              <a:rPr lang="en-US" dirty="0" smtClean="0"/>
              <a:t>/ puissance de </a:t>
            </a:r>
            <a:r>
              <a:rPr lang="en-US" dirty="0" err="1" smtClean="0"/>
              <a:t>refoulement</a:t>
            </a:r>
            <a:endParaRPr lang="en-US" dirty="0" smtClean="0"/>
          </a:p>
        </p:txBody>
      </p:sp>
      <p:sp>
        <p:nvSpPr>
          <p:cNvPr id="22" name="Titre 9"/>
          <p:cNvSpPr txBox="1">
            <a:spLocks/>
          </p:cNvSpPr>
          <p:nvPr/>
        </p:nvSpPr>
        <p:spPr bwMode="gray">
          <a:xfrm>
            <a:off x="540000" y="0"/>
            <a:ext cx="8064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3" name="Espace réservé de la date 3"/>
          <p:cNvSpPr txBox="1">
            <a:spLocks/>
          </p:cNvSpPr>
          <p:nvPr/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Date</a:t>
            </a:r>
            <a:endParaRPr lang="fr-FR" dirty="0"/>
          </a:p>
        </p:txBody>
      </p:sp>
      <p:sp>
        <p:nvSpPr>
          <p:cNvPr id="25" name="Espace réservé du numéro de diapositive 5"/>
          <p:cNvSpPr txBox="1">
            <a:spLocks/>
          </p:cNvSpPr>
          <p:nvPr/>
        </p:nvSpPr>
        <p:spPr bwMode="gray">
          <a:xfrm>
            <a:off x="539550" y="6192682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lnSpc>
                <a:spcPct val="90000"/>
              </a:lnSpc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Personnaliser le titre </a:t>
            </a:r>
            <a:r>
              <a:rPr lang="fr-FR" sz="1200" b="1" dirty="0" smtClean="0">
                <a:solidFill>
                  <a:schemeClr val="tx2"/>
                </a:solidFill>
              </a:rPr>
              <a:t/>
            </a:r>
            <a:br>
              <a:rPr lang="fr-FR" sz="1200" b="1" dirty="0" smtClean="0">
                <a:solidFill>
                  <a:schemeClr val="tx2"/>
                </a:solidFill>
              </a:rPr>
            </a:br>
            <a:r>
              <a:rPr lang="fr-FR" sz="1200" b="1" dirty="0" smtClean="0">
                <a:solidFill>
                  <a:schemeClr val="tx2"/>
                </a:solidFill>
              </a:rPr>
              <a:t>de </a:t>
            </a:r>
            <a:r>
              <a:rPr lang="fr-FR" sz="1200" b="1" dirty="0">
                <a:solidFill>
                  <a:schemeClr val="tx2"/>
                </a:solidFill>
              </a:rPr>
              <a:t>la présentation </a:t>
            </a:r>
            <a:r>
              <a:rPr lang="fr-FR" sz="1200" b="1" dirty="0" smtClean="0">
                <a:solidFill>
                  <a:schemeClr val="tx2"/>
                </a:solidFill>
              </a:rPr>
              <a:t/>
            </a:r>
            <a:br>
              <a:rPr lang="fr-FR" sz="1200" b="1" dirty="0" smtClean="0">
                <a:solidFill>
                  <a:schemeClr val="tx2"/>
                </a:solidFill>
              </a:rPr>
            </a:br>
            <a:r>
              <a:rPr lang="fr-FR" sz="1200" b="1" dirty="0" smtClean="0">
                <a:solidFill>
                  <a:schemeClr val="tx2"/>
                </a:solidFill>
              </a:rPr>
              <a:t>en </a:t>
            </a:r>
            <a:r>
              <a:rPr lang="fr-FR" sz="1200" b="1" dirty="0">
                <a:solidFill>
                  <a:schemeClr val="tx2"/>
                </a:solidFill>
              </a:rPr>
              <a:t>bas de page</a:t>
            </a:r>
          </a:p>
          <a:p>
            <a:endParaRPr lang="fr-FR" sz="1200" b="1" dirty="0">
              <a:solidFill>
                <a:schemeClr val="tx2"/>
              </a:solidFill>
            </a:endParaRPr>
          </a:p>
          <a:p>
            <a:r>
              <a:rPr lang="fr-FR" sz="1200" dirty="0">
                <a:solidFill>
                  <a:schemeClr val="tx2"/>
                </a:solidFill>
              </a:rPr>
              <a:t>Personnaliser le bas de page </a:t>
            </a:r>
            <a:r>
              <a:rPr lang="fr-FR" sz="1200" dirty="0" smtClean="0">
                <a:solidFill>
                  <a:schemeClr val="tx2"/>
                </a:solidFill>
              </a:rPr>
              <a:t/>
            </a:r>
            <a:br>
              <a:rPr lang="fr-FR" sz="1200" dirty="0" smtClean="0">
                <a:solidFill>
                  <a:schemeClr val="tx2"/>
                </a:solidFill>
              </a:rPr>
            </a:br>
            <a:r>
              <a:rPr lang="fr-FR" sz="1200" dirty="0" smtClean="0">
                <a:solidFill>
                  <a:schemeClr val="tx2"/>
                </a:solidFill>
              </a:rPr>
              <a:t>avec </a:t>
            </a:r>
            <a:r>
              <a:rPr lang="fr-FR" sz="1200" dirty="0">
                <a:solidFill>
                  <a:schemeClr val="tx2"/>
                </a:solidFill>
              </a:rPr>
              <a:t>le menu </a:t>
            </a:r>
            <a:r>
              <a:rPr lang="fr-FR" sz="1200" dirty="0" smtClean="0">
                <a:solidFill>
                  <a:schemeClr val="tx2"/>
                </a:solidFill>
              </a:rPr>
              <a:t>«</a:t>
            </a:r>
            <a:r>
              <a:rPr lang="fr-FR" sz="1200" dirty="0">
                <a:solidFill>
                  <a:schemeClr val="tx2"/>
                </a:solidFill>
              </a:rPr>
              <a:t> Insertion » / </a:t>
            </a:r>
            <a:r>
              <a:rPr lang="fr-FR" sz="1200" dirty="0" smtClean="0">
                <a:solidFill>
                  <a:schemeClr val="tx2"/>
                </a:solidFill>
              </a:rPr>
              <a:t/>
            </a:r>
            <a:br>
              <a:rPr lang="fr-FR" sz="1200" dirty="0" smtClean="0">
                <a:solidFill>
                  <a:schemeClr val="tx2"/>
                </a:solidFill>
              </a:rPr>
            </a:br>
            <a:r>
              <a:rPr lang="fr-FR" sz="1200" dirty="0" smtClean="0">
                <a:solidFill>
                  <a:schemeClr val="tx2"/>
                </a:solidFill>
              </a:rPr>
              <a:t>«</a:t>
            </a:r>
            <a:r>
              <a:rPr lang="fr-FR" sz="1200" dirty="0">
                <a:solidFill>
                  <a:schemeClr val="tx2"/>
                </a:solidFill>
              </a:rPr>
              <a:t> En-tête </a:t>
            </a:r>
            <a:r>
              <a:rPr lang="fr-FR" sz="1200" dirty="0" smtClean="0">
                <a:solidFill>
                  <a:schemeClr val="tx2"/>
                </a:solidFill>
              </a:rPr>
              <a:t>et </a:t>
            </a:r>
            <a:r>
              <a:rPr lang="fr-FR" sz="1200" dirty="0">
                <a:solidFill>
                  <a:schemeClr val="tx2"/>
                </a:solidFill>
              </a:rPr>
              <a:t>pieds de page </a:t>
            </a:r>
            <a:r>
              <a:rPr lang="fr-FR" sz="1200" dirty="0" smtClean="0">
                <a:solidFill>
                  <a:schemeClr val="tx2"/>
                </a:solidFill>
              </a:rPr>
              <a:t>»</a:t>
            </a:r>
            <a:endParaRPr lang="fr-FR" sz="1200" dirty="0">
              <a:solidFill>
                <a:schemeClr val="tx2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276871"/>
            <a:ext cx="67532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Espace réservé du numéro de diapositive 2"/>
          <p:cNvSpPr txBox="1">
            <a:spLocks/>
          </p:cNvSpPr>
          <p:nvPr/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0DE93A-6C71-914E-B887-96385185B52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9" name="Espace réservé du contenu 4"/>
          <p:cNvSpPr txBox="1">
            <a:spLocks/>
          </p:cNvSpPr>
          <p:nvPr/>
        </p:nvSpPr>
        <p:spPr bwMode="gray">
          <a:xfrm>
            <a:off x="252480" y="1124744"/>
            <a:ext cx="8470757" cy="47866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2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endParaRPr lang="en-US" dirty="0" smtClean="0"/>
          </a:p>
        </p:txBody>
      </p:sp>
      <p:sp>
        <p:nvSpPr>
          <p:cNvPr id="30" name="ZoneTexte 29"/>
          <p:cNvSpPr txBox="1"/>
          <p:nvPr/>
        </p:nvSpPr>
        <p:spPr>
          <a:xfrm rot="16200000">
            <a:off x="760529" y="3424047"/>
            <a:ext cx="2406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Effort trop </a:t>
            </a:r>
            <a:r>
              <a:rPr lang="en-US" sz="1000" dirty="0" err="1" smtClean="0">
                <a:solidFill>
                  <a:schemeClr val="tx2"/>
                </a:solidFill>
              </a:rPr>
              <a:t>faible</a:t>
            </a:r>
            <a:r>
              <a:rPr lang="en-US" sz="1000" dirty="0" smtClean="0">
                <a:solidFill>
                  <a:schemeClr val="tx2"/>
                </a:solidFill>
              </a:rPr>
              <a:t>, pas de double </a:t>
            </a:r>
            <a:r>
              <a:rPr lang="en-US" sz="1000" dirty="0" err="1" smtClean="0">
                <a:solidFill>
                  <a:schemeClr val="tx2"/>
                </a:solidFill>
              </a:rPr>
              <a:t>manip</a:t>
            </a:r>
            <a:r>
              <a:rPr lang="en-US" sz="1000" dirty="0" smtClean="0">
                <a:solidFill>
                  <a:schemeClr val="tx2"/>
                </a:solidFill>
              </a:rPr>
              <a:t>, </a:t>
            </a:r>
          </a:p>
          <a:p>
            <a:r>
              <a:rPr lang="en-US" sz="1000" dirty="0" smtClean="0">
                <a:solidFill>
                  <a:schemeClr val="tx2"/>
                </a:solidFill>
              </a:rPr>
              <a:t>cadence </a:t>
            </a:r>
            <a:r>
              <a:rPr lang="en-US" sz="1000" dirty="0" err="1" smtClean="0">
                <a:solidFill>
                  <a:schemeClr val="tx2"/>
                </a:solidFill>
              </a:rPr>
              <a:t>très</a:t>
            </a:r>
            <a:r>
              <a:rPr lang="en-US" sz="1000" dirty="0" smtClean="0">
                <a:solidFill>
                  <a:schemeClr val="tx2"/>
                </a:solidFill>
              </a:rPr>
              <a:t> </a:t>
            </a:r>
            <a:r>
              <a:rPr lang="en-US" sz="1000" dirty="0" err="1" smtClean="0">
                <a:solidFill>
                  <a:schemeClr val="tx2"/>
                </a:solidFill>
              </a:rPr>
              <a:t>faible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 rot="16200000">
            <a:off x="1766209" y="2503929"/>
            <a:ext cx="18352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Effort  </a:t>
            </a:r>
            <a:r>
              <a:rPr lang="en-US" sz="1000" dirty="0" err="1" smtClean="0">
                <a:solidFill>
                  <a:schemeClr val="tx2"/>
                </a:solidFill>
              </a:rPr>
              <a:t>adapté</a:t>
            </a:r>
            <a:r>
              <a:rPr lang="en-US" sz="1000" dirty="0" smtClean="0">
                <a:solidFill>
                  <a:schemeClr val="tx2"/>
                </a:solidFill>
              </a:rPr>
              <a:t>, cadence &lt; 50 cps/</a:t>
            </a:r>
            <a:r>
              <a:rPr lang="en-US" sz="1000" dirty="0" err="1" smtClean="0">
                <a:solidFill>
                  <a:schemeClr val="tx2"/>
                </a:solidFill>
              </a:rPr>
              <a:t>mn</a:t>
            </a:r>
            <a:r>
              <a:rPr lang="en-US" sz="1000" dirty="0" smtClean="0">
                <a:solidFill>
                  <a:schemeClr val="tx2"/>
                </a:solidFill>
              </a:rPr>
              <a:t>, pas de double </a:t>
            </a:r>
            <a:r>
              <a:rPr lang="en-US" sz="1000" dirty="0" err="1" smtClean="0">
                <a:solidFill>
                  <a:schemeClr val="tx2"/>
                </a:solidFill>
              </a:rPr>
              <a:t>manipulateur</a:t>
            </a:r>
            <a:endParaRPr lang="en-US" sz="1000" dirty="0" smtClean="0">
              <a:solidFill>
                <a:schemeClr val="tx2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 rot="16200000">
            <a:off x="2414135" y="2422676"/>
            <a:ext cx="1997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Effort  </a:t>
            </a:r>
            <a:r>
              <a:rPr lang="en-US" sz="1000" dirty="0" err="1" smtClean="0">
                <a:solidFill>
                  <a:schemeClr val="tx2"/>
                </a:solidFill>
              </a:rPr>
              <a:t>adapté</a:t>
            </a:r>
            <a:r>
              <a:rPr lang="en-US" sz="1000" dirty="0" smtClean="0">
                <a:solidFill>
                  <a:schemeClr val="tx2"/>
                </a:solidFill>
              </a:rPr>
              <a:t>, cadence &lt; 50 cps/</a:t>
            </a:r>
            <a:r>
              <a:rPr lang="en-US" sz="1000" dirty="0" err="1" smtClean="0">
                <a:solidFill>
                  <a:schemeClr val="tx2"/>
                </a:solidFill>
              </a:rPr>
              <a:t>mn</a:t>
            </a:r>
            <a:r>
              <a:rPr lang="en-US" sz="1000" dirty="0" smtClean="0">
                <a:solidFill>
                  <a:schemeClr val="tx2"/>
                </a:solidFill>
              </a:rPr>
              <a:t>, pas de double </a:t>
            </a:r>
            <a:r>
              <a:rPr lang="en-US" sz="1000" dirty="0" err="1" smtClean="0">
                <a:solidFill>
                  <a:schemeClr val="tx2"/>
                </a:solidFill>
              </a:rPr>
              <a:t>manipulateur</a:t>
            </a:r>
            <a:r>
              <a:rPr lang="en-US" sz="1000" dirty="0" smtClean="0">
                <a:solidFill>
                  <a:schemeClr val="tx2"/>
                </a:solidFill>
              </a:rPr>
              <a:t>, fours </a:t>
            </a:r>
            <a:r>
              <a:rPr lang="en-US" sz="1000" dirty="0" err="1" smtClean="0">
                <a:solidFill>
                  <a:schemeClr val="tx2"/>
                </a:solidFill>
              </a:rPr>
              <a:t>inadaptés</a:t>
            </a:r>
            <a:endParaRPr lang="en-US" sz="1000" dirty="0" smtClean="0">
              <a:solidFill>
                <a:schemeClr val="tx2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 rot="16200000">
            <a:off x="4126882" y="1636936"/>
            <a:ext cx="13100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Effort  trop </a:t>
            </a:r>
            <a:r>
              <a:rPr lang="en-US" sz="1000" dirty="0" err="1" smtClean="0">
                <a:solidFill>
                  <a:schemeClr val="tx2"/>
                </a:solidFill>
              </a:rPr>
              <a:t>faible</a:t>
            </a:r>
            <a:r>
              <a:rPr lang="en-US" sz="1000" dirty="0" smtClean="0">
                <a:solidFill>
                  <a:schemeClr val="tx2"/>
                </a:solidFill>
              </a:rPr>
              <a:t>, cadence &lt; 80 cps/</a:t>
            </a:r>
            <a:r>
              <a:rPr lang="en-US" sz="1000" dirty="0" err="1" smtClean="0">
                <a:solidFill>
                  <a:schemeClr val="tx2"/>
                </a:solidFill>
              </a:rPr>
              <a:t>mn</a:t>
            </a:r>
            <a:r>
              <a:rPr lang="en-US" sz="1000" dirty="0" smtClean="0">
                <a:solidFill>
                  <a:schemeClr val="tx2"/>
                </a:solidFill>
              </a:rPr>
              <a:t>, pas de double </a:t>
            </a:r>
            <a:r>
              <a:rPr lang="en-US" sz="1000" dirty="0" err="1" smtClean="0">
                <a:solidFill>
                  <a:schemeClr val="tx2"/>
                </a:solidFill>
              </a:rPr>
              <a:t>manipulateur</a:t>
            </a:r>
            <a:endParaRPr lang="en-US" sz="1000" dirty="0" smtClean="0">
              <a:solidFill>
                <a:schemeClr val="tx2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 rot="16200000">
            <a:off x="4702946" y="3082031"/>
            <a:ext cx="1454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Effort  trop </a:t>
            </a:r>
            <a:r>
              <a:rPr lang="en-US" sz="1000" dirty="0" err="1" smtClean="0">
                <a:solidFill>
                  <a:schemeClr val="tx2"/>
                </a:solidFill>
              </a:rPr>
              <a:t>faible</a:t>
            </a:r>
            <a:r>
              <a:rPr lang="en-US" sz="1000" dirty="0" smtClean="0">
                <a:solidFill>
                  <a:schemeClr val="tx2"/>
                </a:solidFill>
              </a:rPr>
              <a:t>, cadence &lt; 50 cps/</a:t>
            </a:r>
            <a:r>
              <a:rPr lang="en-US" sz="1000" dirty="0" err="1" smtClean="0">
                <a:solidFill>
                  <a:schemeClr val="tx2"/>
                </a:solidFill>
              </a:rPr>
              <a:t>mn</a:t>
            </a:r>
            <a:r>
              <a:rPr lang="en-US" sz="1000" dirty="0" smtClean="0">
                <a:solidFill>
                  <a:schemeClr val="tx2"/>
                </a:solidFill>
              </a:rPr>
              <a:t>, pas de double </a:t>
            </a:r>
            <a:r>
              <a:rPr lang="en-US" sz="1000" dirty="0" err="1" smtClean="0">
                <a:solidFill>
                  <a:schemeClr val="tx2"/>
                </a:solidFill>
              </a:rPr>
              <a:t>manipulateur</a:t>
            </a:r>
            <a:endParaRPr lang="en-US" sz="1000" dirty="0" smtClean="0">
              <a:solidFill>
                <a:schemeClr val="tx2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79512" y="2492896"/>
            <a:ext cx="14574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2"/>
                </a:solidFill>
              </a:rPr>
              <a:t>CHARGE PLT 2021</a:t>
            </a:r>
          </a:p>
          <a:p>
            <a:r>
              <a:rPr lang="en-US" sz="1100" b="1" dirty="0" smtClean="0">
                <a:solidFill>
                  <a:schemeClr val="tx2"/>
                </a:solidFill>
              </a:rPr>
              <a:t>(</a:t>
            </a:r>
            <a:r>
              <a:rPr lang="en-US" sz="1100" b="1" dirty="0" err="1" smtClean="0">
                <a:solidFill>
                  <a:schemeClr val="tx2"/>
                </a:solidFill>
              </a:rPr>
              <a:t>Heures</a:t>
            </a:r>
            <a:r>
              <a:rPr lang="en-US" sz="1100" b="1" dirty="0" smtClean="0">
                <a:solidFill>
                  <a:schemeClr val="tx2"/>
                </a:solidFill>
              </a:rPr>
              <a:t>/an)</a:t>
            </a:r>
            <a:endParaRPr lang="en-US" sz="1100" b="1" dirty="0">
              <a:solidFill>
                <a:schemeClr val="tx2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37311"/>
            <a:ext cx="828092" cy="41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22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stratégie en 4 axes 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FA6414"/>
                </a:solidFill>
              </a:rPr>
              <a:pPr/>
              <a:t>18</a:t>
            </a:fld>
            <a:endParaRPr lang="fr-FR" dirty="0">
              <a:solidFill>
                <a:srgbClr val="FA6414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44006" y="211891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tx2"/>
                </a:solidFill>
              </a:rPr>
              <a:t>Elargir notre base client</a:t>
            </a:r>
            <a:endParaRPr lang="fr-FR" sz="1600" b="1" dirty="0">
              <a:solidFill>
                <a:schemeClr val="tx2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222408" y="4725433"/>
            <a:ext cx="2088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</a:rPr>
              <a:t>Se positionner sur le Titane </a:t>
            </a:r>
            <a:r>
              <a:rPr lang="fr-FR" sz="1600" b="1" dirty="0" smtClean="0">
                <a:solidFill>
                  <a:schemeClr val="tx2"/>
                </a:solidFill>
              </a:rPr>
              <a:t>Premium </a:t>
            </a:r>
            <a:r>
              <a:rPr lang="fr-FR" sz="1600" b="1" dirty="0" err="1" smtClean="0">
                <a:solidFill>
                  <a:schemeClr val="tx2"/>
                </a:solidFill>
              </a:rPr>
              <a:t>Quality</a:t>
            </a:r>
            <a:r>
              <a:rPr lang="fr-FR" sz="1600" b="1" dirty="0" smtClean="0">
                <a:solidFill>
                  <a:schemeClr val="tx2"/>
                </a:solidFill>
              </a:rPr>
              <a:t> et 10-2-3</a:t>
            </a:r>
            <a:endParaRPr lang="fr-FR" sz="1600" b="1" dirty="0">
              <a:solidFill>
                <a:schemeClr val="tx2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067136" y="4848545"/>
            <a:ext cx="208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</a:rPr>
              <a:t>D</a:t>
            </a:r>
            <a:r>
              <a:rPr lang="fr-FR" sz="1600" b="1" dirty="0" smtClean="0">
                <a:solidFill>
                  <a:schemeClr val="tx2"/>
                </a:solidFill>
              </a:rPr>
              <a:t>évelopper les </a:t>
            </a:r>
            <a:r>
              <a:rPr lang="fr-FR" sz="1600" b="1" dirty="0" err="1" smtClean="0">
                <a:solidFill>
                  <a:schemeClr val="tx2"/>
                </a:solidFill>
              </a:rPr>
              <a:t>SuperAlliages</a:t>
            </a:r>
            <a:endParaRPr lang="fr-FR" sz="1600" b="1" dirty="0">
              <a:solidFill>
                <a:schemeClr val="tx2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539617" y="214969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2"/>
                </a:solidFill>
              </a:rPr>
              <a:t>Horizon 2019 - 2022</a:t>
            </a:r>
            <a:endParaRPr lang="fr-FR" sz="1400" b="1" dirty="0">
              <a:solidFill>
                <a:schemeClr val="tx2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11246" y="3769294"/>
            <a:ext cx="696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2"/>
                </a:solidFill>
              </a:rPr>
              <a:t>Utiliser la presse dans sa zone de capacité optimale et </a:t>
            </a:r>
            <a:r>
              <a:rPr lang="fr-FR" sz="1400" b="1" dirty="0" err="1" smtClean="0">
                <a:solidFill>
                  <a:schemeClr val="tx2"/>
                </a:solidFill>
              </a:rPr>
              <a:t>différentiante</a:t>
            </a:r>
            <a:r>
              <a:rPr lang="fr-FR" sz="1400" b="1" dirty="0">
                <a:solidFill>
                  <a:schemeClr val="tx2"/>
                </a:solidFill>
              </a:rPr>
              <a:t> </a:t>
            </a:r>
            <a:r>
              <a:rPr lang="fr-FR" sz="1400" b="1" dirty="0" smtClean="0">
                <a:solidFill>
                  <a:schemeClr val="tx2"/>
                </a:solidFill>
              </a:rPr>
              <a:t>&gt; 3000 to  </a:t>
            </a:r>
            <a:endParaRPr lang="fr-FR" sz="1400" b="1" dirty="0">
              <a:solidFill>
                <a:schemeClr val="tx2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995127" y="2101581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tx2"/>
                </a:solidFill>
              </a:rPr>
              <a:t>Elargir la gamme produit</a:t>
            </a:r>
            <a:endParaRPr lang="fr-FR" sz="1600" b="1" dirty="0">
              <a:solidFill>
                <a:schemeClr val="tx2"/>
              </a:solidFill>
            </a:endParaRP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321" y="2864069"/>
            <a:ext cx="1197812" cy="59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80" y="1053100"/>
            <a:ext cx="1382554" cy="145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3563888" y="4821451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2"/>
                </a:solidFill>
              </a:rPr>
              <a:t>Horizon 2019 - 2024</a:t>
            </a:r>
            <a:endParaRPr lang="fr-FR" sz="1400" b="1" dirty="0">
              <a:solidFill>
                <a:schemeClr val="tx2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27430" y="1729100"/>
            <a:ext cx="2583209" cy="1196485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/>
          <a:p>
            <a:pPr lvl="0" algn="ctr">
              <a:buClr>
                <a:srgbClr val="F57E1B"/>
              </a:buClr>
            </a:pP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696268" y="1729129"/>
            <a:ext cx="2583209" cy="1196485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/>
          <a:p>
            <a:pPr lvl="0" algn="ctr">
              <a:buClr>
                <a:srgbClr val="F57E1B"/>
              </a:buClr>
            </a:pP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68525" y="4484818"/>
            <a:ext cx="2583209" cy="1196485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/>
          <a:p>
            <a:pPr lvl="0" algn="ctr">
              <a:buClr>
                <a:srgbClr val="F57E1B"/>
              </a:buClr>
            </a:pP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720752" y="4542689"/>
            <a:ext cx="2583209" cy="1196485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/>
          <a:p>
            <a:pPr lvl="0" algn="ctr">
              <a:buClr>
                <a:srgbClr val="F57E1B"/>
              </a:buClr>
            </a:pP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37311"/>
            <a:ext cx="828092" cy="41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7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7500"/>
          <a:stretch>
            <a:fillRect/>
          </a:stretch>
        </p:blipFill>
        <p:spPr/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O6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Titre de la présentation - 00/00/00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7"/>
          </p:nvPr>
        </p:nvSpPr>
        <p:spPr>
          <a:xfrm>
            <a:off x="540000" y="2631600"/>
            <a:ext cx="5904208" cy="3095625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MARCHES ET DEVELOPPEMENT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 dirty="0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9720000" y="0"/>
            <a:ext cx="2700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Insertion des visuels en arrière-plan pour les ouvertures de chapitre</a:t>
            </a:r>
          </a:p>
          <a:p>
            <a:endParaRPr lang="fr-FR" sz="1200" b="1" dirty="0">
              <a:solidFill>
                <a:schemeClr val="tx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fr-FR" sz="1000" dirty="0" smtClean="0">
                <a:solidFill>
                  <a:schemeClr val="tx2"/>
                </a:solidFill>
              </a:rPr>
              <a:t>Supprimer le visuel en place.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000" dirty="0" smtClean="0">
                <a:solidFill>
                  <a:schemeClr val="tx2"/>
                </a:solidFill>
              </a:rPr>
              <a:t>Sélectionner </a:t>
            </a:r>
            <a:r>
              <a:rPr lang="fr-FR" sz="1000" dirty="0">
                <a:solidFill>
                  <a:schemeClr val="tx2"/>
                </a:solidFill>
              </a:rPr>
              <a:t>l’icône pour insérer une image,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000" dirty="0">
                <a:solidFill>
                  <a:schemeClr val="tx2"/>
                </a:solidFill>
              </a:rPr>
              <a:t>Disposer l’image en arrière </a:t>
            </a:r>
            <a:r>
              <a:rPr lang="fr-FR" sz="1000" dirty="0" smtClean="0">
                <a:solidFill>
                  <a:schemeClr val="tx2"/>
                </a:solidFill>
              </a:rPr>
              <a:t>plan.</a:t>
            </a:r>
            <a:endParaRPr lang="fr-FR" sz="1000" dirty="0">
              <a:solidFill>
                <a:schemeClr val="tx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fr-FR" sz="1000" dirty="0">
                <a:solidFill>
                  <a:schemeClr val="tx2"/>
                </a:solidFill>
              </a:rPr>
              <a:t>(Sélectionner l’image avec le bouton droit de la souris / Mettre à l’arrière plan</a:t>
            </a:r>
            <a:r>
              <a:rPr lang="fr-FR" sz="1000" dirty="0" smtClean="0">
                <a:solidFill>
                  <a:schemeClr val="tx2"/>
                </a:solidFill>
              </a:rPr>
              <a:t>).</a:t>
            </a:r>
            <a:endParaRPr lang="fr-FR" sz="1000" dirty="0">
              <a:solidFill>
                <a:schemeClr val="tx2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37311"/>
            <a:ext cx="828092" cy="41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7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532948" cy="1024348"/>
          </a:xfrm>
        </p:spPr>
        <p:txBody>
          <a:bodyPr/>
          <a:lstStyle/>
          <a:p>
            <a:pPr lvl="0"/>
            <a:r>
              <a:rPr lang="fr-FR" sz="1800" b="0" dirty="0" smtClean="0"/>
              <a:t>          Merci </a:t>
            </a:r>
            <a:r>
              <a:rPr lang="fr-FR" sz="1800" b="0" dirty="0"/>
              <a:t>d’être attentifs à la présentation des consignes de sécurité 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1412776"/>
            <a:ext cx="5400000" cy="676330"/>
          </a:xfrm>
        </p:spPr>
        <p:txBody>
          <a:bodyPr/>
          <a:lstStyle/>
          <a:p>
            <a:r>
              <a:rPr lang="fr-FR" dirty="0" smtClean="0"/>
              <a:t>MINUTE SECURITE 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6" y="1196752"/>
            <a:ext cx="1800200" cy="89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5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971" y="1976090"/>
            <a:ext cx="4516521" cy="314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Personnaliser le titre </a:t>
            </a:r>
            <a:r>
              <a:rPr lang="fr-FR" sz="1200" b="1" dirty="0" smtClean="0">
                <a:solidFill>
                  <a:schemeClr val="tx2"/>
                </a:solidFill>
              </a:rPr>
              <a:t/>
            </a:r>
            <a:br>
              <a:rPr lang="fr-FR" sz="1200" b="1" dirty="0" smtClean="0">
                <a:solidFill>
                  <a:schemeClr val="tx2"/>
                </a:solidFill>
              </a:rPr>
            </a:br>
            <a:r>
              <a:rPr lang="fr-FR" sz="1200" b="1" dirty="0" smtClean="0">
                <a:solidFill>
                  <a:schemeClr val="tx2"/>
                </a:solidFill>
              </a:rPr>
              <a:t>de </a:t>
            </a:r>
            <a:r>
              <a:rPr lang="fr-FR" sz="1200" b="1" dirty="0">
                <a:solidFill>
                  <a:schemeClr val="tx2"/>
                </a:solidFill>
              </a:rPr>
              <a:t>la présentation </a:t>
            </a:r>
            <a:r>
              <a:rPr lang="fr-FR" sz="1200" b="1" dirty="0" smtClean="0">
                <a:solidFill>
                  <a:schemeClr val="tx2"/>
                </a:solidFill>
              </a:rPr>
              <a:t/>
            </a:r>
            <a:br>
              <a:rPr lang="fr-FR" sz="1200" b="1" dirty="0" smtClean="0">
                <a:solidFill>
                  <a:schemeClr val="tx2"/>
                </a:solidFill>
              </a:rPr>
            </a:br>
            <a:r>
              <a:rPr lang="fr-FR" sz="1200" b="1" dirty="0" smtClean="0">
                <a:solidFill>
                  <a:schemeClr val="tx2"/>
                </a:solidFill>
              </a:rPr>
              <a:t>en </a:t>
            </a:r>
            <a:r>
              <a:rPr lang="fr-FR" sz="1200" b="1" dirty="0">
                <a:solidFill>
                  <a:schemeClr val="tx2"/>
                </a:solidFill>
              </a:rPr>
              <a:t>bas de page</a:t>
            </a:r>
          </a:p>
          <a:p>
            <a:endParaRPr lang="fr-FR" sz="1200" b="1" dirty="0">
              <a:solidFill>
                <a:schemeClr val="tx2"/>
              </a:solidFill>
            </a:endParaRPr>
          </a:p>
          <a:p>
            <a:r>
              <a:rPr lang="fr-FR" sz="1200" dirty="0">
                <a:solidFill>
                  <a:schemeClr val="tx2"/>
                </a:solidFill>
              </a:rPr>
              <a:t>Personnaliser le bas de page </a:t>
            </a:r>
            <a:r>
              <a:rPr lang="fr-FR" sz="1200" dirty="0" smtClean="0">
                <a:solidFill>
                  <a:schemeClr val="tx2"/>
                </a:solidFill>
              </a:rPr>
              <a:t/>
            </a:r>
            <a:br>
              <a:rPr lang="fr-FR" sz="1200" dirty="0" smtClean="0">
                <a:solidFill>
                  <a:schemeClr val="tx2"/>
                </a:solidFill>
              </a:rPr>
            </a:br>
            <a:r>
              <a:rPr lang="fr-FR" sz="1200" dirty="0" smtClean="0">
                <a:solidFill>
                  <a:schemeClr val="tx2"/>
                </a:solidFill>
              </a:rPr>
              <a:t>avec </a:t>
            </a:r>
            <a:r>
              <a:rPr lang="fr-FR" sz="1200" dirty="0">
                <a:solidFill>
                  <a:schemeClr val="tx2"/>
                </a:solidFill>
              </a:rPr>
              <a:t>le menu </a:t>
            </a:r>
            <a:r>
              <a:rPr lang="fr-FR" sz="1200" dirty="0" smtClean="0">
                <a:solidFill>
                  <a:schemeClr val="tx2"/>
                </a:solidFill>
              </a:rPr>
              <a:t>«</a:t>
            </a:r>
            <a:r>
              <a:rPr lang="fr-FR" sz="1200" dirty="0">
                <a:solidFill>
                  <a:schemeClr val="tx2"/>
                </a:solidFill>
              </a:rPr>
              <a:t> Insertion » / </a:t>
            </a:r>
            <a:r>
              <a:rPr lang="fr-FR" sz="1200" dirty="0" smtClean="0">
                <a:solidFill>
                  <a:schemeClr val="tx2"/>
                </a:solidFill>
              </a:rPr>
              <a:t/>
            </a:r>
            <a:br>
              <a:rPr lang="fr-FR" sz="1200" dirty="0" smtClean="0">
                <a:solidFill>
                  <a:schemeClr val="tx2"/>
                </a:solidFill>
              </a:rPr>
            </a:br>
            <a:r>
              <a:rPr lang="fr-FR" sz="1200" dirty="0" smtClean="0">
                <a:solidFill>
                  <a:schemeClr val="tx2"/>
                </a:solidFill>
              </a:rPr>
              <a:t>«</a:t>
            </a:r>
            <a:r>
              <a:rPr lang="fr-FR" sz="1200" dirty="0">
                <a:solidFill>
                  <a:schemeClr val="tx2"/>
                </a:solidFill>
              </a:rPr>
              <a:t> En-tête </a:t>
            </a:r>
            <a:r>
              <a:rPr lang="fr-FR" sz="1200" dirty="0" smtClean="0">
                <a:solidFill>
                  <a:schemeClr val="tx2"/>
                </a:solidFill>
              </a:rPr>
              <a:t>et </a:t>
            </a:r>
            <a:r>
              <a:rPr lang="fr-FR" sz="1200" dirty="0">
                <a:solidFill>
                  <a:schemeClr val="tx2"/>
                </a:solidFill>
              </a:rPr>
              <a:t>pieds de page </a:t>
            </a:r>
            <a:r>
              <a:rPr lang="fr-FR" sz="1200" dirty="0" smtClean="0">
                <a:solidFill>
                  <a:schemeClr val="tx2"/>
                </a:solidFill>
              </a:rPr>
              <a:t>»</a:t>
            </a:r>
            <a:endParaRPr lang="fr-FR" sz="1200" dirty="0">
              <a:solidFill>
                <a:schemeClr val="tx2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37311"/>
            <a:ext cx="828092" cy="41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re 6"/>
          <p:cNvSpPr>
            <a:spLocks noGrp="1"/>
          </p:cNvSpPr>
          <p:nvPr>
            <p:ph type="title"/>
          </p:nvPr>
        </p:nvSpPr>
        <p:spPr>
          <a:xfrm>
            <a:off x="461685" y="1081800"/>
            <a:ext cx="8064000" cy="282471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 </a:t>
            </a:r>
            <a:r>
              <a:rPr lang="fr-FR" sz="2000" dirty="0">
                <a:solidFill>
                  <a:srgbClr val="F57E1B"/>
                </a:solidFill>
                <a:latin typeface="+mn-lt"/>
                <a:ea typeface="+mn-ea"/>
                <a:cs typeface="+mn-cs"/>
              </a:rPr>
              <a:t>Opportunités de croissance </a:t>
            </a:r>
          </a:p>
        </p:txBody>
      </p:sp>
      <p:sp>
        <p:nvSpPr>
          <p:cNvPr id="16" name="Titre 3"/>
          <p:cNvSpPr txBox="1">
            <a:spLocks/>
          </p:cNvSpPr>
          <p:nvPr/>
        </p:nvSpPr>
        <p:spPr bwMode="gray">
          <a:xfrm>
            <a:off x="539552" y="274638"/>
            <a:ext cx="7308928" cy="4616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952" y="2688976"/>
            <a:ext cx="1615237" cy="122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8" descr="Afficher l'image d'origin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52" y="2160816"/>
            <a:ext cx="1820510" cy="33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94" y="4431740"/>
            <a:ext cx="1208598" cy="55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64" y="4039963"/>
            <a:ext cx="1354526" cy="26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>
            <a:endCxn id="17" idx="3"/>
          </p:cNvCxnSpPr>
          <p:nvPr/>
        </p:nvCxnSpPr>
        <p:spPr>
          <a:xfrm flipH="1">
            <a:off x="2307189" y="3302168"/>
            <a:ext cx="2696859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79512" y="144600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57E1B"/>
                </a:solidFill>
              </a:rPr>
              <a:t>Développement Extrusion</a:t>
            </a:r>
          </a:p>
          <a:p>
            <a:r>
              <a:rPr lang="fr-FR" b="1" dirty="0">
                <a:solidFill>
                  <a:srgbClr val="F57E1B"/>
                </a:solidFill>
              </a:rPr>
              <a:t> Airbus et autres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03541" y="5121398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b="1" i="1" dirty="0" smtClean="0">
                <a:solidFill>
                  <a:schemeClr val="tx2"/>
                </a:solidFill>
              </a:rPr>
              <a:t>2019: 100 à 150 tonnes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b="1" i="1" dirty="0" smtClean="0">
                <a:solidFill>
                  <a:schemeClr val="tx2"/>
                </a:solidFill>
              </a:rPr>
              <a:t>Lingots UKTMP et EcoTi  </a:t>
            </a:r>
            <a:endParaRPr lang="fr-FR" sz="1400" b="1" i="1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67644" y="144825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57E1B"/>
                </a:solidFill>
              </a:rPr>
              <a:t>Développement tôles Airbus et autres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723513" y="5303683"/>
            <a:ext cx="393177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285750">
              <a:buFont typeface="Wingdings" panose="05000000000000000000" pitchFamily="2" charset="2"/>
              <a:buChar char="Ø"/>
            </a:pPr>
            <a:r>
              <a:rPr lang="fr-FR" sz="1400" b="1" i="1" dirty="0">
                <a:solidFill>
                  <a:schemeClr val="tx2"/>
                </a:solidFill>
              </a:rPr>
              <a:t>2019  30 </a:t>
            </a:r>
            <a:r>
              <a:rPr lang="fr-FR" sz="1400" b="1" i="1" dirty="0" smtClean="0">
                <a:solidFill>
                  <a:schemeClr val="tx2"/>
                </a:solidFill>
              </a:rPr>
              <a:t>tonnes</a:t>
            </a:r>
            <a:endParaRPr lang="fr-FR" sz="1400" b="1" i="1" dirty="0">
              <a:solidFill>
                <a:schemeClr val="tx2"/>
              </a:solidFill>
            </a:endParaRPr>
          </a:p>
          <a:p>
            <a:pPr marL="114300" indent="-285750">
              <a:buFont typeface="Wingdings" panose="05000000000000000000" pitchFamily="2" charset="2"/>
              <a:buChar char="Ø"/>
            </a:pPr>
            <a:r>
              <a:rPr lang="fr-FR" sz="1400" b="1" i="1" dirty="0">
                <a:solidFill>
                  <a:schemeClr val="tx2"/>
                </a:solidFill>
              </a:rPr>
              <a:t>500 à 800 </a:t>
            </a:r>
            <a:r>
              <a:rPr lang="fr-FR" sz="1400" b="1" i="1" dirty="0" smtClean="0">
                <a:solidFill>
                  <a:schemeClr val="tx2"/>
                </a:solidFill>
              </a:rPr>
              <a:t>tonnes  </a:t>
            </a:r>
            <a:r>
              <a:rPr lang="fr-FR" sz="1400" b="1" i="1" dirty="0">
                <a:solidFill>
                  <a:schemeClr val="tx2"/>
                </a:solidFill>
              </a:rPr>
              <a:t>à partir de </a:t>
            </a:r>
            <a:r>
              <a:rPr lang="fr-FR" sz="1400" b="1" i="1" dirty="0" smtClean="0">
                <a:solidFill>
                  <a:schemeClr val="tx2"/>
                </a:solidFill>
              </a:rPr>
              <a:t>2021</a:t>
            </a:r>
          </a:p>
          <a:p>
            <a:pPr marL="114300" indent="-285750">
              <a:buFont typeface="Wingdings" panose="05000000000000000000" pitchFamily="2" charset="2"/>
              <a:buChar char="Ø"/>
            </a:pPr>
            <a:r>
              <a:rPr lang="fr-FR" sz="1400" b="1" i="1" dirty="0" smtClean="0">
                <a:solidFill>
                  <a:schemeClr val="tx2"/>
                </a:solidFill>
              </a:rPr>
              <a:t>Lingots UKTMP et EcoTi</a:t>
            </a:r>
            <a:endParaRPr lang="fr-FR" sz="1400" b="1" i="1" dirty="0">
              <a:solidFill>
                <a:schemeClr val="tx2"/>
              </a:solidFill>
            </a:endParaRPr>
          </a:p>
          <a:p>
            <a:endParaRPr lang="fr-FR" sz="900" dirty="0">
              <a:solidFill>
                <a:schemeClr val="tx2"/>
              </a:solidFill>
            </a:endParaRPr>
          </a:p>
          <a:p>
            <a:endParaRPr lang="fr-FR" sz="900" dirty="0" smtClean="0">
              <a:solidFill>
                <a:schemeClr val="tx2"/>
              </a:solidFill>
            </a:endParaRPr>
          </a:p>
          <a:p>
            <a:endParaRPr lang="fr-FR" sz="900" dirty="0">
              <a:solidFill>
                <a:schemeClr val="tx2"/>
              </a:solidFill>
            </a:endParaRPr>
          </a:p>
        </p:txBody>
      </p:sp>
      <p:sp>
        <p:nvSpPr>
          <p:cNvPr id="19" name="Titre 3"/>
          <p:cNvSpPr txBox="1">
            <a:spLocks/>
          </p:cNvSpPr>
          <p:nvPr/>
        </p:nvSpPr>
        <p:spPr bwMode="gray">
          <a:xfrm>
            <a:off x="703704" y="344719"/>
            <a:ext cx="7308928" cy="4616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MARCHES ET DEVELOPPEMENT CLIENTS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197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Personnaliser le titre </a:t>
            </a:r>
            <a:r>
              <a:rPr lang="fr-FR" sz="1200" b="1" dirty="0" smtClean="0">
                <a:solidFill>
                  <a:schemeClr val="tx2"/>
                </a:solidFill>
              </a:rPr>
              <a:t/>
            </a:r>
            <a:br>
              <a:rPr lang="fr-FR" sz="1200" b="1" dirty="0" smtClean="0">
                <a:solidFill>
                  <a:schemeClr val="tx2"/>
                </a:solidFill>
              </a:rPr>
            </a:br>
            <a:r>
              <a:rPr lang="fr-FR" sz="1200" b="1" dirty="0" smtClean="0">
                <a:solidFill>
                  <a:schemeClr val="tx2"/>
                </a:solidFill>
              </a:rPr>
              <a:t>de </a:t>
            </a:r>
            <a:r>
              <a:rPr lang="fr-FR" sz="1200" b="1" dirty="0">
                <a:solidFill>
                  <a:schemeClr val="tx2"/>
                </a:solidFill>
              </a:rPr>
              <a:t>la présentation </a:t>
            </a:r>
            <a:r>
              <a:rPr lang="fr-FR" sz="1200" b="1" dirty="0" smtClean="0">
                <a:solidFill>
                  <a:schemeClr val="tx2"/>
                </a:solidFill>
              </a:rPr>
              <a:t/>
            </a:r>
            <a:br>
              <a:rPr lang="fr-FR" sz="1200" b="1" dirty="0" smtClean="0">
                <a:solidFill>
                  <a:schemeClr val="tx2"/>
                </a:solidFill>
              </a:rPr>
            </a:br>
            <a:r>
              <a:rPr lang="fr-FR" sz="1200" b="1" dirty="0" smtClean="0">
                <a:solidFill>
                  <a:schemeClr val="tx2"/>
                </a:solidFill>
              </a:rPr>
              <a:t>en </a:t>
            </a:r>
            <a:r>
              <a:rPr lang="fr-FR" sz="1200" b="1" dirty="0">
                <a:solidFill>
                  <a:schemeClr val="tx2"/>
                </a:solidFill>
              </a:rPr>
              <a:t>bas de page</a:t>
            </a:r>
          </a:p>
          <a:p>
            <a:endParaRPr lang="fr-FR" sz="1200" b="1" dirty="0">
              <a:solidFill>
                <a:schemeClr val="tx2"/>
              </a:solidFill>
            </a:endParaRPr>
          </a:p>
          <a:p>
            <a:r>
              <a:rPr lang="fr-FR" sz="1200" dirty="0">
                <a:solidFill>
                  <a:schemeClr val="tx2"/>
                </a:solidFill>
              </a:rPr>
              <a:t>Personnaliser le bas de page </a:t>
            </a:r>
            <a:r>
              <a:rPr lang="fr-FR" sz="1200" dirty="0" smtClean="0">
                <a:solidFill>
                  <a:schemeClr val="tx2"/>
                </a:solidFill>
              </a:rPr>
              <a:t/>
            </a:r>
            <a:br>
              <a:rPr lang="fr-FR" sz="1200" dirty="0" smtClean="0">
                <a:solidFill>
                  <a:schemeClr val="tx2"/>
                </a:solidFill>
              </a:rPr>
            </a:br>
            <a:r>
              <a:rPr lang="fr-FR" sz="1200" dirty="0" smtClean="0">
                <a:solidFill>
                  <a:schemeClr val="tx2"/>
                </a:solidFill>
              </a:rPr>
              <a:t>avec </a:t>
            </a:r>
            <a:r>
              <a:rPr lang="fr-FR" sz="1200" dirty="0">
                <a:solidFill>
                  <a:schemeClr val="tx2"/>
                </a:solidFill>
              </a:rPr>
              <a:t>le menu </a:t>
            </a:r>
            <a:r>
              <a:rPr lang="fr-FR" sz="1200" dirty="0" smtClean="0">
                <a:solidFill>
                  <a:schemeClr val="tx2"/>
                </a:solidFill>
              </a:rPr>
              <a:t>«</a:t>
            </a:r>
            <a:r>
              <a:rPr lang="fr-FR" sz="1200" dirty="0">
                <a:solidFill>
                  <a:schemeClr val="tx2"/>
                </a:solidFill>
              </a:rPr>
              <a:t> Insertion » / </a:t>
            </a:r>
            <a:r>
              <a:rPr lang="fr-FR" sz="1200" dirty="0" smtClean="0">
                <a:solidFill>
                  <a:schemeClr val="tx2"/>
                </a:solidFill>
              </a:rPr>
              <a:t/>
            </a:r>
            <a:br>
              <a:rPr lang="fr-FR" sz="1200" dirty="0" smtClean="0">
                <a:solidFill>
                  <a:schemeClr val="tx2"/>
                </a:solidFill>
              </a:rPr>
            </a:br>
            <a:r>
              <a:rPr lang="fr-FR" sz="1200" dirty="0" smtClean="0">
                <a:solidFill>
                  <a:schemeClr val="tx2"/>
                </a:solidFill>
              </a:rPr>
              <a:t>«</a:t>
            </a:r>
            <a:r>
              <a:rPr lang="fr-FR" sz="1200" dirty="0">
                <a:solidFill>
                  <a:schemeClr val="tx2"/>
                </a:solidFill>
              </a:rPr>
              <a:t> En-tête </a:t>
            </a:r>
            <a:r>
              <a:rPr lang="fr-FR" sz="1200" dirty="0" smtClean="0">
                <a:solidFill>
                  <a:schemeClr val="tx2"/>
                </a:solidFill>
              </a:rPr>
              <a:t>et </a:t>
            </a:r>
            <a:r>
              <a:rPr lang="fr-FR" sz="1200" dirty="0">
                <a:solidFill>
                  <a:schemeClr val="tx2"/>
                </a:solidFill>
              </a:rPr>
              <a:t>pieds de page </a:t>
            </a:r>
            <a:r>
              <a:rPr lang="fr-FR" sz="1200" dirty="0" smtClean="0">
                <a:solidFill>
                  <a:schemeClr val="tx2"/>
                </a:solidFill>
              </a:rPr>
              <a:t>»</a:t>
            </a:r>
            <a:endParaRPr lang="fr-FR" sz="1200" dirty="0">
              <a:solidFill>
                <a:schemeClr val="tx2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37311"/>
            <a:ext cx="828092" cy="41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re 6"/>
          <p:cNvSpPr>
            <a:spLocks noGrp="1"/>
          </p:cNvSpPr>
          <p:nvPr>
            <p:ph type="title"/>
          </p:nvPr>
        </p:nvSpPr>
        <p:spPr>
          <a:xfrm>
            <a:off x="468441" y="1052736"/>
            <a:ext cx="8064000" cy="282471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 </a:t>
            </a:r>
            <a:r>
              <a:rPr lang="fr-FR" sz="2000" dirty="0">
                <a:solidFill>
                  <a:srgbClr val="F57E1B"/>
                </a:solidFill>
                <a:latin typeface="+mn-lt"/>
                <a:ea typeface="+mn-ea"/>
                <a:cs typeface="+mn-cs"/>
              </a:rPr>
              <a:t>Opportunités de croissance </a:t>
            </a:r>
          </a:p>
        </p:txBody>
      </p:sp>
      <p:sp>
        <p:nvSpPr>
          <p:cNvPr id="16" name="Titre 3"/>
          <p:cNvSpPr txBox="1">
            <a:spLocks/>
          </p:cNvSpPr>
          <p:nvPr/>
        </p:nvSpPr>
        <p:spPr bwMode="gray">
          <a:xfrm>
            <a:off x="539552" y="274638"/>
            <a:ext cx="7308928" cy="4616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pic>
        <p:nvPicPr>
          <p:cNvPr id="18" name="Picture 5" descr="C:\Users\patrick.delaborde\Downloads\SAF2017_0222692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1246" y="4296973"/>
            <a:ext cx="2096108" cy="15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Résultat de recherche d'images pour &quot;carter leap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8511" y="4576951"/>
            <a:ext cx="1587626" cy="155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8847" y="1925756"/>
            <a:ext cx="2057400" cy="133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74" y="4051129"/>
            <a:ext cx="890862" cy="20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7647"/>
            <a:ext cx="890862" cy="20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2472"/>
            <a:ext cx="792969" cy="1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914" y="4464449"/>
            <a:ext cx="589447" cy="11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210" y="4445352"/>
            <a:ext cx="737020" cy="13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2" y="3939319"/>
            <a:ext cx="408079" cy="64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99735"/>
            <a:ext cx="521387" cy="25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37" y="3131783"/>
            <a:ext cx="514902" cy="23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22" y="6045957"/>
            <a:ext cx="946008" cy="23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33" y="5990314"/>
            <a:ext cx="427904" cy="29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22" y="6297022"/>
            <a:ext cx="3571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Afficher l'image d'origine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55" y="6297022"/>
            <a:ext cx="537861" cy="38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6513220"/>
            <a:ext cx="685606" cy="17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158722" y="1907647"/>
            <a:ext cx="4158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tx2"/>
                </a:solidFill>
              </a:rPr>
              <a:t>Qualification en cours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i="1" dirty="0" smtClean="0">
                <a:solidFill>
                  <a:schemeClr val="tx2"/>
                </a:solidFill>
              </a:rPr>
              <a:t>Lingots UKTMP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i="1" dirty="0" smtClean="0">
                <a:solidFill>
                  <a:schemeClr val="tx2"/>
                </a:solidFill>
              </a:rPr>
              <a:t>2019 : cible 2019 10 tonnes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i="1" dirty="0" smtClean="0">
                <a:solidFill>
                  <a:schemeClr val="tx2"/>
                </a:solidFill>
              </a:rPr>
              <a:t>A partir de 2020 :  20 à 50 tonnes/ an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79512" y="3823903"/>
            <a:ext cx="374441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tx2"/>
                </a:solidFill>
              </a:rPr>
              <a:t>SAFRAN SAE/ SAB 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i="1" dirty="0" smtClean="0">
                <a:solidFill>
                  <a:schemeClr val="tx2"/>
                </a:solidFill>
              </a:rPr>
              <a:t>Lingots UKTMP puis EcoTitanium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i="1" dirty="0" smtClean="0">
                <a:solidFill>
                  <a:schemeClr val="tx2"/>
                </a:solidFill>
              </a:rPr>
              <a:t>Livraison à partir de mai 2019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i="1" dirty="0" smtClean="0">
                <a:solidFill>
                  <a:schemeClr val="tx2"/>
                </a:solidFill>
              </a:rPr>
              <a:t>Contrat </a:t>
            </a:r>
            <a:r>
              <a:rPr lang="fr-FR" sz="1600" i="1" dirty="0">
                <a:solidFill>
                  <a:schemeClr val="tx2"/>
                </a:solidFill>
              </a:rPr>
              <a:t>&gt;</a:t>
            </a:r>
            <a:r>
              <a:rPr lang="fr-FR" sz="1600" i="1" dirty="0" smtClean="0">
                <a:solidFill>
                  <a:schemeClr val="tx2"/>
                </a:solidFill>
              </a:rPr>
              <a:t> à 400 tonnes / an</a:t>
            </a:r>
          </a:p>
          <a:p>
            <a:endParaRPr lang="fr-FR" sz="1600" i="1" dirty="0">
              <a:solidFill>
                <a:schemeClr val="tx2"/>
              </a:solidFill>
            </a:endParaRPr>
          </a:p>
          <a:p>
            <a:r>
              <a:rPr lang="fr-FR" sz="1600" i="1" dirty="0" smtClean="0">
                <a:solidFill>
                  <a:schemeClr val="tx2"/>
                </a:solidFill>
              </a:rPr>
              <a:t>Qualification Rolls &amp; Royce </a:t>
            </a:r>
            <a:r>
              <a:rPr lang="fr-FR" sz="1600" i="1" dirty="0">
                <a:solidFill>
                  <a:schemeClr val="tx2"/>
                </a:solidFill>
              </a:rPr>
              <a:t>:</a:t>
            </a:r>
            <a:r>
              <a:rPr lang="fr-FR" sz="1600" i="1" dirty="0" smtClean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i="1" dirty="0" smtClean="0">
                <a:solidFill>
                  <a:schemeClr val="tx2"/>
                </a:solidFill>
              </a:rPr>
              <a:t>Lingots </a:t>
            </a:r>
            <a:r>
              <a:rPr lang="fr-FR" sz="1600" i="1" dirty="0" err="1" smtClean="0">
                <a:solidFill>
                  <a:schemeClr val="tx2"/>
                </a:solidFill>
              </a:rPr>
              <a:t>EcoTiEoTi</a:t>
            </a:r>
            <a:endParaRPr lang="fr-FR" sz="1600" i="1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i="1" dirty="0" smtClean="0">
                <a:solidFill>
                  <a:schemeClr val="tx2"/>
                </a:solidFill>
              </a:rPr>
              <a:t>275  à 400 tonnes / an (2020/ 2021)</a:t>
            </a:r>
          </a:p>
          <a:p>
            <a:endParaRPr lang="fr-FR" sz="1400" i="1" dirty="0" smtClean="0">
              <a:solidFill>
                <a:schemeClr val="tx2"/>
              </a:solidFill>
            </a:endParaRPr>
          </a:p>
          <a:p>
            <a:r>
              <a:rPr lang="fr-FR" sz="1600" i="1" dirty="0" smtClean="0">
                <a:solidFill>
                  <a:schemeClr val="tx2"/>
                </a:solidFill>
              </a:rPr>
              <a:t>Potentiel </a:t>
            </a:r>
            <a:r>
              <a:rPr lang="fr-FR" sz="1600" i="1" dirty="0" err="1" smtClean="0">
                <a:solidFill>
                  <a:schemeClr val="tx2"/>
                </a:solidFill>
              </a:rPr>
              <a:t>Forgital</a:t>
            </a:r>
            <a:r>
              <a:rPr lang="fr-FR" sz="1600" i="1" dirty="0" smtClean="0">
                <a:solidFill>
                  <a:schemeClr val="tx2"/>
                </a:solidFill>
              </a:rPr>
              <a:t> dès les qualifications acquises.</a:t>
            </a:r>
            <a:endParaRPr lang="fr-FR" sz="900" i="1" dirty="0" smtClean="0">
              <a:solidFill>
                <a:schemeClr val="tx2"/>
              </a:solidFill>
            </a:endParaRPr>
          </a:p>
          <a:p>
            <a:endParaRPr lang="fr-FR" sz="900" dirty="0" smtClean="0">
              <a:solidFill>
                <a:schemeClr val="tx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96743" y="3573016"/>
            <a:ext cx="2972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57E1B"/>
                </a:solidFill>
              </a:rPr>
              <a:t>Moteurs d’avions</a:t>
            </a:r>
          </a:p>
        </p:txBody>
      </p:sp>
      <p:cxnSp>
        <p:nvCxnSpPr>
          <p:cNvPr id="28" name="Connecteur droit 27"/>
          <p:cNvCxnSpPr/>
          <p:nvPr/>
        </p:nvCxnSpPr>
        <p:spPr>
          <a:xfrm flipV="1">
            <a:off x="179905" y="3573016"/>
            <a:ext cx="8478600" cy="6481"/>
          </a:xfrm>
          <a:prstGeom prst="line">
            <a:avLst/>
          </a:prstGeom>
          <a:ln w="25400">
            <a:gradFill>
              <a:gsLst>
                <a:gs pos="0">
                  <a:srgbClr val="FFCD2D"/>
                </a:gs>
                <a:gs pos="40000">
                  <a:srgbClr val="FF0000"/>
                </a:gs>
                <a:gs pos="100000">
                  <a:srgbClr val="002060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716016" y="1184940"/>
            <a:ext cx="2972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57E1B"/>
                </a:solidFill>
              </a:rPr>
              <a:t>Trains d’atterrissage</a:t>
            </a:r>
            <a:endParaRPr lang="fr-FR" sz="2000" b="1" dirty="0">
              <a:solidFill>
                <a:srgbClr val="F57E1B"/>
              </a:solidFill>
            </a:endParaRPr>
          </a:p>
        </p:txBody>
      </p:sp>
      <p:sp>
        <p:nvSpPr>
          <p:cNvPr id="29" name="Titre 3"/>
          <p:cNvSpPr txBox="1">
            <a:spLocks/>
          </p:cNvSpPr>
          <p:nvPr/>
        </p:nvSpPr>
        <p:spPr bwMode="gray">
          <a:xfrm>
            <a:off x="691952" y="427038"/>
            <a:ext cx="7308928" cy="4616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MARCHES ET DEVELOPPEMENT CLIENTS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352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97027"/>
            <a:ext cx="5773433" cy="175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20" y="1743391"/>
            <a:ext cx="2661480" cy="225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2"/>
          <p:cNvSpPr txBox="1">
            <a:spLocks/>
          </p:cNvSpPr>
          <p:nvPr/>
        </p:nvSpPr>
        <p:spPr bwMode="gray">
          <a:xfrm>
            <a:off x="540000" y="1242000"/>
            <a:ext cx="8064000" cy="4588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4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smtClean="0">
                <a:solidFill>
                  <a:srgbClr val="F57E1B"/>
                </a:solidFill>
              </a:rPr>
              <a:t>Développement EcoTitanium, Produits AMS</a:t>
            </a:r>
            <a:endParaRPr lang="fr-FR" sz="2000" dirty="0">
              <a:solidFill>
                <a:srgbClr val="F57E1B"/>
              </a:solidFill>
            </a:endParaRPr>
          </a:p>
        </p:txBody>
      </p:sp>
      <p:sp>
        <p:nvSpPr>
          <p:cNvPr id="11" name="Espace réservé de la date 4"/>
          <p:cNvSpPr txBox="1">
            <a:spLocks/>
          </p:cNvSpPr>
          <p:nvPr/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12" name="Espace réservé du numéro de diapositive 6"/>
          <p:cNvSpPr txBox="1">
            <a:spLocks/>
          </p:cNvSpPr>
          <p:nvPr/>
        </p:nvSpPr>
        <p:spPr bwMode="gray">
          <a:xfrm>
            <a:off x="539550" y="6192682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lnSpc>
                <a:spcPct val="90000"/>
              </a:lnSpc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37311"/>
            <a:ext cx="828092" cy="41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mage 14"/>
          <p:cNvPicPr/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35109">
            <a:off x="1194027" y="2920217"/>
            <a:ext cx="2267746" cy="1124744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93904"/>
            <a:ext cx="1176008" cy="46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Afficher l'image d'origin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780" y="4365104"/>
            <a:ext cx="767084" cy="55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287" y="4502018"/>
            <a:ext cx="1848164" cy="36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00" y="5229200"/>
            <a:ext cx="22098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44" y="5239650"/>
            <a:ext cx="16192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6" descr="Résultat de recherche d'images pour &quot;independent forging alloy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AutoShape 8" descr="Résultat de recherche d'images pour &quot;independent forging alloy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47" y="5766576"/>
            <a:ext cx="1401656" cy="67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69" y="5704514"/>
            <a:ext cx="15525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5768753" y="4412259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Enjeux :  &gt; 250 tonnes /an, billettes et lingots.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26" name="Titre 3"/>
          <p:cNvSpPr txBox="1">
            <a:spLocks/>
          </p:cNvSpPr>
          <p:nvPr/>
        </p:nvSpPr>
        <p:spPr bwMode="gray">
          <a:xfrm>
            <a:off x="539552" y="274638"/>
            <a:ext cx="7308928" cy="4616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MARCHES ET DEVELOPPEMENT CLIENTS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18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NOS CLIENTS SONT NOS MEILLEURS ALLIES!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04892"/>
            <a:ext cx="8064500" cy="453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37311"/>
            <a:ext cx="828092" cy="41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73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Liste des thèmes pour les groupes de travail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37311"/>
            <a:ext cx="828092" cy="41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21550" y="980728"/>
            <a:ext cx="8154906" cy="512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0" indent="-228600">
              <a:lnSpc>
                <a:spcPts val="3300"/>
              </a:lnSpc>
              <a:buFont typeface="+mj-lt"/>
              <a:buAutoNum type="arabicPeriod"/>
            </a:pPr>
            <a:r>
              <a:rPr lang="fr-FR" sz="2100" dirty="0" smtClean="0"/>
              <a:t>L’image </a:t>
            </a:r>
            <a:r>
              <a:rPr lang="fr-FR" sz="2100" dirty="0"/>
              <a:t>d’UKAD </a:t>
            </a:r>
            <a:endParaRPr lang="fr-FR" sz="2100" dirty="0" smtClean="0"/>
          </a:p>
          <a:p>
            <a:pPr marL="231775" lvl="0" indent="-228600">
              <a:lnSpc>
                <a:spcPts val="3300"/>
              </a:lnSpc>
              <a:buFont typeface="+mj-lt"/>
              <a:buAutoNum type="arabicPeriod"/>
            </a:pPr>
            <a:r>
              <a:rPr lang="fr-FR" sz="2100" dirty="0" smtClean="0"/>
              <a:t>Une vidéo filière </a:t>
            </a:r>
            <a:r>
              <a:rPr lang="fr-FR" sz="2100" dirty="0"/>
              <a:t>titane </a:t>
            </a:r>
            <a:endParaRPr lang="fr-FR" sz="2100" dirty="0" smtClean="0"/>
          </a:p>
          <a:p>
            <a:pPr marL="231775" lvl="0" indent="-228600">
              <a:lnSpc>
                <a:spcPts val="3300"/>
              </a:lnSpc>
              <a:buFont typeface="+mj-lt"/>
              <a:buAutoNum type="arabicPeriod"/>
            </a:pPr>
            <a:r>
              <a:rPr lang="fr-FR" sz="2100" dirty="0" smtClean="0"/>
              <a:t>Un évènement </a:t>
            </a:r>
            <a:r>
              <a:rPr lang="fr-FR" sz="2100" dirty="0"/>
              <a:t>fédérateur à </a:t>
            </a:r>
            <a:r>
              <a:rPr lang="fr-FR" sz="2100" dirty="0" smtClean="0"/>
              <a:t>UKAD</a:t>
            </a:r>
          </a:p>
          <a:p>
            <a:pPr marL="231775" lvl="0" indent="-228600">
              <a:lnSpc>
                <a:spcPts val="3300"/>
              </a:lnSpc>
              <a:buFont typeface="+mj-lt"/>
              <a:buAutoNum type="arabicPeriod"/>
            </a:pPr>
            <a:r>
              <a:rPr lang="fr-FR" sz="2100" dirty="0"/>
              <a:t>Q</a:t>
            </a:r>
            <a:r>
              <a:rPr lang="fr-FR" sz="2100" dirty="0" smtClean="0"/>
              <a:t>uelles économies pour UKAD ?</a:t>
            </a:r>
            <a:endParaRPr lang="fr-FR" sz="2100" dirty="0"/>
          </a:p>
          <a:p>
            <a:pPr marL="231775" lvl="0" indent="-228600">
              <a:lnSpc>
                <a:spcPts val="3300"/>
              </a:lnSpc>
              <a:buFont typeface="+mj-lt"/>
              <a:buAutoNum type="arabicPeriod"/>
            </a:pPr>
            <a:r>
              <a:rPr lang="fr-FR" sz="2100" dirty="0" smtClean="0"/>
              <a:t>L’usine </a:t>
            </a:r>
            <a:r>
              <a:rPr lang="fr-FR" sz="2100" dirty="0"/>
              <a:t>4.0 </a:t>
            </a:r>
            <a:endParaRPr lang="fr-FR" sz="2100" dirty="0" smtClean="0"/>
          </a:p>
          <a:p>
            <a:pPr marL="231775" lvl="0" indent="-228600">
              <a:lnSpc>
                <a:spcPts val="3300"/>
              </a:lnSpc>
              <a:buFont typeface="+mj-lt"/>
              <a:buAutoNum type="arabicPeriod"/>
            </a:pPr>
            <a:r>
              <a:rPr lang="fr-FR" sz="2100" dirty="0" smtClean="0"/>
              <a:t>Les exigences essentielles qualité</a:t>
            </a:r>
          </a:p>
          <a:p>
            <a:pPr marL="231775" lvl="0" indent="-228600">
              <a:lnSpc>
                <a:spcPts val="3300"/>
              </a:lnSpc>
              <a:buFont typeface="+mj-lt"/>
              <a:buAutoNum type="arabicPeriod"/>
            </a:pPr>
            <a:r>
              <a:rPr lang="fr-FR" sz="2100" dirty="0" smtClean="0"/>
              <a:t>Le stockage </a:t>
            </a:r>
            <a:r>
              <a:rPr lang="fr-FR" sz="2100" dirty="0"/>
              <a:t>des produits </a:t>
            </a:r>
            <a:endParaRPr lang="fr-FR" sz="2100" dirty="0" smtClean="0"/>
          </a:p>
          <a:p>
            <a:pPr marL="231775" lvl="0" indent="-228600">
              <a:lnSpc>
                <a:spcPts val="3300"/>
              </a:lnSpc>
              <a:buFont typeface="+mj-lt"/>
              <a:buAutoNum type="arabicPeriod"/>
            </a:pPr>
            <a:r>
              <a:rPr lang="fr-FR" sz="2100" dirty="0" smtClean="0"/>
              <a:t>La journée de travail idéale </a:t>
            </a:r>
          </a:p>
          <a:p>
            <a:pPr marL="231775" lvl="0" indent="-228600">
              <a:lnSpc>
                <a:spcPts val="3300"/>
              </a:lnSpc>
              <a:buFont typeface="+mj-lt"/>
              <a:buAutoNum type="arabicPeriod"/>
            </a:pPr>
            <a:r>
              <a:rPr lang="fr-FR" sz="2100" dirty="0" smtClean="0"/>
              <a:t>La réduction des temps d’attente à la forge</a:t>
            </a:r>
          </a:p>
          <a:p>
            <a:pPr marL="231775" lvl="0" indent="-228600">
              <a:lnSpc>
                <a:spcPts val="3300"/>
              </a:lnSpc>
              <a:buFont typeface="+mj-lt"/>
              <a:buAutoNum type="arabicPeriod"/>
            </a:pPr>
            <a:r>
              <a:rPr lang="fr-FR" sz="2100" dirty="0" smtClean="0"/>
              <a:t>La maintenance </a:t>
            </a:r>
            <a:r>
              <a:rPr lang="fr-FR" sz="2100" dirty="0"/>
              <a:t>autonome </a:t>
            </a:r>
            <a:endParaRPr lang="fr-FR" sz="2100" dirty="0" smtClean="0"/>
          </a:p>
          <a:p>
            <a:pPr marL="231775" lvl="0" indent="-228600">
              <a:lnSpc>
                <a:spcPts val="3300"/>
              </a:lnSpc>
              <a:buFont typeface="+mj-lt"/>
              <a:buAutoNum type="arabicPeriod"/>
            </a:pPr>
            <a:r>
              <a:rPr lang="fr-FR" sz="2100" dirty="0" smtClean="0"/>
              <a:t>Nos jeunes </a:t>
            </a:r>
            <a:r>
              <a:rPr lang="fr-FR" sz="2100" dirty="0"/>
              <a:t>embauchés : qu’attendez-vous d’UKAD </a:t>
            </a:r>
            <a:r>
              <a:rPr lang="fr-FR" sz="2100" dirty="0" smtClean="0"/>
              <a:t>?</a:t>
            </a:r>
          </a:p>
          <a:p>
            <a:pPr marL="231775" lvl="0" indent="-228600">
              <a:lnSpc>
                <a:spcPts val="3300"/>
              </a:lnSpc>
              <a:buFont typeface="+mj-lt"/>
              <a:buAutoNum type="arabicPeriod"/>
            </a:pPr>
            <a:r>
              <a:rPr lang="fr-FR" sz="2100" dirty="0" smtClean="0"/>
              <a:t>Nos attentes en terme de communication</a:t>
            </a:r>
            <a:endParaRPr lang="fr-FR" sz="2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2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Liste des thèmes pour les groupes de travail V2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37311"/>
            <a:ext cx="828092" cy="41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21550" y="1481003"/>
            <a:ext cx="815490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0" indent="-228600">
              <a:lnSpc>
                <a:spcPts val="3300"/>
              </a:lnSpc>
              <a:buFont typeface="+mj-lt"/>
              <a:buAutoNum type="arabicPeriod"/>
            </a:pPr>
            <a:r>
              <a:rPr lang="fr-FR" sz="2100" dirty="0" smtClean="0"/>
              <a:t>L’image </a:t>
            </a:r>
            <a:r>
              <a:rPr lang="fr-FR" sz="2100" dirty="0"/>
              <a:t>d’UKAD </a:t>
            </a:r>
            <a:endParaRPr lang="fr-FR" sz="2100" dirty="0" smtClean="0"/>
          </a:p>
          <a:p>
            <a:pPr marL="231775" lvl="0" indent="-228600">
              <a:lnSpc>
                <a:spcPts val="3300"/>
              </a:lnSpc>
              <a:buFont typeface="+mj-lt"/>
              <a:buAutoNum type="arabicPeriod"/>
            </a:pPr>
            <a:r>
              <a:rPr lang="fr-FR" sz="2100" dirty="0" smtClean="0"/>
              <a:t>Un évènement </a:t>
            </a:r>
            <a:r>
              <a:rPr lang="fr-FR" sz="2100" dirty="0"/>
              <a:t>fédérateur à </a:t>
            </a:r>
            <a:r>
              <a:rPr lang="fr-FR" sz="2100" dirty="0" smtClean="0"/>
              <a:t>UKAD</a:t>
            </a:r>
          </a:p>
          <a:p>
            <a:pPr marL="231775" lvl="0" indent="-228600">
              <a:lnSpc>
                <a:spcPts val="3300"/>
              </a:lnSpc>
              <a:buFont typeface="+mj-lt"/>
              <a:buAutoNum type="arabicPeriod"/>
            </a:pPr>
            <a:r>
              <a:rPr lang="fr-FR" sz="2100" dirty="0"/>
              <a:t>Q</a:t>
            </a:r>
            <a:r>
              <a:rPr lang="fr-FR" sz="2100" dirty="0" smtClean="0"/>
              <a:t>uelles économies pour UKAD ?</a:t>
            </a:r>
            <a:endParaRPr lang="fr-FR" sz="2100" dirty="0"/>
          </a:p>
          <a:p>
            <a:pPr marL="231775" lvl="0" indent="-228600">
              <a:lnSpc>
                <a:spcPts val="3300"/>
              </a:lnSpc>
              <a:buFont typeface="+mj-lt"/>
              <a:buAutoNum type="arabicPeriod"/>
            </a:pPr>
            <a:r>
              <a:rPr lang="fr-FR" sz="2100" dirty="0" smtClean="0"/>
              <a:t>L’usine </a:t>
            </a:r>
            <a:r>
              <a:rPr lang="fr-FR" sz="2100" dirty="0"/>
              <a:t>4.0 </a:t>
            </a:r>
            <a:endParaRPr lang="fr-FR" sz="2100" dirty="0" smtClean="0"/>
          </a:p>
          <a:p>
            <a:pPr marL="231775" lvl="0" indent="-228600">
              <a:lnSpc>
                <a:spcPts val="3300"/>
              </a:lnSpc>
              <a:buFont typeface="+mj-lt"/>
              <a:buAutoNum type="arabicPeriod"/>
            </a:pPr>
            <a:r>
              <a:rPr lang="fr-FR" sz="2100" dirty="0" smtClean="0"/>
              <a:t>Les exigences essentielles qualité</a:t>
            </a:r>
          </a:p>
          <a:p>
            <a:pPr marL="231775" lvl="0" indent="-228600">
              <a:lnSpc>
                <a:spcPts val="3300"/>
              </a:lnSpc>
              <a:buFont typeface="+mj-lt"/>
              <a:buAutoNum type="arabicPeriod"/>
            </a:pPr>
            <a:r>
              <a:rPr lang="fr-FR" sz="2100" dirty="0" smtClean="0"/>
              <a:t>Le stockage </a:t>
            </a:r>
            <a:r>
              <a:rPr lang="fr-FR" sz="2100" dirty="0"/>
              <a:t>des produits </a:t>
            </a:r>
            <a:endParaRPr lang="fr-FR" sz="2100" dirty="0" smtClean="0"/>
          </a:p>
          <a:p>
            <a:pPr marL="231775" lvl="0" indent="-228600">
              <a:lnSpc>
                <a:spcPts val="3300"/>
              </a:lnSpc>
              <a:buFont typeface="+mj-lt"/>
              <a:buAutoNum type="arabicPeriod"/>
            </a:pPr>
            <a:r>
              <a:rPr lang="fr-FR" sz="2100" dirty="0" smtClean="0"/>
              <a:t>La journée de travail idéale </a:t>
            </a:r>
          </a:p>
          <a:p>
            <a:pPr marL="231775" lvl="0" indent="-228600">
              <a:lnSpc>
                <a:spcPts val="3300"/>
              </a:lnSpc>
              <a:buFont typeface="+mj-lt"/>
              <a:buAutoNum type="arabicPeriod"/>
            </a:pPr>
            <a:r>
              <a:rPr lang="fr-FR" sz="2100" dirty="0" smtClean="0"/>
              <a:t>La réduction des temps d’attente à la forge</a:t>
            </a:r>
          </a:p>
          <a:p>
            <a:pPr marL="231775" lvl="0" indent="-228600">
              <a:lnSpc>
                <a:spcPts val="3300"/>
              </a:lnSpc>
              <a:buFont typeface="+mj-lt"/>
              <a:buAutoNum type="arabicPeriod"/>
            </a:pPr>
            <a:r>
              <a:rPr lang="fr-FR" sz="2100" dirty="0" smtClean="0"/>
              <a:t>La maintenance </a:t>
            </a:r>
            <a:r>
              <a:rPr lang="fr-FR" sz="2100" dirty="0"/>
              <a:t>autonome </a:t>
            </a:r>
            <a:endParaRPr lang="fr-FR" sz="2100" dirty="0" smtClean="0"/>
          </a:p>
          <a:p>
            <a:pPr marL="231775" lvl="0" indent="-228600">
              <a:lnSpc>
                <a:spcPts val="3300"/>
              </a:lnSpc>
              <a:buFont typeface="+mj-lt"/>
              <a:buAutoNum type="arabicPeriod"/>
            </a:pPr>
            <a:r>
              <a:rPr lang="fr-FR" sz="2100" dirty="0" smtClean="0"/>
              <a:t>Nos jeunes </a:t>
            </a:r>
            <a:r>
              <a:rPr lang="fr-FR" sz="2100" dirty="0"/>
              <a:t>embauchés : qu’attendez-vous d’UKAD </a:t>
            </a:r>
            <a:r>
              <a:rPr lang="fr-FR" sz="21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410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Liste des thèmes pour </a:t>
            </a:r>
            <a:r>
              <a:rPr lang="fr-FR" dirty="0" smtClean="0"/>
              <a:t>les groupes </a:t>
            </a:r>
            <a:r>
              <a:rPr lang="fr-FR" dirty="0"/>
              <a:t>de travail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26</a:t>
            </a:fld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37311"/>
            <a:ext cx="828092" cy="41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95536" y="1302503"/>
            <a:ext cx="2376264" cy="84481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/>
          <a:p>
            <a:pPr lvl="0" algn="ctr">
              <a:buClr>
                <a:srgbClr val="F57E1B"/>
              </a:buClr>
            </a:pPr>
            <a:r>
              <a:rPr lang="fr-FR" b="1" dirty="0" smtClean="0"/>
              <a:t>1- L’image </a:t>
            </a:r>
            <a:r>
              <a:rPr lang="fr-FR" b="1" dirty="0"/>
              <a:t>d’UKAD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987824" y="1307790"/>
            <a:ext cx="2894012" cy="84481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>
            <a:defPPr>
              <a:defRPr lang="fr-FR"/>
            </a:defPPr>
            <a:lvl1pPr lvl="0" algn="ctr">
              <a:buClr>
                <a:srgbClr val="F57E1B"/>
              </a:buClr>
              <a:defRPr sz="1600"/>
            </a:lvl1pPr>
          </a:lstStyle>
          <a:p>
            <a:r>
              <a:rPr lang="fr-FR" sz="1800" b="1" dirty="0"/>
              <a:t>2- Une vidéo filière titane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134434" y="1301803"/>
            <a:ext cx="2635028" cy="84481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>
            <a:defPPr>
              <a:defRPr lang="fr-FR"/>
            </a:defPPr>
            <a:lvl1pPr lvl="0" algn="ctr">
              <a:buClr>
                <a:srgbClr val="F57E1B"/>
              </a:buClr>
              <a:defRPr sz="1600"/>
            </a:lvl1pPr>
          </a:lstStyle>
          <a:p>
            <a:r>
              <a:rPr lang="fr-FR" sz="1800" b="1" dirty="0"/>
              <a:t>3- Un évènement fédérateur à UKAD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536" y="2296158"/>
            <a:ext cx="3614092" cy="84481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>
            <a:defPPr>
              <a:defRPr lang="fr-FR"/>
            </a:defPPr>
            <a:lvl1pPr lvl="0" algn="ctr">
              <a:buClr>
                <a:srgbClr val="F57E1B"/>
              </a:buClr>
              <a:defRPr sz="1600"/>
            </a:lvl1pPr>
          </a:lstStyle>
          <a:p>
            <a:r>
              <a:rPr lang="fr-FR" sz="1800" b="1" dirty="0"/>
              <a:t>4- Quelles économies pour UKAD ?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045404" y="2574252"/>
            <a:ext cx="1724057" cy="1398808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>
            <a:defPPr>
              <a:defRPr lang="fr-FR"/>
            </a:defPPr>
            <a:lvl1pPr lvl="0" algn="ctr">
              <a:buClr>
                <a:srgbClr val="F57E1B"/>
              </a:buClr>
              <a:defRPr sz="1600"/>
            </a:lvl1pPr>
          </a:lstStyle>
          <a:p>
            <a:r>
              <a:rPr lang="fr-FR" sz="1800" b="1" dirty="0"/>
              <a:t>8- La journée de travail idéale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779912" y="3232262"/>
            <a:ext cx="3024336" cy="84481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>
            <a:defPPr>
              <a:defRPr lang="fr-FR"/>
            </a:defPPr>
            <a:lvl1pPr lvl="0" algn="ctr">
              <a:buClr>
                <a:srgbClr val="F57E1B"/>
              </a:buClr>
              <a:defRPr sz="1600"/>
            </a:lvl1pPr>
          </a:lstStyle>
          <a:p>
            <a:r>
              <a:rPr lang="fr-FR" sz="1800" b="1" dirty="0"/>
              <a:t>7- Le stockage des produits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67012" y="3232262"/>
            <a:ext cx="3268884" cy="84481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>
            <a:defPPr>
              <a:defRPr lang="fr-FR"/>
            </a:defPPr>
            <a:lvl1pPr lvl="0" algn="ctr">
              <a:buClr>
                <a:srgbClr val="F57E1B"/>
              </a:buClr>
              <a:defRPr sz="1600"/>
            </a:lvl1pPr>
          </a:lstStyle>
          <a:p>
            <a:r>
              <a:rPr lang="fr-FR" sz="1800" b="1" dirty="0"/>
              <a:t>6- Les exigences essentielles qualité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255444" y="2357133"/>
            <a:ext cx="2404788" cy="567811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>
            <a:defPPr>
              <a:defRPr lang="fr-FR"/>
            </a:defPPr>
            <a:lvl1pPr lvl="0" algn="ctr">
              <a:buClr>
                <a:srgbClr val="F57E1B"/>
              </a:buClr>
              <a:defRPr sz="1600"/>
            </a:lvl1pPr>
          </a:lstStyle>
          <a:p>
            <a:r>
              <a:rPr lang="fr-FR" sz="1800" b="1" dirty="0"/>
              <a:t>5- L’usine 4.0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95536" y="4240374"/>
            <a:ext cx="3758108" cy="84481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>
            <a:defPPr>
              <a:defRPr lang="fr-FR"/>
            </a:defPPr>
            <a:lvl1pPr lvl="0" algn="ctr">
              <a:buClr>
                <a:srgbClr val="F57E1B"/>
              </a:buClr>
              <a:defRPr sz="1600"/>
            </a:lvl1pPr>
          </a:lstStyle>
          <a:p>
            <a:r>
              <a:rPr lang="fr-FR" sz="1800" b="1" dirty="0"/>
              <a:t>9- La réduction des temps d’attente à la forge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903515" y="4301349"/>
            <a:ext cx="3865947" cy="567811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>
            <a:defPPr>
              <a:defRPr lang="fr-FR"/>
            </a:defPPr>
            <a:lvl1pPr lvl="0" algn="ctr">
              <a:buClr>
                <a:srgbClr val="F57E1B"/>
              </a:buClr>
              <a:defRPr sz="1600"/>
            </a:lvl1pPr>
          </a:lstStyle>
          <a:p>
            <a:r>
              <a:rPr lang="fr-FR" sz="1800" b="1" dirty="0"/>
              <a:t>10- La maintenance autonome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95536" y="5248486"/>
            <a:ext cx="4039294" cy="84481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>
            <a:defPPr>
              <a:defRPr lang="fr-FR"/>
            </a:defPPr>
            <a:lvl1pPr lvl="0" algn="ctr">
              <a:buClr>
                <a:srgbClr val="F57E1B"/>
              </a:buClr>
              <a:defRPr sz="1600"/>
            </a:lvl1pPr>
          </a:lstStyle>
          <a:p>
            <a:r>
              <a:rPr lang="fr-FR" sz="1800" b="1" dirty="0"/>
              <a:t>11- Nos jeunes embauchés : qu’attendez-vous d’UKAD ?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903514" y="5104470"/>
            <a:ext cx="3865948" cy="84481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>
            <a:defPPr>
              <a:defRPr lang="fr-FR"/>
            </a:defPPr>
            <a:lvl1pPr lvl="0" algn="ctr">
              <a:buClr>
                <a:srgbClr val="F57E1B"/>
              </a:buClr>
              <a:defRPr sz="1600"/>
            </a:lvl1pPr>
          </a:lstStyle>
          <a:p>
            <a:r>
              <a:rPr lang="fr-FR" sz="1800" b="1" dirty="0"/>
              <a:t>12- Nos attentes en terme de </a:t>
            </a:r>
            <a:r>
              <a:rPr lang="fr-FR" sz="1800" b="1" dirty="0" smtClean="0"/>
              <a:t>communication</a:t>
            </a: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9740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Liste des thèmes pour </a:t>
            </a:r>
            <a:r>
              <a:rPr lang="fr-FR" dirty="0" smtClean="0"/>
              <a:t>les groupes </a:t>
            </a:r>
            <a:r>
              <a:rPr lang="fr-FR" dirty="0"/>
              <a:t>de </a:t>
            </a:r>
            <a:r>
              <a:rPr lang="fr-FR" dirty="0" smtClean="0"/>
              <a:t>travail V2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37311"/>
            <a:ext cx="828092" cy="41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95536" y="1302503"/>
            <a:ext cx="3614092" cy="567811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/>
          <a:p>
            <a:pPr lvl="0" algn="ctr">
              <a:buClr>
                <a:srgbClr val="F57E1B"/>
              </a:buClr>
            </a:pPr>
            <a:r>
              <a:rPr lang="fr-FR" b="1" dirty="0" smtClean="0"/>
              <a:t>1- L’image </a:t>
            </a:r>
            <a:r>
              <a:rPr lang="fr-FR" b="1" dirty="0"/>
              <a:t>d’UKAD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44008" y="1191616"/>
            <a:ext cx="3960440" cy="84481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>
            <a:defPPr>
              <a:defRPr lang="fr-FR"/>
            </a:defPPr>
            <a:lvl1pPr lvl="0" algn="ctr">
              <a:buClr>
                <a:srgbClr val="F57E1B"/>
              </a:buClr>
              <a:defRPr sz="1600"/>
            </a:lvl1pPr>
          </a:lstStyle>
          <a:p>
            <a:r>
              <a:rPr lang="fr-FR" sz="1800" b="1" dirty="0"/>
              <a:t>2</a:t>
            </a:r>
            <a:r>
              <a:rPr lang="fr-FR" sz="1800" b="1" dirty="0" smtClean="0"/>
              <a:t>- </a:t>
            </a:r>
            <a:r>
              <a:rPr lang="fr-FR" sz="1800" b="1" dirty="0"/>
              <a:t>Un évènement fédérateur à UKAD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536" y="2108815"/>
            <a:ext cx="3614092" cy="84481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>
            <a:defPPr>
              <a:defRPr lang="fr-FR"/>
            </a:defPPr>
            <a:lvl1pPr lvl="0" algn="ctr">
              <a:buClr>
                <a:srgbClr val="F57E1B"/>
              </a:buClr>
              <a:defRPr sz="1600"/>
            </a:lvl1pPr>
          </a:lstStyle>
          <a:p>
            <a:r>
              <a:rPr lang="fr-FR" sz="1800" b="1" dirty="0"/>
              <a:t>3</a:t>
            </a:r>
            <a:r>
              <a:rPr lang="fr-FR" sz="1800" b="1" dirty="0" smtClean="0"/>
              <a:t>- </a:t>
            </a:r>
            <a:r>
              <a:rPr lang="fr-FR" sz="1800" b="1" dirty="0"/>
              <a:t>Quelles économies pour UKAD ?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5536" y="4222157"/>
            <a:ext cx="3614092" cy="567811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>
            <a:defPPr>
              <a:defRPr lang="fr-FR"/>
            </a:defPPr>
            <a:lvl1pPr lvl="0" algn="ctr">
              <a:buClr>
                <a:srgbClr val="F57E1B"/>
              </a:buClr>
              <a:defRPr sz="1600"/>
            </a:lvl1pPr>
          </a:lstStyle>
          <a:p>
            <a:r>
              <a:rPr lang="fr-FR" sz="1800" b="1" dirty="0"/>
              <a:t>7</a:t>
            </a:r>
            <a:r>
              <a:rPr lang="fr-FR" sz="1800" b="1" dirty="0" smtClean="0"/>
              <a:t>- </a:t>
            </a:r>
            <a:r>
              <a:rPr lang="fr-FR" sz="1800" b="1" dirty="0"/>
              <a:t>La journée de travail idéale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680012" y="3298753"/>
            <a:ext cx="3960440" cy="567811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>
            <a:defPPr>
              <a:defRPr lang="fr-FR"/>
            </a:defPPr>
            <a:lvl1pPr lvl="0" algn="ctr">
              <a:buClr>
                <a:srgbClr val="F57E1B"/>
              </a:buClr>
              <a:defRPr sz="1600"/>
            </a:lvl1pPr>
          </a:lstStyle>
          <a:p>
            <a:r>
              <a:rPr lang="fr-FR" sz="1800" b="1" dirty="0"/>
              <a:t>6</a:t>
            </a:r>
            <a:r>
              <a:rPr lang="fr-FR" sz="1800" b="1" dirty="0" smtClean="0"/>
              <a:t>- </a:t>
            </a:r>
            <a:r>
              <a:rPr lang="fr-FR" sz="1800" b="1" dirty="0"/>
              <a:t>Le stockage des produits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67011" y="3160254"/>
            <a:ext cx="3642615" cy="84481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>
            <a:defPPr>
              <a:defRPr lang="fr-FR"/>
            </a:defPPr>
            <a:lvl1pPr lvl="0" algn="ctr">
              <a:buClr>
                <a:srgbClr val="F57E1B"/>
              </a:buClr>
              <a:defRPr sz="1600"/>
            </a:lvl1pPr>
          </a:lstStyle>
          <a:p>
            <a:r>
              <a:rPr lang="fr-FR" sz="1800" b="1" dirty="0"/>
              <a:t>5</a:t>
            </a:r>
            <a:r>
              <a:rPr lang="fr-FR" sz="1800" b="1" dirty="0" smtClean="0"/>
              <a:t>- </a:t>
            </a:r>
            <a:r>
              <a:rPr lang="fr-FR" sz="1800" b="1" dirty="0"/>
              <a:t>Les exigences essentielles qualité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644008" y="2197153"/>
            <a:ext cx="3960440" cy="567811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>
            <a:defPPr>
              <a:defRPr lang="fr-FR"/>
            </a:defPPr>
            <a:lvl1pPr lvl="0" algn="ctr">
              <a:buClr>
                <a:srgbClr val="F57E1B"/>
              </a:buClr>
              <a:defRPr sz="1600"/>
            </a:lvl1pPr>
          </a:lstStyle>
          <a:p>
            <a:r>
              <a:rPr lang="fr-FR" sz="1800" b="1" dirty="0"/>
              <a:t>4</a:t>
            </a:r>
            <a:r>
              <a:rPr lang="fr-FR" sz="1800" b="1" dirty="0" smtClean="0"/>
              <a:t>- </a:t>
            </a:r>
            <a:r>
              <a:rPr lang="fr-FR" sz="1800" b="1" dirty="0"/>
              <a:t>L’usine 4.0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644008" y="4083658"/>
            <a:ext cx="3960440" cy="84481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>
            <a:defPPr>
              <a:defRPr lang="fr-FR"/>
            </a:defPPr>
            <a:lvl1pPr lvl="0" algn="ctr">
              <a:buClr>
                <a:srgbClr val="F57E1B"/>
              </a:buClr>
              <a:defRPr sz="1600"/>
            </a:lvl1pPr>
          </a:lstStyle>
          <a:p>
            <a:r>
              <a:rPr lang="fr-FR" sz="1800" b="1" dirty="0"/>
              <a:t>8</a:t>
            </a:r>
            <a:r>
              <a:rPr lang="fr-FR" sz="1800" b="1" dirty="0" smtClean="0"/>
              <a:t>- </a:t>
            </a:r>
            <a:r>
              <a:rPr lang="fr-FR" sz="1800" b="1" dirty="0"/>
              <a:t>La réduction des temps d’attente à la forge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67012" y="5242969"/>
            <a:ext cx="3614092" cy="567811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>
            <a:defPPr>
              <a:defRPr lang="fr-FR"/>
            </a:defPPr>
            <a:lvl1pPr lvl="0" algn="ctr">
              <a:buClr>
                <a:srgbClr val="F57E1B"/>
              </a:buClr>
              <a:defRPr sz="1600"/>
            </a:lvl1pPr>
          </a:lstStyle>
          <a:p>
            <a:r>
              <a:rPr lang="fr-FR" sz="1800" b="1" dirty="0"/>
              <a:t>9</a:t>
            </a:r>
            <a:r>
              <a:rPr lang="fr-FR" sz="1800" b="1" dirty="0" smtClean="0"/>
              <a:t>- </a:t>
            </a:r>
            <a:r>
              <a:rPr lang="fr-FR" sz="1800" b="1" dirty="0"/>
              <a:t>La maintenance autonome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644008" y="5104470"/>
            <a:ext cx="3960440" cy="84481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>
            <a:defPPr>
              <a:defRPr lang="fr-FR"/>
            </a:defPPr>
            <a:lvl1pPr lvl="0" algn="ctr">
              <a:buClr>
                <a:srgbClr val="F57E1B"/>
              </a:buClr>
              <a:defRPr sz="1600"/>
            </a:lvl1pPr>
          </a:lstStyle>
          <a:p>
            <a:r>
              <a:rPr lang="fr-FR" sz="1800" b="1" dirty="0" smtClean="0"/>
              <a:t>10- </a:t>
            </a:r>
            <a:r>
              <a:rPr lang="fr-FR" sz="1800" b="1" dirty="0"/>
              <a:t>Nos jeunes embauchés : qu’attendez-vous d’UKAD ?</a:t>
            </a:r>
          </a:p>
        </p:txBody>
      </p:sp>
    </p:spTree>
    <p:extLst>
      <p:ext uri="{BB962C8B-B14F-4D97-AF65-F5344CB8AC3E}">
        <p14:creationId xmlns:p14="http://schemas.microsoft.com/office/powerpoint/2010/main" val="89021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Rex </a:t>
            </a:r>
            <a:r>
              <a:rPr lang="fr-FR" smtClean="0"/>
              <a:t>à </a:t>
            </a:r>
            <a:r>
              <a:rPr lang="fr-FR" smtClean="0"/>
              <a:t>chaud 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28</a:t>
            </a:fld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37311"/>
            <a:ext cx="828092" cy="41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21550" y="908720"/>
            <a:ext cx="8154906" cy="7040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- </a:t>
            </a:r>
            <a:r>
              <a:rPr lang="fr-FR" sz="1600" dirty="0" smtClean="0"/>
              <a:t>La </a:t>
            </a:r>
            <a:r>
              <a:rPr lang="fr-FR" sz="1600" dirty="0"/>
              <a:t>formule a bien plu, les personnes ne se sont pas ennuyées « pas vu le temps passer » </a:t>
            </a:r>
          </a:p>
          <a:p>
            <a:r>
              <a:rPr lang="fr-FR" sz="1600" dirty="0" smtClean="0"/>
              <a:t>- Les </a:t>
            </a:r>
            <a:r>
              <a:rPr lang="fr-FR" sz="1600" dirty="0"/>
              <a:t>gens ont aimé l’intervention de Vincent et les thèmes de travail</a:t>
            </a:r>
          </a:p>
          <a:p>
            <a:r>
              <a:rPr lang="fr-FR" sz="1600" dirty="0" smtClean="0"/>
              <a:t>- Bien </a:t>
            </a:r>
            <a:r>
              <a:rPr lang="fr-FR" sz="1600" dirty="0"/>
              <a:t>sûr les personnes attendent que s’en suivent du concret dans l’usine dès demain dans l’état d’esprit et dans les actions issues des GT</a:t>
            </a:r>
          </a:p>
          <a:p>
            <a:r>
              <a:rPr lang="fr-FR" sz="1600" dirty="0" smtClean="0"/>
              <a:t>- Retour </a:t>
            </a:r>
            <a:r>
              <a:rPr lang="fr-FR" sz="1600" dirty="0"/>
              <a:t>de Jean-Jacques très positif sur contributions des collaborateurs, il a trouvé nos opérateurs très </a:t>
            </a:r>
            <a:r>
              <a:rPr lang="fr-FR" sz="1600" dirty="0" smtClean="0"/>
              <a:t>dynamiques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Choix des participants aux groupes de travail rapide et efficace (à retenir)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Bonne production des participants durant le groupe de travail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Salle du bas trop bruyante  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Restitutions positives (à retenir : animation réunion info mensuelle)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Prévoir créneau de questions/réponses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Animation par membre de l’équipe UKAD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Intervention extérieure de V Huet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Prises de parole des invités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Version graphique allégée plus agréable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Brunch : manque de « pain »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Viennoiseries au démarrage (appréciée)</a:t>
            </a:r>
          </a:p>
          <a:p>
            <a:pPr marL="285750" indent="-285750">
              <a:buFontTx/>
              <a:buChar char="-"/>
            </a:pPr>
            <a:r>
              <a:rPr lang="fr-FR" sz="1600" b="1" dirty="0" smtClean="0"/>
              <a:t>Point d’attention : mise en application des actions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Faire un flash pour volontaire organisation « </a:t>
            </a:r>
            <a:r>
              <a:rPr lang="fr-FR" sz="1600" dirty="0" err="1" smtClean="0"/>
              <a:t>familyday</a:t>
            </a:r>
            <a:r>
              <a:rPr lang="fr-FR" sz="1600" dirty="0" smtClean="0"/>
              <a:t> » -&gt;</a:t>
            </a:r>
            <a:r>
              <a:rPr lang="fr-FR" sz="1600" dirty="0" err="1" smtClean="0"/>
              <a:t>Mthévenot</a:t>
            </a:r>
            <a:endParaRPr lang="fr-FR" sz="1600" dirty="0" smtClean="0"/>
          </a:p>
          <a:p>
            <a:pPr marL="285750" indent="-285750">
              <a:buFontTx/>
              <a:buChar char="-"/>
            </a:pPr>
            <a:r>
              <a:rPr lang="fr-FR" sz="1600" dirty="0" smtClean="0"/>
              <a:t>Maintenance autonome : CLE pilote</a:t>
            </a:r>
          </a:p>
          <a:p>
            <a:pPr marL="285750" indent="-285750">
              <a:buFontTx/>
              <a:buChar char="-"/>
            </a:pPr>
            <a:endParaRPr lang="fr-FR" sz="1600" dirty="0" smtClean="0"/>
          </a:p>
          <a:p>
            <a:pPr marL="285750" indent="-285750">
              <a:buFontTx/>
              <a:buChar char="-"/>
            </a:pPr>
            <a:endParaRPr lang="fr-FR" sz="1600" dirty="0" smtClean="0"/>
          </a:p>
          <a:p>
            <a:pPr marL="285750" indent="-285750">
              <a:buFontTx/>
              <a:buChar char="-"/>
            </a:pPr>
            <a:endParaRPr lang="fr-FR" sz="1600" dirty="0" smtClean="0"/>
          </a:p>
          <a:p>
            <a:pPr marL="285750" indent="-285750">
              <a:buFontTx/>
              <a:buChar char="-"/>
            </a:pPr>
            <a:endParaRPr lang="fr-FR" sz="1600" dirty="0"/>
          </a:p>
          <a:p>
            <a:pPr marL="231775" lvl="0" indent="-228600">
              <a:lnSpc>
                <a:spcPts val="3300"/>
              </a:lnSpc>
              <a:buFont typeface="+mj-lt"/>
              <a:buAutoNum type="arabicPeriod"/>
            </a:pPr>
            <a:endParaRPr lang="fr-FR" sz="2100" dirty="0" smtClean="0"/>
          </a:p>
        </p:txBody>
      </p:sp>
    </p:spTree>
    <p:extLst>
      <p:ext uri="{BB962C8B-B14F-4D97-AF65-F5344CB8AC3E}">
        <p14:creationId xmlns:p14="http://schemas.microsoft.com/office/powerpoint/2010/main" val="15081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Titre de la présentation - 00/00/00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Ordre du jour </a:t>
            </a:r>
            <a:endParaRPr lang="fr-FR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336" y="6331316"/>
            <a:ext cx="828092" cy="41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611560" y="1196752"/>
            <a:ext cx="80288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tabLst>
                <a:tab pos="5743575" algn="l"/>
                <a:tab pos="6905625" algn="l"/>
              </a:tabLst>
            </a:pPr>
            <a:r>
              <a:rPr lang="fr-FR" sz="1600" b="1" dirty="0" smtClean="0">
                <a:solidFill>
                  <a:schemeClr val="tx2"/>
                </a:solidFill>
              </a:rPr>
              <a:t>ACCUEIL                                                                                     </a:t>
            </a:r>
            <a:r>
              <a:rPr lang="fr-FR" sz="1600" b="1" dirty="0" smtClean="0">
                <a:solidFill>
                  <a:srgbClr val="F96817"/>
                </a:solidFill>
              </a:rPr>
              <a:t>08h00-08h15</a:t>
            </a:r>
          </a:p>
          <a:p>
            <a:pPr>
              <a:lnSpc>
                <a:spcPct val="200000"/>
              </a:lnSpc>
              <a:tabLst>
                <a:tab pos="5743575" algn="l"/>
                <a:tab pos="6905625" algn="l"/>
              </a:tabLst>
            </a:pPr>
            <a:r>
              <a:rPr lang="fr-FR" sz="1600" b="1" dirty="0" smtClean="0">
                <a:solidFill>
                  <a:schemeClr val="tx2"/>
                </a:solidFill>
              </a:rPr>
              <a:t>INTRODUCTION: BILAN 2018- ENJEUX 2019</a:t>
            </a:r>
            <a:r>
              <a:rPr lang="fr-FR" sz="1600" b="1" dirty="0" smtClean="0"/>
              <a:t>	</a:t>
            </a:r>
            <a:r>
              <a:rPr lang="fr-FR" sz="1600" b="1" dirty="0" smtClean="0">
                <a:solidFill>
                  <a:srgbClr val="F27019"/>
                </a:solidFill>
              </a:rPr>
              <a:t>08h15-08h45</a:t>
            </a:r>
            <a:endParaRPr lang="fr-FR" sz="1600" b="1" dirty="0">
              <a:solidFill>
                <a:srgbClr val="F27019"/>
              </a:solidFill>
            </a:endParaRPr>
          </a:p>
          <a:p>
            <a:pPr>
              <a:lnSpc>
                <a:spcPct val="200000"/>
              </a:lnSpc>
              <a:tabLst>
                <a:tab pos="5743575" algn="l"/>
                <a:tab pos="6905625" algn="l"/>
              </a:tabLst>
            </a:pPr>
            <a:r>
              <a:rPr lang="fr-FR" sz="1600" b="1" dirty="0" smtClean="0">
                <a:solidFill>
                  <a:schemeClr val="tx2"/>
                </a:solidFill>
              </a:rPr>
              <a:t>LES FONDAMENTAUX D’UNE EQUIPE PERFORMANTE</a:t>
            </a:r>
            <a:r>
              <a:rPr lang="fr-FR" sz="1600" b="1" dirty="0">
                <a:solidFill>
                  <a:schemeClr val="tx2"/>
                </a:solidFill>
              </a:rPr>
              <a:t>	</a:t>
            </a:r>
            <a:r>
              <a:rPr lang="fr-FR" sz="1600" b="1" dirty="0" smtClean="0">
                <a:solidFill>
                  <a:srgbClr val="F27019"/>
                </a:solidFill>
              </a:rPr>
              <a:t>08h45-09h45</a:t>
            </a:r>
            <a:endParaRPr lang="fr-FR" sz="1600" b="1" dirty="0">
              <a:solidFill>
                <a:srgbClr val="F27019"/>
              </a:solidFill>
            </a:endParaRPr>
          </a:p>
          <a:p>
            <a:pPr>
              <a:lnSpc>
                <a:spcPct val="200000"/>
              </a:lnSpc>
              <a:tabLst>
                <a:tab pos="5743575" algn="l"/>
                <a:tab pos="7000875" algn="l"/>
              </a:tabLst>
            </a:pPr>
            <a:r>
              <a:rPr lang="fr-FR" sz="1600" b="1" dirty="0" smtClean="0">
                <a:solidFill>
                  <a:schemeClr val="tx2"/>
                </a:solidFill>
              </a:rPr>
              <a:t>ATELIERS THEMATIQUES - ORGANISATION                           </a:t>
            </a:r>
            <a:r>
              <a:rPr lang="fr-FR" sz="1600" b="1" dirty="0" smtClean="0">
                <a:solidFill>
                  <a:srgbClr val="F27019"/>
                </a:solidFill>
              </a:rPr>
              <a:t>09h45-10h15</a:t>
            </a:r>
          </a:p>
          <a:p>
            <a:pPr>
              <a:lnSpc>
                <a:spcPct val="200000"/>
              </a:lnSpc>
              <a:tabLst>
                <a:tab pos="5743575" algn="l"/>
                <a:tab pos="7000875" algn="l"/>
              </a:tabLst>
            </a:pPr>
            <a:r>
              <a:rPr lang="fr-FR" sz="1600" b="1" dirty="0" smtClean="0">
                <a:solidFill>
                  <a:srgbClr val="F27019"/>
                </a:solidFill>
              </a:rPr>
              <a:t>Pause  15’</a:t>
            </a:r>
            <a:endParaRPr lang="fr-FR" sz="1600" b="1" dirty="0">
              <a:solidFill>
                <a:srgbClr val="F27019"/>
              </a:solidFill>
            </a:endParaRPr>
          </a:p>
          <a:p>
            <a:pPr>
              <a:lnSpc>
                <a:spcPct val="200000"/>
              </a:lnSpc>
              <a:tabLst>
                <a:tab pos="5743575" algn="l"/>
                <a:tab pos="7000875" algn="l"/>
              </a:tabLst>
            </a:pPr>
            <a:r>
              <a:rPr lang="fr-FR" sz="1600" b="1" dirty="0" smtClean="0">
                <a:solidFill>
                  <a:schemeClr val="tx2"/>
                </a:solidFill>
              </a:rPr>
              <a:t>ATELIERS </a:t>
            </a:r>
            <a:r>
              <a:rPr lang="fr-FR" sz="1600" b="1" dirty="0">
                <a:solidFill>
                  <a:schemeClr val="tx2"/>
                </a:solidFill>
              </a:rPr>
              <a:t>THEMATIQUES </a:t>
            </a:r>
            <a:r>
              <a:rPr lang="fr-FR" sz="1600" b="1" dirty="0" smtClean="0">
                <a:solidFill>
                  <a:schemeClr val="tx2"/>
                </a:solidFill>
              </a:rPr>
              <a:t>– SEANCE DE TRAVAIL 	</a:t>
            </a:r>
            <a:r>
              <a:rPr lang="fr-FR" sz="1600" b="1" dirty="0" smtClean="0">
                <a:solidFill>
                  <a:srgbClr val="F27019"/>
                </a:solidFill>
              </a:rPr>
              <a:t>10h30-11h15</a:t>
            </a:r>
            <a:endParaRPr lang="fr-FR" sz="1600" b="1" dirty="0">
              <a:solidFill>
                <a:srgbClr val="F27019"/>
              </a:solidFill>
            </a:endParaRPr>
          </a:p>
          <a:p>
            <a:pPr>
              <a:lnSpc>
                <a:spcPct val="200000"/>
              </a:lnSpc>
              <a:tabLst>
                <a:tab pos="5743575" algn="l"/>
                <a:tab pos="7000875" algn="l"/>
              </a:tabLst>
            </a:pPr>
            <a:r>
              <a:rPr lang="fr-FR" sz="1600" b="1" dirty="0" smtClean="0">
                <a:solidFill>
                  <a:schemeClr val="tx2"/>
                </a:solidFill>
              </a:rPr>
              <a:t>RESTITUTION                                                                             </a:t>
            </a:r>
            <a:r>
              <a:rPr lang="fr-FR" sz="1600" b="1" dirty="0" smtClean="0">
                <a:solidFill>
                  <a:srgbClr val="F27019"/>
                </a:solidFill>
              </a:rPr>
              <a:t>11h15-12h25</a:t>
            </a:r>
            <a:endParaRPr lang="fr-FR" sz="1600" b="1" dirty="0">
              <a:solidFill>
                <a:srgbClr val="F27019"/>
              </a:solidFill>
            </a:endParaRPr>
          </a:p>
          <a:p>
            <a:pPr>
              <a:lnSpc>
                <a:spcPct val="200000"/>
              </a:lnSpc>
              <a:tabLst>
                <a:tab pos="5743575" algn="l"/>
                <a:tab pos="7000875" algn="l"/>
              </a:tabLst>
            </a:pPr>
            <a:r>
              <a:rPr lang="fr-FR" sz="1600" b="1" dirty="0" smtClean="0">
                <a:solidFill>
                  <a:schemeClr val="tx2"/>
                </a:solidFill>
              </a:rPr>
              <a:t>REMISE CASQUES BLEUS/CONCLUSION                                </a:t>
            </a:r>
            <a:r>
              <a:rPr lang="fr-FR" sz="1600" b="1" dirty="0" smtClean="0">
                <a:solidFill>
                  <a:srgbClr val="F27019"/>
                </a:solidFill>
              </a:rPr>
              <a:t>12h25-12h35</a:t>
            </a:r>
            <a:r>
              <a:rPr lang="fr-FR" sz="1600" b="1" dirty="0" smtClean="0">
                <a:solidFill>
                  <a:schemeClr val="tx2"/>
                </a:solidFill>
              </a:rPr>
              <a:t>                                </a:t>
            </a:r>
            <a:r>
              <a:rPr lang="fr-FR" sz="1600" b="1" dirty="0" smtClean="0"/>
              <a:t>BRUNCH                                                                                      </a:t>
            </a:r>
            <a:r>
              <a:rPr lang="fr-FR" sz="1600" b="1" dirty="0" smtClean="0">
                <a:solidFill>
                  <a:srgbClr val="F96817"/>
                </a:solidFill>
              </a:rPr>
              <a:t>12h35-13h30</a:t>
            </a:r>
            <a:endParaRPr lang="fr-FR" sz="1600" b="1" dirty="0">
              <a:solidFill>
                <a:srgbClr val="F96817"/>
              </a:solidFill>
            </a:endParaRPr>
          </a:p>
          <a:p>
            <a:pPr>
              <a:lnSpc>
                <a:spcPct val="200000"/>
              </a:lnSpc>
              <a:tabLst>
                <a:tab pos="5743575" algn="l"/>
              </a:tabLst>
            </a:pPr>
            <a:r>
              <a:rPr lang="fr-FR" sz="1600" b="1" dirty="0">
                <a:solidFill>
                  <a:schemeClr val="tx2"/>
                </a:solidFill>
              </a:rPr>
              <a:t>DEPART                                                                                          </a:t>
            </a:r>
            <a:r>
              <a:rPr lang="fr-FR" sz="1600" b="1" dirty="0" smtClean="0">
                <a:solidFill>
                  <a:srgbClr val="F27019"/>
                </a:solidFill>
              </a:rPr>
              <a:t>13h30</a:t>
            </a:r>
            <a:endParaRPr lang="fr-FR" sz="1600" b="1" dirty="0">
              <a:solidFill>
                <a:srgbClr val="F27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5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Titre de la présentation - 00/00/00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2018/ENJEUX 2019</a:t>
            </a:r>
            <a:endParaRPr lang="fr-FR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37311"/>
            <a:ext cx="828092" cy="41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1840756"/>
            <a:ext cx="83889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6372225" algn="l"/>
              </a:tabLst>
            </a:pPr>
            <a:r>
              <a:rPr lang="fr-FR" sz="1600" b="1" dirty="0" smtClean="0">
                <a:solidFill>
                  <a:schemeClr val="tx2"/>
                </a:solidFill>
              </a:rPr>
              <a:t>REALISATIONS 2018 </a:t>
            </a:r>
            <a:r>
              <a:rPr lang="fr-FR" sz="1600" b="1" dirty="0">
                <a:solidFill>
                  <a:schemeClr val="tx2"/>
                </a:solidFill>
              </a:rPr>
              <a:t>: </a:t>
            </a:r>
            <a:r>
              <a:rPr lang="fr-FR" sz="1600" b="1" i="1" dirty="0" smtClean="0">
                <a:solidFill>
                  <a:srgbClr val="F27019"/>
                </a:solidFill>
              </a:rPr>
              <a:t>David LACASSAGNE                                       </a:t>
            </a:r>
            <a:r>
              <a:rPr lang="fr-FR" sz="1600" b="1" dirty="0" smtClean="0"/>
              <a:t>5 mn</a:t>
            </a:r>
          </a:p>
          <a:p>
            <a:pPr>
              <a:lnSpc>
                <a:spcPct val="150000"/>
              </a:lnSpc>
              <a:tabLst>
                <a:tab pos="6372225" algn="l"/>
              </a:tabLst>
            </a:pPr>
            <a:r>
              <a:rPr lang="fr-FR" sz="1600" b="1" dirty="0"/>
              <a:t>	</a:t>
            </a:r>
          </a:p>
          <a:p>
            <a:pPr>
              <a:lnSpc>
                <a:spcPct val="150000"/>
              </a:lnSpc>
              <a:tabLst>
                <a:tab pos="6372225" algn="l"/>
              </a:tabLst>
            </a:pPr>
            <a:r>
              <a:rPr lang="fr-FR" sz="1600" b="1" dirty="0" smtClean="0">
                <a:solidFill>
                  <a:schemeClr val="tx2"/>
                </a:solidFill>
              </a:rPr>
              <a:t>ROC 2018 : </a:t>
            </a:r>
            <a:r>
              <a:rPr lang="fr-FR" sz="1600" b="1" i="1" dirty="0">
                <a:solidFill>
                  <a:srgbClr val="F27019"/>
                </a:solidFill>
              </a:rPr>
              <a:t>Daniel </a:t>
            </a:r>
            <a:r>
              <a:rPr lang="fr-FR" sz="1600" b="1" i="1" dirty="0" smtClean="0">
                <a:solidFill>
                  <a:srgbClr val="F27019"/>
                </a:solidFill>
              </a:rPr>
              <a:t>MERITET                                                                 </a:t>
            </a:r>
            <a:r>
              <a:rPr lang="fr-FR" sz="1600" b="1" dirty="0" smtClean="0"/>
              <a:t>5 mn</a:t>
            </a:r>
          </a:p>
          <a:p>
            <a:pPr>
              <a:lnSpc>
                <a:spcPct val="150000"/>
              </a:lnSpc>
              <a:tabLst>
                <a:tab pos="6372225" algn="l"/>
              </a:tabLst>
            </a:pPr>
            <a:r>
              <a:rPr lang="fr-FR" sz="1600" b="1" i="1" dirty="0" smtClean="0">
                <a:solidFill>
                  <a:srgbClr val="F27019"/>
                </a:solidFill>
              </a:rPr>
              <a:t>	</a:t>
            </a:r>
            <a:endParaRPr lang="fr-FR" sz="16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tabLst>
                <a:tab pos="6372225" algn="l"/>
              </a:tabLst>
            </a:pPr>
            <a:r>
              <a:rPr lang="fr-FR" sz="1600" b="1" dirty="0" smtClean="0">
                <a:solidFill>
                  <a:schemeClr val="tx2"/>
                </a:solidFill>
              </a:rPr>
              <a:t>INDICATEURS 2019 </a:t>
            </a:r>
            <a:r>
              <a:rPr lang="fr-FR" sz="1600" b="1" dirty="0">
                <a:solidFill>
                  <a:schemeClr val="tx2"/>
                </a:solidFill>
              </a:rPr>
              <a:t>: </a:t>
            </a:r>
            <a:r>
              <a:rPr lang="fr-FR" sz="1600" b="1" i="1" dirty="0">
                <a:solidFill>
                  <a:srgbClr val="F27019"/>
                </a:solidFill>
              </a:rPr>
              <a:t>Julien </a:t>
            </a:r>
            <a:r>
              <a:rPr lang="fr-FR" sz="1600" b="1" i="1" dirty="0" smtClean="0">
                <a:solidFill>
                  <a:srgbClr val="F27019"/>
                </a:solidFill>
              </a:rPr>
              <a:t>DESTUYNDER	</a:t>
            </a:r>
            <a:r>
              <a:rPr lang="fr-FR" sz="1600" b="1" dirty="0" smtClean="0"/>
              <a:t> </a:t>
            </a:r>
            <a:r>
              <a:rPr lang="fr-FR" sz="1600" b="1" dirty="0"/>
              <a:t>5 mn </a:t>
            </a:r>
            <a:endParaRPr lang="fr-FR" sz="1600" b="1" i="1" dirty="0" smtClean="0">
              <a:solidFill>
                <a:srgbClr val="F27019"/>
              </a:solidFill>
            </a:endParaRPr>
          </a:p>
          <a:p>
            <a:pPr>
              <a:lnSpc>
                <a:spcPct val="150000"/>
              </a:lnSpc>
              <a:tabLst>
                <a:tab pos="6372225" algn="l"/>
              </a:tabLst>
            </a:pPr>
            <a:endParaRPr lang="fr-FR" sz="1600" b="1" i="1" dirty="0">
              <a:solidFill>
                <a:srgbClr val="F27019"/>
              </a:solidFill>
            </a:endParaRPr>
          </a:p>
          <a:p>
            <a:pPr>
              <a:lnSpc>
                <a:spcPct val="150000"/>
              </a:lnSpc>
              <a:tabLst>
                <a:tab pos="6372225" algn="l"/>
              </a:tabLst>
            </a:pPr>
            <a:r>
              <a:rPr lang="fr-FR" sz="1600" b="1" dirty="0" smtClean="0">
                <a:solidFill>
                  <a:schemeClr val="tx2"/>
                </a:solidFill>
              </a:rPr>
              <a:t>ORIENTATIONS 2019 </a:t>
            </a:r>
            <a:r>
              <a:rPr lang="fr-FR" sz="1600" b="1" dirty="0">
                <a:solidFill>
                  <a:schemeClr val="tx2"/>
                </a:solidFill>
              </a:rPr>
              <a:t>: </a:t>
            </a:r>
            <a:r>
              <a:rPr lang="fr-FR" sz="1600" b="1" i="1" dirty="0" smtClean="0">
                <a:solidFill>
                  <a:srgbClr val="F27019"/>
                </a:solidFill>
              </a:rPr>
              <a:t>Marie SCHUESTER</a:t>
            </a:r>
            <a:r>
              <a:rPr lang="fr-FR" sz="1600" b="1" dirty="0" smtClean="0"/>
              <a:t>                                   	  5 </a:t>
            </a:r>
            <a:r>
              <a:rPr lang="fr-FR" sz="1600" b="1" dirty="0"/>
              <a:t>mn </a:t>
            </a:r>
            <a:endParaRPr lang="fr-FR" sz="1600" b="1" i="1" dirty="0" smtClean="0">
              <a:solidFill>
                <a:srgbClr val="F27019"/>
              </a:solidFill>
            </a:endParaRPr>
          </a:p>
          <a:p>
            <a:pPr>
              <a:lnSpc>
                <a:spcPct val="150000"/>
              </a:lnSpc>
              <a:tabLst>
                <a:tab pos="6372225" algn="l"/>
              </a:tabLst>
            </a:pPr>
            <a:r>
              <a:rPr lang="fr-FR" sz="1600" b="1" i="1" dirty="0" smtClean="0">
                <a:solidFill>
                  <a:srgbClr val="F27019"/>
                </a:solidFill>
              </a:rPr>
              <a:t>	</a:t>
            </a:r>
            <a:r>
              <a:rPr lang="fr-FR" sz="1600" b="1" dirty="0" smtClean="0"/>
              <a:t> </a:t>
            </a:r>
          </a:p>
          <a:p>
            <a:pPr>
              <a:lnSpc>
                <a:spcPct val="150000"/>
              </a:lnSpc>
              <a:tabLst>
                <a:tab pos="6372225" algn="l"/>
              </a:tabLst>
            </a:pPr>
            <a:r>
              <a:rPr lang="fr-FR" sz="1600" b="1" dirty="0" smtClean="0">
                <a:solidFill>
                  <a:schemeClr val="tx2"/>
                </a:solidFill>
              </a:rPr>
              <a:t>UKAD DANS LE POLE PRODUITS LONGS </a:t>
            </a:r>
            <a:r>
              <a:rPr lang="fr-FR" sz="1600" b="1" i="1" dirty="0" smtClean="0">
                <a:solidFill>
                  <a:srgbClr val="F27019"/>
                </a:solidFill>
              </a:rPr>
              <a:t>Isabelle WIDMER </a:t>
            </a:r>
            <a:r>
              <a:rPr lang="fr-FR" sz="1600" b="1" dirty="0" smtClean="0"/>
              <a:t>	 5 mn</a:t>
            </a:r>
          </a:p>
          <a:p>
            <a:pPr>
              <a:lnSpc>
                <a:spcPct val="150000"/>
              </a:lnSpc>
              <a:tabLst>
                <a:tab pos="6372225" algn="l"/>
              </a:tabLst>
            </a:pPr>
            <a:r>
              <a:rPr lang="fr-FR" sz="1600" b="1" dirty="0" smtClean="0"/>
              <a:t> </a:t>
            </a:r>
          </a:p>
          <a:p>
            <a:pPr>
              <a:lnSpc>
                <a:spcPct val="150000"/>
              </a:lnSpc>
              <a:tabLst>
                <a:tab pos="6372225" algn="l"/>
              </a:tabLst>
            </a:pPr>
            <a:r>
              <a:rPr lang="fr-FR" sz="1600" b="1" dirty="0" smtClean="0">
                <a:solidFill>
                  <a:schemeClr val="tx2"/>
                </a:solidFill>
              </a:rPr>
              <a:t>MARCHES </a:t>
            </a:r>
            <a:r>
              <a:rPr lang="fr-FR" sz="1600" b="1" dirty="0">
                <a:solidFill>
                  <a:schemeClr val="tx2"/>
                </a:solidFill>
              </a:rPr>
              <a:t>ET DEVELOPPEMENT CLIENTS </a:t>
            </a:r>
            <a:r>
              <a:rPr lang="fr-FR" sz="1600" b="1" i="1" dirty="0" smtClean="0">
                <a:solidFill>
                  <a:srgbClr val="F27019"/>
                </a:solidFill>
              </a:rPr>
              <a:t>Patrick DELABORDE   </a:t>
            </a:r>
            <a:r>
              <a:rPr lang="fr-FR" sz="1600" b="1" dirty="0"/>
              <a:t>	</a:t>
            </a:r>
            <a:r>
              <a:rPr lang="fr-FR" sz="1600" b="1" dirty="0" smtClean="0"/>
              <a:t>5 </a:t>
            </a:r>
            <a:r>
              <a:rPr lang="fr-FR" sz="1600" b="1" dirty="0"/>
              <a:t>mn</a:t>
            </a:r>
          </a:p>
        </p:txBody>
      </p:sp>
    </p:spTree>
    <p:extLst>
      <p:ext uri="{BB962C8B-B14F-4D97-AF65-F5344CB8AC3E}">
        <p14:creationId xmlns:p14="http://schemas.microsoft.com/office/powerpoint/2010/main" val="387697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7500"/>
          <a:stretch>
            <a:fillRect/>
          </a:stretch>
        </p:blipFill>
        <p:spPr/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O1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Titre de la présentation - 00/00/00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Les réalisations 2018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 dirty="0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9720000" y="0"/>
            <a:ext cx="2700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Insertion des visuels en arrière-plan pour les ouvertures de chapitre</a:t>
            </a:r>
          </a:p>
          <a:p>
            <a:endParaRPr lang="fr-FR" sz="1200" b="1" dirty="0">
              <a:solidFill>
                <a:schemeClr val="tx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fr-FR" sz="1000" dirty="0" smtClean="0">
                <a:solidFill>
                  <a:schemeClr val="tx2"/>
                </a:solidFill>
              </a:rPr>
              <a:t>Supprimer le visuel en place.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000" dirty="0" smtClean="0">
                <a:solidFill>
                  <a:schemeClr val="tx2"/>
                </a:solidFill>
              </a:rPr>
              <a:t>Sélectionner </a:t>
            </a:r>
            <a:r>
              <a:rPr lang="fr-FR" sz="1000" dirty="0">
                <a:solidFill>
                  <a:schemeClr val="tx2"/>
                </a:solidFill>
              </a:rPr>
              <a:t>l’icône pour insérer une image,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000" dirty="0">
                <a:solidFill>
                  <a:schemeClr val="tx2"/>
                </a:solidFill>
              </a:rPr>
              <a:t>Disposer l’image en arrière </a:t>
            </a:r>
            <a:r>
              <a:rPr lang="fr-FR" sz="1000" dirty="0" smtClean="0">
                <a:solidFill>
                  <a:schemeClr val="tx2"/>
                </a:solidFill>
              </a:rPr>
              <a:t>plan.</a:t>
            </a:r>
            <a:endParaRPr lang="fr-FR" sz="1000" dirty="0">
              <a:solidFill>
                <a:schemeClr val="tx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fr-FR" sz="1000" dirty="0">
                <a:solidFill>
                  <a:schemeClr val="tx2"/>
                </a:solidFill>
              </a:rPr>
              <a:t>(Sélectionner l’image avec le bouton droit de la souris / Mettre à l’arrière plan</a:t>
            </a:r>
            <a:r>
              <a:rPr lang="fr-FR" sz="1000" dirty="0" smtClean="0">
                <a:solidFill>
                  <a:schemeClr val="tx2"/>
                </a:solidFill>
              </a:rPr>
              <a:t>).</a:t>
            </a:r>
            <a:endParaRPr lang="fr-FR" sz="1000" dirty="0">
              <a:solidFill>
                <a:schemeClr val="tx2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37311"/>
            <a:ext cx="828092" cy="41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27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Personnaliser le titre </a:t>
            </a:r>
            <a:r>
              <a:rPr lang="fr-FR" sz="1200" b="1" dirty="0" smtClean="0">
                <a:solidFill>
                  <a:schemeClr val="tx2"/>
                </a:solidFill>
              </a:rPr>
              <a:t/>
            </a:r>
            <a:br>
              <a:rPr lang="fr-FR" sz="1200" b="1" dirty="0" smtClean="0">
                <a:solidFill>
                  <a:schemeClr val="tx2"/>
                </a:solidFill>
              </a:rPr>
            </a:br>
            <a:r>
              <a:rPr lang="fr-FR" sz="1200" b="1" dirty="0" smtClean="0">
                <a:solidFill>
                  <a:schemeClr val="tx2"/>
                </a:solidFill>
              </a:rPr>
              <a:t>de </a:t>
            </a:r>
            <a:r>
              <a:rPr lang="fr-FR" sz="1200" b="1" dirty="0">
                <a:solidFill>
                  <a:schemeClr val="tx2"/>
                </a:solidFill>
              </a:rPr>
              <a:t>la présentation </a:t>
            </a:r>
            <a:r>
              <a:rPr lang="fr-FR" sz="1200" b="1" dirty="0" smtClean="0">
                <a:solidFill>
                  <a:schemeClr val="tx2"/>
                </a:solidFill>
              </a:rPr>
              <a:t/>
            </a:r>
            <a:br>
              <a:rPr lang="fr-FR" sz="1200" b="1" dirty="0" smtClean="0">
                <a:solidFill>
                  <a:schemeClr val="tx2"/>
                </a:solidFill>
              </a:rPr>
            </a:br>
            <a:r>
              <a:rPr lang="fr-FR" sz="1200" b="1" dirty="0" smtClean="0">
                <a:solidFill>
                  <a:schemeClr val="tx2"/>
                </a:solidFill>
              </a:rPr>
              <a:t>en </a:t>
            </a:r>
            <a:r>
              <a:rPr lang="fr-FR" sz="1200" b="1" dirty="0">
                <a:solidFill>
                  <a:schemeClr val="tx2"/>
                </a:solidFill>
              </a:rPr>
              <a:t>bas de page</a:t>
            </a:r>
          </a:p>
          <a:p>
            <a:endParaRPr lang="fr-FR" sz="1200" b="1" dirty="0">
              <a:solidFill>
                <a:schemeClr val="tx2"/>
              </a:solidFill>
            </a:endParaRPr>
          </a:p>
          <a:p>
            <a:r>
              <a:rPr lang="fr-FR" sz="1200" dirty="0">
                <a:solidFill>
                  <a:schemeClr val="tx2"/>
                </a:solidFill>
              </a:rPr>
              <a:t>Personnaliser le bas de page </a:t>
            </a:r>
            <a:r>
              <a:rPr lang="fr-FR" sz="1200" dirty="0" smtClean="0">
                <a:solidFill>
                  <a:schemeClr val="tx2"/>
                </a:solidFill>
              </a:rPr>
              <a:t/>
            </a:r>
            <a:br>
              <a:rPr lang="fr-FR" sz="1200" dirty="0" smtClean="0">
                <a:solidFill>
                  <a:schemeClr val="tx2"/>
                </a:solidFill>
              </a:rPr>
            </a:br>
            <a:r>
              <a:rPr lang="fr-FR" sz="1200" dirty="0" smtClean="0">
                <a:solidFill>
                  <a:schemeClr val="tx2"/>
                </a:solidFill>
              </a:rPr>
              <a:t>avec </a:t>
            </a:r>
            <a:r>
              <a:rPr lang="fr-FR" sz="1200" dirty="0">
                <a:solidFill>
                  <a:schemeClr val="tx2"/>
                </a:solidFill>
              </a:rPr>
              <a:t>le menu </a:t>
            </a:r>
            <a:r>
              <a:rPr lang="fr-FR" sz="1200" dirty="0" smtClean="0">
                <a:solidFill>
                  <a:schemeClr val="tx2"/>
                </a:solidFill>
              </a:rPr>
              <a:t>«</a:t>
            </a:r>
            <a:r>
              <a:rPr lang="fr-FR" sz="1200" dirty="0">
                <a:solidFill>
                  <a:schemeClr val="tx2"/>
                </a:solidFill>
              </a:rPr>
              <a:t> Insertion » / </a:t>
            </a:r>
            <a:r>
              <a:rPr lang="fr-FR" sz="1200" dirty="0" smtClean="0">
                <a:solidFill>
                  <a:schemeClr val="tx2"/>
                </a:solidFill>
              </a:rPr>
              <a:t/>
            </a:r>
            <a:br>
              <a:rPr lang="fr-FR" sz="1200" dirty="0" smtClean="0">
                <a:solidFill>
                  <a:schemeClr val="tx2"/>
                </a:solidFill>
              </a:rPr>
            </a:br>
            <a:r>
              <a:rPr lang="fr-FR" sz="1200" dirty="0" smtClean="0">
                <a:solidFill>
                  <a:schemeClr val="tx2"/>
                </a:solidFill>
              </a:rPr>
              <a:t>«</a:t>
            </a:r>
            <a:r>
              <a:rPr lang="fr-FR" sz="1200" dirty="0">
                <a:solidFill>
                  <a:schemeClr val="tx2"/>
                </a:solidFill>
              </a:rPr>
              <a:t> En-tête </a:t>
            </a:r>
            <a:r>
              <a:rPr lang="fr-FR" sz="1200" dirty="0" smtClean="0">
                <a:solidFill>
                  <a:schemeClr val="tx2"/>
                </a:solidFill>
              </a:rPr>
              <a:t>et </a:t>
            </a:r>
            <a:r>
              <a:rPr lang="fr-FR" sz="1200" dirty="0">
                <a:solidFill>
                  <a:schemeClr val="tx2"/>
                </a:solidFill>
              </a:rPr>
              <a:t>pieds de page </a:t>
            </a:r>
            <a:r>
              <a:rPr lang="fr-FR" sz="1200" dirty="0" smtClean="0">
                <a:solidFill>
                  <a:schemeClr val="tx2"/>
                </a:solidFill>
              </a:rPr>
              <a:t>»</a:t>
            </a:r>
            <a:endParaRPr lang="fr-FR" sz="1200" dirty="0">
              <a:solidFill>
                <a:schemeClr val="tx2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37311"/>
            <a:ext cx="828092" cy="41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re 6"/>
          <p:cNvSpPr>
            <a:spLocks noGrp="1"/>
          </p:cNvSpPr>
          <p:nvPr>
            <p:ph type="title"/>
          </p:nvPr>
        </p:nvSpPr>
        <p:spPr>
          <a:xfrm>
            <a:off x="540000" y="0"/>
            <a:ext cx="8064000" cy="829737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Espace réservé du contenu 10"/>
          <p:cNvSpPr txBox="1">
            <a:spLocks/>
          </p:cNvSpPr>
          <p:nvPr/>
        </p:nvSpPr>
        <p:spPr>
          <a:xfrm>
            <a:off x="110671" y="1619064"/>
            <a:ext cx="8653816" cy="1828800"/>
          </a:xfrm>
          <a:prstGeom prst="rect">
            <a:avLst/>
          </a:prstGeom>
        </p:spPr>
        <p:txBody>
          <a:bodyPr/>
          <a:lstStyle>
            <a:lvl1pPr marL="514350" indent="-51435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Wingdings" panose="05000000000000000000" pitchFamily="2" charset="2"/>
              <a:buChar char="Ø"/>
              <a:defRPr sz="18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endParaRPr lang="fr-FR" sz="1600" b="0" dirty="0">
              <a:solidFill>
                <a:schemeClr val="tx2"/>
              </a:solidFill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endParaRPr lang="fr-FR" dirty="0" smtClean="0"/>
          </a:p>
        </p:txBody>
      </p:sp>
      <p:sp>
        <p:nvSpPr>
          <p:cNvPr id="16" name="Titre 3"/>
          <p:cNvSpPr txBox="1">
            <a:spLocks/>
          </p:cNvSpPr>
          <p:nvPr/>
        </p:nvSpPr>
        <p:spPr bwMode="gray">
          <a:xfrm>
            <a:off x="539552" y="274638"/>
            <a:ext cx="7308928" cy="4616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LES REALISATIONS 2018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254613" y="1124744"/>
            <a:ext cx="83046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F57E1B"/>
              </a:buClr>
              <a:buFont typeface="Wingdings" panose="05000000000000000000" pitchFamily="2" charset="2"/>
              <a:buChar char="v"/>
            </a:pPr>
            <a:endParaRPr lang="fr-FR" dirty="0">
              <a:solidFill>
                <a:srgbClr val="F96817"/>
              </a:solidFill>
            </a:endParaRPr>
          </a:p>
          <a:p>
            <a:pPr lvl="0">
              <a:buClr>
                <a:srgbClr val="F57E1B"/>
              </a:buClr>
            </a:pPr>
            <a:endParaRPr lang="fr-FR" dirty="0">
              <a:solidFill>
                <a:schemeClr val="tx2"/>
              </a:solidFill>
            </a:endParaRPr>
          </a:p>
          <a:p>
            <a:pPr lvl="0"/>
            <a:endParaRPr lang="fr-FR" b="1" dirty="0"/>
          </a:p>
          <a:p>
            <a:pPr lvl="0"/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80" y="2451575"/>
            <a:ext cx="1080000" cy="108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480" y="4653136"/>
            <a:ext cx="935984" cy="93598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016" y="3921235"/>
            <a:ext cx="1080000" cy="108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48" y="1074280"/>
            <a:ext cx="1080000" cy="10800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27584" y="1302503"/>
            <a:ext cx="2404788" cy="84481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/>
          <a:p>
            <a:pPr lvl="0" algn="ctr">
              <a:buClr>
                <a:srgbClr val="F57E1B"/>
              </a:buClr>
            </a:pPr>
            <a:r>
              <a:rPr lang="fr-FR" b="1" dirty="0">
                <a:solidFill>
                  <a:schemeClr val="tx2"/>
                </a:solidFill>
              </a:rPr>
              <a:t>L’engagement sécurité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437579" y="1164003"/>
            <a:ext cx="2404788" cy="84481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/>
          <a:p>
            <a:pPr lvl="0" algn="ctr">
              <a:buClr>
                <a:srgbClr val="F57E1B"/>
              </a:buClr>
            </a:pPr>
            <a:r>
              <a:rPr lang="fr-FR" dirty="0" smtClean="0">
                <a:solidFill>
                  <a:schemeClr val="tx2"/>
                </a:solidFill>
              </a:rPr>
              <a:t>Accord Intéressement 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267744" y="2490217"/>
            <a:ext cx="2404788" cy="1121809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/>
          <a:p>
            <a:pPr lvl="0" algn="ctr">
              <a:buClr>
                <a:srgbClr val="F57E1B"/>
              </a:buClr>
            </a:pPr>
            <a:r>
              <a:rPr lang="fr-FR" dirty="0">
                <a:solidFill>
                  <a:schemeClr val="tx2"/>
                </a:solidFill>
              </a:rPr>
              <a:t>Des avancées </a:t>
            </a:r>
            <a:r>
              <a:rPr lang="fr-FR" b="1" dirty="0">
                <a:solidFill>
                  <a:schemeClr val="tx2"/>
                </a:solidFill>
              </a:rPr>
              <a:t>sur qualité de vie au travail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771800" y="5438604"/>
            <a:ext cx="2404788" cy="1121809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/>
          <a:p>
            <a:pPr lvl="0" algn="ctr">
              <a:buClr>
                <a:srgbClr val="F57E1B"/>
              </a:buClr>
            </a:pPr>
            <a:r>
              <a:rPr lang="fr-FR" dirty="0">
                <a:solidFill>
                  <a:schemeClr val="tx2"/>
                </a:solidFill>
              </a:rPr>
              <a:t>Les nouveaux rendez-vous de </a:t>
            </a:r>
            <a:r>
              <a:rPr lang="fr-FR" b="1" dirty="0">
                <a:solidFill>
                  <a:schemeClr val="tx2"/>
                </a:solidFill>
              </a:rPr>
              <a:t>communication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108099" y="2699341"/>
            <a:ext cx="2404788" cy="84481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/>
          <a:p>
            <a:pPr lvl="0" algn="ctr">
              <a:buClr>
                <a:srgbClr val="F57E1B"/>
              </a:buClr>
            </a:pPr>
            <a:r>
              <a:rPr lang="fr-FR" dirty="0">
                <a:solidFill>
                  <a:schemeClr val="tx2"/>
                </a:solidFill>
              </a:rPr>
              <a:t>La  </a:t>
            </a:r>
            <a:r>
              <a:rPr lang="fr-FR" b="1" dirty="0">
                <a:solidFill>
                  <a:schemeClr val="tx2"/>
                </a:solidFill>
              </a:rPr>
              <a:t>fiabilité</a:t>
            </a:r>
            <a:r>
              <a:rPr lang="fr-FR" dirty="0">
                <a:solidFill>
                  <a:schemeClr val="tx2"/>
                </a:solidFill>
              </a:rPr>
              <a:t> de la meuleuse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443692" y="3941716"/>
            <a:ext cx="2404788" cy="1121809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/>
          <a:p>
            <a:pPr lvl="0" algn="ctr">
              <a:buClr>
                <a:srgbClr val="F57E1B"/>
              </a:buClr>
            </a:pPr>
            <a:r>
              <a:rPr lang="fr-FR" dirty="0">
                <a:solidFill>
                  <a:schemeClr val="tx2"/>
                </a:solidFill>
              </a:rPr>
              <a:t>Le déploiement de la </a:t>
            </a:r>
            <a:r>
              <a:rPr lang="fr-FR" b="1" dirty="0">
                <a:solidFill>
                  <a:schemeClr val="tx2"/>
                </a:solidFill>
              </a:rPr>
              <a:t>polyvalence atelier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44939" y="3799046"/>
            <a:ext cx="2587433" cy="1398808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/>
          <a:p>
            <a:pPr lvl="0" algn="ctr">
              <a:buClr>
                <a:srgbClr val="F57E1B"/>
              </a:buClr>
            </a:pPr>
            <a:r>
              <a:rPr lang="fr-FR" dirty="0">
                <a:solidFill>
                  <a:schemeClr val="tx2"/>
                </a:solidFill>
              </a:rPr>
              <a:t>Des </a:t>
            </a:r>
            <a:r>
              <a:rPr lang="fr-FR" b="1" dirty="0">
                <a:solidFill>
                  <a:schemeClr val="tx2"/>
                </a:solidFill>
              </a:rPr>
              <a:t>changements d’organisation </a:t>
            </a:r>
            <a:r>
              <a:rPr lang="fr-FR" dirty="0">
                <a:solidFill>
                  <a:schemeClr val="tx2"/>
                </a:solidFill>
              </a:rPr>
              <a:t>dans les équipes de production</a:t>
            </a:r>
          </a:p>
        </p:txBody>
      </p:sp>
    </p:spTree>
    <p:extLst>
      <p:ext uri="{BB962C8B-B14F-4D97-AF65-F5344CB8AC3E}">
        <p14:creationId xmlns:p14="http://schemas.microsoft.com/office/powerpoint/2010/main" val="29759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Personnaliser le titre </a:t>
            </a:r>
            <a:r>
              <a:rPr lang="fr-FR" sz="1200" b="1" dirty="0" smtClean="0">
                <a:solidFill>
                  <a:schemeClr val="tx2"/>
                </a:solidFill>
              </a:rPr>
              <a:t/>
            </a:r>
            <a:br>
              <a:rPr lang="fr-FR" sz="1200" b="1" dirty="0" smtClean="0">
                <a:solidFill>
                  <a:schemeClr val="tx2"/>
                </a:solidFill>
              </a:rPr>
            </a:br>
            <a:r>
              <a:rPr lang="fr-FR" sz="1200" b="1" dirty="0" smtClean="0">
                <a:solidFill>
                  <a:schemeClr val="tx2"/>
                </a:solidFill>
              </a:rPr>
              <a:t>de </a:t>
            </a:r>
            <a:r>
              <a:rPr lang="fr-FR" sz="1200" b="1" dirty="0">
                <a:solidFill>
                  <a:schemeClr val="tx2"/>
                </a:solidFill>
              </a:rPr>
              <a:t>la présentation </a:t>
            </a:r>
            <a:r>
              <a:rPr lang="fr-FR" sz="1200" b="1" dirty="0" smtClean="0">
                <a:solidFill>
                  <a:schemeClr val="tx2"/>
                </a:solidFill>
              </a:rPr>
              <a:t/>
            </a:r>
            <a:br>
              <a:rPr lang="fr-FR" sz="1200" b="1" dirty="0" smtClean="0">
                <a:solidFill>
                  <a:schemeClr val="tx2"/>
                </a:solidFill>
              </a:rPr>
            </a:br>
            <a:r>
              <a:rPr lang="fr-FR" sz="1200" b="1" dirty="0" smtClean="0">
                <a:solidFill>
                  <a:schemeClr val="tx2"/>
                </a:solidFill>
              </a:rPr>
              <a:t>en </a:t>
            </a:r>
            <a:r>
              <a:rPr lang="fr-FR" sz="1200" b="1" dirty="0">
                <a:solidFill>
                  <a:schemeClr val="tx2"/>
                </a:solidFill>
              </a:rPr>
              <a:t>bas de page</a:t>
            </a:r>
          </a:p>
          <a:p>
            <a:endParaRPr lang="fr-FR" sz="1200" b="1" dirty="0">
              <a:solidFill>
                <a:schemeClr val="tx2"/>
              </a:solidFill>
            </a:endParaRPr>
          </a:p>
          <a:p>
            <a:r>
              <a:rPr lang="fr-FR" sz="1200" dirty="0">
                <a:solidFill>
                  <a:schemeClr val="tx2"/>
                </a:solidFill>
              </a:rPr>
              <a:t>Personnaliser le bas de page </a:t>
            </a:r>
            <a:r>
              <a:rPr lang="fr-FR" sz="1200" dirty="0" smtClean="0">
                <a:solidFill>
                  <a:schemeClr val="tx2"/>
                </a:solidFill>
              </a:rPr>
              <a:t/>
            </a:r>
            <a:br>
              <a:rPr lang="fr-FR" sz="1200" dirty="0" smtClean="0">
                <a:solidFill>
                  <a:schemeClr val="tx2"/>
                </a:solidFill>
              </a:rPr>
            </a:br>
            <a:r>
              <a:rPr lang="fr-FR" sz="1200" dirty="0" smtClean="0">
                <a:solidFill>
                  <a:schemeClr val="tx2"/>
                </a:solidFill>
              </a:rPr>
              <a:t>avec </a:t>
            </a:r>
            <a:r>
              <a:rPr lang="fr-FR" sz="1200" dirty="0">
                <a:solidFill>
                  <a:schemeClr val="tx2"/>
                </a:solidFill>
              </a:rPr>
              <a:t>le menu </a:t>
            </a:r>
            <a:r>
              <a:rPr lang="fr-FR" sz="1200" dirty="0" smtClean="0">
                <a:solidFill>
                  <a:schemeClr val="tx2"/>
                </a:solidFill>
              </a:rPr>
              <a:t>«</a:t>
            </a:r>
            <a:r>
              <a:rPr lang="fr-FR" sz="1200" dirty="0">
                <a:solidFill>
                  <a:schemeClr val="tx2"/>
                </a:solidFill>
              </a:rPr>
              <a:t> Insertion » / </a:t>
            </a:r>
            <a:r>
              <a:rPr lang="fr-FR" sz="1200" dirty="0" smtClean="0">
                <a:solidFill>
                  <a:schemeClr val="tx2"/>
                </a:solidFill>
              </a:rPr>
              <a:t/>
            </a:r>
            <a:br>
              <a:rPr lang="fr-FR" sz="1200" dirty="0" smtClean="0">
                <a:solidFill>
                  <a:schemeClr val="tx2"/>
                </a:solidFill>
              </a:rPr>
            </a:br>
            <a:r>
              <a:rPr lang="fr-FR" sz="1200" dirty="0" smtClean="0">
                <a:solidFill>
                  <a:schemeClr val="tx2"/>
                </a:solidFill>
              </a:rPr>
              <a:t>«</a:t>
            </a:r>
            <a:r>
              <a:rPr lang="fr-FR" sz="1200" dirty="0">
                <a:solidFill>
                  <a:schemeClr val="tx2"/>
                </a:solidFill>
              </a:rPr>
              <a:t> En-tête </a:t>
            </a:r>
            <a:r>
              <a:rPr lang="fr-FR" sz="1200" dirty="0" smtClean="0">
                <a:solidFill>
                  <a:schemeClr val="tx2"/>
                </a:solidFill>
              </a:rPr>
              <a:t>et </a:t>
            </a:r>
            <a:r>
              <a:rPr lang="fr-FR" sz="1200" dirty="0">
                <a:solidFill>
                  <a:schemeClr val="tx2"/>
                </a:solidFill>
              </a:rPr>
              <a:t>pieds de page </a:t>
            </a:r>
            <a:r>
              <a:rPr lang="fr-FR" sz="1200" dirty="0" smtClean="0">
                <a:solidFill>
                  <a:schemeClr val="tx2"/>
                </a:solidFill>
              </a:rPr>
              <a:t>»</a:t>
            </a:r>
            <a:endParaRPr lang="fr-FR" sz="1200" dirty="0">
              <a:solidFill>
                <a:schemeClr val="tx2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37311"/>
            <a:ext cx="828092" cy="41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re 6"/>
          <p:cNvSpPr>
            <a:spLocks noGrp="1"/>
          </p:cNvSpPr>
          <p:nvPr>
            <p:ph type="title"/>
          </p:nvPr>
        </p:nvSpPr>
        <p:spPr>
          <a:xfrm>
            <a:off x="540000" y="0"/>
            <a:ext cx="8064000" cy="829737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Espace réservé du contenu 10"/>
          <p:cNvSpPr txBox="1">
            <a:spLocks/>
          </p:cNvSpPr>
          <p:nvPr/>
        </p:nvSpPr>
        <p:spPr>
          <a:xfrm>
            <a:off x="110671" y="1619064"/>
            <a:ext cx="8653816" cy="1828800"/>
          </a:xfrm>
          <a:prstGeom prst="rect">
            <a:avLst/>
          </a:prstGeom>
        </p:spPr>
        <p:txBody>
          <a:bodyPr/>
          <a:lstStyle>
            <a:lvl1pPr marL="514350" indent="-51435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Wingdings" panose="05000000000000000000" pitchFamily="2" charset="2"/>
              <a:buChar char="Ø"/>
              <a:defRPr sz="18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endParaRPr lang="fr-FR" sz="1600" b="0" dirty="0">
              <a:solidFill>
                <a:schemeClr val="tx2"/>
              </a:solidFill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endParaRPr lang="fr-FR" dirty="0" smtClean="0"/>
          </a:p>
        </p:txBody>
      </p:sp>
      <p:sp>
        <p:nvSpPr>
          <p:cNvPr id="16" name="Titre 3"/>
          <p:cNvSpPr txBox="1">
            <a:spLocks/>
          </p:cNvSpPr>
          <p:nvPr/>
        </p:nvSpPr>
        <p:spPr bwMode="gray">
          <a:xfrm>
            <a:off x="539552" y="274638"/>
            <a:ext cx="7308928" cy="4616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LES REALISATIONS 2018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227775" y="1254850"/>
            <a:ext cx="83046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57E1B"/>
              </a:buClr>
            </a:pPr>
            <a:endParaRPr lang="fr-FR" dirty="0">
              <a:solidFill>
                <a:schemeClr val="tx2"/>
              </a:solidFill>
            </a:endParaRPr>
          </a:p>
          <a:p>
            <a:pPr lvl="0"/>
            <a:endParaRPr lang="fr-FR" b="1" dirty="0"/>
          </a:p>
          <a:p>
            <a:pPr lvl="0"/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31" y="3898648"/>
            <a:ext cx="1080000" cy="108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480" y="3898648"/>
            <a:ext cx="1080000" cy="1080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444" y="1402936"/>
            <a:ext cx="1080000" cy="10800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55395" y="1489228"/>
            <a:ext cx="2404788" cy="84481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/>
          <a:p>
            <a:pPr lvl="0" algn="ctr">
              <a:buClr>
                <a:srgbClr val="F57E1B"/>
              </a:buClr>
            </a:pPr>
            <a:r>
              <a:rPr lang="fr-FR" dirty="0">
                <a:solidFill>
                  <a:schemeClr val="tx2"/>
                </a:solidFill>
              </a:rPr>
              <a:t>La </a:t>
            </a:r>
            <a:r>
              <a:rPr lang="fr-FR" b="1" dirty="0">
                <a:solidFill>
                  <a:schemeClr val="tx2"/>
                </a:solidFill>
              </a:rPr>
              <a:t>mise en place des ITF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789228" y="2904594"/>
            <a:ext cx="2404788" cy="567811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/>
          <a:p>
            <a:pPr lvl="0" algn="ctr">
              <a:buClr>
                <a:srgbClr val="F57E1B"/>
              </a:buClr>
            </a:pPr>
            <a:r>
              <a:rPr lang="fr-FR" b="1" dirty="0" smtClean="0">
                <a:solidFill>
                  <a:schemeClr val="tx2"/>
                </a:solidFill>
              </a:rPr>
              <a:t>AVP Flux Tirés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311945" y="2941580"/>
            <a:ext cx="2404788" cy="1121809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/>
          <a:p>
            <a:pPr lvl="0" algn="ctr">
              <a:buClr>
                <a:srgbClr val="F57E1B"/>
              </a:buClr>
            </a:pPr>
            <a:r>
              <a:rPr lang="fr-FR" dirty="0">
                <a:solidFill>
                  <a:schemeClr val="tx2"/>
                </a:solidFill>
              </a:rPr>
              <a:t>La Performance </a:t>
            </a:r>
            <a:r>
              <a:rPr lang="fr-FR" b="1" dirty="0">
                <a:solidFill>
                  <a:schemeClr val="tx2"/>
                </a:solidFill>
              </a:rPr>
              <a:t>Service clients Airbus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331640" y="5229200"/>
            <a:ext cx="2404788" cy="84481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/>
          <a:p>
            <a:pPr lvl="0" algn="ctr">
              <a:buClr>
                <a:srgbClr val="F57E1B"/>
              </a:buClr>
            </a:pPr>
            <a:r>
              <a:rPr lang="fr-FR" b="1" dirty="0">
                <a:solidFill>
                  <a:schemeClr val="tx2"/>
                </a:solidFill>
              </a:rPr>
              <a:t>Retours clients </a:t>
            </a:r>
            <a:r>
              <a:rPr lang="fr-FR" dirty="0">
                <a:solidFill>
                  <a:schemeClr val="tx2"/>
                </a:solidFill>
              </a:rPr>
              <a:t>positifs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932040" y="1350728"/>
            <a:ext cx="2404788" cy="1121809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/>
          <a:p>
            <a:pPr lvl="0" algn="ctr">
              <a:buClr>
                <a:srgbClr val="F57E1B"/>
              </a:buClr>
            </a:pPr>
            <a:r>
              <a:rPr lang="fr-FR" b="1" dirty="0">
                <a:solidFill>
                  <a:schemeClr val="tx2"/>
                </a:solidFill>
              </a:rPr>
              <a:t>Réduction de la mise au mille </a:t>
            </a:r>
            <a:endParaRPr lang="fr-FR" b="1" dirty="0" smtClean="0">
              <a:solidFill>
                <a:schemeClr val="tx2"/>
              </a:solidFill>
            </a:endParaRPr>
          </a:p>
          <a:p>
            <a:pPr lvl="0" algn="ctr">
              <a:buClr>
                <a:srgbClr val="F57E1B"/>
              </a:buClr>
            </a:pPr>
            <a:r>
              <a:rPr lang="fr-FR" dirty="0" smtClean="0">
                <a:solidFill>
                  <a:schemeClr val="tx2"/>
                </a:solidFill>
              </a:rPr>
              <a:t>(-</a:t>
            </a:r>
            <a:r>
              <a:rPr lang="fr-FR" dirty="0">
                <a:solidFill>
                  <a:schemeClr val="tx2"/>
                </a:solidFill>
              </a:rPr>
              <a:t>1,4M€)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669490" y="5023405"/>
            <a:ext cx="2404788" cy="84481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/>
          <a:p>
            <a:pPr lvl="0" algn="ctr">
              <a:buClr>
                <a:srgbClr val="F57E1B"/>
              </a:buClr>
            </a:pPr>
            <a:r>
              <a:rPr lang="fr-FR" b="1" dirty="0">
                <a:solidFill>
                  <a:schemeClr val="tx2"/>
                </a:solidFill>
              </a:rPr>
              <a:t>Diminution du BFR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83568" y="3898648"/>
            <a:ext cx="2404788" cy="84481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/>
          <a:p>
            <a:pPr lvl="0" algn="ctr">
              <a:buClr>
                <a:srgbClr val="F57E1B"/>
              </a:buClr>
            </a:pPr>
            <a:r>
              <a:rPr lang="fr-FR" b="1" dirty="0" smtClean="0">
                <a:solidFill>
                  <a:schemeClr val="tx2"/>
                </a:solidFill>
              </a:rPr>
              <a:t>Disponibilité Presse</a:t>
            </a:r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7500"/>
          <a:stretch>
            <a:fillRect/>
          </a:stretch>
        </p:blipFill>
        <p:spPr/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Titre de la présentation - 00/00/00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Le résultat financier 2018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 dirty="0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9720000" y="0"/>
            <a:ext cx="2700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Insertion des visuels en arrière-plan pour les ouvertures de chapitre</a:t>
            </a:r>
          </a:p>
          <a:p>
            <a:endParaRPr lang="fr-FR" sz="1200" b="1" dirty="0">
              <a:solidFill>
                <a:schemeClr val="tx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fr-FR" sz="1000" dirty="0" smtClean="0">
                <a:solidFill>
                  <a:schemeClr val="tx2"/>
                </a:solidFill>
              </a:rPr>
              <a:t>Supprimer le visuel en place.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000" dirty="0" smtClean="0">
                <a:solidFill>
                  <a:schemeClr val="tx2"/>
                </a:solidFill>
              </a:rPr>
              <a:t>Sélectionner </a:t>
            </a:r>
            <a:r>
              <a:rPr lang="fr-FR" sz="1000" dirty="0">
                <a:solidFill>
                  <a:schemeClr val="tx2"/>
                </a:solidFill>
              </a:rPr>
              <a:t>l’icône pour insérer une image,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000" dirty="0">
                <a:solidFill>
                  <a:schemeClr val="tx2"/>
                </a:solidFill>
              </a:rPr>
              <a:t>Disposer l’image en arrière </a:t>
            </a:r>
            <a:r>
              <a:rPr lang="fr-FR" sz="1000" dirty="0" smtClean="0">
                <a:solidFill>
                  <a:schemeClr val="tx2"/>
                </a:solidFill>
              </a:rPr>
              <a:t>plan.</a:t>
            </a:r>
            <a:endParaRPr lang="fr-FR" sz="1000" dirty="0">
              <a:solidFill>
                <a:schemeClr val="tx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fr-FR" sz="1000" dirty="0">
                <a:solidFill>
                  <a:schemeClr val="tx2"/>
                </a:solidFill>
              </a:rPr>
              <a:t>(Sélectionner l’image avec le bouton droit de la souris / Mettre à l’arrière plan</a:t>
            </a:r>
            <a:r>
              <a:rPr lang="fr-FR" sz="1000" dirty="0" smtClean="0">
                <a:solidFill>
                  <a:schemeClr val="tx2"/>
                </a:solidFill>
              </a:rPr>
              <a:t>).</a:t>
            </a:r>
            <a:endParaRPr lang="fr-FR" sz="1000" dirty="0">
              <a:solidFill>
                <a:schemeClr val="tx2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37311"/>
            <a:ext cx="828092" cy="41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23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Personnaliser le titre </a:t>
            </a:r>
            <a:r>
              <a:rPr lang="fr-FR" sz="1200" b="1" dirty="0" smtClean="0">
                <a:solidFill>
                  <a:schemeClr val="tx2"/>
                </a:solidFill>
              </a:rPr>
              <a:t/>
            </a:r>
            <a:br>
              <a:rPr lang="fr-FR" sz="1200" b="1" dirty="0" smtClean="0">
                <a:solidFill>
                  <a:schemeClr val="tx2"/>
                </a:solidFill>
              </a:rPr>
            </a:br>
            <a:r>
              <a:rPr lang="fr-FR" sz="1200" b="1" dirty="0" smtClean="0">
                <a:solidFill>
                  <a:schemeClr val="tx2"/>
                </a:solidFill>
              </a:rPr>
              <a:t>de </a:t>
            </a:r>
            <a:r>
              <a:rPr lang="fr-FR" sz="1200" b="1" dirty="0">
                <a:solidFill>
                  <a:schemeClr val="tx2"/>
                </a:solidFill>
              </a:rPr>
              <a:t>la présentation </a:t>
            </a:r>
            <a:r>
              <a:rPr lang="fr-FR" sz="1200" b="1" dirty="0" smtClean="0">
                <a:solidFill>
                  <a:schemeClr val="tx2"/>
                </a:solidFill>
              </a:rPr>
              <a:t/>
            </a:r>
            <a:br>
              <a:rPr lang="fr-FR" sz="1200" b="1" dirty="0" smtClean="0">
                <a:solidFill>
                  <a:schemeClr val="tx2"/>
                </a:solidFill>
              </a:rPr>
            </a:br>
            <a:r>
              <a:rPr lang="fr-FR" sz="1200" b="1" dirty="0" smtClean="0">
                <a:solidFill>
                  <a:schemeClr val="tx2"/>
                </a:solidFill>
              </a:rPr>
              <a:t>en </a:t>
            </a:r>
            <a:r>
              <a:rPr lang="fr-FR" sz="1200" b="1" dirty="0">
                <a:solidFill>
                  <a:schemeClr val="tx2"/>
                </a:solidFill>
              </a:rPr>
              <a:t>bas de page</a:t>
            </a:r>
          </a:p>
          <a:p>
            <a:endParaRPr lang="fr-FR" sz="1200" b="1" dirty="0">
              <a:solidFill>
                <a:schemeClr val="tx2"/>
              </a:solidFill>
            </a:endParaRPr>
          </a:p>
          <a:p>
            <a:r>
              <a:rPr lang="fr-FR" sz="1200" dirty="0">
                <a:solidFill>
                  <a:schemeClr val="tx2"/>
                </a:solidFill>
              </a:rPr>
              <a:t>Personnaliser le bas de page </a:t>
            </a:r>
            <a:r>
              <a:rPr lang="fr-FR" sz="1200" dirty="0" smtClean="0">
                <a:solidFill>
                  <a:schemeClr val="tx2"/>
                </a:solidFill>
              </a:rPr>
              <a:t/>
            </a:r>
            <a:br>
              <a:rPr lang="fr-FR" sz="1200" dirty="0" smtClean="0">
                <a:solidFill>
                  <a:schemeClr val="tx2"/>
                </a:solidFill>
              </a:rPr>
            </a:br>
            <a:r>
              <a:rPr lang="fr-FR" sz="1200" dirty="0" smtClean="0">
                <a:solidFill>
                  <a:schemeClr val="tx2"/>
                </a:solidFill>
              </a:rPr>
              <a:t>avec </a:t>
            </a:r>
            <a:r>
              <a:rPr lang="fr-FR" sz="1200" dirty="0">
                <a:solidFill>
                  <a:schemeClr val="tx2"/>
                </a:solidFill>
              </a:rPr>
              <a:t>le menu </a:t>
            </a:r>
            <a:r>
              <a:rPr lang="fr-FR" sz="1200" dirty="0" smtClean="0">
                <a:solidFill>
                  <a:schemeClr val="tx2"/>
                </a:solidFill>
              </a:rPr>
              <a:t>«</a:t>
            </a:r>
            <a:r>
              <a:rPr lang="fr-FR" sz="1200" dirty="0">
                <a:solidFill>
                  <a:schemeClr val="tx2"/>
                </a:solidFill>
              </a:rPr>
              <a:t> Insertion » / </a:t>
            </a:r>
            <a:r>
              <a:rPr lang="fr-FR" sz="1200" dirty="0" smtClean="0">
                <a:solidFill>
                  <a:schemeClr val="tx2"/>
                </a:solidFill>
              </a:rPr>
              <a:t/>
            </a:r>
            <a:br>
              <a:rPr lang="fr-FR" sz="1200" dirty="0" smtClean="0">
                <a:solidFill>
                  <a:schemeClr val="tx2"/>
                </a:solidFill>
              </a:rPr>
            </a:br>
            <a:r>
              <a:rPr lang="fr-FR" sz="1200" dirty="0" smtClean="0">
                <a:solidFill>
                  <a:schemeClr val="tx2"/>
                </a:solidFill>
              </a:rPr>
              <a:t>«</a:t>
            </a:r>
            <a:r>
              <a:rPr lang="fr-FR" sz="1200" dirty="0">
                <a:solidFill>
                  <a:schemeClr val="tx2"/>
                </a:solidFill>
              </a:rPr>
              <a:t> En-tête </a:t>
            </a:r>
            <a:r>
              <a:rPr lang="fr-FR" sz="1200" dirty="0" smtClean="0">
                <a:solidFill>
                  <a:schemeClr val="tx2"/>
                </a:solidFill>
              </a:rPr>
              <a:t>et </a:t>
            </a:r>
            <a:r>
              <a:rPr lang="fr-FR" sz="1200" dirty="0">
                <a:solidFill>
                  <a:schemeClr val="tx2"/>
                </a:solidFill>
              </a:rPr>
              <a:t>pieds de page </a:t>
            </a:r>
            <a:r>
              <a:rPr lang="fr-FR" sz="1200" dirty="0" smtClean="0">
                <a:solidFill>
                  <a:schemeClr val="tx2"/>
                </a:solidFill>
              </a:rPr>
              <a:t>»</a:t>
            </a:r>
            <a:endParaRPr lang="fr-FR" sz="1200" dirty="0">
              <a:solidFill>
                <a:schemeClr val="tx2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37311"/>
            <a:ext cx="828092" cy="41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re 6"/>
          <p:cNvSpPr>
            <a:spLocks noGrp="1"/>
          </p:cNvSpPr>
          <p:nvPr>
            <p:ph type="title"/>
          </p:nvPr>
        </p:nvSpPr>
        <p:spPr>
          <a:xfrm>
            <a:off x="540000" y="0"/>
            <a:ext cx="8064000" cy="829737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Espace réservé du contenu 10"/>
          <p:cNvSpPr txBox="1">
            <a:spLocks/>
          </p:cNvSpPr>
          <p:nvPr/>
        </p:nvSpPr>
        <p:spPr>
          <a:xfrm>
            <a:off x="110671" y="1619064"/>
            <a:ext cx="8653816" cy="1828800"/>
          </a:xfrm>
          <a:prstGeom prst="rect">
            <a:avLst/>
          </a:prstGeom>
        </p:spPr>
        <p:txBody>
          <a:bodyPr/>
          <a:lstStyle>
            <a:lvl1pPr marL="514350" indent="-51435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Wingdings" panose="05000000000000000000" pitchFamily="2" charset="2"/>
              <a:buChar char="Ø"/>
              <a:defRPr sz="18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endParaRPr lang="fr-FR" sz="1600" b="0" dirty="0">
              <a:solidFill>
                <a:schemeClr val="tx2"/>
              </a:solidFill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endParaRPr lang="fr-FR" dirty="0" smtClean="0"/>
          </a:p>
        </p:txBody>
      </p:sp>
      <p:sp>
        <p:nvSpPr>
          <p:cNvPr id="16" name="Titre 3"/>
          <p:cNvSpPr txBox="1">
            <a:spLocks/>
          </p:cNvSpPr>
          <p:nvPr/>
        </p:nvSpPr>
        <p:spPr bwMode="gray">
          <a:xfrm>
            <a:off x="539552" y="274638"/>
            <a:ext cx="7308928" cy="4616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ROC 2018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227775" y="1254850"/>
            <a:ext cx="83046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FR" b="1" dirty="0"/>
          </a:p>
          <a:p>
            <a:pPr marL="285750" lvl="0" indent="-285750">
              <a:buClr>
                <a:srgbClr val="F57E1B"/>
              </a:buClr>
              <a:buFont typeface="Wingdings" panose="05000000000000000000" pitchFamily="2" charset="2"/>
              <a:buChar char="v"/>
            </a:pPr>
            <a:endParaRPr lang="fr-FR" dirty="0">
              <a:solidFill>
                <a:srgbClr val="F96817"/>
              </a:solidFill>
            </a:endParaRPr>
          </a:p>
          <a:p>
            <a:pPr marL="285750" lvl="0" indent="-285750">
              <a:buClr>
                <a:srgbClr val="F57E1B"/>
              </a:buClr>
              <a:buFont typeface="Wingdings" panose="05000000000000000000" pitchFamily="2" charset="2"/>
              <a:buChar char="v"/>
            </a:pPr>
            <a:endParaRPr lang="fr-FR" dirty="0">
              <a:solidFill>
                <a:schemeClr val="tx2"/>
              </a:solidFill>
            </a:endParaRPr>
          </a:p>
          <a:p>
            <a:pPr lvl="0"/>
            <a:endParaRPr lang="fr-FR" b="1" dirty="0"/>
          </a:p>
          <a:p>
            <a:pPr lvl="0"/>
            <a:endParaRPr lang="en-US" dirty="0"/>
          </a:p>
        </p:txBody>
      </p:sp>
      <p:sp>
        <p:nvSpPr>
          <p:cNvPr id="10" name="Espace réservé de la date 3"/>
          <p:cNvSpPr txBox="1">
            <a:spLocks/>
          </p:cNvSpPr>
          <p:nvPr/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Personnaliser le titre </a:t>
            </a:r>
            <a:r>
              <a:rPr lang="fr-FR" sz="1200" b="1" dirty="0" smtClean="0">
                <a:solidFill>
                  <a:schemeClr val="tx2"/>
                </a:solidFill>
              </a:rPr>
              <a:t/>
            </a:r>
            <a:br>
              <a:rPr lang="fr-FR" sz="1200" b="1" dirty="0" smtClean="0">
                <a:solidFill>
                  <a:schemeClr val="tx2"/>
                </a:solidFill>
              </a:rPr>
            </a:br>
            <a:r>
              <a:rPr lang="fr-FR" sz="1200" b="1" dirty="0" smtClean="0">
                <a:solidFill>
                  <a:schemeClr val="tx2"/>
                </a:solidFill>
              </a:rPr>
              <a:t>de </a:t>
            </a:r>
            <a:r>
              <a:rPr lang="fr-FR" sz="1200" b="1" dirty="0">
                <a:solidFill>
                  <a:schemeClr val="tx2"/>
                </a:solidFill>
              </a:rPr>
              <a:t>la présentation </a:t>
            </a:r>
            <a:r>
              <a:rPr lang="fr-FR" sz="1200" b="1" dirty="0" smtClean="0">
                <a:solidFill>
                  <a:schemeClr val="tx2"/>
                </a:solidFill>
              </a:rPr>
              <a:t/>
            </a:r>
            <a:br>
              <a:rPr lang="fr-FR" sz="1200" b="1" dirty="0" smtClean="0">
                <a:solidFill>
                  <a:schemeClr val="tx2"/>
                </a:solidFill>
              </a:rPr>
            </a:br>
            <a:r>
              <a:rPr lang="fr-FR" sz="1200" b="1" dirty="0" smtClean="0">
                <a:solidFill>
                  <a:schemeClr val="tx2"/>
                </a:solidFill>
              </a:rPr>
              <a:t>en </a:t>
            </a:r>
            <a:r>
              <a:rPr lang="fr-FR" sz="1200" b="1" dirty="0">
                <a:solidFill>
                  <a:schemeClr val="tx2"/>
                </a:solidFill>
              </a:rPr>
              <a:t>bas de page</a:t>
            </a:r>
          </a:p>
          <a:p>
            <a:endParaRPr lang="fr-FR" sz="1200" b="1" dirty="0">
              <a:solidFill>
                <a:schemeClr val="tx2"/>
              </a:solidFill>
            </a:endParaRPr>
          </a:p>
          <a:p>
            <a:r>
              <a:rPr lang="fr-FR" sz="1200" dirty="0">
                <a:solidFill>
                  <a:schemeClr val="tx2"/>
                </a:solidFill>
              </a:rPr>
              <a:t>Personnaliser le bas de page </a:t>
            </a:r>
            <a:r>
              <a:rPr lang="fr-FR" sz="1200" dirty="0" smtClean="0">
                <a:solidFill>
                  <a:schemeClr val="tx2"/>
                </a:solidFill>
              </a:rPr>
              <a:t/>
            </a:r>
            <a:br>
              <a:rPr lang="fr-FR" sz="1200" dirty="0" smtClean="0">
                <a:solidFill>
                  <a:schemeClr val="tx2"/>
                </a:solidFill>
              </a:rPr>
            </a:br>
            <a:r>
              <a:rPr lang="fr-FR" sz="1200" dirty="0" smtClean="0">
                <a:solidFill>
                  <a:schemeClr val="tx2"/>
                </a:solidFill>
              </a:rPr>
              <a:t>avec </a:t>
            </a:r>
            <a:r>
              <a:rPr lang="fr-FR" sz="1200" dirty="0">
                <a:solidFill>
                  <a:schemeClr val="tx2"/>
                </a:solidFill>
              </a:rPr>
              <a:t>le menu </a:t>
            </a:r>
            <a:r>
              <a:rPr lang="fr-FR" sz="1200" dirty="0" smtClean="0">
                <a:solidFill>
                  <a:schemeClr val="tx2"/>
                </a:solidFill>
              </a:rPr>
              <a:t>«</a:t>
            </a:r>
            <a:r>
              <a:rPr lang="fr-FR" sz="1200" dirty="0">
                <a:solidFill>
                  <a:schemeClr val="tx2"/>
                </a:solidFill>
              </a:rPr>
              <a:t> Insertion » / </a:t>
            </a:r>
            <a:r>
              <a:rPr lang="fr-FR" sz="1200" dirty="0" smtClean="0">
                <a:solidFill>
                  <a:schemeClr val="tx2"/>
                </a:solidFill>
              </a:rPr>
              <a:t/>
            </a:r>
            <a:br>
              <a:rPr lang="fr-FR" sz="1200" dirty="0" smtClean="0">
                <a:solidFill>
                  <a:schemeClr val="tx2"/>
                </a:solidFill>
              </a:rPr>
            </a:br>
            <a:r>
              <a:rPr lang="fr-FR" sz="1200" dirty="0" smtClean="0">
                <a:solidFill>
                  <a:schemeClr val="tx2"/>
                </a:solidFill>
              </a:rPr>
              <a:t>«</a:t>
            </a:r>
            <a:r>
              <a:rPr lang="fr-FR" sz="1200" dirty="0">
                <a:solidFill>
                  <a:schemeClr val="tx2"/>
                </a:solidFill>
              </a:rPr>
              <a:t> En-tête </a:t>
            </a:r>
            <a:r>
              <a:rPr lang="fr-FR" sz="1200" dirty="0" smtClean="0">
                <a:solidFill>
                  <a:schemeClr val="tx2"/>
                </a:solidFill>
              </a:rPr>
              <a:t>et </a:t>
            </a:r>
            <a:r>
              <a:rPr lang="fr-FR" sz="1200" dirty="0">
                <a:solidFill>
                  <a:schemeClr val="tx2"/>
                </a:solidFill>
              </a:rPr>
              <a:t>pieds de page </a:t>
            </a:r>
            <a:r>
              <a:rPr lang="fr-FR" sz="1200" dirty="0" smtClean="0">
                <a:solidFill>
                  <a:schemeClr val="tx2"/>
                </a:solidFill>
              </a:rPr>
              <a:t>»</a:t>
            </a:r>
            <a:endParaRPr lang="fr-FR" sz="1200" dirty="0">
              <a:solidFill>
                <a:schemeClr val="tx2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37311"/>
            <a:ext cx="828092" cy="41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re 6"/>
          <p:cNvSpPr txBox="1">
            <a:spLocks/>
          </p:cNvSpPr>
          <p:nvPr/>
        </p:nvSpPr>
        <p:spPr bwMode="gray">
          <a:xfrm>
            <a:off x="540000" y="0"/>
            <a:ext cx="8064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 </a:t>
            </a:r>
            <a:endParaRPr lang="fr-FR" dirty="0"/>
          </a:p>
        </p:txBody>
      </p:sp>
      <p:sp>
        <p:nvSpPr>
          <p:cNvPr id="18" name="Titre 3"/>
          <p:cNvSpPr txBox="1">
            <a:spLocks/>
          </p:cNvSpPr>
          <p:nvPr/>
        </p:nvSpPr>
        <p:spPr bwMode="gray">
          <a:xfrm>
            <a:off x="539552" y="274638"/>
            <a:ext cx="7308928" cy="4616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ROC 2018</a:t>
            </a:r>
            <a:endParaRPr lang="fr-FR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84" y="1226652"/>
            <a:ext cx="8393491" cy="477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0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MINAIRE 2019">
  <a:themeElements>
    <a:clrScheme name="Eramet">
      <a:dk1>
        <a:sysClr val="windowText" lastClr="000000"/>
      </a:dk1>
      <a:lt1>
        <a:sysClr val="window" lastClr="FFFFFF"/>
      </a:lt1>
      <a:dk2>
        <a:srgbClr val="1A003B"/>
      </a:dk2>
      <a:lt2>
        <a:srgbClr val="F4F2F5"/>
      </a:lt2>
      <a:accent1>
        <a:srgbClr val="FBF315"/>
      </a:accent1>
      <a:accent2>
        <a:srgbClr val="FA6414"/>
      </a:accent2>
      <a:accent3>
        <a:srgbClr val="515793"/>
      </a:accent3>
      <a:accent4>
        <a:srgbClr val="1A003B"/>
      </a:accent4>
      <a:accent5>
        <a:srgbClr val="8589B3"/>
      </a:accent5>
      <a:accent6>
        <a:srgbClr val="5E4D7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900" dirty="0" err="1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SEMINAIRE 2019</Template>
  <TotalTime>457</TotalTime>
  <Words>1191</Words>
  <Application>Microsoft Office PowerPoint</Application>
  <PresentationFormat>Affichage à l'écran (4:3)</PresentationFormat>
  <Paragraphs>390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SEMINAIRE 2019</vt:lpstr>
      <vt:lpstr>SEMINAIRE UKAD</vt:lpstr>
      <vt:lpstr>MINUTE SECURITE </vt:lpstr>
      <vt:lpstr>Ordre du jour </vt:lpstr>
      <vt:lpstr>BILAN 2018/ENJEUX 2019</vt:lpstr>
      <vt:lpstr>O1</vt:lpstr>
      <vt:lpstr> </vt:lpstr>
      <vt:lpstr> </vt:lpstr>
      <vt:lpstr>O2</vt:lpstr>
      <vt:lpstr> </vt:lpstr>
      <vt:lpstr>O3</vt:lpstr>
      <vt:lpstr> </vt:lpstr>
      <vt:lpstr>O4</vt:lpstr>
      <vt:lpstr> </vt:lpstr>
      <vt:lpstr>O5</vt:lpstr>
      <vt:lpstr>Présentation PowerPoint</vt:lpstr>
      <vt:lpstr>Une organisation en pôle </vt:lpstr>
      <vt:lpstr>UKAD: une forge libre unique chez Aubert et Duval</vt:lpstr>
      <vt:lpstr>Une stratégie en 4 axes </vt:lpstr>
      <vt:lpstr>O6</vt:lpstr>
      <vt:lpstr> Opportunités de croissance </vt:lpstr>
      <vt:lpstr> Opportunités de croissance </vt:lpstr>
      <vt:lpstr>Présentation PowerPoint</vt:lpstr>
      <vt:lpstr>NOS CLIENTS SONT NOS MEILLEURS ALLIES!</vt:lpstr>
      <vt:lpstr>Liste des thèmes pour les groupes de travail</vt:lpstr>
      <vt:lpstr>Liste des thèmes pour les groupes de travail V2</vt:lpstr>
      <vt:lpstr>Liste des thèmes pour les groupes de travail</vt:lpstr>
      <vt:lpstr>Liste des thèmes pour les groupes de travail V2</vt:lpstr>
      <vt:lpstr>Rex à chaud </vt:lpstr>
    </vt:vector>
  </TitlesOfParts>
  <Manager>Client</Manager>
  <Company>ERAMET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SEMINAIRE UKAD</dc:title>
  <dc:subject>Client</dc:subject>
  <dc:creator>Marie THEVENOT</dc:creator>
  <cp:lastModifiedBy>David Lacassagne</cp:lastModifiedBy>
  <cp:revision>56</cp:revision>
  <dcterms:created xsi:type="dcterms:W3CDTF">2019-01-28T13:23:55Z</dcterms:created>
  <dcterms:modified xsi:type="dcterms:W3CDTF">2019-02-07T13:09:15Z</dcterms:modified>
</cp:coreProperties>
</file>