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7" r:id="rId2"/>
    <p:sldId id="260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  <a:srgbClr val="00CC00"/>
    <a:srgbClr val="5EBEAD"/>
    <a:srgbClr val="8AD6AE"/>
    <a:srgbClr val="8ACDAE"/>
    <a:srgbClr val="8ACBD5"/>
    <a:srgbClr val="8AE2C3"/>
    <a:srgbClr val="8AE2CC"/>
    <a:srgbClr val="54E2CC"/>
    <a:srgbClr val="83E2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Style clair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FD0F851-EC5A-4D38-B0AD-8093EC10F338}" styleName="Style léger 1 - Accentuation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Style léger 1 - Accentuation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D5ABB26-0587-4C30-8999-92F81FD0307C}" styleName="Aucun style, aucune gril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668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5.7599286417322842E-2"/>
          <c:y val="0.12329508810204393"/>
          <c:w val="0.64463764797372347"/>
          <c:h val="0.7674865423544203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Tonnes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Sheet1!$A$2:$A$6</c:f>
              <c:numCache>
                <c:formatCode>General</c:formatCode>
                <c:ptCount val="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17</c:v>
                </c:pt>
                <c:pt idx="1">
                  <c:v>60</c:v>
                </c:pt>
                <c:pt idx="2">
                  <c:v>780</c:v>
                </c:pt>
                <c:pt idx="3">
                  <c:v>1600</c:v>
                </c:pt>
                <c:pt idx="4">
                  <c:v>2800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96623232"/>
        <c:axId val="96629504"/>
      </c:barChart>
      <c:lineChart>
        <c:grouping val="standar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CA</c:v>
                </c:pt>
              </c:strCache>
            </c:strRef>
          </c:tx>
          <c:spPr>
            <a:ln w="60325" cap="rnd">
              <a:solidFill>
                <a:schemeClr val="accent2"/>
              </a:solidFill>
              <a:round/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c:spPr>
          <c:marker>
            <c:symbol val="none"/>
          </c:marker>
          <c:cat>
            <c:numRef>
              <c:f>Sheet1!$A$2:$A$6</c:f>
              <c:numCache>
                <c:formatCode>General</c:formatCode>
                <c:ptCount val="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0.4</c:v>
                </c:pt>
                <c:pt idx="1">
                  <c:v>1.4</c:v>
                </c:pt>
                <c:pt idx="2">
                  <c:v>18.600000000000001</c:v>
                </c:pt>
                <c:pt idx="3">
                  <c:v>39.4</c:v>
                </c:pt>
                <c:pt idx="4">
                  <c:v>75.900000000000006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5448192"/>
        <c:axId val="96631808"/>
      </c:lineChart>
      <c:catAx>
        <c:axId val="966232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6629504"/>
        <c:crosses val="autoZero"/>
        <c:auto val="1"/>
        <c:lblAlgn val="ctr"/>
        <c:lblOffset val="100"/>
        <c:noMultiLvlLbl val="0"/>
      </c:catAx>
      <c:valAx>
        <c:axId val="966295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96623232"/>
        <c:crosses val="autoZero"/>
        <c:crossBetween val="between"/>
      </c:valAx>
      <c:valAx>
        <c:axId val="96631808"/>
        <c:scaling>
          <c:orientation val="minMax"/>
          <c:min val="0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05448192"/>
        <c:crosses val="max"/>
        <c:crossBetween val="between"/>
      </c:valAx>
      <c:catAx>
        <c:axId val="10544819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96631808"/>
        <c:crossesAt val="0"/>
        <c:auto val="1"/>
        <c:lblAlgn val="ctr"/>
        <c:lblOffset val="100"/>
        <c:noMultiLvlLbl val="0"/>
      </c:catAx>
      <c:spPr>
        <a:noFill/>
        <a:ln w="25400">
          <a:noFill/>
        </a:ln>
        <a:effectLst/>
      </c:spPr>
    </c:plotArea>
    <c:legend>
      <c:legendPos val="r"/>
      <c:layout>
        <c:manualLayout>
          <c:xMode val="edge"/>
          <c:yMode val="edge"/>
          <c:x val="0.76909710121589825"/>
          <c:y val="0.39353193818551707"/>
          <c:w val="0.16535555192343318"/>
          <c:h val="0.2809984383100306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2BF14B-6C5B-4AD7-8A99-8837991D4177}" type="datetimeFigureOut">
              <a:rPr lang="fr-FR" smtClean="0"/>
              <a:t>22/12/2015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5303A2-5EDA-40F7-A4A4-F12865303D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14801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1335E4-6B5A-4895-90C6-0B250966B799}" type="slidenum">
              <a:rPr lang="fr-FR" altLang="fr-FR"/>
              <a:pPr/>
              <a:t>2</a:t>
            </a:fld>
            <a:endParaRPr lang="fr-FR" altLang="fr-FR"/>
          </a:p>
        </p:txBody>
      </p:sp>
      <p:sp>
        <p:nvSpPr>
          <p:cNvPr id="555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555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481" y="4343146"/>
            <a:ext cx="5487040" cy="4115019"/>
          </a:xfrm>
        </p:spPr>
        <p:txBody>
          <a:bodyPr/>
          <a:lstStyle/>
          <a:p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00" y="152400"/>
            <a:ext cx="6477000" cy="533400"/>
          </a:xfrm>
        </p:spPr>
        <p:txBody>
          <a:bodyPr/>
          <a:lstStyle>
            <a:lvl1pPr algn="ctr">
              <a:defRPr sz="2800">
                <a:solidFill>
                  <a:srgbClr val="5EBEAD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ZoneTexte 6"/>
          <p:cNvSpPr txBox="1"/>
          <p:nvPr userDrawn="1"/>
        </p:nvSpPr>
        <p:spPr>
          <a:xfrm>
            <a:off x="2209800" y="6488668"/>
            <a:ext cx="52650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i="1" dirty="0" smtClean="0">
                <a:solidFill>
                  <a:schemeClr val="bg1">
                    <a:lumMod val="50000"/>
                  </a:schemeClr>
                </a:solidFill>
              </a:rPr>
              <a:t>Toutes les questions peuvent être posées par SMS</a:t>
            </a:r>
            <a:r>
              <a:rPr lang="fr-FR" sz="1200" i="1" baseline="0" dirty="0" smtClean="0">
                <a:solidFill>
                  <a:schemeClr val="bg1">
                    <a:lumMod val="50000"/>
                  </a:schemeClr>
                </a:solidFill>
              </a:rPr>
              <a:t> au :  </a:t>
            </a:r>
            <a:r>
              <a:rPr lang="en-US" sz="1200" i="1" dirty="0" smtClean="0">
                <a:solidFill>
                  <a:schemeClr val="bg1">
                    <a:lumMod val="50000"/>
                  </a:schemeClr>
                </a:solidFill>
              </a:rPr>
              <a:t>06 40 19 09 57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rganigramme : Document 7"/>
          <p:cNvSpPr/>
          <p:nvPr userDrawn="1"/>
        </p:nvSpPr>
        <p:spPr>
          <a:xfrm>
            <a:off x="1676401" y="10272"/>
            <a:ext cx="7467598" cy="792000"/>
          </a:xfrm>
          <a:prstGeom prst="flowChartDocument">
            <a:avLst/>
          </a:prstGeom>
          <a:gradFill flip="none" rotWithShape="1">
            <a:gsLst>
              <a:gs pos="15000">
                <a:schemeClr val="bg1"/>
              </a:gs>
              <a:gs pos="0">
                <a:srgbClr val="5EBEAD"/>
              </a:gs>
            </a:gsLst>
            <a:lin ang="5400000" scaled="1"/>
            <a:tileRect/>
          </a:gradFill>
          <a:ln>
            <a:gradFill>
              <a:gsLst>
                <a:gs pos="100000">
                  <a:srgbClr val="5EBEAD"/>
                </a:gs>
                <a:gs pos="0">
                  <a:schemeClr val="bg1"/>
                </a:gs>
                <a:gs pos="74000">
                  <a:schemeClr val="bg1"/>
                </a:gs>
              </a:gsLst>
              <a:lin ang="54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23305" y="152400"/>
            <a:ext cx="6477000" cy="533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29916" y="6440876"/>
            <a:ext cx="40802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dirty="0" smtClean="0"/>
              <a:t>Toutes les questions peuvent être posées par SMS au :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10200" y="64408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1100" smtClean="0">
                <a:effectLst/>
              </a:defRPr>
            </a:lvl1pPr>
          </a:lstStyle>
          <a:p>
            <a:r>
              <a:rPr lang="en-US" dirty="0" smtClean="0"/>
              <a:t>06 40 19 09 57</a:t>
            </a:r>
            <a:endParaRPr lang="en-US" dirty="0"/>
          </a:p>
        </p:txBody>
      </p:sp>
      <p:pic>
        <p:nvPicPr>
          <p:cNvPr id="7" name="Picture 30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51" y="0"/>
            <a:ext cx="1670050" cy="76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Connecteur droit 9"/>
          <p:cNvCxnSpPr/>
          <p:nvPr userDrawn="1"/>
        </p:nvCxnSpPr>
        <p:spPr>
          <a:xfrm>
            <a:off x="6350" y="6324600"/>
            <a:ext cx="9137649" cy="0"/>
          </a:xfrm>
          <a:prstGeom prst="line">
            <a:avLst/>
          </a:prstGeom>
          <a:ln w="66675" cmpd="sng">
            <a:gradFill flip="none" rotWithShape="1">
              <a:gsLst>
                <a:gs pos="100000">
                  <a:schemeClr val="bg1"/>
                </a:gs>
                <a:gs pos="0">
                  <a:schemeClr val="bg1"/>
                </a:gs>
                <a:gs pos="26000">
                  <a:srgbClr val="5EBEAD"/>
                </a:gs>
                <a:gs pos="50000">
                  <a:srgbClr val="FFC000"/>
                </a:gs>
                <a:gs pos="74000">
                  <a:srgbClr val="5EBEAD"/>
                </a:gs>
              </a:gsLst>
              <a:lin ang="0" scaled="1"/>
              <a:tileRect/>
            </a:gra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6396264"/>
            <a:ext cx="529946" cy="461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18" Type="http://schemas.openxmlformats.org/officeDocument/2006/relationships/image" Target="../media/image18.png"/><Relationship Id="rId26" Type="http://schemas.openxmlformats.org/officeDocument/2006/relationships/image" Target="../media/image26.jpeg"/><Relationship Id="rId3" Type="http://schemas.openxmlformats.org/officeDocument/2006/relationships/image" Target="../media/image3.jpeg"/><Relationship Id="rId21" Type="http://schemas.openxmlformats.org/officeDocument/2006/relationships/image" Target="../media/image21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17" Type="http://schemas.openxmlformats.org/officeDocument/2006/relationships/image" Target="../media/image17.jpeg"/><Relationship Id="rId25" Type="http://schemas.openxmlformats.org/officeDocument/2006/relationships/image" Target="../media/image25.jpeg"/><Relationship Id="rId33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6.png"/><Relationship Id="rId20" Type="http://schemas.openxmlformats.org/officeDocument/2006/relationships/image" Target="../media/image20.gif"/><Relationship Id="rId29" Type="http://schemas.openxmlformats.org/officeDocument/2006/relationships/image" Target="../media/image2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11" Type="http://schemas.openxmlformats.org/officeDocument/2006/relationships/image" Target="../media/image11.png"/><Relationship Id="rId24" Type="http://schemas.openxmlformats.org/officeDocument/2006/relationships/image" Target="../media/image24.png"/><Relationship Id="rId32" Type="http://schemas.openxmlformats.org/officeDocument/2006/relationships/image" Target="../media/image32.png"/><Relationship Id="rId5" Type="http://schemas.openxmlformats.org/officeDocument/2006/relationships/image" Target="../media/image5.jpeg"/><Relationship Id="rId15" Type="http://schemas.openxmlformats.org/officeDocument/2006/relationships/image" Target="../media/image15.jpeg"/><Relationship Id="rId23" Type="http://schemas.openxmlformats.org/officeDocument/2006/relationships/image" Target="../media/image23.jpeg"/><Relationship Id="rId28" Type="http://schemas.openxmlformats.org/officeDocument/2006/relationships/image" Target="../media/image28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31" Type="http://schemas.openxmlformats.org/officeDocument/2006/relationships/image" Target="../media/image31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png"/><Relationship Id="rId27" Type="http://schemas.openxmlformats.org/officeDocument/2006/relationships/image" Target="../media/image27.png"/><Relationship Id="rId30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-1" y="914400"/>
            <a:ext cx="3810001" cy="2743200"/>
          </a:xfrm>
        </p:spPr>
        <p:txBody>
          <a:bodyPr>
            <a:normAutofit fontScale="92500" lnSpcReduction="20000"/>
          </a:bodyPr>
          <a:lstStyle/>
          <a:p>
            <a:r>
              <a:rPr lang="fr-FR" sz="1700" dirty="0" smtClean="0"/>
              <a:t>2015 : </a:t>
            </a:r>
          </a:p>
          <a:p>
            <a:pPr lvl="1"/>
            <a:r>
              <a:rPr lang="fr-FR" sz="1700" dirty="0" smtClean="0"/>
              <a:t>Forte hausse en 2015</a:t>
            </a:r>
          </a:p>
          <a:p>
            <a:pPr lvl="1"/>
            <a:r>
              <a:rPr lang="fr-FR" sz="1700" dirty="0" smtClean="0"/>
              <a:t>Essentiellement Airbus</a:t>
            </a:r>
          </a:p>
          <a:p>
            <a:pPr lvl="1"/>
            <a:r>
              <a:rPr lang="fr-FR" sz="1700" dirty="0" smtClean="0"/>
              <a:t>Stock Airbus via UTEXAM</a:t>
            </a:r>
          </a:p>
          <a:p>
            <a:pPr lvl="1"/>
            <a:r>
              <a:rPr lang="fr-FR" sz="1700" dirty="0" smtClean="0"/>
              <a:t>Nouveaux Forgerons pour Airbus</a:t>
            </a:r>
          </a:p>
          <a:p>
            <a:pPr lvl="1"/>
            <a:r>
              <a:rPr lang="fr-FR" sz="1700" dirty="0" smtClean="0"/>
              <a:t>Autres marchés  (corrosion) très difficiles </a:t>
            </a:r>
          </a:p>
          <a:p>
            <a:pPr lvl="1"/>
            <a:r>
              <a:rPr lang="fr-FR" sz="1700" dirty="0" smtClean="0"/>
              <a:t>Des réussites pour demain :</a:t>
            </a:r>
          </a:p>
          <a:p>
            <a:pPr lvl="2"/>
            <a:r>
              <a:rPr lang="fr-FR" sz="1700" dirty="0" smtClean="0"/>
              <a:t>Boeing</a:t>
            </a:r>
          </a:p>
          <a:p>
            <a:pPr lvl="2"/>
            <a:r>
              <a:rPr lang="fr-FR" sz="1700" dirty="0" smtClean="0"/>
              <a:t>SAFRAN</a:t>
            </a:r>
          </a:p>
          <a:p>
            <a:pPr lvl="2"/>
            <a:r>
              <a:rPr lang="fr-FR" sz="1700" dirty="0" smtClean="0"/>
              <a:t>Bombardier</a:t>
            </a:r>
          </a:p>
          <a:p>
            <a:pPr marL="457200" lvl="1" indent="0">
              <a:buNone/>
            </a:pPr>
            <a:endParaRPr lang="fr-FR" sz="1600" dirty="0" smtClean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Commerce : </a:t>
            </a:r>
            <a:r>
              <a:rPr lang="en-US" dirty="0" err="1" smtClean="0"/>
              <a:t>Faits</a:t>
            </a:r>
            <a:r>
              <a:rPr lang="en-US" dirty="0" smtClean="0"/>
              <a:t> </a:t>
            </a:r>
            <a:r>
              <a:rPr lang="en-US" dirty="0" err="1" smtClean="0"/>
              <a:t>Marquants</a:t>
            </a:r>
            <a:endParaRPr lang="en-US" dirty="0"/>
          </a:p>
        </p:txBody>
      </p:sp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2264510970"/>
              </p:ext>
            </p:extLst>
          </p:nvPr>
        </p:nvGraphicFramePr>
        <p:xfrm>
          <a:off x="3627912" y="685800"/>
          <a:ext cx="5867399" cy="27988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017817" y="1030703"/>
            <a:ext cx="720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err="1" smtClean="0"/>
              <a:t>Tonnes</a:t>
            </a:r>
            <a:r>
              <a:rPr lang="en-US" sz="1400" dirty="0" smtClean="0"/>
              <a:t> par an</a:t>
            </a:r>
            <a:endParaRPr lang="en-US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8077200" y="1030703"/>
            <a:ext cx="8068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M €</a:t>
            </a:r>
            <a:endParaRPr lang="en-US" sz="1400" dirty="0"/>
          </a:p>
        </p:txBody>
      </p:sp>
      <p:sp>
        <p:nvSpPr>
          <p:cNvPr id="12" name="Espace réservé du contenu 2"/>
          <p:cNvSpPr txBox="1">
            <a:spLocks/>
          </p:cNvSpPr>
          <p:nvPr/>
        </p:nvSpPr>
        <p:spPr>
          <a:xfrm>
            <a:off x="150421" y="3726873"/>
            <a:ext cx="6802584" cy="190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600" dirty="0" smtClean="0"/>
              <a:t>2016 : </a:t>
            </a:r>
          </a:p>
          <a:p>
            <a:pPr lvl="1"/>
            <a:r>
              <a:rPr lang="fr-FR" sz="1600" dirty="0" smtClean="0"/>
              <a:t>Pas de Stock </a:t>
            </a:r>
            <a:r>
              <a:rPr lang="fr-FR" sz="1600" dirty="0" err="1" smtClean="0"/>
              <a:t>Utexam</a:t>
            </a:r>
            <a:r>
              <a:rPr lang="fr-FR" sz="1600" dirty="0" smtClean="0"/>
              <a:t> /Airbus (-15 % sur Airbus,  + 35% en 2017)</a:t>
            </a:r>
          </a:p>
          <a:p>
            <a:pPr lvl="1"/>
            <a:r>
              <a:rPr lang="fr-FR" sz="1600" dirty="0" smtClean="0"/>
              <a:t>Qualification Safran, hausse des exigences</a:t>
            </a:r>
          </a:p>
          <a:p>
            <a:pPr lvl="1"/>
            <a:r>
              <a:rPr lang="fr-FR" sz="1600" dirty="0" smtClean="0"/>
              <a:t>Un marché aéronautique qui reste exceptionnellement porteur à moyen et long terme.</a:t>
            </a:r>
          </a:p>
          <a:p>
            <a:pPr lvl="1"/>
            <a:r>
              <a:rPr lang="fr-FR" sz="1600" dirty="0" smtClean="0"/>
              <a:t>Les marchés corrosion éteint (prix du pétrole)</a:t>
            </a:r>
          </a:p>
          <a:p>
            <a:pPr marL="457200" lvl="1" indent="0">
              <a:buFont typeface="Arial" pitchFamily="34" charset="0"/>
              <a:buNone/>
            </a:pPr>
            <a:endParaRPr lang="fr-FR" sz="1600" dirty="0" smtClean="0"/>
          </a:p>
        </p:txBody>
      </p:sp>
    </p:spTree>
    <p:extLst>
      <p:ext uri="{BB962C8B-B14F-4D97-AF65-F5344CB8AC3E}">
        <p14:creationId xmlns:p14="http://schemas.microsoft.com/office/powerpoint/2010/main" val="1203721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e 5"/>
          <p:cNvGrpSpPr/>
          <p:nvPr/>
        </p:nvGrpSpPr>
        <p:grpSpPr>
          <a:xfrm>
            <a:off x="5404014" y="4851874"/>
            <a:ext cx="1775499" cy="1314934"/>
            <a:chOff x="5726667" y="4754651"/>
            <a:chExt cx="2278285" cy="1724699"/>
          </a:xfrm>
        </p:grpSpPr>
        <p:pic>
          <p:nvPicPr>
            <p:cNvPr id="2053" name="Picture 5" descr="C:\Users\patrick.delaborde\Documents\UKAD\Présentations\2014 05 22 Présentation Forum Kazakhstan\Photos\005-DoorFrameA350-V01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 rot="19607852">
              <a:off x="6223730" y="4754651"/>
              <a:ext cx="1781222" cy="17246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Rectangle 3"/>
            <p:cNvSpPr/>
            <p:nvPr/>
          </p:nvSpPr>
          <p:spPr>
            <a:xfrm>
              <a:off x="5726667" y="4883203"/>
              <a:ext cx="1005573" cy="110536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553991" name="Rectangle 7"/>
          <p:cNvSpPr>
            <a:spLocks noGrp="1" noChangeArrowheads="1"/>
          </p:cNvSpPr>
          <p:nvPr>
            <p:ph type="title"/>
          </p:nvPr>
        </p:nvSpPr>
        <p:spPr>
          <a:xfrm>
            <a:off x="2751490" y="260350"/>
            <a:ext cx="5924198" cy="584775"/>
          </a:xfrm>
          <a:noFill/>
          <a:ln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 wrap="square" anchor="t">
            <a:spAutoFit/>
          </a:bodyPr>
          <a:lstStyle/>
          <a:p>
            <a:pPr algn="r"/>
            <a:r>
              <a:rPr lang="en-US" altLang="fr-F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Marché </a:t>
            </a:r>
            <a:r>
              <a:rPr lang="en-US" altLang="fr-FR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Aeronautique</a:t>
            </a:r>
            <a:endParaRPr lang="en-US" altLang="fr-FR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54002" name="AutoShape 18"/>
          <p:cNvSpPr>
            <a:spLocks noChangeArrowheads="1"/>
          </p:cNvSpPr>
          <p:nvPr/>
        </p:nvSpPr>
        <p:spPr bwMode="auto">
          <a:xfrm>
            <a:off x="7582246" y="953121"/>
            <a:ext cx="1526253" cy="636759"/>
          </a:xfrm>
          <a:prstGeom prst="roundRect">
            <a:avLst>
              <a:gd name="adj" fmla="val 0"/>
            </a:avLst>
          </a:prstGeom>
          <a:noFill/>
          <a:ln w="34925">
            <a:solidFill>
              <a:srgbClr val="96969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r-FR" altLang="fr-FR" sz="2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Clients Finaux</a:t>
            </a:r>
            <a:endParaRPr lang="fr-FR" altLang="fr-FR" sz="24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554005" name="Text Box 21"/>
          <p:cNvSpPr txBox="1">
            <a:spLocks noChangeArrowheads="1"/>
          </p:cNvSpPr>
          <p:nvPr/>
        </p:nvSpPr>
        <p:spPr bwMode="auto">
          <a:xfrm>
            <a:off x="461963" y="1406525"/>
            <a:ext cx="1085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fr-FR" sz="1800" b="1">
                <a:latin typeface="Verdana" pitchFamily="34" charset="0"/>
              </a:rPr>
              <a:t>UKTMP</a:t>
            </a:r>
          </a:p>
        </p:txBody>
      </p:sp>
      <p:pic>
        <p:nvPicPr>
          <p:cNvPr id="554006" name="Picture 2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01"/>
          <a:stretch>
            <a:fillRect/>
          </a:stretch>
        </p:blipFill>
        <p:spPr bwMode="auto">
          <a:xfrm>
            <a:off x="3203848" y="1122363"/>
            <a:ext cx="1152525" cy="66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166094" y="1772305"/>
            <a:ext cx="16067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800" dirty="0" smtClean="0"/>
              <a:t>Billettes</a:t>
            </a:r>
            <a:endParaRPr lang="fr-FR" sz="1800" dirty="0"/>
          </a:p>
        </p:txBody>
      </p:sp>
      <p:pic>
        <p:nvPicPr>
          <p:cNvPr id="2052" name="Picture 4" descr="C:\Users\patrick.delaborde\Documents\UKAD\Présentations\2014 05 22 Présentation Forum Kazakhstan\Photos\Pyramide A35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04289" y="3402159"/>
            <a:ext cx="1716518" cy="1287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ZoneTexte 18"/>
          <p:cNvSpPr txBox="1"/>
          <p:nvPr/>
        </p:nvSpPr>
        <p:spPr>
          <a:xfrm>
            <a:off x="140792" y="4595772"/>
            <a:ext cx="15508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 smtClean="0"/>
              <a:t>Lingot Alliage de Titane (TA6V)</a:t>
            </a:r>
            <a:endParaRPr lang="fr-FR" sz="1800" dirty="0"/>
          </a:p>
        </p:txBody>
      </p:sp>
      <p:pic>
        <p:nvPicPr>
          <p:cNvPr id="4098" name="Picture 2" descr="C:\Users\patrick.delaborde\Pictures\Image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8119" y="1871353"/>
            <a:ext cx="1633537" cy="2673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Connecteur droit avec flèche 19"/>
          <p:cNvCxnSpPr/>
          <p:nvPr/>
        </p:nvCxnSpPr>
        <p:spPr>
          <a:xfrm flipV="1">
            <a:off x="4750655" y="4088351"/>
            <a:ext cx="973435" cy="133426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avec flèche 23"/>
          <p:cNvCxnSpPr>
            <a:stCxn id="49" idx="3"/>
            <a:endCxn id="63" idx="1"/>
          </p:cNvCxnSpPr>
          <p:nvPr/>
        </p:nvCxnSpPr>
        <p:spPr>
          <a:xfrm flipV="1">
            <a:off x="5060695" y="2734704"/>
            <a:ext cx="860283" cy="7498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necteur droit avec flèche 56"/>
          <p:cNvCxnSpPr/>
          <p:nvPr/>
        </p:nvCxnSpPr>
        <p:spPr>
          <a:xfrm>
            <a:off x="4799358" y="5286770"/>
            <a:ext cx="1296642" cy="298099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1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18110" y="4173063"/>
            <a:ext cx="1860292" cy="1993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267744" y="2161686"/>
            <a:ext cx="1389856" cy="1289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8689" y="4182561"/>
            <a:ext cx="372967" cy="362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7015" y="5907466"/>
            <a:ext cx="521387" cy="258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12360" y="1709914"/>
            <a:ext cx="1224134" cy="306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39692" y="2368235"/>
            <a:ext cx="1468812" cy="405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8344" y="3123059"/>
            <a:ext cx="1405821" cy="287725"/>
          </a:xfrm>
          <a:prstGeom prst="rect">
            <a:avLst/>
          </a:prstGeom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03463" y="1970619"/>
            <a:ext cx="429154" cy="25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 descr="Afficher l'image d'origine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04446" y="2645343"/>
            <a:ext cx="429154" cy="22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Afficher l'image d'origine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07340" y="3430447"/>
            <a:ext cx="429154" cy="214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Afficher l'image d'origine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97405" y="5780188"/>
            <a:ext cx="739091" cy="566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Drapeau de la République populaire de Chine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03463" y="6416580"/>
            <a:ext cx="429154" cy="286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ZoneTexte 14"/>
          <p:cNvSpPr txBox="1"/>
          <p:nvPr/>
        </p:nvSpPr>
        <p:spPr>
          <a:xfrm>
            <a:off x="7735254" y="5533782"/>
            <a:ext cx="107722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50" dirty="0" smtClean="0"/>
              <a:t>En negotiation :</a:t>
            </a:r>
          </a:p>
          <a:p>
            <a:pPr algn="r"/>
            <a:endParaRPr lang="en-US" sz="105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4814158"/>
            <a:ext cx="1298346" cy="301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Afficher l'image d'origine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10600" y="5244468"/>
            <a:ext cx="428471" cy="285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ZoneTexte 8"/>
          <p:cNvSpPr txBox="1"/>
          <p:nvPr/>
        </p:nvSpPr>
        <p:spPr>
          <a:xfrm>
            <a:off x="7639692" y="4562589"/>
            <a:ext cx="150430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50" dirty="0" smtClean="0"/>
              <a:t>Qualification à engager :</a:t>
            </a:r>
            <a:endParaRPr lang="fr-FR" sz="1050" dirty="0"/>
          </a:p>
        </p:txBody>
      </p:sp>
      <p:pic>
        <p:nvPicPr>
          <p:cNvPr id="2" name="Picture 2" descr="Afficher l'image d'origine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870" y="4724400"/>
            <a:ext cx="537861" cy="389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Afficher l'image d'origine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224" y="4876800"/>
            <a:ext cx="509520" cy="236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6" descr="Résultat de recherche d'images pour &quot;forge de bologne logo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2056" name="Picture 8" descr="Afficher l'image d'origine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0549" y="4419600"/>
            <a:ext cx="489258" cy="327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Afficher l'image d'origine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212" y="5486400"/>
            <a:ext cx="509520" cy="383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Afficher l'image d'origine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535" y="5181600"/>
            <a:ext cx="775432" cy="201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Afficher l'image d'origine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5562600"/>
            <a:ext cx="732736" cy="295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Afficher l'image d'origine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3494" y="5949280"/>
            <a:ext cx="1425746" cy="260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5" name="Connecteur droit avec flèche 44"/>
          <p:cNvCxnSpPr/>
          <p:nvPr/>
        </p:nvCxnSpPr>
        <p:spPr>
          <a:xfrm>
            <a:off x="2986494" y="3480982"/>
            <a:ext cx="617347" cy="64656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necteur droit avec flèche 46"/>
          <p:cNvCxnSpPr/>
          <p:nvPr/>
        </p:nvCxnSpPr>
        <p:spPr>
          <a:xfrm flipH="1">
            <a:off x="2525178" y="3480982"/>
            <a:ext cx="461316" cy="8828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" name="Picture 5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17830" y="3704611"/>
            <a:ext cx="1221241" cy="277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7" descr="Drapeau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65392" y="4082196"/>
            <a:ext cx="429154" cy="286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2" descr="C:\Users\patrick.delaborde\Documents\UKAD\Présentations\2014 05 22 Présentation Forum Kazakhstan\Photos\Blooms.jpg"/>
          <p:cNvPicPr>
            <a:picLocks noChangeAspect="1" noChangeArrowheads="1"/>
          </p:cNvPicPr>
          <p:nvPr/>
        </p:nvPicPr>
        <p:blipFill rotWithShape="1"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47" r="1372"/>
          <a:stretch/>
        </p:blipFill>
        <p:spPr bwMode="auto">
          <a:xfrm>
            <a:off x="3862765" y="2168009"/>
            <a:ext cx="1197930" cy="1283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3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14"/>
          <a:stretch>
            <a:fillRect/>
          </a:stretch>
        </p:blipFill>
        <p:spPr bwMode="auto">
          <a:xfrm>
            <a:off x="4749078" y="3248338"/>
            <a:ext cx="318427" cy="189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3" name="ZoneTexte 52"/>
          <p:cNvSpPr txBox="1"/>
          <p:nvPr/>
        </p:nvSpPr>
        <p:spPr>
          <a:xfrm>
            <a:off x="3631942" y="1773238"/>
            <a:ext cx="16067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800" dirty="0" smtClean="0"/>
              <a:t>Blooms</a:t>
            </a:r>
            <a:endParaRPr lang="fr-FR" sz="1800" dirty="0"/>
          </a:p>
        </p:txBody>
      </p:sp>
      <p:pic>
        <p:nvPicPr>
          <p:cNvPr id="63" name="Picture 12" descr="fasteners 2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0978" y="2185977"/>
            <a:ext cx="1318021" cy="1097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12" descr="Afficher l'image d'origine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6421" y="2220900"/>
            <a:ext cx="753578" cy="513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AutoShape 18"/>
          <p:cNvSpPr>
            <a:spLocks noChangeArrowheads="1"/>
          </p:cNvSpPr>
          <p:nvPr/>
        </p:nvSpPr>
        <p:spPr bwMode="auto">
          <a:xfrm>
            <a:off x="5136421" y="1219114"/>
            <a:ext cx="1051250" cy="636759"/>
          </a:xfrm>
          <a:prstGeom prst="roundRect">
            <a:avLst>
              <a:gd name="adj" fmla="val 0"/>
            </a:avLst>
          </a:prstGeom>
          <a:noFill/>
          <a:ln w="34925">
            <a:solidFill>
              <a:srgbClr val="96969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r-FR" altLang="fr-FR" sz="1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Clients Directs</a:t>
            </a:r>
            <a:endParaRPr lang="fr-FR" altLang="fr-FR" sz="16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68" name="AutoShape 18"/>
          <p:cNvSpPr>
            <a:spLocks noChangeArrowheads="1"/>
          </p:cNvSpPr>
          <p:nvPr/>
        </p:nvSpPr>
        <p:spPr bwMode="auto">
          <a:xfrm>
            <a:off x="3400110" y="3493736"/>
            <a:ext cx="1217598" cy="636759"/>
          </a:xfrm>
          <a:prstGeom prst="roundRect">
            <a:avLst>
              <a:gd name="adj" fmla="val 0"/>
            </a:avLst>
          </a:prstGeom>
          <a:noFill/>
          <a:ln w="34925">
            <a:solidFill>
              <a:srgbClr val="96969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fr-FR" altLang="fr-FR" sz="1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Clients Directs</a:t>
            </a:r>
            <a:endParaRPr lang="fr-FR" altLang="fr-FR" sz="16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pic>
        <p:nvPicPr>
          <p:cNvPr id="69" name="Picture 3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14"/>
          <a:stretch>
            <a:fillRect/>
          </a:stretch>
        </p:blipFill>
        <p:spPr bwMode="auto">
          <a:xfrm>
            <a:off x="3342309" y="3267045"/>
            <a:ext cx="318427" cy="189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11824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428</TotalTime>
  <Words>114</Words>
  <Application>Microsoft Office PowerPoint</Application>
  <PresentationFormat>Affichage à l'écran (4:3)</PresentationFormat>
  <Paragraphs>29</Paragraphs>
  <Slides>2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3" baseType="lpstr">
      <vt:lpstr>Office Theme</vt:lpstr>
      <vt:lpstr>Commerce : Faits Marquants</vt:lpstr>
      <vt:lpstr>Marché Aeronautique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Aurelien Petitjean</dc:creator>
  <cp:lastModifiedBy>Patrick Delaborde</cp:lastModifiedBy>
  <cp:revision>36</cp:revision>
  <dcterms:created xsi:type="dcterms:W3CDTF">2006-08-16T00:00:00Z</dcterms:created>
  <dcterms:modified xsi:type="dcterms:W3CDTF">2015-12-22T14:51:30Z</dcterms:modified>
</cp:coreProperties>
</file>