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  <p:sldMasterId id="2147483709" r:id="rId7"/>
    <p:sldMasterId id="2147483712" r:id="rId8"/>
    <p:sldMasterId id="2147483715" r:id="rId9"/>
    <p:sldMasterId id="2147483717" r:id="rId10"/>
    <p:sldMasterId id="2147483721" r:id="rId11"/>
    <p:sldMasterId id="2147483726" r:id="rId12"/>
    <p:sldMasterId id="2147483730" r:id="rId13"/>
    <p:sldMasterId id="2147483734" r:id="rId14"/>
  </p:sldMasterIdLst>
  <p:notesMasterIdLst>
    <p:notesMasterId r:id="rId40"/>
  </p:notesMasterIdLst>
  <p:handoutMasterIdLst>
    <p:handoutMasterId r:id="rId41"/>
  </p:handoutMasterIdLst>
  <p:sldIdLst>
    <p:sldId id="765" r:id="rId15"/>
    <p:sldId id="767" r:id="rId16"/>
    <p:sldId id="734" r:id="rId17"/>
    <p:sldId id="639" r:id="rId18"/>
    <p:sldId id="680" r:id="rId19"/>
    <p:sldId id="706" r:id="rId20"/>
    <p:sldId id="733" r:id="rId21"/>
    <p:sldId id="679" r:id="rId22"/>
    <p:sldId id="669" r:id="rId23"/>
    <p:sldId id="759" r:id="rId24"/>
    <p:sldId id="711" r:id="rId25"/>
    <p:sldId id="712" r:id="rId26"/>
    <p:sldId id="751" r:id="rId27"/>
    <p:sldId id="727" r:id="rId28"/>
    <p:sldId id="728" r:id="rId29"/>
    <p:sldId id="755" r:id="rId30"/>
    <p:sldId id="766" r:id="rId31"/>
    <p:sldId id="743" r:id="rId32"/>
    <p:sldId id="744" r:id="rId33"/>
    <p:sldId id="745" r:id="rId34"/>
    <p:sldId id="739" r:id="rId35"/>
    <p:sldId id="740" r:id="rId36"/>
    <p:sldId id="760" r:id="rId37"/>
    <p:sldId id="750" r:id="rId38"/>
    <p:sldId id="723" r:id="rId3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 E 2017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3150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238272"/>
        <c:axId val="35239808"/>
      </c:barChart>
      <c:catAx>
        <c:axId val="352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239808"/>
        <c:crosses val="autoZero"/>
        <c:auto val="1"/>
        <c:lblAlgn val="ctr"/>
        <c:lblOffset val="100"/>
        <c:noMultiLvlLbl val="0"/>
      </c:catAx>
      <c:valAx>
        <c:axId val="352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2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1B9221-FF14-411D-B52F-801BCBB91F5A}" type="presOf" srcId="{267FB777-1607-4F52-A9FF-DA713A3513E6}" destId="{E5DE07CB-D659-407E-9FC8-414C3CAE323D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45C73C8-AF3F-414C-B72E-FEDC935A9CDB}" type="presOf" srcId="{6FAA8EA2-11D8-4BA4-B249-53355A62E2A7}" destId="{CDCEFCAE-F974-4DF8-ACCC-4B2A5A3463D1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ADE8520A-7E9E-43BA-902B-451AD53A1210}" type="presOf" srcId="{96287EC3-ECB5-4C71-A8FA-9639DC21EC4F}" destId="{1589FE81-DD30-47CB-8B99-7DCF4A718456}" srcOrd="0" destOrd="0" presId="urn:microsoft.com/office/officeart/2005/8/layout/arrow2"/>
    <dgm:cxn modelId="{FAEB1BF4-E809-4419-A1D2-9B9EDFED2E95}" type="presOf" srcId="{BD995CB4-D98A-47EC-AC72-205650B04B7F}" destId="{BFC4252F-5609-43FA-BB2E-1CECA8F68344}" srcOrd="0" destOrd="0" presId="urn:microsoft.com/office/officeart/2005/8/layout/arrow2"/>
    <dgm:cxn modelId="{1F68A12B-4326-48AE-9057-881791853561}" type="presOf" srcId="{D3B080AC-6A78-49A2-92DA-995495E3EDBA}" destId="{69CA776A-BEE8-40DF-8E6E-140CA480A525}" srcOrd="0" destOrd="0" presId="urn:microsoft.com/office/officeart/2005/8/layout/arrow2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F1E1A4CC-310C-4214-BF91-56C3522F6C1A}" type="presParOf" srcId="{E5DE07CB-D659-407E-9FC8-414C3CAE323D}" destId="{856409F8-6F23-417B-91E7-98537CD367E0}" srcOrd="0" destOrd="0" presId="urn:microsoft.com/office/officeart/2005/8/layout/arrow2"/>
    <dgm:cxn modelId="{3DCE1C3A-2602-4738-833C-D5FAACE7F62C}" type="presParOf" srcId="{E5DE07CB-D659-407E-9FC8-414C3CAE323D}" destId="{E3C53AC1-DE4A-4923-BDC4-9A3B20ED6A68}" srcOrd="1" destOrd="0" presId="urn:microsoft.com/office/officeart/2005/8/layout/arrow2"/>
    <dgm:cxn modelId="{83B507B7-4833-4699-ABCD-8E7FCE6E9885}" type="presParOf" srcId="{E3C53AC1-DE4A-4923-BDC4-9A3B20ED6A68}" destId="{FBBA8823-C6A8-43B0-85D4-8705FDDF9BFC}" srcOrd="0" destOrd="0" presId="urn:microsoft.com/office/officeart/2005/8/layout/arrow2"/>
    <dgm:cxn modelId="{0B38C178-401D-4CFD-ADC3-63E00971B589}" type="presParOf" srcId="{E3C53AC1-DE4A-4923-BDC4-9A3B20ED6A68}" destId="{1589FE81-DD30-47CB-8B99-7DCF4A718456}" srcOrd="1" destOrd="0" presId="urn:microsoft.com/office/officeart/2005/8/layout/arrow2"/>
    <dgm:cxn modelId="{708A87A4-7077-43C2-B66B-C86F8ECD0D96}" type="presParOf" srcId="{E3C53AC1-DE4A-4923-BDC4-9A3B20ED6A68}" destId="{5F828938-06DE-4A9B-A85A-EAC606A4C7B7}" srcOrd="2" destOrd="0" presId="urn:microsoft.com/office/officeart/2005/8/layout/arrow2"/>
    <dgm:cxn modelId="{761EBCE9-B75D-4DD9-815E-B9EAB4BDD67D}" type="presParOf" srcId="{E3C53AC1-DE4A-4923-BDC4-9A3B20ED6A68}" destId="{CDCEFCAE-F974-4DF8-ACCC-4B2A5A3463D1}" srcOrd="3" destOrd="0" presId="urn:microsoft.com/office/officeart/2005/8/layout/arrow2"/>
    <dgm:cxn modelId="{4218F12A-0D76-4E7E-8A04-C97BEC90A2B1}" type="presParOf" srcId="{E3C53AC1-DE4A-4923-BDC4-9A3B20ED6A68}" destId="{E680F8B0-0940-4783-A19B-4D652B9256EA}" srcOrd="4" destOrd="0" presId="urn:microsoft.com/office/officeart/2005/8/layout/arrow2"/>
    <dgm:cxn modelId="{00E56C99-B044-4FD1-B345-C2C9C574DC44}" type="presParOf" srcId="{E3C53AC1-DE4A-4923-BDC4-9A3B20ED6A68}" destId="{BFC4252F-5609-43FA-BB2E-1CECA8F68344}" srcOrd="5" destOrd="0" presId="urn:microsoft.com/office/officeart/2005/8/layout/arrow2"/>
    <dgm:cxn modelId="{8B5E6FA8-CEAF-4299-BA34-28F584077B00}" type="presParOf" srcId="{E3C53AC1-DE4A-4923-BDC4-9A3B20ED6A68}" destId="{83DDC8F4-BC3D-4F4A-BFA8-37C8AD69F0D7}" srcOrd="6" destOrd="0" presId="urn:microsoft.com/office/officeart/2005/8/layout/arrow2"/>
    <dgm:cxn modelId="{E67223E5-B7F2-4B96-8EF7-98BADAD4F9B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0.73874</cdr:x>
      <cdr:y>0</cdr:y>
    </cdr:from>
    <cdr:to>
      <cdr:x>1</cdr:x>
      <cdr:y>0.53725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4656" y="-1700808"/>
          <a:ext cx="2088232" cy="2664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noProof="0" dirty="0" smtClean="0"/>
            <a:t>UKAD is investing in a building extension in order to put new heating furnaces for increasing its capacity.</a:t>
          </a:r>
        </a:p>
        <a:p xmlns:a="http://schemas.openxmlformats.org/drawingml/2006/main">
          <a:r>
            <a:rPr lang="en-US" sz="1600" dirty="0" smtClean="0"/>
            <a:t>New furnace available in September.</a:t>
          </a:r>
          <a:endParaRPr lang="en-US" sz="1600" noProof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93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4" y="1"/>
            <a:ext cx="2945029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538"/>
            <a:ext cx="2947393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4" y="9430538"/>
            <a:ext cx="2945029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666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828" y="1"/>
            <a:ext cx="2919030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892" y="4731497"/>
            <a:ext cx="5034439" cy="44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676"/>
            <a:ext cx="2916666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828" y="9460676"/>
            <a:ext cx="2919030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5" indent="-285714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5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7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9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0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3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65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06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19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19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19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19 septembre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6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4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1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8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99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6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7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40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25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6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9/19/2017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 septembre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 septembre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 septembre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 septembre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jpeg"/><Relationship Id="rId21" Type="http://schemas.openxmlformats.org/officeDocument/2006/relationships/image" Target="../media/image81.pn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17" Type="http://schemas.openxmlformats.org/officeDocument/2006/relationships/image" Target="../media/image77.jpeg"/><Relationship Id="rId25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jpeg"/><Relationship Id="rId10" Type="http://schemas.openxmlformats.org/officeDocument/2006/relationships/image" Target="../media/image70.png"/><Relationship Id="rId19" Type="http://schemas.openxmlformats.org/officeDocument/2006/relationships/image" Target="../media/image79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2.gif"/><Relationship Id="rId27" Type="http://schemas.openxmlformats.org/officeDocument/2006/relationships/image" Target="../media/image87.jpeg"/><Relationship Id="rId30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1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14.png"/><Relationship Id="rId10" Type="http://schemas.openxmlformats.org/officeDocument/2006/relationships/image" Target="../media/image96.png"/><Relationship Id="rId4" Type="http://schemas.openxmlformats.org/officeDocument/2006/relationships/image" Target="../media/image9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105.png"/><Relationship Id="rId3" Type="http://schemas.openxmlformats.org/officeDocument/2006/relationships/image" Target="../media/image14.png"/><Relationship Id="rId7" Type="http://schemas.openxmlformats.org/officeDocument/2006/relationships/image" Target="../media/image100.jpe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jpe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7.jpe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20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2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1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14.png"/><Relationship Id="rId10" Type="http://schemas.openxmlformats.org/officeDocument/2006/relationships/image" Target="../media/image62.png"/><Relationship Id="rId4" Type="http://schemas.openxmlformats.org/officeDocument/2006/relationships/image" Target="../media/image57.wmf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895725" y="5805488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1268760"/>
            <a:ext cx="8351837" cy="34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September 2017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UKAD 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8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30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avec flèche 30"/>
          <p:cNvCxnSpPr>
            <a:endCxn id="26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2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e 41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195725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24" y="5346764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9" y="4670872"/>
            <a:ext cx="489258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Afficher l'image d'origine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2" y="5990776"/>
            <a:ext cx="509520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Afficher l'image d'origin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5679381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Afficher l'image d'origin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85507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Afficher l'image d'origin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1" y="6474832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avec flèche 57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5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48" y="3424529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23" y="4638120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1240749481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 rot="20548347">
            <a:off x="1324010" y="70398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Confidential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43608" y="2204682"/>
            <a:ext cx="2373283" cy="1334158"/>
          </a:xfrm>
          <a:prstGeom prst="wedgeRoundRectCallout">
            <a:avLst>
              <a:gd name="adj1" fmla="val 93949"/>
              <a:gd name="adj2" fmla="val 1573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Impact of the build-up of a strategic stock for our main customer.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3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Nov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NOV 2016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 and in Dec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ym typeface="Wingdings" panose="05000000000000000000" pitchFamily="2" charset="2"/>
              </a:rPr>
              <a:t>Boeing </a:t>
            </a:r>
            <a:r>
              <a:rPr lang="en-US" altLang="fr-FR" sz="20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>
                <a:sym typeface="Wingdings" panose="05000000000000000000" pitchFamily="2" charset="2"/>
              </a:rPr>
              <a:t>UKTMP has been formally qualified in August 2015.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</a:t>
            </a:r>
            <a:r>
              <a:rPr lang="fr-FR" sz="1900" dirty="0"/>
              <a:t>Ultra Sonic </a:t>
            </a:r>
            <a:r>
              <a:rPr lang="fr-FR" sz="1900" dirty="0" err="1"/>
              <a:t>tested</a:t>
            </a:r>
            <a:r>
              <a:rPr lang="fr-FR" sz="1900" dirty="0"/>
              <a:t> in accordance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b="1" dirty="0"/>
              <a:t>AMS </a:t>
            </a:r>
            <a:r>
              <a:rPr lang="fr-FR" sz="1900" b="1" dirty="0" smtClean="0"/>
              <a:t>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 :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share </a:t>
            </a:r>
            <a:r>
              <a:rPr lang="en-US" dirty="0">
                <a:solidFill>
                  <a:srgbClr val="FF0000"/>
                </a:solidFill>
              </a:rPr>
              <a:t>of Titanium in A&amp;D sales</a:t>
            </a:r>
          </a:p>
        </p:txBody>
      </p:sp>
      <p:sp>
        <p:nvSpPr>
          <p:cNvPr id="8" name="Espace réservé du texte 8"/>
          <p:cNvSpPr txBox="1">
            <a:spLocks/>
          </p:cNvSpPr>
          <p:nvPr/>
        </p:nvSpPr>
        <p:spPr>
          <a:xfrm>
            <a:off x="1040400" y="4077072"/>
            <a:ext cx="7539554" cy="247475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727075"/>
            <a:endParaRPr lang="en-US" sz="1200" kern="0" dirty="0" smtClean="0"/>
          </a:p>
          <a:p>
            <a:pPr marL="541338" algn="ctr">
              <a:lnSpc>
                <a:spcPct val="150000"/>
              </a:lnSpc>
            </a:pPr>
            <a:r>
              <a:rPr lang="fr-FR" sz="1800" kern="0" dirty="0" err="1" smtClean="0"/>
              <a:t>Titanium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represents</a:t>
            </a:r>
            <a:r>
              <a:rPr lang="fr-FR" sz="1800" kern="0" dirty="0" smtClean="0"/>
              <a:t> </a:t>
            </a:r>
            <a:r>
              <a:rPr lang="fr-FR" sz="2000" kern="0" dirty="0" smtClean="0">
                <a:solidFill>
                  <a:srgbClr val="1BAE8F"/>
                </a:solidFill>
              </a:rPr>
              <a:t>24%</a:t>
            </a:r>
            <a:r>
              <a:rPr lang="fr-FR" sz="2000" kern="0" dirty="0" smtClean="0"/>
              <a:t> </a:t>
            </a:r>
            <a:r>
              <a:rPr lang="fr-FR" sz="1800" kern="0" dirty="0" smtClean="0"/>
              <a:t>of A&amp;D sales in 2016</a:t>
            </a:r>
          </a:p>
          <a:p>
            <a:pPr marL="541338" algn="ctr">
              <a:lnSpc>
                <a:spcPct val="150000"/>
              </a:lnSpc>
            </a:pPr>
            <a:r>
              <a:rPr lang="fr-FR" sz="1800" kern="0" dirty="0" err="1" smtClean="0"/>
              <a:t>Coming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from</a:t>
            </a:r>
            <a:r>
              <a:rPr lang="fr-FR" sz="1800" kern="0" dirty="0" smtClean="0"/>
              <a:t> 18 % in 2014 and 21 % in 2015.</a:t>
            </a:r>
            <a:r>
              <a:rPr lang="fr-FR" kern="0" dirty="0" smtClean="0"/>
              <a:t>	</a:t>
            </a:r>
            <a:endParaRPr lang="fr-FR" sz="1600" kern="0" dirty="0"/>
          </a:p>
        </p:txBody>
      </p:sp>
      <p:pic>
        <p:nvPicPr>
          <p:cNvPr id="1026" name="Picture 2" descr="cid:image006.png@01D2D9EB.6BE1D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6" y="2132856"/>
            <a:ext cx="817392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6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167135"/>
            <a:ext cx="47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and 11 850 tons in 2015, 10 500 tons in 2016.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712" y="559016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2015 and 2016, more than 60 %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177" y="355402"/>
            <a:ext cx="4248150" cy="61198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2175" y="333375"/>
            <a:ext cx="4248150" cy="611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012" y="709986"/>
            <a:ext cx="4043363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Welcome to UKAD,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In order to guarantee an enjoyable visit, thanks to follow these few safety rules in the production hall 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3059" y="2113538"/>
            <a:ext cx="4043362" cy="39703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Wear personal protective equipment (helmet. eyewear, earplugs, safety footwear and reflective jacket)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Use green pedestrian ways painted on the floor.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Be careful at the handling devices and travelling cranes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    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cross safety fences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touch products (danger of getting burned and/or cut).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2054" name="Picture 2" descr="C:\Users\marc.cabano\Desktop\Cap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5" y="5845175"/>
            <a:ext cx="592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C:\Users\marc.cabano\Desktop\Cap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84" y="5845176"/>
            <a:ext cx="6397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C:\Users\marc.cabano\Desktop\Cap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2" y="4252842"/>
            <a:ext cx="854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C:\Users\marc.cabano\Desktop\Captu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71" y="4290147"/>
            <a:ext cx="722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15645" y="5721112"/>
            <a:ext cx="36734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is forbidden to take pictures without any authorization,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Switch off your mobile devices.</a:t>
            </a:r>
            <a:endParaRPr lang="en-US" sz="1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54721" y="1697311"/>
            <a:ext cx="2559050" cy="3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SAFETY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424795" y="3117531"/>
            <a:ext cx="2952750" cy="360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ENVIRONMENTAL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94004" y="3524582"/>
            <a:ext cx="404177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Save energy (water and electricity).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Sort your wastes.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 leakage, please inform us ASAP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94004" y="866804"/>
            <a:ext cx="3445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accident, please warn ASAP a first-aid worker. They are easy to recognize thanks to a green helmet. 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94004" y="2449030"/>
            <a:ext cx="40417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hazardous situation, feel free to inform us.</a:t>
            </a:r>
          </a:p>
        </p:txBody>
      </p:sp>
      <p:pic>
        <p:nvPicPr>
          <p:cNvPr id="2066" name="Picture 2" descr="http://www.usinenouvelle.com/expo/img/casque-de-securite-leg-000309011-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3" y="939838"/>
            <a:ext cx="8051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5635367" y="1931769"/>
            <a:ext cx="2559050" cy="3635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SHARED VIGILANCE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2068" name="Picture 4" descr="http://www.toutsurlenvironnement.fr/files/u10/picto-theme-en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6" y="4546952"/>
            <a:ext cx="6651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6" descr="http://didaclick.free.fr/delagrave/Image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2" y="4478689"/>
            <a:ext cx="542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8" descr="https://encrypted-tbn2.gstatic.com/images?q=tbn:ANd9GcS9fkCZKRp59aTiiCVEZaQjjLDgn0dBZHqm5A2FpFQcRZyEpDAke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2" y="4421540"/>
            <a:ext cx="4159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4"/>
          <p:cNvSpPr/>
          <p:nvPr/>
        </p:nvSpPr>
        <p:spPr>
          <a:xfrm>
            <a:off x="5424795" y="5178980"/>
            <a:ext cx="2952750" cy="3603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white"/>
                </a:solidFill>
                <a:latin typeface="Comic Sans MS" pitchFamily="66" charset="0"/>
              </a:rPr>
              <a:t>EVACUATION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24745" y="5587524"/>
            <a:ext cx="375285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hear the emergency alert system, follow your guide to the meeting point situated near the truck entrance.</a:t>
            </a:r>
          </a:p>
        </p:txBody>
      </p:sp>
      <p:pic>
        <p:nvPicPr>
          <p:cNvPr id="2073" name="Picture 4" descr="http://www.expograph.com/boutique/media/catalog/product/cache/2/image/5e06319eda06f020e43594a9c230972d/p/i/pictosecurite_ev1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55" y="5859702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076450" y="264811"/>
            <a:ext cx="46418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VISITOR SAFETY RULES 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86" y="2868608"/>
            <a:ext cx="567173" cy="570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 2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0" y="2879712"/>
            <a:ext cx="553933" cy="5479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 3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3" y="2868608"/>
            <a:ext cx="631984" cy="5854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 3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77" y="2861496"/>
            <a:ext cx="575777" cy="5843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1" y="4352706"/>
            <a:ext cx="658961" cy="6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2424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 in EcoTitanium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554691" y="1124744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721" y="2090217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923" y="906735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3044889" y="991896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32843" y="2545083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2656" y="3602401"/>
            <a:ext cx="4080808" cy="29965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facility in Europe for melting new Titanium Ingots by recycling, dedicated to aeronautical and high demanding markets in concept of Circular Economy.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M€ investment for the first step.</a:t>
            </a: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direct employees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7 000 m²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71434810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6735" y="5810527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35661" y="5136670"/>
            <a:ext cx="3183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of Ingots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according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AMS 4928 :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December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2017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C:\Users\patrick.delaborde\AppData\Local\Microsoft\Windows\Temporary Internet Files\Content.Outlook\Q6GO11BK\20170405_09310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8" y="4126435"/>
            <a:ext cx="1390772" cy="2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15087" y="1103486"/>
            <a:ext cx="8707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 (forgers, extruders,…),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 rot="1696045" flipH="1" flipV="1">
            <a:off x="5710576" y="2128306"/>
            <a:ext cx="3184988" cy="1397177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8347" y="5805264"/>
            <a:ext cx="84246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EcoTitanium reserves a large part of its capacity for all forgers, in the concept of circular economy. </a:t>
            </a: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rgbClr val="FF0000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20929</TotalTime>
  <Words>927</Words>
  <Application>Microsoft Office PowerPoint</Application>
  <PresentationFormat>Affichage à l'écran (4:3)</PresentationFormat>
  <Paragraphs>230</Paragraphs>
  <Slides>25</Slides>
  <Notes>12</Notes>
  <HiddenSlides>1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25</vt:i4>
      </vt:variant>
    </vt:vector>
  </HeadingPairs>
  <TitlesOfParts>
    <vt:vector size="39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4_Conception personnalisée</vt:lpstr>
      <vt:lpstr>Office Theme</vt:lpstr>
      <vt:lpstr>1_Office Theme</vt:lpstr>
      <vt:lpstr>2_Office Theme</vt:lpstr>
      <vt:lpstr>3_Office Theme</vt:lpstr>
      <vt:lpstr>2_Presentation_AD08</vt:lpstr>
      <vt:lpstr>Présentation PowerPoint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UKAD products</vt:lpstr>
      <vt:lpstr>Worldwide Aeronautical Market</vt:lpstr>
      <vt:lpstr>Oil and Gas (Corrosion) Market</vt:lpstr>
      <vt:lpstr>Fasteners and Medical Market</vt:lpstr>
      <vt:lpstr>Key Figure</vt:lpstr>
      <vt:lpstr>Certifications</vt:lpstr>
      <vt:lpstr>UKAD :</vt:lpstr>
      <vt:lpstr>Partnerships form an integrated Titanium Solution</vt:lpstr>
      <vt:lpstr>The share of Titanium in A&amp;D sales</vt:lpstr>
      <vt:lpstr>Production generates significant volume of scrap</vt:lpstr>
      <vt:lpstr>Scrap generated in Europe is a key for competitiveness of US titanium melters </vt:lpstr>
      <vt:lpstr>Committed shareholders in EcoTitanium</vt:lpstr>
      <vt:lpstr>Main Equipment :  A Plasma Furnace Cold Hearth Refining</vt:lpstr>
      <vt:lpstr>Principle</vt:lpstr>
      <vt:lpstr>EcoTitanium planning</vt:lpstr>
      <vt:lpstr>An open Solution for all UKAD Customers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573</cp:revision>
  <cp:lastPrinted>2017-07-13T16:51:53Z</cp:lastPrinted>
  <dcterms:created xsi:type="dcterms:W3CDTF">2008-05-27T15:51:13Z</dcterms:created>
  <dcterms:modified xsi:type="dcterms:W3CDTF">2017-09-19T09:24:49Z</dcterms:modified>
</cp:coreProperties>
</file>