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handoutMasterIdLst>
    <p:handoutMasterId r:id="rId23"/>
  </p:handoutMasterIdLst>
  <p:sldIdLst>
    <p:sldId id="399" r:id="rId2"/>
    <p:sldId id="417" r:id="rId3"/>
    <p:sldId id="406" r:id="rId4"/>
    <p:sldId id="423" r:id="rId5"/>
    <p:sldId id="424" r:id="rId6"/>
    <p:sldId id="425" r:id="rId7"/>
    <p:sldId id="407" r:id="rId8"/>
    <p:sldId id="408" r:id="rId9"/>
    <p:sldId id="410" r:id="rId10"/>
    <p:sldId id="413" r:id="rId11"/>
    <p:sldId id="429" r:id="rId12"/>
    <p:sldId id="430" r:id="rId13"/>
    <p:sldId id="426" r:id="rId14"/>
    <p:sldId id="427" r:id="rId15"/>
    <p:sldId id="428" r:id="rId16"/>
    <p:sldId id="418" r:id="rId17"/>
    <p:sldId id="395" r:id="rId18"/>
    <p:sldId id="412" r:id="rId19"/>
    <p:sldId id="432" r:id="rId20"/>
    <p:sldId id="431" r:id="rId21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EE8E8"/>
    <a:srgbClr val="00FF00"/>
    <a:srgbClr val="00CCFF"/>
    <a:srgbClr val="FA5D06"/>
    <a:srgbClr val="006600"/>
    <a:srgbClr val="00FFFF"/>
    <a:srgbClr val="66FF33"/>
    <a:srgbClr val="00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6980" autoAdjust="0"/>
  </p:normalViewPr>
  <p:slideViewPr>
    <p:cSldViewPr>
      <p:cViewPr>
        <p:scale>
          <a:sx n="90" d="100"/>
          <a:sy n="90" d="100"/>
        </p:scale>
        <p:origin x="-8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546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3396" y="-11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4310A7-2659-4BFE-8B5B-E4E6C2F4224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769022CF-9681-40CF-973E-014160AC1ADD}">
      <dgm:prSet phldrT="[Texte]"/>
      <dgm:spPr/>
      <dgm:t>
        <a:bodyPr/>
        <a:lstStyle/>
        <a:p>
          <a:r>
            <a:rPr lang="fr-FR" dirty="0" smtClean="0">
              <a:solidFill>
                <a:schemeClr val="accent2"/>
              </a:solidFill>
            </a:rPr>
            <a:t>Fonctions &amp; Urbanisation </a:t>
          </a:r>
          <a:endParaRPr lang="fr-FR" dirty="0"/>
        </a:p>
      </dgm:t>
    </dgm:pt>
    <dgm:pt modelId="{353AFDC2-FB20-4D1E-A0F4-73E9098D1FF5}" type="parTrans" cxnId="{5CB376AA-D261-40FF-A1B0-6DD6489D7D6F}">
      <dgm:prSet/>
      <dgm:spPr/>
      <dgm:t>
        <a:bodyPr/>
        <a:lstStyle/>
        <a:p>
          <a:endParaRPr lang="fr-FR"/>
        </a:p>
      </dgm:t>
    </dgm:pt>
    <dgm:pt modelId="{09E7D125-59A5-4CFF-92D6-9C9D727816E2}" type="sibTrans" cxnId="{5CB376AA-D261-40FF-A1B0-6DD6489D7D6F}">
      <dgm:prSet/>
      <dgm:spPr/>
      <dgm:t>
        <a:bodyPr/>
        <a:lstStyle/>
        <a:p>
          <a:endParaRPr lang="fr-FR"/>
        </a:p>
      </dgm:t>
    </dgm:pt>
    <dgm:pt modelId="{27D680CA-DF0A-45D7-9B82-CF1C8ED9FB73}">
      <dgm:prSet phldrT="[Texte]"/>
      <dgm:spPr/>
      <dgm:t>
        <a:bodyPr/>
        <a:lstStyle/>
        <a:p>
          <a:r>
            <a:rPr lang="fr-FR" dirty="0" smtClean="0"/>
            <a:t>Scénarii proposés		</a:t>
          </a:r>
          <a:endParaRPr lang="fr-FR" dirty="0"/>
        </a:p>
      </dgm:t>
    </dgm:pt>
    <dgm:pt modelId="{6DCEAB4D-5BBA-453E-93E1-51E297D81892}" type="parTrans" cxnId="{74418872-A277-4782-8F77-170E2028C84D}">
      <dgm:prSet/>
      <dgm:spPr/>
      <dgm:t>
        <a:bodyPr/>
        <a:lstStyle/>
        <a:p>
          <a:endParaRPr lang="fr-FR"/>
        </a:p>
      </dgm:t>
    </dgm:pt>
    <dgm:pt modelId="{56E329FB-264E-4C6A-9EDE-8006208B9949}" type="sibTrans" cxnId="{74418872-A277-4782-8F77-170E2028C84D}">
      <dgm:prSet/>
      <dgm:spPr/>
      <dgm:t>
        <a:bodyPr/>
        <a:lstStyle/>
        <a:p>
          <a:endParaRPr lang="fr-FR"/>
        </a:p>
      </dgm:t>
    </dgm:pt>
    <dgm:pt modelId="{928AAE86-B39A-404B-B978-C55601CC7B51}">
      <dgm:prSet/>
      <dgm:spPr/>
      <dgm:t>
        <a:bodyPr/>
        <a:lstStyle/>
        <a:p>
          <a:r>
            <a:rPr lang="fr-FR" dirty="0" smtClean="0"/>
            <a:t>Synthèse</a:t>
          </a:r>
          <a:endParaRPr lang="fr-FR" dirty="0"/>
        </a:p>
      </dgm:t>
    </dgm:pt>
    <dgm:pt modelId="{C52E14EC-DA0D-4069-9854-CE7CD0A3E11B}" type="parTrans" cxnId="{80C00C9A-750D-4D76-91F1-8FECF5B1597B}">
      <dgm:prSet/>
      <dgm:spPr/>
      <dgm:t>
        <a:bodyPr/>
        <a:lstStyle/>
        <a:p>
          <a:endParaRPr lang="fr-FR"/>
        </a:p>
      </dgm:t>
    </dgm:pt>
    <dgm:pt modelId="{A50EFD6D-8C87-4BD6-8554-09465906DECA}" type="sibTrans" cxnId="{80C00C9A-750D-4D76-91F1-8FECF5B1597B}">
      <dgm:prSet/>
      <dgm:spPr/>
      <dgm:t>
        <a:bodyPr/>
        <a:lstStyle/>
        <a:p>
          <a:endParaRPr lang="fr-FR"/>
        </a:p>
      </dgm:t>
    </dgm:pt>
    <dgm:pt modelId="{56A5B8C2-FFF2-4EB8-A9F4-6528C2BB1EF3}" type="pres">
      <dgm:prSet presAssocID="{EB4310A7-2659-4BFE-8B5B-E4E6C2F4224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fr-FR"/>
        </a:p>
      </dgm:t>
    </dgm:pt>
    <dgm:pt modelId="{312604FF-6656-4F27-B7AC-B5973EF1E950}" type="pres">
      <dgm:prSet presAssocID="{EB4310A7-2659-4BFE-8B5B-E4E6C2F42240}" presName="Name1" presStyleCnt="0"/>
      <dgm:spPr/>
    </dgm:pt>
    <dgm:pt modelId="{E5E73C4C-C6CC-4343-911D-6F4FA0949909}" type="pres">
      <dgm:prSet presAssocID="{EB4310A7-2659-4BFE-8B5B-E4E6C2F42240}" presName="cycle" presStyleCnt="0"/>
      <dgm:spPr/>
    </dgm:pt>
    <dgm:pt modelId="{A7608899-90F0-4757-94E1-FAD0ABD01C62}" type="pres">
      <dgm:prSet presAssocID="{EB4310A7-2659-4BFE-8B5B-E4E6C2F42240}" presName="srcNode" presStyleLbl="node1" presStyleIdx="0" presStyleCnt="3"/>
      <dgm:spPr/>
    </dgm:pt>
    <dgm:pt modelId="{B60653D9-5DEB-4545-9B82-9457AE4A011B}" type="pres">
      <dgm:prSet presAssocID="{EB4310A7-2659-4BFE-8B5B-E4E6C2F42240}" presName="conn" presStyleLbl="parChTrans1D2" presStyleIdx="0" presStyleCnt="1"/>
      <dgm:spPr/>
      <dgm:t>
        <a:bodyPr/>
        <a:lstStyle/>
        <a:p>
          <a:endParaRPr lang="fr-FR"/>
        </a:p>
      </dgm:t>
    </dgm:pt>
    <dgm:pt modelId="{73BA4B07-8A9C-46BB-8AF1-CF59185ED9B0}" type="pres">
      <dgm:prSet presAssocID="{EB4310A7-2659-4BFE-8B5B-E4E6C2F42240}" presName="extraNode" presStyleLbl="node1" presStyleIdx="0" presStyleCnt="3"/>
      <dgm:spPr/>
    </dgm:pt>
    <dgm:pt modelId="{6FCDA404-9C3F-4235-B95D-52FCCEE8A085}" type="pres">
      <dgm:prSet presAssocID="{EB4310A7-2659-4BFE-8B5B-E4E6C2F42240}" presName="dstNode" presStyleLbl="node1" presStyleIdx="0" presStyleCnt="3"/>
      <dgm:spPr/>
    </dgm:pt>
    <dgm:pt modelId="{0CB6528A-B2AE-4084-8714-B37D124AA00F}" type="pres">
      <dgm:prSet presAssocID="{769022CF-9681-40CF-973E-014160AC1ADD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3DD57E1-E694-43A0-949B-AAB93AF44055}" type="pres">
      <dgm:prSet presAssocID="{769022CF-9681-40CF-973E-014160AC1ADD}" presName="accent_1" presStyleCnt="0"/>
      <dgm:spPr/>
    </dgm:pt>
    <dgm:pt modelId="{188D60FC-1C84-45BA-83C6-9AAEC0DF6BCB}" type="pres">
      <dgm:prSet presAssocID="{769022CF-9681-40CF-973E-014160AC1ADD}" presName="accentRepeatNode" presStyleLbl="solidFgAcc1" presStyleIdx="0" presStyleCnt="3"/>
      <dgm:spPr/>
    </dgm:pt>
    <dgm:pt modelId="{2F2F3164-FEE7-49F6-9F9C-699A56E095DB}" type="pres">
      <dgm:prSet presAssocID="{27D680CA-DF0A-45D7-9B82-CF1C8ED9FB73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E3587CC-8307-4B5B-9A07-8F7DED0AFB08}" type="pres">
      <dgm:prSet presAssocID="{27D680CA-DF0A-45D7-9B82-CF1C8ED9FB73}" presName="accent_2" presStyleCnt="0"/>
      <dgm:spPr/>
    </dgm:pt>
    <dgm:pt modelId="{A294CEBF-22C4-4490-AE34-BBF832EB66A9}" type="pres">
      <dgm:prSet presAssocID="{27D680CA-DF0A-45D7-9B82-CF1C8ED9FB73}" presName="accentRepeatNode" presStyleLbl="solidFgAcc1" presStyleIdx="1" presStyleCnt="3"/>
      <dgm:spPr/>
    </dgm:pt>
    <dgm:pt modelId="{C7D40C19-4C9C-42B7-9325-DB1E849A9982}" type="pres">
      <dgm:prSet presAssocID="{928AAE86-B39A-404B-B978-C55601CC7B51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47FBA49-C55C-49FC-AF9A-11B605B58820}" type="pres">
      <dgm:prSet presAssocID="{928AAE86-B39A-404B-B978-C55601CC7B51}" presName="accent_3" presStyleCnt="0"/>
      <dgm:spPr/>
    </dgm:pt>
    <dgm:pt modelId="{3C07B979-AFAE-4D3D-B579-97295435E308}" type="pres">
      <dgm:prSet presAssocID="{928AAE86-B39A-404B-B978-C55601CC7B51}" presName="accentRepeatNode" presStyleLbl="solidFgAcc1" presStyleIdx="2" presStyleCnt="3"/>
      <dgm:spPr/>
    </dgm:pt>
  </dgm:ptLst>
  <dgm:cxnLst>
    <dgm:cxn modelId="{5CB376AA-D261-40FF-A1B0-6DD6489D7D6F}" srcId="{EB4310A7-2659-4BFE-8B5B-E4E6C2F42240}" destId="{769022CF-9681-40CF-973E-014160AC1ADD}" srcOrd="0" destOrd="0" parTransId="{353AFDC2-FB20-4D1E-A0F4-73E9098D1FF5}" sibTransId="{09E7D125-59A5-4CFF-92D6-9C9D727816E2}"/>
    <dgm:cxn modelId="{76FDF18C-2439-44F9-B483-94882A2281B3}" type="presOf" srcId="{769022CF-9681-40CF-973E-014160AC1ADD}" destId="{0CB6528A-B2AE-4084-8714-B37D124AA00F}" srcOrd="0" destOrd="0" presId="urn:microsoft.com/office/officeart/2008/layout/VerticalCurvedList"/>
    <dgm:cxn modelId="{80C00C9A-750D-4D76-91F1-8FECF5B1597B}" srcId="{EB4310A7-2659-4BFE-8B5B-E4E6C2F42240}" destId="{928AAE86-B39A-404B-B978-C55601CC7B51}" srcOrd="2" destOrd="0" parTransId="{C52E14EC-DA0D-4069-9854-CE7CD0A3E11B}" sibTransId="{A50EFD6D-8C87-4BD6-8554-09465906DECA}"/>
    <dgm:cxn modelId="{E322BAF6-3604-4B65-9760-8193FDE24B16}" type="presOf" srcId="{EB4310A7-2659-4BFE-8B5B-E4E6C2F42240}" destId="{56A5B8C2-FFF2-4EB8-A9F4-6528C2BB1EF3}" srcOrd="0" destOrd="0" presId="urn:microsoft.com/office/officeart/2008/layout/VerticalCurvedList"/>
    <dgm:cxn modelId="{E394EB2C-445F-4C7B-90A7-7B07039D5F71}" type="presOf" srcId="{928AAE86-B39A-404B-B978-C55601CC7B51}" destId="{C7D40C19-4C9C-42B7-9325-DB1E849A9982}" srcOrd="0" destOrd="0" presId="urn:microsoft.com/office/officeart/2008/layout/VerticalCurvedList"/>
    <dgm:cxn modelId="{DF107625-1353-4DB7-83D8-3A7C8AB5971E}" type="presOf" srcId="{27D680CA-DF0A-45D7-9B82-CF1C8ED9FB73}" destId="{2F2F3164-FEE7-49F6-9F9C-699A56E095DB}" srcOrd="0" destOrd="0" presId="urn:microsoft.com/office/officeart/2008/layout/VerticalCurvedList"/>
    <dgm:cxn modelId="{4F2E6ADD-1D07-4F0F-BCBA-111E9788605B}" type="presOf" srcId="{09E7D125-59A5-4CFF-92D6-9C9D727816E2}" destId="{B60653D9-5DEB-4545-9B82-9457AE4A011B}" srcOrd="0" destOrd="0" presId="urn:microsoft.com/office/officeart/2008/layout/VerticalCurvedList"/>
    <dgm:cxn modelId="{74418872-A277-4782-8F77-170E2028C84D}" srcId="{EB4310A7-2659-4BFE-8B5B-E4E6C2F42240}" destId="{27D680CA-DF0A-45D7-9B82-CF1C8ED9FB73}" srcOrd="1" destOrd="0" parTransId="{6DCEAB4D-5BBA-453E-93E1-51E297D81892}" sibTransId="{56E329FB-264E-4C6A-9EDE-8006208B9949}"/>
    <dgm:cxn modelId="{9BC0FA15-8E4C-4900-B34D-4DF61C1F7183}" type="presParOf" srcId="{56A5B8C2-FFF2-4EB8-A9F4-6528C2BB1EF3}" destId="{312604FF-6656-4F27-B7AC-B5973EF1E950}" srcOrd="0" destOrd="0" presId="urn:microsoft.com/office/officeart/2008/layout/VerticalCurvedList"/>
    <dgm:cxn modelId="{AB971721-AEE3-4E9E-9AA5-923BDC8ACE73}" type="presParOf" srcId="{312604FF-6656-4F27-B7AC-B5973EF1E950}" destId="{E5E73C4C-C6CC-4343-911D-6F4FA0949909}" srcOrd="0" destOrd="0" presId="urn:microsoft.com/office/officeart/2008/layout/VerticalCurvedList"/>
    <dgm:cxn modelId="{A77A2720-A6A4-4D3F-B49D-7ECBB71542FF}" type="presParOf" srcId="{E5E73C4C-C6CC-4343-911D-6F4FA0949909}" destId="{A7608899-90F0-4757-94E1-FAD0ABD01C62}" srcOrd="0" destOrd="0" presId="urn:microsoft.com/office/officeart/2008/layout/VerticalCurvedList"/>
    <dgm:cxn modelId="{7EF4955A-E20D-4E8E-9464-0547D60F1984}" type="presParOf" srcId="{E5E73C4C-C6CC-4343-911D-6F4FA0949909}" destId="{B60653D9-5DEB-4545-9B82-9457AE4A011B}" srcOrd="1" destOrd="0" presId="urn:microsoft.com/office/officeart/2008/layout/VerticalCurvedList"/>
    <dgm:cxn modelId="{CBAE393D-9A2C-4B6F-A725-05AC296138C5}" type="presParOf" srcId="{E5E73C4C-C6CC-4343-911D-6F4FA0949909}" destId="{73BA4B07-8A9C-46BB-8AF1-CF59185ED9B0}" srcOrd="2" destOrd="0" presId="urn:microsoft.com/office/officeart/2008/layout/VerticalCurvedList"/>
    <dgm:cxn modelId="{40C8207A-678F-4BC5-AFDF-25D664AE249B}" type="presParOf" srcId="{E5E73C4C-C6CC-4343-911D-6F4FA0949909}" destId="{6FCDA404-9C3F-4235-B95D-52FCCEE8A085}" srcOrd="3" destOrd="0" presId="urn:microsoft.com/office/officeart/2008/layout/VerticalCurvedList"/>
    <dgm:cxn modelId="{E3AFBF41-827D-4EB5-B589-BF9AC2D762A8}" type="presParOf" srcId="{312604FF-6656-4F27-B7AC-B5973EF1E950}" destId="{0CB6528A-B2AE-4084-8714-B37D124AA00F}" srcOrd="1" destOrd="0" presId="urn:microsoft.com/office/officeart/2008/layout/VerticalCurvedList"/>
    <dgm:cxn modelId="{EBCC58DE-9AAF-4C59-ABD1-0403AFCB221F}" type="presParOf" srcId="{312604FF-6656-4F27-B7AC-B5973EF1E950}" destId="{E3DD57E1-E694-43A0-949B-AAB93AF44055}" srcOrd="2" destOrd="0" presId="urn:microsoft.com/office/officeart/2008/layout/VerticalCurvedList"/>
    <dgm:cxn modelId="{49D1AE53-294E-4726-960C-394D1C16F5BF}" type="presParOf" srcId="{E3DD57E1-E694-43A0-949B-AAB93AF44055}" destId="{188D60FC-1C84-45BA-83C6-9AAEC0DF6BCB}" srcOrd="0" destOrd="0" presId="urn:microsoft.com/office/officeart/2008/layout/VerticalCurvedList"/>
    <dgm:cxn modelId="{D8C2DA96-CF48-4304-88AB-2DF505F41D3D}" type="presParOf" srcId="{312604FF-6656-4F27-B7AC-B5973EF1E950}" destId="{2F2F3164-FEE7-49F6-9F9C-699A56E095DB}" srcOrd="3" destOrd="0" presId="urn:microsoft.com/office/officeart/2008/layout/VerticalCurvedList"/>
    <dgm:cxn modelId="{0D75C93E-A9A6-4C63-B426-17D622F5A0C6}" type="presParOf" srcId="{312604FF-6656-4F27-B7AC-B5973EF1E950}" destId="{FE3587CC-8307-4B5B-9A07-8F7DED0AFB08}" srcOrd="4" destOrd="0" presId="urn:microsoft.com/office/officeart/2008/layout/VerticalCurvedList"/>
    <dgm:cxn modelId="{7C6C6650-1D8F-4895-9084-44D19B49BA53}" type="presParOf" srcId="{FE3587CC-8307-4B5B-9A07-8F7DED0AFB08}" destId="{A294CEBF-22C4-4490-AE34-BBF832EB66A9}" srcOrd="0" destOrd="0" presId="urn:microsoft.com/office/officeart/2008/layout/VerticalCurvedList"/>
    <dgm:cxn modelId="{0AE58912-1AF1-444B-B00A-0EF2019C883B}" type="presParOf" srcId="{312604FF-6656-4F27-B7AC-B5973EF1E950}" destId="{C7D40C19-4C9C-42B7-9325-DB1E849A9982}" srcOrd="5" destOrd="0" presId="urn:microsoft.com/office/officeart/2008/layout/VerticalCurvedList"/>
    <dgm:cxn modelId="{35BC68BB-7F2A-4872-B753-918AF8D8B3A5}" type="presParOf" srcId="{312604FF-6656-4F27-B7AC-B5973EF1E950}" destId="{447FBA49-C55C-49FC-AF9A-11B605B58820}" srcOrd="6" destOrd="0" presId="urn:microsoft.com/office/officeart/2008/layout/VerticalCurvedList"/>
    <dgm:cxn modelId="{30987F9D-3D2A-44B7-99F4-7AC6B0737680}" type="presParOf" srcId="{447FBA49-C55C-49FC-AF9A-11B605B58820}" destId="{3C07B979-AFAE-4D3D-B579-97295435E30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4310A7-2659-4BFE-8B5B-E4E6C2F4224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A52B15E8-F402-44D1-AF3D-6B26B4D00E09}">
      <dgm:prSet phldrT="[Texte]"/>
      <dgm:spPr/>
      <dgm:t>
        <a:bodyPr/>
        <a:lstStyle/>
        <a:p>
          <a:r>
            <a:rPr lang="fr-FR" dirty="0" smtClean="0"/>
            <a:t>Fonctions &amp; Urbanisation </a:t>
          </a:r>
          <a:endParaRPr lang="fr-FR" dirty="0"/>
        </a:p>
      </dgm:t>
    </dgm:pt>
    <dgm:pt modelId="{BAB1CB25-D28A-4B48-BFFF-E5EA7852F3DE}" type="parTrans" cxnId="{534B694E-C329-42F8-9A6E-47779F35B709}">
      <dgm:prSet/>
      <dgm:spPr/>
      <dgm:t>
        <a:bodyPr/>
        <a:lstStyle/>
        <a:p>
          <a:endParaRPr lang="fr-FR"/>
        </a:p>
      </dgm:t>
    </dgm:pt>
    <dgm:pt modelId="{66D9F325-C533-483E-B14C-A82A66741DA4}" type="sibTrans" cxnId="{534B694E-C329-42F8-9A6E-47779F35B709}">
      <dgm:prSet/>
      <dgm:spPr/>
      <dgm:t>
        <a:bodyPr/>
        <a:lstStyle/>
        <a:p>
          <a:endParaRPr lang="fr-FR"/>
        </a:p>
      </dgm:t>
    </dgm:pt>
    <dgm:pt modelId="{27D680CA-DF0A-45D7-9B82-CF1C8ED9FB73}">
      <dgm:prSet phldrT="[Texte]"/>
      <dgm:spPr/>
      <dgm:t>
        <a:bodyPr/>
        <a:lstStyle/>
        <a:p>
          <a:r>
            <a:rPr lang="fr-FR" dirty="0" smtClean="0">
              <a:solidFill>
                <a:schemeClr val="accent2"/>
              </a:solidFill>
            </a:rPr>
            <a:t>Scénarii proposés</a:t>
          </a:r>
          <a:r>
            <a:rPr lang="fr-FR" dirty="0" smtClean="0"/>
            <a:t>		</a:t>
          </a:r>
          <a:endParaRPr lang="fr-FR" dirty="0"/>
        </a:p>
      </dgm:t>
    </dgm:pt>
    <dgm:pt modelId="{6DCEAB4D-5BBA-453E-93E1-51E297D81892}" type="parTrans" cxnId="{74418872-A277-4782-8F77-170E2028C84D}">
      <dgm:prSet/>
      <dgm:spPr/>
      <dgm:t>
        <a:bodyPr/>
        <a:lstStyle/>
        <a:p>
          <a:endParaRPr lang="fr-FR"/>
        </a:p>
      </dgm:t>
    </dgm:pt>
    <dgm:pt modelId="{56E329FB-264E-4C6A-9EDE-8006208B9949}" type="sibTrans" cxnId="{74418872-A277-4782-8F77-170E2028C84D}">
      <dgm:prSet/>
      <dgm:spPr/>
      <dgm:t>
        <a:bodyPr/>
        <a:lstStyle/>
        <a:p>
          <a:endParaRPr lang="fr-FR"/>
        </a:p>
      </dgm:t>
    </dgm:pt>
    <dgm:pt modelId="{928AAE86-B39A-404B-B978-C55601CC7B51}">
      <dgm:prSet/>
      <dgm:spPr/>
      <dgm:t>
        <a:bodyPr/>
        <a:lstStyle/>
        <a:p>
          <a:r>
            <a:rPr lang="fr-FR" dirty="0" smtClean="0"/>
            <a:t>Synthèse</a:t>
          </a:r>
          <a:endParaRPr lang="fr-FR" dirty="0"/>
        </a:p>
      </dgm:t>
    </dgm:pt>
    <dgm:pt modelId="{C52E14EC-DA0D-4069-9854-CE7CD0A3E11B}" type="parTrans" cxnId="{80C00C9A-750D-4D76-91F1-8FECF5B1597B}">
      <dgm:prSet/>
      <dgm:spPr/>
      <dgm:t>
        <a:bodyPr/>
        <a:lstStyle/>
        <a:p>
          <a:endParaRPr lang="fr-FR"/>
        </a:p>
      </dgm:t>
    </dgm:pt>
    <dgm:pt modelId="{A50EFD6D-8C87-4BD6-8554-09465906DECA}" type="sibTrans" cxnId="{80C00C9A-750D-4D76-91F1-8FECF5B1597B}">
      <dgm:prSet/>
      <dgm:spPr/>
      <dgm:t>
        <a:bodyPr/>
        <a:lstStyle/>
        <a:p>
          <a:endParaRPr lang="fr-FR"/>
        </a:p>
      </dgm:t>
    </dgm:pt>
    <dgm:pt modelId="{56A5B8C2-FFF2-4EB8-A9F4-6528C2BB1EF3}" type="pres">
      <dgm:prSet presAssocID="{EB4310A7-2659-4BFE-8B5B-E4E6C2F4224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fr-FR"/>
        </a:p>
      </dgm:t>
    </dgm:pt>
    <dgm:pt modelId="{312604FF-6656-4F27-B7AC-B5973EF1E950}" type="pres">
      <dgm:prSet presAssocID="{EB4310A7-2659-4BFE-8B5B-E4E6C2F42240}" presName="Name1" presStyleCnt="0"/>
      <dgm:spPr/>
    </dgm:pt>
    <dgm:pt modelId="{E5E73C4C-C6CC-4343-911D-6F4FA0949909}" type="pres">
      <dgm:prSet presAssocID="{EB4310A7-2659-4BFE-8B5B-E4E6C2F42240}" presName="cycle" presStyleCnt="0"/>
      <dgm:spPr/>
    </dgm:pt>
    <dgm:pt modelId="{A7608899-90F0-4757-94E1-FAD0ABD01C62}" type="pres">
      <dgm:prSet presAssocID="{EB4310A7-2659-4BFE-8B5B-E4E6C2F42240}" presName="srcNode" presStyleLbl="node1" presStyleIdx="0" presStyleCnt="3"/>
      <dgm:spPr/>
    </dgm:pt>
    <dgm:pt modelId="{B60653D9-5DEB-4545-9B82-9457AE4A011B}" type="pres">
      <dgm:prSet presAssocID="{EB4310A7-2659-4BFE-8B5B-E4E6C2F42240}" presName="conn" presStyleLbl="parChTrans1D2" presStyleIdx="0" presStyleCnt="1"/>
      <dgm:spPr/>
      <dgm:t>
        <a:bodyPr/>
        <a:lstStyle/>
        <a:p>
          <a:endParaRPr lang="fr-FR"/>
        </a:p>
      </dgm:t>
    </dgm:pt>
    <dgm:pt modelId="{73BA4B07-8A9C-46BB-8AF1-CF59185ED9B0}" type="pres">
      <dgm:prSet presAssocID="{EB4310A7-2659-4BFE-8B5B-E4E6C2F42240}" presName="extraNode" presStyleLbl="node1" presStyleIdx="0" presStyleCnt="3"/>
      <dgm:spPr/>
    </dgm:pt>
    <dgm:pt modelId="{6FCDA404-9C3F-4235-B95D-52FCCEE8A085}" type="pres">
      <dgm:prSet presAssocID="{EB4310A7-2659-4BFE-8B5B-E4E6C2F42240}" presName="dstNode" presStyleLbl="node1" presStyleIdx="0" presStyleCnt="3"/>
      <dgm:spPr/>
    </dgm:pt>
    <dgm:pt modelId="{A62DD338-2322-4853-BD92-C4408261047B}" type="pres">
      <dgm:prSet presAssocID="{A52B15E8-F402-44D1-AF3D-6B26B4D00E09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9DE4195-FC3B-4016-9609-9E119A97A294}" type="pres">
      <dgm:prSet presAssocID="{A52B15E8-F402-44D1-AF3D-6B26B4D00E09}" presName="accent_1" presStyleCnt="0"/>
      <dgm:spPr/>
    </dgm:pt>
    <dgm:pt modelId="{43D30621-6CF2-4094-BDAF-44080CB740A8}" type="pres">
      <dgm:prSet presAssocID="{A52B15E8-F402-44D1-AF3D-6B26B4D00E09}" presName="accentRepeatNode" presStyleLbl="solidFgAcc1" presStyleIdx="0" presStyleCnt="3"/>
      <dgm:spPr/>
    </dgm:pt>
    <dgm:pt modelId="{71AEB635-1D14-4F7D-9327-547C60F14897}" type="pres">
      <dgm:prSet presAssocID="{27D680CA-DF0A-45D7-9B82-CF1C8ED9FB73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F6AF3F7-C711-4F70-B72E-78A31759986B}" type="pres">
      <dgm:prSet presAssocID="{27D680CA-DF0A-45D7-9B82-CF1C8ED9FB73}" presName="accent_2" presStyleCnt="0"/>
      <dgm:spPr/>
    </dgm:pt>
    <dgm:pt modelId="{A294CEBF-22C4-4490-AE34-BBF832EB66A9}" type="pres">
      <dgm:prSet presAssocID="{27D680CA-DF0A-45D7-9B82-CF1C8ED9FB73}" presName="accentRepeatNode" presStyleLbl="solidFgAcc1" presStyleIdx="1" presStyleCnt="3"/>
      <dgm:spPr/>
    </dgm:pt>
    <dgm:pt modelId="{44AEEE1A-2BAB-4EE4-980B-EC70F97D28DB}" type="pres">
      <dgm:prSet presAssocID="{928AAE86-B39A-404B-B978-C55601CC7B51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E8D4EA0-1136-43D9-BDAF-623800DC3CC0}" type="pres">
      <dgm:prSet presAssocID="{928AAE86-B39A-404B-B978-C55601CC7B51}" presName="accent_3" presStyleCnt="0"/>
      <dgm:spPr/>
    </dgm:pt>
    <dgm:pt modelId="{3C07B979-AFAE-4D3D-B579-97295435E308}" type="pres">
      <dgm:prSet presAssocID="{928AAE86-B39A-404B-B978-C55601CC7B51}" presName="accentRepeatNode" presStyleLbl="solidFgAcc1" presStyleIdx="2" presStyleCnt="3"/>
      <dgm:spPr/>
    </dgm:pt>
  </dgm:ptLst>
  <dgm:cxnLst>
    <dgm:cxn modelId="{29DC16BA-62DC-41BB-8ED2-23A6DD45CA9A}" type="presOf" srcId="{EB4310A7-2659-4BFE-8B5B-E4E6C2F42240}" destId="{56A5B8C2-FFF2-4EB8-A9F4-6528C2BB1EF3}" srcOrd="0" destOrd="0" presId="urn:microsoft.com/office/officeart/2008/layout/VerticalCurvedList"/>
    <dgm:cxn modelId="{AD082211-341F-4264-AD29-538FB968D8D3}" type="presOf" srcId="{928AAE86-B39A-404B-B978-C55601CC7B51}" destId="{44AEEE1A-2BAB-4EE4-980B-EC70F97D28DB}" srcOrd="0" destOrd="0" presId="urn:microsoft.com/office/officeart/2008/layout/VerticalCurvedList"/>
    <dgm:cxn modelId="{EA2A4E9B-687F-4E0A-B27A-D721A70A1F32}" type="presOf" srcId="{27D680CA-DF0A-45D7-9B82-CF1C8ED9FB73}" destId="{71AEB635-1D14-4F7D-9327-547C60F14897}" srcOrd="0" destOrd="0" presId="urn:microsoft.com/office/officeart/2008/layout/VerticalCurvedList"/>
    <dgm:cxn modelId="{C3A87A87-0164-4FD0-9B74-F5765F9BA8AC}" type="presOf" srcId="{66D9F325-C533-483E-B14C-A82A66741DA4}" destId="{B60653D9-5DEB-4545-9B82-9457AE4A011B}" srcOrd="0" destOrd="0" presId="urn:microsoft.com/office/officeart/2008/layout/VerticalCurvedList"/>
    <dgm:cxn modelId="{DE839014-9458-4DF4-B7BA-94D96952BBAB}" type="presOf" srcId="{A52B15E8-F402-44D1-AF3D-6B26B4D00E09}" destId="{A62DD338-2322-4853-BD92-C4408261047B}" srcOrd="0" destOrd="0" presId="urn:microsoft.com/office/officeart/2008/layout/VerticalCurvedList"/>
    <dgm:cxn modelId="{534B694E-C329-42F8-9A6E-47779F35B709}" srcId="{EB4310A7-2659-4BFE-8B5B-E4E6C2F42240}" destId="{A52B15E8-F402-44D1-AF3D-6B26B4D00E09}" srcOrd="0" destOrd="0" parTransId="{BAB1CB25-D28A-4B48-BFFF-E5EA7852F3DE}" sibTransId="{66D9F325-C533-483E-B14C-A82A66741DA4}"/>
    <dgm:cxn modelId="{80C00C9A-750D-4D76-91F1-8FECF5B1597B}" srcId="{EB4310A7-2659-4BFE-8B5B-E4E6C2F42240}" destId="{928AAE86-B39A-404B-B978-C55601CC7B51}" srcOrd="2" destOrd="0" parTransId="{C52E14EC-DA0D-4069-9854-CE7CD0A3E11B}" sibTransId="{A50EFD6D-8C87-4BD6-8554-09465906DECA}"/>
    <dgm:cxn modelId="{74418872-A277-4782-8F77-170E2028C84D}" srcId="{EB4310A7-2659-4BFE-8B5B-E4E6C2F42240}" destId="{27D680CA-DF0A-45D7-9B82-CF1C8ED9FB73}" srcOrd="1" destOrd="0" parTransId="{6DCEAB4D-5BBA-453E-93E1-51E297D81892}" sibTransId="{56E329FB-264E-4C6A-9EDE-8006208B9949}"/>
    <dgm:cxn modelId="{217B3C0E-E70E-4DD4-8FD0-2F261A9A6248}" type="presParOf" srcId="{56A5B8C2-FFF2-4EB8-A9F4-6528C2BB1EF3}" destId="{312604FF-6656-4F27-B7AC-B5973EF1E950}" srcOrd="0" destOrd="0" presId="urn:microsoft.com/office/officeart/2008/layout/VerticalCurvedList"/>
    <dgm:cxn modelId="{317848DF-0432-45A8-9D8A-29C6244E3A52}" type="presParOf" srcId="{312604FF-6656-4F27-B7AC-B5973EF1E950}" destId="{E5E73C4C-C6CC-4343-911D-6F4FA0949909}" srcOrd="0" destOrd="0" presId="urn:microsoft.com/office/officeart/2008/layout/VerticalCurvedList"/>
    <dgm:cxn modelId="{6E7085D9-3FD2-4462-BB35-DB6FB543CEE3}" type="presParOf" srcId="{E5E73C4C-C6CC-4343-911D-6F4FA0949909}" destId="{A7608899-90F0-4757-94E1-FAD0ABD01C62}" srcOrd="0" destOrd="0" presId="urn:microsoft.com/office/officeart/2008/layout/VerticalCurvedList"/>
    <dgm:cxn modelId="{C81B8602-1202-4DDC-B24A-9D1FE53D980A}" type="presParOf" srcId="{E5E73C4C-C6CC-4343-911D-6F4FA0949909}" destId="{B60653D9-5DEB-4545-9B82-9457AE4A011B}" srcOrd="1" destOrd="0" presId="urn:microsoft.com/office/officeart/2008/layout/VerticalCurvedList"/>
    <dgm:cxn modelId="{0321F16D-C701-4774-80F4-3665826C5724}" type="presParOf" srcId="{E5E73C4C-C6CC-4343-911D-6F4FA0949909}" destId="{73BA4B07-8A9C-46BB-8AF1-CF59185ED9B0}" srcOrd="2" destOrd="0" presId="urn:microsoft.com/office/officeart/2008/layout/VerticalCurvedList"/>
    <dgm:cxn modelId="{FBDCF80D-AD92-4B1F-9EC9-80DD5B632374}" type="presParOf" srcId="{E5E73C4C-C6CC-4343-911D-6F4FA0949909}" destId="{6FCDA404-9C3F-4235-B95D-52FCCEE8A085}" srcOrd="3" destOrd="0" presId="urn:microsoft.com/office/officeart/2008/layout/VerticalCurvedList"/>
    <dgm:cxn modelId="{47464E4D-9372-49BC-9CA9-A4060B281D55}" type="presParOf" srcId="{312604FF-6656-4F27-B7AC-B5973EF1E950}" destId="{A62DD338-2322-4853-BD92-C4408261047B}" srcOrd="1" destOrd="0" presId="urn:microsoft.com/office/officeart/2008/layout/VerticalCurvedList"/>
    <dgm:cxn modelId="{3F3D579D-72C7-40B5-A6AA-759A5B91152E}" type="presParOf" srcId="{312604FF-6656-4F27-B7AC-B5973EF1E950}" destId="{29DE4195-FC3B-4016-9609-9E119A97A294}" srcOrd="2" destOrd="0" presId="urn:microsoft.com/office/officeart/2008/layout/VerticalCurvedList"/>
    <dgm:cxn modelId="{F00F756B-C58D-4330-AE51-30FFB6A19AE2}" type="presParOf" srcId="{29DE4195-FC3B-4016-9609-9E119A97A294}" destId="{43D30621-6CF2-4094-BDAF-44080CB740A8}" srcOrd="0" destOrd="0" presId="urn:microsoft.com/office/officeart/2008/layout/VerticalCurvedList"/>
    <dgm:cxn modelId="{4D1A43AD-1C48-4759-A262-C2F457A5D816}" type="presParOf" srcId="{312604FF-6656-4F27-B7AC-B5973EF1E950}" destId="{71AEB635-1D14-4F7D-9327-547C60F14897}" srcOrd="3" destOrd="0" presId="urn:microsoft.com/office/officeart/2008/layout/VerticalCurvedList"/>
    <dgm:cxn modelId="{66027A03-A020-445E-9C0F-FEDE1D45AC34}" type="presParOf" srcId="{312604FF-6656-4F27-B7AC-B5973EF1E950}" destId="{8F6AF3F7-C711-4F70-B72E-78A31759986B}" srcOrd="4" destOrd="0" presId="urn:microsoft.com/office/officeart/2008/layout/VerticalCurvedList"/>
    <dgm:cxn modelId="{58427948-B1B5-4684-B5A3-7C625B48C013}" type="presParOf" srcId="{8F6AF3F7-C711-4F70-B72E-78A31759986B}" destId="{A294CEBF-22C4-4490-AE34-BBF832EB66A9}" srcOrd="0" destOrd="0" presId="urn:microsoft.com/office/officeart/2008/layout/VerticalCurvedList"/>
    <dgm:cxn modelId="{C17AC0CD-6A86-4E40-A9F7-86FD2DC7560E}" type="presParOf" srcId="{312604FF-6656-4F27-B7AC-B5973EF1E950}" destId="{44AEEE1A-2BAB-4EE4-980B-EC70F97D28DB}" srcOrd="5" destOrd="0" presId="urn:microsoft.com/office/officeart/2008/layout/VerticalCurvedList"/>
    <dgm:cxn modelId="{D24B9C4F-EFF6-4671-A11B-6074AD1644E8}" type="presParOf" srcId="{312604FF-6656-4F27-B7AC-B5973EF1E950}" destId="{CE8D4EA0-1136-43D9-BDAF-623800DC3CC0}" srcOrd="6" destOrd="0" presId="urn:microsoft.com/office/officeart/2008/layout/VerticalCurvedList"/>
    <dgm:cxn modelId="{B0E71EF5-2A1B-40E0-A858-94501831EE7F}" type="presParOf" srcId="{CE8D4EA0-1136-43D9-BDAF-623800DC3CC0}" destId="{3C07B979-AFAE-4D3D-B579-97295435E30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4310A7-2659-4BFE-8B5B-E4E6C2F4224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A52B15E8-F402-44D1-AF3D-6B26B4D00E09}">
      <dgm:prSet phldrT="[Texte]"/>
      <dgm:spPr/>
      <dgm:t>
        <a:bodyPr/>
        <a:lstStyle/>
        <a:p>
          <a:r>
            <a:rPr lang="fr-FR" dirty="0" smtClean="0"/>
            <a:t>Fonctions &amp; Urbanisation </a:t>
          </a:r>
          <a:endParaRPr lang="fr-FR" dirty="0"/>
        </a:p>
      </dgm:t>
    </dgm:pt>
    <dgm:pt modelId="{BAB1CB25-D28A-4B48-BFFF-E5EA7852F3DE}" type="parTrans" cxnId="{534B694E-C329-42F8-9A6E-47779F35B709}">
      <dgm:prSet/>
      <dgm:spPr/>
      <dgm:t>
        <a:bodyPr/>
        <a:lstStyle/>
        <a:p>
          <a:endParaRPr lang="fr-FR"/>
        </a:p>
      </dgm:t>
    </dgm:pt>
    <dgm:pt modelId="{66D9F325-C533-483E-B14C-A82A66741DA4}" type="sibTrans" cxnId="{534B694E-C329-42F8-9A6E-47779F35B709}">
      <dgm:prSet/>
      <dgm:spPr/>
      <dgm:t>
        <a:bodyPr/>
        <a:lstStyle/>
        <a:p>
          <a:endParaRPr lang="fr-FR"/>
        </a:p>
      </dgm:t>
    </dgm:pt>
    <dgm:pt modelId="{27D680CA-DF0A-45D7-9B82-CF1C8ED9FB73}">
      <dgm:prSet phldrT="[Texte]"/>
      <dgm:spPr/>
      <dgm:t>
        <a:bodyPr/>
        <a:lstStyle/>
        <a:p>
          <a:r>
            <a:rPr lang="fr-FR" dirty="0" smtClean="0">
              <a:solidFill>
                <a:schemeClr val="accent2"/>
              </a:solidFill>
            </a:rPr>
            <a:t>Scénarii proposés</a:t>
          </a:r>
          <a:r>
            <a:rPr lang="fr-FR" dirty="0" smtClean="0"/>
            <a:t>		</a:t>
          </a:r>
          <a:endParaRPr lang="fr-FR" dirty="0"/>
        </a:p>
      </dgm:t>
    </dgm:pt>
    <dgm:pt modelId="{6DCEAB4D-5BBA-453E-93E1-51E297D81892}" type="parTrans" cxnId="{74418872-A277-4782-8F77-170E2028C84D}">
      <dgm:prSet/>
      <dgm:spPr/>
      <dgm:t>
        <a:bodyPr/>
        <a:lstStyle/>
        <a:p>
          <a:endParaRPr lang="fr-FR"/>
        </a:p>
      </dgm:t>
    </dgm:pt>
    <dgm:pt modelId="{56E329FB-264E-4C6A-9EDE-8006208B9949}" type="sibTrans" cxnId="{74418872-A277-4782-8F77-170E2028C84D}">
      <dgm:prSet/>
      <dgm:spPr/>
      <dgm:t>
        <a:bodyPr/>
        <a:lstStyle/>
        <a:p>
          <a:endParaRPr lang="fr-FR"/>
        </a:p>
      </dgm:t>
    </dgm:pt>
    <dgm:pt modelId="{928AAE86-B39A-404B-B978-C55601CC7B51}">
      <dgm:prSet/>
      <dgm:spPr/>
      <dgm:t>
        <a:bodyPr/>
        <a:lstStyle/>
        <a:p>
          <a:r>
            <a:rPr lang="fr-FR" dirty="0" smtClean="0"/>
            <a:t>Synthèse</a:t>
          </a:r>
          <a:endParaRPr lang="fr-FR" dirty="0"/>
        </a:p>
      </dgm:t>
    </dgm:pt>
    <dgm:pt modelId="{C52E14EC-DA0D-4069-9854-CE7CD0A3E11B}" type="parTrans" cxnId="{80C00C9A-750D-4D76-91F1-8FECF5B1597B}">
      <dgm:prSet/>
      <dgm:spPr/>
      <dgm:t>
        <a:bodyPr/>
        <a:lstStyle/>
        <a:p>
          <a:endParaRPr lang="fr-FR"/>
        </a:p>
      </dgm:t>
    </dgm:pt>
    <dgm:pt modelId="{A50EFD6D-8C87-4BD6-8554-09465906DECA}" type="sibTrans" cxnId="{80C00C9A-750D-4D76-91F1-8FECF5B1597B}">
      <dgm:prSet/>
      <dgm:spPr/>
      <dgm:t>
        <a:bodyPr/>
        <a:lstStyle/>
        <a:p>
          <a:endParaRPr lang="fr-FR"/>
        </a:p>
      </dgm:t>
    </dgm:pt>
    <dgm:pt modelId="{56A5B8C2-FFF2-4EB8-A9F4-6528C2BB1EF3}" type="pres">
      <dgm:prSet presAssocID="{EB4310A7-2659-4BFE-8B5B-E4E6C2F4224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fr-FR"/>
        </a:p>
      </dgm:t>
    </dgm:pt>
    <dgm:pt modelId="{312604FF-6656-4F27-B7AC-B5973EF1E950}" type="pres">
      <dgm:prSet presAssocID="{EB4310A7-2659-4BFE-8B5B-E4E6C2F42240}" presName="Name1" presStyleCnt="0"/>
      <dgm:spPr/>
    </dgm:pt>
    <dgm:pt modelId="{E5E73C4C-C6CC-4343-911D-6F4FA0949909}" type="pres">
      <dgm:prSet presAssocID="{EB4310A7-2659-4BFE-8B5B-E4E6C2F42240}" presName="cycle" presStyleCnt="0"/>
      <dgm:spPr/>
    </dgm:pt>
    <dgm:pt modelId="{A7608899-90F0-4757-94E1-FAD0ABD01C62}" type="pres">
      <dgm:prSet presAssocID="{EB4310A7-2659-4BFE-8B5B-E4E6C2F42240}" presName="srcNode" presStyleLbl="node1" presStyleIdx="0" presStyleCnt="3"/>
      <dgm:spPr/>
    </dgm:pt>
    <dgm:pt modelId="{B60653D9-5DEB-4545-9B82-9457AE4A011B}" type="pres">
      <dgm:prSet presAssocID="{EB4310A7-2659-4BFE-8B5B-E4E6C2F42240}" presName="conn" presStyleLbl="parChTrans1D2" presStyleIdx="0" presStyleCnt="1"/>
      <dgm:spPr/>
      <dgm:t>
        <a:bodyPr/>
        <a:lstStyle/>
        <a:p>
          <a:endParaRPr lang="fr-FR"/>
        </a:p>
      </dgm:t>
    </dgm:pt>
    <dgm:pt modelId="{73BA4B07-8A9C-46BB-8AF1-CF59185ED9B0}" type="pres">
      <dgm:prSet presAssocID="{EB4310A7-2659-4BFE-8B5B-E4E6C2F42240}" presName="extraNode" presStyleLbl="node1" presStyleIdx="0" presStyleCnt="3"/>
      <dgm:spPr/>
    </dgm:pt>
    <dgm:pt modelId="{6FCDA404-9C3F-4235-B95D-52FCCEE8A085}" type="pres">
      <dgm:prSet presAssocID="{EB4310A7-2659-4BFE-8B5B-E4E6C2F42240}" presName="dstNode" presStyleLbl="node1" presStyleIdx="0" presStyleCnt="3"/>
      <dgm:spPr/>
    </dgm:pt>
    <dgm:pt modelId="{A62DD338-2322-4853-BD92-C4408261047B}" type="pres">
      <dgm:prSet presAssocID="{A52B15E8-F402-44D1-AF3D-6B26B4D00E09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9DE4195-FC3B-4016-9609-9E119A97A294}" type="pres">
      <dgm:prSet presAssocID="{A52B15E8-F402-44D1-AF3D-6B26B4D00E09}" presName="accent_1" presStyleCnt="0"/>
      <dgm:spPr/>
    </dgm:pt>
    <dgm:pt modelId="{43D30621-6CF2-4094-BDAF-44080CB740A8}" type="pres">
      <dgm:prSet presAssocID="{A52B15E8-F402-44D1-AF3D-6B26B4D00E09}" presName="accentRepeatNode" presStyleLbl="solidFgAcc1" presStyleIdx="0" presStyleCnt="3"/>
      <dgm:spPr/>
    </dgm:pt>
    <dgm:pt modelId="{71AEB635-1D14-4F7D-9327-547C60F14897}" type="pres">
      <dgm:prSet presAssocID="{27D680CA-DF0A-45D7-9B82-CF1C8ED9FB73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F6AF3F7-C711-4F70-B72E-78A31759986B}" type="pres">
      <dgm:prSet presAssocID="{27D680CA-DF0A-45D7-9B82-CF1C8ED9FB73}" presName="accent_2" presStyleCnt="0"/>
      <dgm:spPr/>
    </dgm:pt>
    <dgm:pt modelId="{A294CEBF-22C4-4490-AE34-BBF832EB66A9}" type="pres">
      <dgm:prSet presAssocID="{27D680CA-DF0A-45D7-9B82-CF1C8ED9FB73}" presName="accentRepeatNode" presStyleLbl="solidFgAcc1" presStyleIdx="1" presStyleCnt="3"/>
      <dgm:spPr/>
    </dgm:pt>
    <dgm:pt modelId="{44AEEE1A-2BAB-4EE4-980B-EC70F97D28DB}" type="pres">
      <dgm:prSet presAssocID="{928AAE86-B39A-404B-B978-C55601CC7B51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E8D4EA0-1136-43D9-BDAF-623800DC3CC0}" type="pres">
      <dgm:prSet presAssocID="{928AAE86-B39A-404B-B978-C55601CC7B51}" presName="accent_3" presStyleCnt="0"/>
      <dgm:spPr/>
    </dgm:pt>
    <dgm:pt modelId="{3C07B979-AFAE-4D3D-B579-97295435E308}" type="pres">
      <dgm:prSet presAssocID="{928AAE86-B39A-404B-B978-C55601CC7B51}" presName="accentRepeatNode" presStyleLbl="solidFgAcc1" presStyleIdx="2" presStyleCnt="3"/>
      <dgm:spPr/>
    </dgm:pt>
  </dgm:ptLst>
  <dgm:cxnLst>
    <dgm:cxn modelId="{80C00C9A-750D-4D76-91F1-8FECF5B1597B}" srcId="{EB4310A7-2659-4BFE-8B5B-E4E6C2F42240}" destId="{928AAE86-B39A-404B-B978-C55601CC7B51}" srcOrd="2" destOrd="0" parTransId="{C52E14EC-DA0D-4069-9854-CE7CD0A3E11B}" sibTransId="{A50EFD6D-8C87-4BD6-8554-09465906DECA}"/>
    <dgm:cxn modelId="{8A5D57BA-DC7A-44FF-8100-63EDCD4A948E}" type="presOf" srcId="{27D680CA-DF0A-45D7-9B82-CF1C8ED9FB73}" destId="{71AEB635-1D14-4F7D-9327-547C60F14897}" srcOrd="0" destOrd="0" presId="urn:microsoft.com/office/officeart/2008/layout/VerticalCurvedList"/>
    <dgm:cxn modelId="{534B694E-C329-42F8-9A6E-47779F35B709}" srcId="{EB4310A7-2659-4BFE-8B5B-E4E6C2F42240}" destId="{A52B15E8-F402-44D1-AF3D-6B26B4D00E09}" srcOrd="0" destOrd="0" parTransId="{BAB1CB25-D28A-4B48-BFFF-E5EA7852F3DE}" sibTransId="{66D9F325-C533-483E-B14C-A82A66741DA4}"/>
    <dgm:cxn modelId="{BA39B96D-C6B9-424E-ADB6-6399EFB9F8A2}" type="presOf" srcId="{A52B15E8-F402-44D1-AF3D-6B26B4D00E09}" destId="{A62DD338-2322-4853-BD92-C4408261047B}" srcOrd="0" destOrd="0" presId="urn:microsoft.com/office/officeart/2008/layout/VerticalCurvedList"/>
    <dgm:cxn modelId="{990AAEE2-57B7-46B9-94BB-3CED122A2CAB}" type="presOf" srcId="{66D9F325-C533-483E-B14C-A82A66741DA4}" destId="{B60653D9-5DEB-4545-9B82-9457AE4A011B}" srcOrd="0" destOrd="0" presId="urn:microsoft.com/office/officeart/2008/layout/VerticalCurvedList"/>
    <dgm:cxn modelId="{74418872-A277-4782-8F77-170E2028C84D}" srcId="{EB4310A7-2659-4BFE-8B5B-E4E6C2F42240}" destId="{27D680CA-DF0A-45D7-9B82-CF1C8ED9FB73}" srcOrd="1" destOrd="0" parTransId="{6DCEAB4D-5BBA-453E-93E1-51E297D81892}" sibTransId="{56E329FB-264E-4C6A-9EDE-8006208B9949}"/>
    <dgm:cxn modelId="{94A6BD1F-7BC6-4991-ABB4-FD44DEC105B8}" type="presOf" srcId="{EB4310A7-2659-4BFE-8B5B-E4E6C2F42240}" destId="{56A5B8C2-FFF2-4EB8-A9F4-6528C2BB1EF3}" srcOrd="0" destOrd="0" presId="urn:microsoft.com/office/officeart/2008/layout/VerticalCurvedList"/>
    <dgm:cxn modelId="{E19CCCF8-EEDE-4B25-9C71-DD0C7D9EE374}" type="presOf" srcId="{928AAE86-B39A-404B-B978-C55601CC7B51}" destId="{44AEEE1A-2BAB-4EE4-980B-EC70F97D28DB}" srcOrd="0" destOrd="0" presId="urn:microsoft.com/office/officeart/2008/layout/VerticalCurvedList"/>
    <dgm:cxn modelId="{8FC57258-66AE-40B7-AA97-4AA0B1284D1C}" type="presParOf" srcId="{56A5B8C2-FFF2-4EB8-A9F4-6528C2BB1EF3}" destId="{312604FF-6656-4F27-B7AC-B5973EF1E950}" srcOrd="0" destOrd="0" presId="urn:microsoft.com/office/officeart/2008/layout/VerticalCurvedList"/>
    <dgm:cxn modelId="{0038AC4B-4E64-4D97-B6DC-91F00BC796AB}" type="presParOf" srcId="{312604FF-6656-4F27-B7AC-B5973EF1E950}" destId="{E5E73C4C-C6CC-4343-911D-6F4FA0949909}" srcOrd="0" destOrd="0" presId="urn:microsoft.com/office/officeart/2008/layout/VerticalCurvedList"/>
    <dgm:cxn modelId="{7D451800-904F-4190-9326-53475B0AE6D5}" type="presParOf" srcId="{E5E73C4C-C6CC-4343-911D-6F4FA0949909}" destId="{A7608899-90F0-4757-94E1-FAD0ABD01C62}" srcOrd="0" destOrd="0" presId="urn:microsoft.com/office/officeart/2008/layout/VerticalCurvedList"/>
    <dgm:cxn modelId="{05E9A6C7-B5A4-4EC4-999E-FD017BEDA919}" type="presParOf" srcId="{E5E73C4C-C6CC-4343-911D-6F4FA0949909}" destId="{B60653D9-5DEB-4545-9B82-9457AE4A011B}" srcOrd="1" destOrd="0" presId="urn:microsoft.com/office/officeart/2008/layout/VerticalCurvedList"/>
    <dgm:cxn modelId="{09F0C490-962C-4B2E-A68E-F3BCDB7739EB}" type="presParOf" srcId="{E5E73C4C-C6CC-4343-911D-6F4FA0949909}" destId="{73BA4B07-8A9C-46BB-8AF1-CF59185ED9B0}" srcOrd="2" destOrd="0" presId="urn:microsoft.com/office/officeart/2008/layout/VerticalCurvedList"/>
    <dgm:cxn modelId="{532CB860-3537-43BD-8436-2E209813025F}" type="presParOf" srcId="{E5E73C4C-C6CC-4343-911D-6F4FA0949909}" destId="{6FCDA404-9C3F-4235-B95D-52FCCEE8A085}" srcOrd="3" destOrd="0" presId="urn:microsoft.com/office/officeart/2008/layout/VerticalCurvedList"/>
    <dgm:cxn modelId="{67D229FB-91CC-454F-8EF3-2A5E17A0DBB9}" type="presParOf" srcId="{312604FF-6656-4F27-B7AC-B5973EF1E950}" destId="{A62DD338-2322-4853-BD92-C4408261047B}" srcOrd="1" destOrd="0" presId="urn:microsoft.com/office/officeart/2008/layout/VerticalCurvedList"/>
    <dgm:cxn modelId="{21AE5E53-6B61-4EE0-9F08-B662DF1EE698}" type="presParOf" srcId="{312604FF-6656-4F27-B7AC-B5973EF1E950}" destId="{29DE4195-FC3B-4016-9609-9E119A97A294}" srcOrd="2" destOrd="0" presId="urn:microsoft.com/office/officeart/2008/layout/VerticalCurvedList"/>
    <dgm:cxn modelId="{2BC811C3-C2BC-43F8-876C-BABBA1A110A7}" type="presParOf" srcId="{29DE4195-FC3B-4016-9609-9E119A97A294}" destId="{43D30621-6CF2-4094-BDAF-44080CB740A8}" srcOrd="0" destOrd="0" presId="urn:microsoft.com/office/officeart/2008/layout/VerticalCurvedList"/>
    <dgm:cxn modelId="{87A5A78D-BBA5-402E-8201-6D8F896667DE}" type="presParOf" srcId="{312604FF-6656-4F27-B7AC-B5973EF1E950}" destId="{71AEB635-1D14-4F7D-9327-547C60F14897}" srcOrd="3" destOrd="0" presId="urn:microsoft.com/office/officeart/2008/layout/VerticalCurvedList"/>
    <dgm:cxn modelId="{978636C6-CFA1-42C0-9E2F-FC4464D97A16}" type="presParOf" srcId="{312604FF-6656-4F27-B7AC-B5973EF1E950}" destId="{8F6AF3F7-C711-4F70-B72E-78A31759986B}" srcOrd="4" destOrd="0" presId="urn:microsoft.com/office/officeart/2008/layout/VerticalCurvedList"/>
    <dgm:cxn modelId="{FFE87B86-74AD-421F-9063-85212E455398}" type="presParOf" srcId="{8F6AF3F7-C711-4F70-B72E-78A31759986B}" destId="{A294CEBF-22C4-4490-AE34-BBF832EB66A9}" srcOrd="0" destOrd="0" presId="urn:microsoft.com/office/officeart/2008/layout/VerticalCurvedList"/>
    <dgm:cxn modelId="{2BC1154C-A6ED-4039-9F7E-E977BCDBFE9C}" type="presParOf" srcId="{312604FF-6656-4F27-B7AC-B5973EF1E950}" destId="{44AEEE1A-2BAB-4EE4-980B-EC70F97D28DB}" srcOrd="5" destOrd="0" presId="urn:microsoft.com/office/officeart/2008/layout/VerticalCurvedList"/>
    <dgm:cxn modelId="{17BE5A50-47A9-4E81-9310-F6AF25EADAC7}" type="presParOf" srcId="{312604FF-6656-4F27-B7AC-B5973EF1E950}" destId="{CE8D4EA0-1136-43D9-BDAF-623800DC3CC0}" srcOrd="6" destOrd="0" presId="urn:microsoft.com/office/officeart/2008/layout/VerticalCurvedList"/>
    <dgm:cxn modelId="{E86FDA64-66E1-420F-B1CD-0D5B906024E2}" type="presParOf" srcId="{CE8D4EA0-1136-43D9-BDAF-623800DC3CC0}" destId="{3C07B979-AFAE-4D3D-B579-97295435E30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0653D9-5DEB-4545-9B82-9457AE4A011B}">
      <dsp:nvSpPr>
        <dsp:cNvPr id="0" name=""/>
        <dsp:cNvSpPr/>
      </dsp:nvSpPr>
      <dsp:spPr>
        <a:xfrm>
          <a:off x="-5616822" y="-859990"/>
          <a:ext cx="6688533" cy="6688533"/>
        </a:xfrm>
        <a:prstGeom prst="blockArc">
          <a:avLst>
            <a:gd name="adj1" fmla="val 18900000"/>
            <a:gd name="adj2" fmla="val 2700000"/>
            <a:gd name="adj3" fmla="val 323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B6528A-B2AE-4084-8714-B37D124AA00F}">
      <dsp:nvSpPr>
        <dsp:cNvPr id="0" name=""/>
        <dsp:cNvSpPr/>
      </dsp:nvSpPr>
      <dsp:spPr>
        <a:xfrm>
          <a:off x="689635" y="496855"/>
          <a:ext cx="6298582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>
              <a:solidFill>
                <a:schemeClr val="accent2"/>
              </a:solidFill>
            </a:rPr>
            <a:t>Fonctions &amp; Urbanisation </a:t>
          </a:r>
          <a:endParaRPr lang="fr-FR" sz="3000" kern="1200" dirty="0"/>
        </a:p>
      </dsp:txBody>
      <dsp:txXfrm>
        <a:off x="689635" y="496855"/>
        <a:ext cx="6298582" cy="993710"/>
      </dsp:txXfrm>
    </dsp:sp>
    <dsp:sp modelId="{188D60FC-1C84-45BA-83C6-9AAEC0DF6BCB}">
      <dsp:nvSpPr>
        <dsp:cNvPr id="0" name=""/>
        <dsp:cNvSpPr/>
      </dsp:nvSpPr>
      <dsp:spPr>
        <a:xfrm>
          <a:off x="68566" y="372641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2F3164-FEE7-49F6-9F9C-699A56E095DB}">
      <dsp:nvSpPr>
        <dsp:cNvPr id="0" name=""/>
        <dsp:cNvSpPr/>
      </dsp:nvSpPr>
      <dsp:spPr>
        <a:xfrm>
          <a:off x="1050848" y="1987420"/>
          <a:ext cx="5937369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/>
            <a:t>Scénarii proposés		</a:t>
          </a:r>
          <a:endParaRPr lang="fr-FR" sz="3000" kern="1200" dirty="0"/>
        </a:p>
      </dsp:txBody>
      <dsp:txXfrm>
        <a:off x="1050848" y="1987420"/>
        <a:ext cx="5937369" cy="993710"/>
      </dsp:txXfrm>
    </dsp:sp>
    <dsp:sp modelId="{A294CEBF-22C4-4490-AE34-BBF832EB66A9}">
      <dsp:nvSpPr>
        <dsp:cNvPr id="0" name=""/>
        <dsp:cNvSpPr/>
      </dsp:nvSpPr>
      <dsp:spPr>
        <a:xfrm>
          <a:off x="429779" y="1863207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D40C19-4C9C-42B7-9325-DB1E849A9982}">
      <dsp:nvSpPr>
        <dsp:cNvPr id="0" name=""/>
        <dsp:cNvSpPr/>
      </dsp:nvSpPr>
      <dsp:spPr>
        <a:xfrm>
          <a:off x="689635" y="3477986"/>
          <a:ext cx="6298582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/>
            <a:t>Synthèse</a:t>
          </a:r>
          <a:endParaRPr lang="fr-FR" sz="3000" kern="1200" dirty="0"/>
        </a:p>
      </dsp:txBody>
      <dsp:txXfrm>
        <a:off x="689635" y="3477986"/>
        <a:ext cx="6298582" cy="993710"/>
      </dsp:txXfrm>
    </dsp:sp>
    <dsp:sp modelId="{3C07B979-AFAE-4D3D-B579-97295435E308}">
      <dsp:nvSpPr>
        <dsp:cNvPr id="0" name=""/>
        <dsp:cNvSpPr/>
      </dsp:nvSpPr>
      <dsp:spPr>
        <a:xfrm>
          <a:off x="68566" y="3353772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0653D9-5DEB-4545-9B82-9457AE4A011B}">
      <dsp:nvSpPr>
        <dsp:cNvPr id="0" name=""/>
        <dsp:cNvSpPr/>
      </dsp:nvSpPr>
      <dsp:spPr>
        <a:xfrm>
          <a:off x="-5616822" y="-859990"/>
          <a:ext cx="6688533" cy="6688533"/>
        </a:xfrm>
        <a:prstGeom prst="blockArc">
          <a:avLst>
            <a:gd name="adj1" fmla="val 18900000"/>
            <a:gd name="adj2" fmla="val 2700000"/>
            <a:gd name="adj3" fmla="val 323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2DD338-2322-4853-BD92-C4408261047B}">
      <dsp:nvSpPr>
        <dsp:cNvPr id="0" name=""/>
        <dsp:cNvSpPr/>
      </dsp:nvSpPr>
      <dsp:spPr>
        <a:xfrm>
          <a:off x="689635" y="496855"/>
          <a:ext cx="6298582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/>
            <a:t>Fonctions &amp; Urbanisation </a:t>
          </a:r>
          <a:endParaRPr lang="fr-FR" sz="3000" kern="1200" dirty="0"/>
        </a:p>
      </dsp:txBody>
      <dsp:txXfrm>
        <a:off x="689635" y="496855"/>
        <a:ext cx="6298582" cy="993710"/>
      </dsp:txXfrm>
    </dsp:sp>
    <dsp:sp modelId="{43D30621-6CF2-4094-BDAF-44080CB740A8}">
      <dsp:nvSpPr>
        <dsp:cNvPr id="0" name=""/>
        <dsp:cNvSpPr/>
      </dsp:nvSpPr>
      <dsp:spPr>
        <a:xfrm>
          <a:off x="68566" y="372641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AEB635-1D14-4F7D-9327-547C60F14897}">
      <dsp:nvSpPr>
        <dsp:cNvPr id="0" name=""/>
        <dsp:cNvSpPr/>
      </dsp:nvSpPr>
      <dsp:spPr>
        <a:xfrm>
          <a:off x="1050848" y="1987420"/>
          <a:ext cx="5937369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>
              <a:solidFill>
                <a:schemeClr val="accent2"/>
              </a:solidFill>
            </a:rPr>
            <a:t>Scénarii proposés</a:t>
          </a:r>
          <a:r>
            <a:rPr lang="fr-FR" sz="3000" kern="1200" dirty="0" smtClean="0"/>
            <a:t>		</a:t>
          </a:r>
          <a:endParaRPr lang="fr-FR" sz="3000" kern="1200" dirty="0"/>
        </a:p>
      </dsp:txBody>
      <dsp:txXfrm>
        <a:off x="1050848" y="1987420"/>
        <a:ext cx="5937369" cy="993710"/>
      </dsp:txXfrm>
    </dsp:sp>
    <dsp:sp modelId="{A294CEBF-22C4-4490-AE34-BBF832EB66A9}">
      <dsp:nvSpPr>
        <dsp:cNvPr id="0" name=""/>
        <dsp:cNvSpPr/>
      </dsp:nvSpPr>
      <dsp:spPr>
        <a:xfrm>
          <a:off x="429779" y="1863207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AEEE1A-2BAB-4EE4-980B-EC70F97D28DB}">
      <dsp:nvSpPr>
        <dsp:cNvPr id="0" name=""/>
        <dsp:cNvSpPr/>
      </dsp:nvSpPr>
      <dsp:spPr>
        <a:xfrm>
          <a:off x="689635" y="3477986"/>
          <a:ext cx="6298582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/>
            <a:t>Synthèse</a:t>
          </a:r>
          <a:endParaRPr lang="fr-FR" sz="3000" kern="1200" dirty="0"/>
        </a:p>
      </dsp:txBody>
      <dsp:txXfrm>
        <a:off x="689635" y="3477986"/>
        <a:ext cx="6298582" cy="993710"/>
      </dsp:txXfrm>
    </dsp:sp>
    <dsp:sp modelId="{3C07B979-AFAE-4D3D-B579-97295435E308}">
      <dsp:nvSpPr>
        <dsp:cNvPr id="0" name=""/>
        <dsp:cNvSpPr/>
      </dsp:nvSpPr>
      <dsp:spPr>
        <a:xfrm>
          <a:off x="68566" y="3353772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0653D9-5DEB-4545-9B82-9457AE4A011B}">
      <dsp:nvSpPr>
        <dsp:cNvPr id="0" name=""/>
        <dsp:cNvSpPr/>
      </dsp:nvSpPr>
      <dsp:spPr>
        <a:xfrm>
          <a:off x="-5616822" y="-859990"/>
          <a:ext cx="6688533" cy="6688533"/>
        </a:xfrm>
        <a:prstGeom prst="blockArc">
          <a:avLst>
            <a:gd name="adj1" fmla="val 18900000"/>
            <a:gd name="adj2" fmla="val 2700000"/>
            <a:gd name="adj3" fmla="val 323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2DD338-2322-4853-BD92-C4408261047B}">
      <dsp:nvSpPr>
        <dsp:cNvPr id="0" name=""/>
        <dsp:cNvSpPr/>
      </dsp:nvSpPr>
      <dsp:spPr>
        <a:xfrm>
          <a:off x="689635" y="496855"/>
          <a:ext cx="6298582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/>
            <a:t>Fonctions &amp; Urbanisation </a:t>
          </a:r>
          <a:endParaRPr lang="fr-FR" sz="3000" kern="1200" dirty="0"/>
        </a:p>
      </dsp:txBody>
      <dsp:txXfrm>
        <a:off x="689635" y="496855"/>
        <a:ext cx="6298582" cy="993710"/>
      </dsp:txXfrm>
    </dsp:sp>
    <dsp:sp modelId="{43D30621-6CF2-4094-BDAF-44080CB740A8}">
      <dsp:nvSpPr>
        <dsp:cNvPr id="0" name=""/>
        <dsp:cNvSpPr/>
      </dsp:nvSpPr>
      <dsp:spPr>
        <a:xfrm>
          <a:off x="68566" y="372641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AEB635-1D14-4F7D-9327-547C60F14897}">
      <dsp:nvSpPr>
        <dsp:cNvPr id="0" name=""/>
        <dsp:cNvSpPr/>
      </dsp:nvSpPr>
      <dsp:spPr>
        <a:xfrm>
          <a:off x="1050848" y="1987420"/>
          <a:ext cx="5937369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>
              <a:solidFill>
                <a:schemeClr val="accent2"/>
              </a:solidFill>
            </a:rPr>
            <a:t>Scénarii proposés</a:t>
          </a:r>
          <a:r>
            <a:rPr lang="fr-FR" sz="3000" kern="1200" dirty="0" smtClean="0"/>
            <a:t>		</a:t>
          </a:r>
          <a:endParaRPr lang="fr-FR" sz="3000" kern="1200" dirty="0"/>
        </a:p>
      </dsp:txBody>
      <dsp:txXfrm>
        <a:off x="1050848" y="1987420"/>
        <a:ext cx="5937369" cy="993710"/>
      </dsp:txXfrm>
    </dsp:sp>
    <dsp:sp modelId="{A294CEBF-22C4-4490-AE34-BBF832EB66A9}">
      <dsp:nvSpPr>
        <dsp:cNvPr id="0" name=""/>
        <dsp:cNvSpPr/>
      </dsp:nvSpPr>
      <dsp:spPr>
        <a:xfrm>
          <a:off x="429779" y="1863207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AEEE1A-2BAB-4EE4-980B-EC70F97D28DB}">
      <dsp:nvSpPr>
        <dsp:cNvPr id="0" name=""/>
        <dsp:cNvSpPr/>
      </dsp:nvSpPr>
      <dsp:spPr>
        <a:xfrm>
          <a:off x="689635" y="3477986"/>
          <a:ext cx="6298582" cy="9937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8758" tIns="76200" rIns="76200" bIns="762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000" kern="1200" dirty="0" smtClean="0"/>
            <a:t>Synthèse</a:t>
          </a:r>
          <a:endParaRPr lang="fr-FR" sz="3000" kern="1200" dirty="0"/>
        </a:p>
      </dsp:txBody>
      <dsp:txXfrm>
        <a:off x="689635" y="3477986"/>
        <a:ext cx="6298582" cy="993710"/>
      </dsp:txXfrm>
    </dsp:sp>
    <dsp:sp modelId="{3C07B979-AFAE-4D3D-B579-97295435E308}">
      <dsp:nvSpPr>
        <dsp:cNvPr id="0" name=""/>
        <dsp:cNvSpPr/>
      </dsp:nvSpPr>
      <dsp:spPr>
        <a:xfrm>
          <a:off x="68566" y="3353772"/>
          <a:ext cx="1242138" cy="12421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9" y="2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7991D-5A17-4B0D-B367-047817B9B6D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89891233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2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5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A27384-ACFB-492C-AB09-0E4CA9DA220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960759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826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826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826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826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826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4AC3024-3145-4EF5-9C26-E13991B97E2A}" type="slidenum">
              <a:rPr lang="fr-FR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fr-FR" altLang="en-US" dirty="0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730750"/>
            <a:ext cx="5035550" cy="4433888"/>
          </a:xfrm>
          <a:noFill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61CE5-86FC-42E7-B10F-C29B0EB31135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414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850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4" descr="Des alliages des minerais et des hommes - logo eramet_fr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8663"/>
            <a:ext cx="1403350" cy="1049337"/>
          </a:xfrm>
          <a:prstGeom prst="rect">
            <a:avLst/>
          </a:prstGeom>
          <a:solidFill>
            <a:srgbClr val="D3C0A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205413" y="6453188"/>
            <a:ext cx="28956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r>
              <a:rPr lang="fr-FR" noProof="0" dirty="0" smtClean="0">
                <a:solidFill>
                  <a:srgbClr val="000000"/>
                </a:solidFill>
              </a:rPr>
              <a:t>7 janvier 2015</a:t>
            </a:r>
            <a:endParaRPr lang="fr-FR" noProof="0" dirty="0">
              <a:solidFill>
                <a:srgbClr val="000000"/>
              </a:solidFill>
            </a:endParaRPr>
          </a:p>
        </p:txBody>
      </p:sp>
      <p:sp>
        <p:nvSpPr>
          <p:cNvPr id="1028" name="Rectangle 10"/>
          <p:cNvSpPr>
            <a:spLocks noChangeArrowheads="1"/>
          </p:cNvSpPr>
          <p:nvPr userDrawn="1"/>
        </p:nvSpPr>
        <p:spPr bwMode="auto">
          <a:xfrm>
            <a:off x="87313" y="134938"/>
            <a:ext cx="9036050" cy="274637"/>
          </a:xfrm>
          <a:prstGeom prst="rect">
            <a:avLst/>
          </a:prstGeom>
          <a:gradFill rotWithShape="0">
            <a:gsLst>
              <a:gs pos="0">
                <a:srgbClr val="D3C0A3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268413"/>
            <a:ext cx="8229600" cy="482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30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360363" y="439738"/>
            <a:ext cx="8229600" cy="65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</a:p>
        </p:txBody>
      </p:sp>
      <p:sp>
        <p:nvSpPr>
          <p:cNvPr id="1032" name="Text Box 9"/>
          <p:cNvSpPr txBox="1">
            <a:spLocks noChangeArrowheads="1"/>
          </p:cNvSpPr>
          <p:nvPr userDrawn="1"/>
        </p:nvSpPr>
        <p:spPr bwMode="auto">
          <a:xfrm>
            <a:off x="8361363" y="6308725"/>
            <a:ext cx="458787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n-GB" dirty="0" smtClean="0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01013" y="6453188"/>
            <a:ext cx="585787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E9C068-6380-4B61-AE4B-0BB51AE15BA4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dirty="0">
              <a:solidFill>
                <a:srgbClr val="00000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800200" cy="83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5002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3C0A3"/>
        </a:buClr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3C0A3"/>
        </a:buClr>
        <a:buChar char="•"/>
        <a:defRPr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3C0A3"/>
        </a:buClr>
        <a:buSzPct val="90000"/>
        <a:buFont typeface="Wingdings" pitchFamily="2" charset="2"/>
        <a:buChar char="Ø"/>
        <a:defRPr sz="16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3C0A3"/>
        </a:buClr>
        <a:buFont typeface="Wingdings" pitchFamily="2" charset="2"/>
        <a:buChar char="v"/>
        <a:defRPr sz="1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3C0A3"/>
        </a:buClr>
        <a:buSzPct val="80000"/>
        <a:buChar char="o"/>
        <a:defRPr sz="14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D3C0A3"/>
        </a:buClr>
        <a:buSzPct val="80000"/>
        <a:buChar char="o"/>
        <a:defRPr sz="14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D3C0A3"/>
        </a:buClr>
        <a:buSzPct val="80000"/>
        <a:buChar char="o"/>
        <a:defRPr sz="14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D3C0A3"/>
        </a:buClr>
        <a:buSzPct val="80000"/>
        <a:buChar char="o"/>
        <a:defRPr sz="14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D3C0A3"/>
        </a:buClr>
        <a:buSzPct val="80000"/>
        <a:buChar char="o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suel uk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" b="-55"/>
          <a:stretch>
            <a:fillRect/>
          </a:stretch>
        </p:blipFill>
        <p:spPr bwMode="auto">
          <a:xfrm>
            <a:off x="0" y="-26988"/>
            <a:ext cx="9144000" cy="583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41" r="80399" b="-96"/>
          <a:stretch>
            <a:fillRect/>
          </a:stretch>
        </p:blipFill>
        <p:spPr bwMode="auto">
          <a:xfrm>
            <a:off x="1884822" y="5805264"/>
            <a:ext cx="1643062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54" r="36760" b="61188"/>
          <a:stretch>
            <a:fillRect/>
          </a:stretch>
        </p:blipFill>
        <p:spPr bwMode="auto">
          <a:xfrm>
            <a:off x="7777162" y="5877272"/>
            <a:ext cx="1366838" cy="65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27109" name="Rectangle 5"/>
          <p:cNvSpPr>
            <a:spLocks noChangeArrowheads="1"/>
          </p:cNvSpPr>
          <p:nvPr/>
        </p:nvSpPr>
        <p:spPr bwMode="auto">
          <a:xfrm>
            <a:off x="58081" y="3825044"/>
            <a:ext cx="8891588" cy="1044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1016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fr-FR" sz="32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fr-FR" sz="3200" b="1" dirty="0" smtClean="0">
                <a:solidFill>
                  <a:srgbClr val="C00000"/>
                </a:solidFill>
                <a:latin typeface="Verdana" pitchFamily="34" charset="0"/>
              </a:rPr>
              <a:t>Projet SI </a:t>
            </a:r>
            <a:r>
              <a:rPr lang="fr-FR" sz="3200" b="1" dirty="0" err="1" smtClean="0">
                <a:solidFill>
                  <a:srgbClr val="C00000"/>
                </a:solidFill>
                <a:latin typeface="Verdana" pitchFamily="34" charset="0"/>
              </a:rPr>
              <a:t>EcoTi</a:t>
            </a:r>
            <a:endParaRPr lang="fr-FR" sz="32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endParaRPr lang="fr-FR" sz="32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endParaRPr lang="fr-FR" sz="32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endParaRPr lang="fr-FR" sz="32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fr-FR" sz="3200" b="1" dirty="0" smtClean="0">
                <a:solidFill>
                  <a:srgbClr val="C00000"/>
                </a:solidFill>
                <a:latin typeface="Verdana" pitchFamily="34" charset="0"/>
              </a:rPr>
              <a:t>Urbanisation Niveau 3</a:t>
            </a:r>
            <a:endParaRPr lang="fr-FR" sz="2400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fr-FR" sz="2400" dirty="0" smtClean="0">
                <a:solidFill>
                  <a:srgbClr val="C00000"/>
                </a:solidFill>
                <a:latin typeface="Verdana" pitchFamily="34" charset="0"/>
              </a:rPr>
              <a:t>Document de synthèse</a:t>
            </a:r>
          </a:p>
          <a:p>
            <a:pPr algn="ctr">
              <a:spcBef>
                <a:spcPct val="20000"/>
              </a:spcBef>
              <a:defRPr/>
            </a:pPr>
            <a:endParaRPr lang="fr-FR" sz="32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endParaRPr lang="fr-FR" sz="3200" b="1" dirty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endParaRPr lang="fr-FR" sz="10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endParaRPr lang="fr-FR" sz="3200" b="1" dirty="0" smtClean="0">
              <a:solidFill>
                <a:srgbClr val="C00000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defRPr/>
            </a:pPr>
            <a:endParaRPr lang="fr-FR" b="1" dirty="0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83" r="49" b="52991"/>
          <a:stretch>
            <a:fillRect/>
          </a:stretch>
        </p:blipFill>
        <p:spPr bwMode="auto">
          <a:xfrm>
            <a:off x="71612" y="5841268"/>
            <a:ext cx="1116012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7041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2911492723"/>
              </p:ext>
            </p:extLst>
          </p:nvPr>
        </p:nvGraphicFramePr>
        <p:xfrm>
          <a:off x="1043608" y="836712"/>
          <a:ext cx="705678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825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re 1"/>
          <p:cNvSpPr txBox="1">
            <a:spLocks/>
          </p:cNvSpPr>
          <p:nvPr/>
        </p:nvSpPr>
        <p:spPr bwMode="auto">
          <a:xfrm>
            <a:off x="163003" y="-99392"/>
            <a:ext cx="763284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Fonctions identifiées</a:t>
            </a:r>
            <a:endParaRPr lang="fr-FR" dirty="0"/>
          </a:p>
        </p:txBody>
      </p:sp>
      <p:sp>
        <p:nvSpPr>
          <p:cNvPr id="73" name="Rectangle 72"/>
          <p:cNvSpPr/>
          <p:nvPr/>
        </p:nvSpPr>
        <p:spPr>
          <a:xfrm>
            <a:off x="2983748" y="188640"/>
            <a:ext cx="4180540" cy="360040"/>
          </a:xfrm>
          <a:prstGeom prst="rect">
            <a:avLst/>
          </a:prstGeom>
          <a:solidFill>
            <a:schemeClr val="bg1">
              <a:lumMod val="85000"/>
              <a:alpha val="2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1680341" y="6232316"/>
            <a:ext cx="1368152" cy="41369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WBU</a:t>
            </a:r>
            <a:endParaRPr lang="en-US" sz="900" dirty="0">
              <a:solidFill>
                <a:srgbClr val="000000"/>
              </a:solidFill>
            </a:endParaRPr>
          </a:p>
        </p:txBody>
      </p:sp>
      <p:cxnSp>
        <p:nvCxnSpPr>
          <p:cNvPr id="28" name="Connecteur droit 27"/>
          <p:cNvCxnSpPr/>
          <p:nvPr/>
        </p:nvCxnSpPr>
        <p:spPr>
          <a:xfrm>
            <a:off x="179512" y="6007728"/>
            <a:ext cx="8833320" cy="0"/>
          </a:xfrm>
          <a:prstGeom prst="line">
            <a:avLst/>
          </a:prstGeom>
          <a:ln w="317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 rot="16200000">
            <a:off x="-518124" y="692809"/>
            <a:ext cx="1316210" cy="396002"/>
          </a:xfrm>
          <a:prstGeom prst="rect">
            <a:avLst/>
          </a:prstGeom>
          <a:noFill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i="1" dirty="0" err="1" smtClean="0">
                <a:solidFill>
                  <a:srgbClr val="00B05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Niv</a:t>
            </a:r>
            <a:r>
              <a:rPr lang="fr-FR" b="1" i="1" dirty="0" smtClean="0">
                <a:solidFill>
                  <a:srgbClr val="00B05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4</a:t>
            </a:r>
            <a:endParaRPr lang="en-US" b="1" i="1" dirty="0">
              <a:solidFill>
                <a:srgbClr val="00B05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120502" y="6237312"/>
            <a:ext cx="2129904" cy="40099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316746" y="6237311"/>
            <a:ext cx="1152127" cy="40870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 rot="16200000">
            <a:off x="-496615" y="3184962"/>
            <a:ext cx="1316210" cy="396002"/>
          </a:xfrm>
          <a:prstGeom prst="rect">
            <a:avLst/>
          </a:prstGeom>
          <a:noFill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i="1" dirty="0" err="1" smtClean="0">
                <a:solidFill>
                  <a:srgbClr val="00B05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Niv</a:t>
            </a:r>
            <a:r>
              <a:rPr lang="fr-FR" b="1" i="1" dirty="0" smtClean="0">
                <a:solidFill>
                  <a:srgbClr val="00B05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3</a:t>
            </a:r>
            <a:endParaRPr lang="en-US" b="1" i="1" dirty="0">
              <a:solidFill>
                <a:srgbClr val="00B05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0" name="Rectangle 49"/>
          <p:cNvSpPr/>
          <p:nvPr/>
        </p:nvSpPr>
        <p:spPr>
          <a:xfrm rot="16200000">
            <a:off x="-532620" y="6234698"/>
            <a:ext cx="1316210" cy="396002"/>
          </a:xfrm>
          <a:prstGeom prst="rect">
            <a:avLst/>
          </a:prstGeom>
          <a:noFill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b="1" i="1" dirty="0" err="1" smtClean="0">
                <a:solidFill>
                  <a:srgbClr val="00B05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Niv</a:t>
            </a:r>
            <a:r>
              <a:rPr lang="fr-FR" b="1" i="1" dirty="0" smtClean="0">
                <a:solidFill>
                  <a:srgbClr val="00B05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2</a:t>
            </a:r>
            <a:endParaRPr lang="en-US" b="1" i="1" dirty="0">
              <a:solidFill>
                <a:srgbClr val="00B05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017436" y="231233"/>
            <a:ext cx="629328" cy="240906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Normes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716797" y="231233"/>
            <a:ext cx="629328" cy="240906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Qualité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4416158" y="231233"/>
            <a:ext cx="629328" cy="24090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fr-FR" sz="800" dirty="0" smtClean="0">
                <a:solidFill>
                  <a:schemeClr val="tx2"/>
                </a:solidFill>
              </a:rPr>
              <a:t>Ressources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115519" y="231233"/>
            <a:ext cx="629328" cy="24090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Système</a:t>
            </a:r>
          </a:p>
        </p:txBody>
      </p:sp>
      <p:sp>
        <p:nvSpPr>
          <p:cNvPr id="71" name="Rectangle 70"/>
          <p:cNvSpPr/>
          <p:nvPr/>
        </p:nvSpPr>
        <p:spPr>
          <a:xfrm>
            <a:off x="5814880" y="231233"/>
            <a:ext cx="629328" cy="24090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0"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Production 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6502937" y="231233"/>
            <a:ext cx="629328" cy="24090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Méthode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DDFDF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1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sz="2000" dirty="0" err="1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sz="20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1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sz="20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65" name="Rectangle 64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sz="20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66" name="Rectangle 65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en-US" sz="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sz="20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67" name="Rectangle 66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Norme élaboration PAM/VAR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Suivi chargement </a:t>
            </a:r>
            <a:endParaRPr lang="fr-FR" sz="900" dirty="0" smtClean="0">
              <a:solidFill>
                <a:schemeClr val="tx2"/>
              </a:solidFill>
            </a:endParaRPr>
          </a:p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four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Suivi déroulement élaboration PAM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Acceptation</a:t>
            </a:r>
          </a:p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Qualité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871866" y="1916876"/>
            <a:ext cx="1200634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Gestion des outillages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Normes d’acceptation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Normes de visée composition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276586" y="724085"/>
            <a:ext cx="939123" cy="396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Normes de composition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7463228" y="737697"/>
            <a:ext cx="879667" cy="38704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Non conformités / </a:t>
            </a:r>
            <a:r>
              <a:rPr lang="fr-FR" sz="900" dirty="0" smtClean="0">
                <a:solidFill>
                  <a:schemeClr val="tx2"/>
                </a:solidFill>
              </a:rPr>
              <a:t>FAI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Calcul d’enfournement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7871866" y="2367974"/>
            <a:ext cx="1200634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Gestion équipements / productivité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Suivi </a:t>
            </a:r>
          </a:p>
          <a:p>
            <a:pPr algn="ctr"/>
            <a:r>
              <a:rPr lang="fr-FR" sz="900" dirty="0">
                <a:solidFill>
                  <a:schemeClr val="tx2"/>
                </a:solidFill>
              </a:rPr>
              <a:t>parachèvement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7871866" y="2816976"/>
            <a:ext cx="1200634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modes </a:t>
            </a:r>
            <a:r>
              <a:rPr lang="fr-FR" sz="900" dirty="0">
                <a:solidFill>
                  <a:schemeClr val="tx2"/>
                </a:solidFill>
              </a:rPr>
              <a:t>opératoires  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359532" y="724085"/>
            <a:ext cx="869866" cy="396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Acceptation </a:t>
            </a:r>
            <a:r>
              <a:rPr lang="fr-FR" sz="900" dirty="0" smtClean="0">
                <a:solidFill>
                  <a:schemeClr val="tx2"/>
                </a:solidFill>
              </a:rPr>
              <a:t> </a:t>
            </a:r>
            <a:r>
              <a:rPr lang="fr-FR" sz="900" dirty="0">
                <a:solidFill>
                  <a:schemeClr val="tx2"/>
                </a:solidFill>
              </a:rPr>
              <a:t>MP 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Affectation norme de visée 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Calcul / Contrôle  stub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5453050" y="728700"/>
            <a:ext cx="936104" cy="396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Traçabilité </a:t>
            </a:r>
          </a:p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Matières OF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12188" y="5661248"/>
            <a:ext cx="7421288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Acquisition  / interfaces / consignes / …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2255855" y="724085"/>
            <a:ext cx="576332" cy="396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Stocks MP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2880954" y="724085"/>
            <a:ext cx="756084" cy="396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2"/>
                </a:solidFill>
              </a:rPr>
              <a:t>Analyses MP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3678374" y="724085"/>
            <a:ext cx="868321" cy="396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 smtClean="0">
                <a:solidFill>
                  <a:schemeClr val="tx2"/>
                </a:solidFill>
              </a:rPr>
              <a:t>Planif</a:t>
            </a:r>
            <a:r>
              <a:rPr lang="en-US" sz="900" dirty="0" smtClean="0">
                <a:solidFill>
                  <a:schemeClr val="tx2"/>
                </a:solidFill>
              </a:rPr>
              <a:t> OF </a:t>
            </a:r>
            <a:r>
              <a:rPr lang="en-US" sz="900" dirty="0" err="1" smtClean="0">
                <a:solidFill>
                  <a:schemeClr val="tx2"/>
                </a:solidFill>
              </a:rPr>
              <a:t>campagnes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4577520" y="724085"/>
            <a:ext cx="828092" cy="396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Affectation normes 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Suivi Préparation Charge / Gestion des ajustements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Affectation Norme PAM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2"/>
                </a:solidFill>
              </a:rPr>
              <a:t>Affectation Norme VAR</a:t>
            </a:r>
          </a:p>
        </p:txBody>
      </p:sp>
      <p:sp>
        <p:nvSpPr>
          <p:cNvPr id="98" name="Rectangle 97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Calcul d’acceptation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Suivi déroulement  refusion VAR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Traçabilité  </a:t>
            </a:r>
            <a:r>
              <a:rPr lang="fr-FR" sz="900" dirty="0" err="1">
                <a:solidFill>
                  <a:schemeClr val="tx2"/>
                </a:solidFill>
              </a:rPr>
              <a:t>P</a:t>
            </a:r>
            <a:r>
              <a:rPr lang="fr-FR" sz="900" dirty="0" err="1" smtClean="0">
                <a:solidFill>
                  <a:schemeClr val="tx2"/>
                </a:solidFill>
              </a:rPr>
              <a:t>rocess</a:t>
            </a:r>
            <a:r>
              <a:rPr lang="fr-FR" sz="900" dirty="0" smtClean="0">
                <a:solidFill>
                  <a:schemeClr val="tx2"/>
                </a:solidFill>
              </a:rPr>
              <a:t> &amp; Généalogie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2"/>
                </a:solidFill>
              </a:rPr>
              <a:t>Gestion d’atelier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312188" y="1450050"/>
            <a:ext cx="1320961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Rapports et performance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7871866" y="4166078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Gestion des utilisateurs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7871866" y="326807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Paramètres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7871866" y="37170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Traçabilité actions système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6440016" y="728700"/>
            <a:ext cx="985491" cy="38704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Maintenance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MSP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7891363" y="5077578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Simulation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9" name="Rectangle 108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>
                <a:solidFill>
                  <a:schemeClr val="tx2"/>
                </a:solidFill>
              </a:rPr>
              <a:t>Rapports qualité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Acceptation Atelier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7871866" y="46171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Archivage et purge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8469591" y="672984"/>
            <a:ext cx="530901" cy="10537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GED</a:t>
            </a:r>
            <a:endParaRPr lang="en-US" sz="900" dirty="0">
              <a:solidFill>
                <a:schemeClr val="tx2"/>
              </a:solidFill>
            </a:endParaRPr>
          </a:p>
        </p:txBody>
      </p:sp>
      <p:cxnSp>
        <p:nvCxnSpPr>
          <p:cNvPr id="114" name="Connecteur droit 113"/>
          <p:cNvCxnSpPr/>
          <p:nvPr/>
        </p:nvCxnSpPr>
        <p:spPr>
          <a:xfrm>
            <a:off x="33315" y="1265672"/>
            <a:ext cx="9003181" cy="0"/>
          </a:xfrm>
          <a:prstGeom prst="line">
            <a:avLst/>
          </a:prstGeom>
          <a:ln w="317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446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chargement </a:t>
            </a:r>
            <a:endParaRPr lang="fr-FR" sz="9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four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déroulement élaboration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Acceptation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d’enfournement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Affectation norme de visée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/ Contrôle  stub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Préparation Charge / Gestion des ajustements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Affectation Norme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000000"/>
                </a:solidFill>
              </a:rPr>
              <a:t>Affectation Norme VAR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Suivi déroulement  refusion 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Acceptation Atelier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12539" y="5661248"/>
            <a:ext cx="7420937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Acquisition  / interfaces / consignes / 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891363" y="5022647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Simulation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MSP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EE8E8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 smtClean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rgbClr val="808080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 élaboration PAM/VAR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de visée composition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183892" y="804521"/>
            <a:ext cx="8909497" cy="5256584"/>
          </a:xfrm>
          <a:prstGeom prst="roundRect">
            <a:avLst/>
          </a:prstGeom>
          <a:solidFill>
            <a:schemeClr val="accent3">
              <a:lumMod val="85000"/>
              <a:alpha val="8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Titre 1"/>
          <p:cNvSpPr txBox="1">
            <a:spLocks/>
          </p:cNvSpPr>
          <p:nvPr/>
        </p:nvSpPr>
        <p:spPr bwMode="auto">
          <a:xfrm>
            <a:off x="35496" y="-99392"/>
            <a:ext cx="7937389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Lot 1 - Découpage fonctionnel : Pilotage atelier «MES» 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84500" y="1450050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des outillages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4500" y="1960421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équipements / productivité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parachèvement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84500" y="2470792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modes </a:t>
            </a:r>
            <a:r>
              <a:rPr lang="fr-FR" sz="900" dirty="0">
                <a:solidFill>
                  <a:srgbClr val="000000"/>
                </a:solidFill>
              </a:rPr>
              <a:t>opératoires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srgbClr val="000000"/>
                </a:solidFill>
              </a:rPr>
              <a:t>Gestion d’atelier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149" y="1450050"/>
            <a:ext cx="1188000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et performance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71866" y="4001905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Gestion des utilisateurs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871866" y="2981163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Paramètres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1866" y="349153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Traçabilité actions système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7871866" y="45122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Archivage et purge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Traçabilité  </a:t>
            </a:r>
            <a:r>
              <a:rPr lang="fr-FR" sz="900" dirty="0" err="1">
                <a:solidFill>
                  <a:srgbClr val="000000"/>
                </a:solidFill>
              </a:rPr>
              <a:t>P</a:t>
            </a:r>
            <a:r>
              <a:rPr lang="fr-FR" sz="900" dirty="0" err="1" smtClean="0">
                <a:solidFill>
                  <a:srgbClr val="000000"/>
                </a:solidFill>
              </a:rPr>
              <a:t>rocess</a:t>
            </a:r>
            <a:r>
              <a:rPr lang="fr-FR" sz="900" dirty="0" smtClean="0">
                <a:solidFill>
                  <a:srgbClr val="000000"/>
                </a:solidFill>
              </a:rPr>
              <a:t> &amp; Généalogie</a:t>
            </a:r>
            <a:endParaRPr lang="fr-FR" sz="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41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Acceptation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Acceptation Atelier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chargement </a:t>
            </a:r>
            <a:endParaRPr lang="fr-FR" sz="9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four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déroulement élaboration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/ Contrôle  stub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Affectation Norme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000000"/>
                </a:solidFill>
              </a:rPr>
              <a:t>Affectation Norme VAR</a:t>
            </a:r>
          </a:p>
        </p:txBody>
      </p:sp>
      <p:sp>
        <p:nvSpPr>
          <p:cNvPr id="38" name="Rectangle 37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Suivi déroulement  refusion 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Traçabilité  </a:t>
            </a:r>
            <a:r>
              <a:rPr lang="fr-FR" sz="900" dirty="0" err="1">
                <a:solidFill>
                  <a:srgbClr val="000000"/>
                </a:solidFill>
              </a:rPr>
              <a:t>P</a:t>
            </a:r>
            <a:r>
              <a:rPr lang="fr-FR" sz="900" dirty="0" err="1" smtClean="0">
                <a:solidFill>
                  <a:srgbClr val="000000"/>
                </a:solidFill>
              </a:rPr>
              <a:t>rocess</a:t>
            </a:r>
            <a:r>
              <a:rPr lang="fr-FR" sz="900" dirty="0" smtClean="0">
                <a:solidFill>
                  <a:srgbClr val="000000"/>
                </a:solidFill>
              </a:rPr>
              <a:t> &amp; Généalogie</a:t>
            </a:r>
            <a:endParaRPr lang="fr-FR" sz="90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parachèvement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4500" y="1960421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équipements / productivité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84500" y="2470792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modes </a:t>
            </a:r>
            <a:r>
              <a:rPr lang="fr-FR" sz="900" dirty="0">
                <a:solidFill>
                  <a:srgbClr val="000000"/>
                </a:solidFill>
              </a:rPr>
              <a:t>opératoires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71866" y="4001905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Gestion des utilisateurs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871866" y="2981163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Paramètres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1866" y="349153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Traçabilité actions système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7871866" y="45122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Archivage et purge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84500" y="1450050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des outillages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srgbClr val="000000"/>
                </a:solidFill>
              </a:rPr>
              <a:t>Gestion d’atelier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149" y="1450050"/>
            <a:ext cx="1188000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et performance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2539" y="5661248"/>
            <a:ext cx="7420937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Acquisition  / interfaces / consignes / 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891363" y="5022647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Simulation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MSP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EE8E8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 smtClean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rgbClr val="808080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 élaboration PAM/VAR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de visée composition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183892" y="804521"/>
            <a:ext cx="8909497" cy="5256584"/>
          </a:xfrm>
          <a:prstGeom prst="roundRect">
            <a:avLst/>
          </a:prstGeom>
          <a:solidFill>
            <a:schemeClr val="accent3">
              <a:lumMod val="85000"/>
              <a:alpha val="8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Titre 1"/>
          <p:cNvSpPr txBox="1">
            <a:spLocks/>
          </p:cNvSpPr>
          <p:nvPr/>
        </p:nvSpPr>
        <p:spPr bwMode="auto">
          <a:xfrm>
            <a:off x="163003" y="-99392"/>
            <a:ext cx="763284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Lot 2 - Découpage fonctionnel : Pilotage atelier WBU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d’enfournement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Affectation norme de visée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Préparation Charge / Gestion des ajustements</a:t>
            </a:r>
            <a:endParaRPr lang="en-US" sz="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07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d’enfournement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Affectation norme de visée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Préparation Charge / Gestion des ajustements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Traçabilité  </a:t>
            </a:r>
            <a:r>
              <a:rPr lang="fr-FR" sz="900" dirty="0" err="1">
                <a:solidFill>
                  <a:srgbClr val="000000"/>
                </a:solidFill>
              </a:rPr>
              <a:t>P</a:t>
            </a:r>
            <a:r>
              <a:rPr lang="fr-FR" sz="900" dirty="0" err="1" smtClean="0">
                <a:solidFill>
                  <a:srgbClr val="000000"/>
                </a:solidFill>
              </a:rPr>
              <a:t>rocess</a:t>
            </a:r>
            <a:r>
              <a:rPr lang="fr-FR" sz="900" dirty="0" smtClean="0">
                <a:solidFill>
                  <a:srgbClr val="000000"/>
                </a:solidFill>
              </a:rPr>
              <a:t> &amp; Généalogie</a:t>
            </a:r>
            <a:endParaRPr lang="fr-FR" sz="90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parachèvement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4500" y="1960421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équipements / productivité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84500" y="2470792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modes </a:t>
            </a:r>
            <a:r>
              <a:rPr lang="fr-FR" sz="900" dirty="0">
                <a:solidFill>
                  <a:srgbClr val="000000"/>
                </a:solidFill>
              </a:rPr>
              <a:t>opératoires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71866" y="4001905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Gestion des utilisateurs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871866" y="2981163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Paramètres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1866" y="349153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Traçabilité actions système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7871866" y="45122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Archivage et purge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84500" y="1450050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des outillages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srgbClr val="000000"/>
                </a:solidFill>
              </a:rPr>
              <a:t>Gestion d’atelier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149" y="1450050"/>
            <a:ext cx="1188000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et performance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2539" y="5661248"/>
            <a:ext cx="7420937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Acquisition  / interfaces / consignes / 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891363" y="5022647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Simulation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MSP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EE8E8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 smtClean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rgbClr val="808080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 élaboration PAM/VAR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de visée composition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183892" y="804521"/>
            <a:ext cx="8909497" cy="5256584"/>
          </a:xfrm>
          <a:prstGeom prst="roundRect">
            <a:avLst/>
          </a:prstGeom>
          <a:solidFill>
            <a:schemeClr val="accent3">
              <a:lumMod val="85000"/>
              <a:alpha val="8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Titre 1"/>
          <p:cNvSpPr txBox="1">
            <a:spLocks/>
          </p:cNvSpPr>
          <p:nvPr/>
        </p:nvSpPr>
        <p:spPr bwMode="auto">
          <a:xfrm>
            <a:off x="163003" y="-99392"/>
            <a:ext cx="763284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Lot 3 - Découpage fonctionnel : Pilotage atelier PAM+VAR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chargement </a:t>
            </a:r>
            <a:endParaRPr lang="fr-FR" sz="9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four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déroulement élaboration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Acceptation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/ Contrôle  stub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Affectation Norme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000000"/>
                </a:solidFill>
              </a:rPr>
              <a:t>Affectation Norme VAR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Suivi déroulement  refusion 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Acceptation Atelier</a:t>
            </a:r>
          </a:p>
        </p:txBody>
      </p:sp>
    </p:spTree>
    <p:extLst>
      <p:ext uri="{BB962C8B-B14F-4D97-AF65-F5344CB8AC3E}">
        <p14:creationId xmlns:p14="http://schemas.microsoft.com/office/powerpoint/2010/main" val="129237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7" name="Rectangle 6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chargement </a:t>
            </a:r>
            <a:endParaRPr lang="fr-FR" sz="9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four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déroulement élaboration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Acceptation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84500" y="1450050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des outillages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d’enfournement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4500" y="1960421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équipements / productivité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parachèvement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84500" y="2470792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modes </a:t>
            </a:r>
            <a:r>
              <a:rPr lang="fr-FR" sz="900" dirty="0">
                <a:solidFill>
                  <a:srgbClr val="000000"/>
                </a:solidFill>
              </a:rPr>
              <a:t>opératoires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Affectation norme de visée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/ Contrôle  stub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2539" y="5661248"/>
            <a:ext cx="7420937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Acquisition  / interfaces / consignes / 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Préparation Charge / Gestion des ajustements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Affectation Norme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000000"/>
                </a:solidFill>
              </a:rPr>
              <a:t>Affectation Norme VAR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Suivi déroulement  refusion 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Traçabilité  </a:t>
            </a:r>
            <a:r>
              <a:rPr lang="fr-FR" sz="900" dirty="0" err="1">
                <a:solidFill>
                  <a:srgbClr val="000000"/>
                </a:solidFill>
              </a:rPr>
              <a:t>P</a:t>
            </a:r>
            <a:r>
              <a:rPr lang="fr-FR" sz="900" dirty="0" err="1" smtClean="0">
                <a:solidFill>
                  <a:srgbClr val="000000"/>
                </a:solidFill>
              </a:rPr>
              <a:t>rocess</a:t>
            </a:r>
            <a:r>
              <a:rPr lang="fr-FR" sz="900" dirty="0" smtClean="0">
                <a:solidFill>
                  <a:srgbClr val="000000"/>
                </a:solidFill>
              </a:rPr>
              <a:t> &amp; Généalogie</a:t>
            </a:r>
            <a:endParaRPr lang="fr-FR" sz="900" dirty="0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srgbClr val="000000"/>
                </a:solidFill>
              </a:rPr>
              <a:t>Gestion d’atelier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149" y="1450050"/>
            <a:ext cx="1188000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et performance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71866" y="4001905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Gestion des utilisateurs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871866" y="2981163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Paramètres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1866" y="349153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Traçabilité actions système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MSP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891363" y="5022647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Simulation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Acceptation Atelier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871866" y="45122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Archivage et purge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" name="Titre 1"/>
          <p:cNvSpPr txBox="1">
            <a:spLocks/>
          </p:cNvSpPr>
          <p:nvPr/>
        </p:nvSpPr>
        <p:spPr bwMode="auto">
          <a:xfrm>
            <a:off x="163002" y="-99392"/>
            <a:ext cx="8909497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Lot 4 - Découpage fonctionnel : Normes 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183892" y="836712"/>
            <a:ext cx="8909497" cy="5256584"/>
          </a:xfrm>
          <a:prstGeom prst="roundRect">
            <a:avLst/>
          </a:prstGeom>
          <a:solidFill>
            <a:schemeClr val="accent1">
              <a:alpha val="7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EE8E8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 smtClean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rgbClr val="808080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 élaboration PAM/VAR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de visée composition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843808" y="1124744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La gestion de normes n’est pas spécifique à Ecotitanium, il peut être pertinent de les positionner sur un outil AD / Alliages </a:t>
            </a:r>
            <a:endParaRPr lang="fr-FR" dirty="0"/>
          </a:p>
        </p:txBody>
      </p:sp>
      <p:cxnSp>
        <p:nvCxnSpPr>
          <p:cNvPr id="58" name="Connecteur droit avec flèche 57"/>
          <p:cNvCxnSpPr/>
          <p:nvPr/>
        </p:nvCxnSpPr>
        <p:spPr>
          <a:xfrm flipV="1">
            <a:off x="1672521" y="1380532"/>
            <a:ext cx="1210659" cy="7028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6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Traçabilité  </a:t>
            </a:r>
            <a:r>
              <a:rPr lang="fr-FR" sz="900" dirty="0" err="1">
                <a:solidFill>
                  <a:srgbClr val="000000"/>
                </a:solidFill>
              </a:rPr>
              <a:t>P</a:t>
            </a:r>
            <a:r>
              <a:rPr lang="fr-FR" sz="900" dirty="0" err="1" smtClean="0">
                <a:solidFill>
                  <a:srgbClr val="000000"/>
                </a:solidFill>
              </a:rPr>
              <a:t>rocess</a:t>
            </a:r>
            <a:r>
              <a:rPr lang="fr-FR" sz="900" dirty="0" smtClean="0">
                <a:solidFill>
                  <a:srgbClr val="000000"/>
                </a:solidFill>
              </a:rPr>
              <a:t> &amp; Généalogie</a:t>
            </a:r>
            <a:endParaRPr lang="fr-FR" sz="9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EE8E8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 smtClean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rgbClr val="808080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 élaboration PAM/VAR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de visée composition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7" name="Rectangle 6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chargement </a:t>
            </a:r>
            <a:endParaRPr lang="fr-FR" sz="9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four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déroulement élaboration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Acceptation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84500" y="1450050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des outillages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d’enfournement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4500" y="1960421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équipements / productivité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parachèvement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84500" y="2470792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modes </a:t>
            </a:r>
            <a:r>
              <a:rPr lang="fr-FR" sz="900" dirty="0">
                <a:solidFill>
                  <a:srgbClr val="000000"/>
                </a:solidFill>
              </a:rPr>
              <a:t>opératoires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Affectation norme de visée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/ Contrôle  stub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Préparation Charge / Gestion des ajustements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Affectation Norme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000000"/>
                </a:solidFill>
              </a:rPr>
              <a:t>Affectation Norme VAR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Suivi déroulement  refusion 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srgbClr val="000000"/>
                </a:solidFill>
              </a:rPr>
              <a:t>Gestion d’atelier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149" y="1450050"/>
            <a:ext cx="1188000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et performance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71866" y="4001905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Gestion des utilisateurs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871866" y="2981163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Paramètres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1866" y="349153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Traçabilité actions système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MSP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891363" y="5022647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Simulation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Acceptation Atelier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871866" y="45122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Archivage et purge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" name="Titre 1"/>
          <p:cNvSpPr txBox="1">
            <a:spLocks/>
          </p:cNvSpPr>
          <p:nvPr/>
        </p:nvSpPr>
        <p:spPr bwMode="auto">
          <a:xfrm>
            <a:off x="163003" y="-99392"/>
            <a:ext cx="763284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Lot 5 - Découpage fonctionnel : Acquisition et Historisation </a:t>
            </a:r>
            <a:endParaRPr lang="fr-FR" dirty="0"/>
          </a:p>
        </p:txBody>
      </p:sp>
      <p:sp>
        <p:nvSpPr>
          <p:cNvPr id="2" name="Rectangle à coins arrondis 1"/>
          <p:cNvSpPr/>
          <p:nvPr/>
        </p:nvSpPr>
        <p:spPr>
          <a:xfrm>
            <a:off x="153079" y="836712"/>
            <a:ext cx="8909497" cy="5256584"/>
          </a:xfrm>
          <a:prstGeom prst="roundRect">
            <a:avLst/>
          </a:prstGeom>
          <a:solidFill>
            <a:schemeClr val="accent1">
              <a:alpha val="7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2123728" y="4017838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Acquisition et Historisation des données </a:t>
            </a:r>
            <a:r>
              <a:rPr lang="fr-FR" dirty="0" err="1" smtClean="0"/>
              <a:t>process</a:t>
            </a:r>
            <a:r>
              <a:rPr lang="fr-FR" dirty="0" smtClean="0"/>
              <a:t> seront réalisées avec </a:t>
            </a:r>
            <a:r>
              <a:rPr lang="fr-FR" dirty="0" err="1" smtClean="0"/>
              <a:t>Wonderware</a:t>
            </a:r>
            <a:r>
              <a:rPr lang="fr-FR" dirty="0" smtClean="0"/>
              <a:t> WSP© </a:t>
            </a:r>
            <a:r>
              <a:rPr lang="fr-FR" dirty="0" err="1" smtClean="0"/>
              <a:t>Historian</a:t>
            </a:r>
            <a:r>
              <a:rPr lang="fr-FR" dirty="0" smtClean="0"/>
              <a:t> </a:t>
            </a:r>
            <a:endParaRPr lang="fr-FR" dirty="0"/>
          </a:p>
        </p:txBody>
      </p:sp>
      <p:cxnSp>
        <p:nvCxnSpPr>
          <p:cNvPr id="58" name="Connecteur droit avec flèche 57"/>
          <p:cNvCxnSpPr/>
          <p:nvPr/>
        </p:nvCxnSpPr>
        <p:spPr>
          <a:xfrm flipV="1">
            <a:off x="966105" y="4397905"/>
            <a:ext cx="1289230" cy="7508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312539" y="5661248"/>
            <a:ext cx="7420937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Acquisition  / interfaces / consignes / 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71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2539" y="5661248"/>
            <a:ext cx="7420937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Acquisition  / interfaces / consignes / 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Traçabilité  </a:t>
            </a:r>
            <a:r>
              <a:rPr lang="fr-FR" sz="900" dirty="0" err="1">
                <a:solidFill>
                  <a:srgbClr val="000000"/>
                </a:solidFill>
              </a:rPr>
              <a:t>P</a:t>
            </a:r>
            <a:r>
              <a:rPr lang="fr-FR" sz="900" dirty="0" err="1" smtClean="0">
                <a:solidFill>
                  <a:srgbClr val="000000"/>
                </a:solidFill>
              </a:rPr>
              <a:t>rocess</a:t>
            </a:r>
            <a:r>
              <a:rPr lang="fr-FR" sz="900" dirty="0" smtClean="0">
                <a:solidFill>
                  <a:srgbClr val="000000"/>
                </a:solidFill>
              </a:rPr>
              <a:t> &amp; Généalogie</a:t>
            </a:r>
            <a:endParaRPr lang="fr-FR" sz="9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EE8E8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 smtClean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rgbClr val="808080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 élaboration PAM/VAR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de visée composition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7" name="Rectangle 6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chargement </a:t>
            </a:r>
            <a:endParaRPr lang="fr-FR" sz="9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four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déroulement élaboration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Acceptation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84500" y="1450050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des outillages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d’enfournement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4500" y="1960421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équipements / productivité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parachèvement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84500" y="2470792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modes </a:t>
            </a:r>
            <a:r>
              <a:rPr lang="fr-FR" sz="900" dirty="0">
                <a:solidFill>
                  <a:srgbClr val="000000"/>
                </a:solidFill>
              </a:rPr>
              <a:t>opératoires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Affectation norme de visée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/ Contrôle  stub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Préparation Charge / Gestion des ajustements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Affectation Norme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000000"/>
                </a:solidFill>
              </a:rPr>
              <a:t>Affectation Norme VAR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Suivi déroulement  refusion 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srgbClr val="000000"/>
                </a:solidFill>
              </a:rPr>
              <a:t>Gestion d’atelier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149" y="1450050"/>
            <a:ext cx="1188000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et performance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71866" y="4001905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Gestion des utilisateurs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871866" y="2981163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Paramètres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1866" y="349153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Traçabilité actions système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891363" y="5022647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Simulation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Acceptation Atelier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871866" y="45122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Archivage et purge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" name="Titre 1"/>
          <p:cNvSpPr txBox="1">
            <a:spLocks/>
          </p:cNvSpPr>
          <p:nvPr/>
        </p:nvSpPr>
        <p:spPr bwMode="auto">
          <a:xfrm>
            <a:off x="163003" y="-99392"/>
            <a:ext cx="763284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Lot 6 - Découpage fonctionnel : MSP</a:t>
            </a:r>
            <a:endParaRPr lang="fr-FR" dirty="0"/>
          </a:p>
        </p:txBody>
      </p:sp>
      <p:sp>
        <p:nvSpPr>
          <p:cNvPr id="2" name="Rectangle à coins arrondis 1"/>
          <p:cNvSpPr/>
          <p:nvPr/>
        </p:nvSpPr>
        <p:spPr>
          <a:xfrm>
            <a:off x="163002" y="836712"/>
            <a:ext cx="8909497" cy="5256584"/>
          </a:xfrm>
          <a:prstGeom prst="roundRect">
            <a:avLst/>
          </a:prstGeom>
          <a:solidFill>
            <a:schemeClr val="accent1">
              <a:alpha val="7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3058888" y="3671027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Une application standard branche pour la fonction MSP devra être utilisée</a:t>
            </a:r>
            <a:endParaRPr lang="fr-FR" dirty="0"/>
          </a:p>
        </p:txBody>
      </p:sp>
      <p:cxnSp>
        <p:nvCxnSpPr>
          <p:cNvPr id="58" name="Connecteur droit avec flèche 57"/>
          <p:cNvCxnSpPr/>
          <p:nvPr/>
        </p:nvCxnSpPr>
        <p:spPr>
          <a:xfrm flipH="1" flipV="1">
            <a:off x="7139477" y="4349068"/>
            <a:ext cx="732389" cy="12666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MSP</a:t>
            </a:r>
            <a:endParaRPr lang="en-US" sz="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1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>
            <a:off x="7884501" y="5504664"/>
            <a:ext cx="1188000" cy="395052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MSP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2188" y="5661248"/>
            <a:ext cx="7421288" cy="238468"/>
          </a:xfrm>
          <a:prstGeom prst="rect">
            <a:avLst/>
          </a:prstGeom>
          <a:solidFill>
            <a:srgbClr val="FFD3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Acquisition  / interfaces / consignes / 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680340" y="5223776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Traçabilité  </a:t>
            </a:r>
            <a:r>
              <a:rPr lang="fr-FR" sz="900" dirty="0" err="1">
                <a:solidFill>
                  <a:srgbClr val="000000"/>
                </a:solidFill>
              </a:rPr>
              <a:t>P</a:t>
            </a:r>
            <a:r>
              <a:rPr lang="fr-FR" sz="900" dirty="0" err="1" smtClean="0">
                <a:solidFill>
                  <a:srgbClr val="000000"/>
                </a:solidFill>
              </a:rPr>
              <a:t>rocess</a:t>
            </a:r>
            <a:r>
              <a:rPr lang="fr-FR" sz="900" dirty="0" smtClean="0">
                <a:solidFill>
                  <a:srgbClr val="000000"/>
                </a:solidFill>
              </a:rPr>
              <a:t> &amp; Généalogie</a:t>
            </a:r>
            <a:endParaRPr lang="fr-FR" sz="9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188" y="1982748"/>
            <a:ext cx="1368152" cy="2310348"/>
          </a:xfrm>
          <a:prstGeom prst="rect">
            <a:avLst/>
          </a:prstGeom>
          <a:solidFill>
            <a:srgbClr val="FEE8E8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err="1" smtClean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Normes</a:t>
            </a:r>
            <a:endParaRPr lang="en-US" sz="2000" dirty="0">
              <a:solidFill>
                <a:srgbClr val="808080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2879" y="2579634"/>
            <a:ext cx="1044116" cy="43483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 élaboration PAM/VAR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1302" y="3096482"/>
            <a:ext cx="1035693" cy="395052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2879" y="2080936"/>
            <a:ext cx="1044115" cy="416687"/>
          </a:xfrm>
          <a:prstGeom prst="rect">
            <a:avLst/>
          </a:prstGeom>
          <a:solidFill>
            <a:srgbClr val="FF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Normes de visée composition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68873" y="1981908"/>
            <a:ext cx="1264603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PARA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0341" y="1982748"/>
            <a:ext cx="1368152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WBU</a:t>
            </a:r>
          </a:p>
        </p:txBody>
      </p:sp>
      <p:sp>
        <p:nvSpPr>
          <p:cNvPr id="7" name="Rectangle 6"/>
          <p:cNvSpPr/>
          <p:nvPr/>
        </p:nvSpPr>
        <p:spPr>
          <a:xfrm>
            <a:off x="5276993" y="1981908"/>
            <a:ext cx="1204931" cy="231118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VAR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3828" y="1982748"/>
            <a:ext cx="2228500" cy="2310348"/>
          </a:xfrm>
          <a:prstGeom prst="rect">
            <a:avLst/>
          </a:prstGeom>
          <a:solidFill>
            <a:srgbClr val="C9D8F7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 smtClean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ln w="18000">
                <a:solidFill>
                  <a:srgbClr val="333399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808080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PAM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20501" y="3082022"/>
            <a:ext cx="883951" cy="8471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chargement </a:t>
            </a:r>
            <a:endParaRPr lang="fr-FR" sz="9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four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56605" y="3082022"/>
            <a:ext cx="1164072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déroulement élaboration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55756" y="5232729"/>
            <a:ext cx="3400979" cy="387047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Acceptation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84500" y="1450050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des outillages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80036" y="2597298"/>
            <a:ext cx="1196449" cy="4166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d’enfournement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4500" y="1960421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Gestion équipements / productivité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534055" y="3082022"/>
            <a:ext cx="1137539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Suivi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parachèvement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84500" y="2470792"/>
            <a:ext cx="1188000" cy="3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modes </a:t>
            </a:r>
            <a:r>
              <a:rPr lang="fr-FR" sz="900" dirty="0">
                <a:solidFill>
                  <a:srgbClr val="000000"/>
                </a:solidFill>
              </a:rPr>
              <a:t>opératoires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85042" y="2080936"/>
            <a:ext cx="1191444" cy="4405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Affectation norme de visée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0502" y="2619059"/>
            <a:ext cx="3277693" cy="4130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/ Contrôle  stub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80036" y="3082022"/>
            <a:ext cx="1188000" cy="481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Suivi Préparation Charge / Gestion des ajustements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601664" y="2083402"/>
            <a:ext cx="1181145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Affectation Norme PAM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64088" y="2080936"/>
            <a:ext cx="1034107" cy="4380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srgbClr val="000000"/>
                </a:solidFill>
              </a:rPr>
              <a:t>Affectation Norme VAR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55755" y="4349068"/>
            <a:ext cx="3413118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Calcul d’acceptation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16746" y="3082022"/>
            <a:ext cx="1116123" cy="8510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 smtClean="0">
                <a:solidFill>
                  <a:srgbClr val="000000"/>
                </a:solidFill>
              </a:rPr>
              <a:t>Suivi déroulement  refusion VAR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80342" y="1450050"/>
            <a:ext cx="6053134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srgbClr val="000000"/>
                </a:solidFill>
              </a:rPr>
              <a:t>Gestion d’atelier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149" y="1450050"/>
            <a:ext cx="1188000" cy="39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et performance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71866" y="4001905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Gestion des utilisateurs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871866" y="2981163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Paramètres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1866" y="3491534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Traçabilité actions système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5476" y="5223776"/>
            <a:ext cx="1188000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>
                <a:solidFill>
                  <a:srgbClr val="000000"/>
                </a:solidFill>
              </a:rPr>
              <a:t>Rapports qualité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055756" y="4787459"/>
            <a:ext cx="3400979" cy="3613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Acceptation Atelier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871866" y="4512276"/>
            <a:ext cx="1200634" cy="396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Archivage et purge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" name="Titre 1"/>
          <p:cNvSpPr txBox="1">
            <a:spLocks/>
          </p:cNvSpPr>
          <p:nvPr/>
        </p:nvSpPr>
        <p:spPr bwMode="auto">
          <a:xfrm>
            <a:off x="163003" y="-99392"/>
            <a:ext cx="763284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dirty="0" smtClean="0"/>
              <a:t>Lot 7 - Découpage fonctionnel : Simulation</a:t>
            </a:r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312539" y="5219675"/>
            <a:ext cx="1307133" cy="396000"/>
          </a:xfrm>
          <a:prstGeom prst="rect">
            <a:avLst/>
          </a:prstGeom>
          <a:solidFill>
            <a:srgbClr val="FFB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dirty="0" smtClean="0">
                <a:solidFill>
                  <a:schemeClr val="tx2"/>
                </a:solidFill>
              </a:rPr>
              <a:t>Historisation données </a:t>
            </a:r>
            <a:r>
              <a:rPr lang="fr-FR" sz="900" dirty="0" err="1" smtClean="0">
                <a:solidFill>
                  <a:schemeClr val="tx2"/>
                </a:solidFill>
              </a:rPr>
              <a:t>process</a:t>
            </a:r>
            <a:endParaRPr lang="fr-FR" sz="900" dirty="0">
              <a:solidFill>
                <a:schemeClr val="tx2"/>
              </a:solidFill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183892" y="863242"/>
            <a:ext cx="8909497" cy="5256584"/>
          </a:xfrm>
          <a:prstGeom prst="roundRect">
            <a:avLst/>
          </a:prstGeom>
          <a:solidFill>
            <a:schemeClr val="accent1">
              <a:alpha val="7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2771800" y="3671027"/>
            <a:ext cx="4319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La simulation du niveau 2 sera réalisée en spécifique ( nécessaire aux tests avant MSI) </a:t>
            </a:r>
            <a:endParaRPr lang="fr-FR" dirty="0"/>
          </a:p>
        </p:txBody>
      </p:sp>
      <p:cxnSp>
        <p:nvCxnSpPr>
          <p:cNvPr id="58" name="Connecteur droit avec flèche 57"/>
          <p:cNvCxnSpPr/>
          <p:nvPr/>
        </p:nvCxnSpPr>
        <p:spPr>
          <a:xfrm flipH="1" flipV="1">
            <a:off x="7139477" y="4349068"/>
            <a:ext cx="656374" cy="7996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7891363" y="5022647"/>
            <a:ext cx="1181137" cy="3676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900" dirty="0" smtClean="0">
                <a:solidFill>
                  <a:srgbClr val="000000"/>
                </a:solidFill>
              </a:rPr>
              <a:t>Simulation</a:t>
            </a:r>
            <a:endParaRPr lang="en-US" sz="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60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solution PES est retenue par ECOTITANIUM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1800" dirty="0" smtClean="0"/>
              <a:t>PES chez Aubert &amp; Duval :</a:t>
            </a:r>
          </a:p>
          <a:p>
            <a:pPr lvl="1"/>
            <a:r>
              <a:rPr lang="fr-FR" sz="1600" dirty="0" smtClean="0"/>
              <a:t>PES couvre les fonctions suivantes : Norme refusion, Norme Acceptation et l’Acceptation, le pilotage four, un suivi basique et les rapports de refusion</a:t>
            </a:r>
          </a:p>
          <a:p>
            <a:pPr lvl="1"/>
            <a:r>
              <a:rPr lang="fr-FR" sz="1600" dirty="0" smtClean="0"/>
              <a:t>PES a demandé 1200 jours de réalisation, soit un cout estimé de 600 k€</a:t>
            </a:r>
          </a:p>
          <a:p>
            <a:pPr lvl="1"/>
            <a:r>
              <a:rPr lang="fr-FR" sz="1600" dirty="0" smtClean="0"/>
              <a:t>PES est en cours de migration technique chez AD pour un cout de 180 k€. Le PES migré sera disponible en S1/2016</a:t>
            </a:r>
            <a:endParaRPr lang="fr-FR" sz="1800" dirty="0"/>
          </a:p>
          <a:p>
            <a:r>
              <a:rPr lang="fr-FR" sz="1800" dirty="0"/>
              <a:t>Le pilotage PAM</a:t>
            </a:r>
          </a:p>
          <a:p>
            <a:pPr lvl="1"/>
            <a:r>
              <a:rPr lang="fr-FR" sz="1600" dirty="0" smtClean="0"/>
              <a:t>Les travaux d’adéquation aux besoins ont permis de valider la solution PES pour piloter le four PAM</a:t>
            </a:r>
          </a:p>
          <a:p>
            <a:pPr lvl="1"/>
            <a:r>
              <a:rPr lang="fr-FR" sz="1600" dirty="0" smtClean="0"/>
              <a:t>L’architecture cible repose sur un PES avec 3 fours : PAM et VAR1, VAR2</a:t>
            </a:r>
            <a:endParaRPr lang="fr-FR" sz="1600" dirty="0"/>
          </a:p>
          <a:p>
            <a:pPr lvl="1"/>
            <a:r>
              <a:rPr lang="fr-FR" sz="1600" dirty="0" smtClean="0"/>
              <a:t>NB : Cela impose une structure de norme PAM et VAR identique</a:t>
            </a:r>
            <a:endParaRPr lang="fr-FR" sz="1800" dirty="0"/>
          </a:p>
          <a:p>
            <a:r>
              <a:rPr lang="fr-FR" sz="1800" dirty="0" smtClean="0"/>
              <a:t>Les adaptions nécessaires de PES pour </a:t>
            </a:r>
            <a:r>
              <a:rPr lang="fr-FR" sz="1800" dirty="0" err="1" smtClean="0"/>
              <a:t>Ecotitanium</a:t>
            </a:r>
            <a:endParaRPr lang="fr-FR" sz="1800" dirty="0" smtClean="0"/>
          </a:p>
          <a:p>
            <a:pPr lvl="1"/>
            <a:r>
              <a:rPr lang="fr-FR" sz="1600" dirty="0" smtClean="0"/>
              <a:t>Les évolutions demandées concernent : les structures de la norme et les rapports, les checklists,  le suivi plus détaillée de la fusion et son intégration avec le SI </a:t>
            </a:r>
            <a:r>
              <a:rPr lang="fr-FR" sz="1600" dirty="0" err="1" smtClean="0"/>
              <a:t>Ecotitanium</a:t>
            </a:r>
            <a:r>
              <a:rPr lang="fr-FR" sz="1600" dirty="0" smtClean="0"/>
              <a:t>.</a:t>
            </a:r>
            <a:endParaRPr lang="fr-FR" sz="1600" dirty="0"/>
          </a:p>
          <a:p>
            <a:pPr marL="457200" lvl="1" indent="0">
              <a:buNone/>
            </a:pPr>
            <a:endParaRPr lang="fr-FR" sz="1600" dirty="0" smtClean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fr-FR" sz="1600" dirty="0" smtClean="0">
                <a:sym typeface="Wingdings" panose="05000000000000000000" pitchFamily="2" charset="2"/>
              </a:rPr>
              <a:t> Estimation du cout de PES pour </a:t>
            </a:r>
            <a:r>
              <a:rPr lang="fr-FR" sz="1600" dirty="0" err="1" smtClean="0">
                <a:sym typeface="Wingdings" panose="05000000000000000000" pitchFamily="2" charset="2"/>
              </a:rPr>
              <a:t>Ecotitanium</a:t>
            </a:r>
            <a:r>
              <a:rPr lang="fr-FR" sz="1600" dirty="0" smtClean="0">
                <a:sym typeface="Wingdings" panose="05000000000000000000" pitchFamily="2" charset="2"/>
              </a:rPr>
              <a:t> (pilotage PAM + </a:t>
            </a:r>
            <a:r>
              <a:rPr lang="fr-FR" sz="1600" dirty="0" err="1" smtClean="0">
                <a:sym typeface="Wingdings" panose="05000000000000000000" pitchFamily="2" charset="2"/>
              </a:rPr>
              <a:t>VARs</a:t>
            </a:r>
            <a:r>
              <a:rPr lang="fr-FR" sz="1600" dirty="0" smtClean="0">
                <a:sym typeface="Wingdings" panose="05000000000000000000" pitchFamily="2" charset="2"/>
              </a:rPr>
              <a:t>) = 100 k€. A comparer à un estimé de la réalisation d’un nouveau pilotage : 450 k€ </a:t>
            </a:r>
            <a:endParaRPr lang="fr-FR" sz="1600" dirty="0" smtClean="0"/>
          </a:p>
        </p:txBody>
      </p:sp>
    </p:spTree>
    <p:extLst>
      <p:ext uri="{BB962C8B-B14F-4D97-AF65-F5344CB8AC3E}">
        <p14:creationId xmlns:p14="http://schemas.microsoft.com/office/powerpoint/2010/main" val="3780587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Estimé Nouveau PES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371600"/>
            <a:ext cx="7351713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4255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496" y="137740"/>
            <a:ext cx="8016010" cy="266924"/>
          </a:xfrm>
        </p:spPr>
        <p:txBody>
          <a:bodyPr/>
          <a:lstStyle/>
          <a:p>
            <a:r>
              <a:rPr lang="fr-FR" dirty="0" smtClean="0"/>
              <a:t>Principes d’urbanisation Branche Alliages du N3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fr-FR" sz="1600" dirty="0"/>
              <a:t>I - Privilégier le standard du marché : solution de type progiciel </a:t>
            </a:r>
          </a:p>
          <a:p>
            <a:pPr lvl="2"/>
            <a:r>
              <a:rPr lang="fr-FR" dirty="0"/>
              <a:t>Avoir recours à une solution du marché de préférence à la mise en place d’une solution spécifique</a:t>
            </a:r>
          </a:p>
          <a:p>
            <a:pPr lvl="2"/>
            <a:r>
              <a:rPr lang="fr-FR" dirty="0"/>
              <a:t>Impact sur le N3 :</a:t>
            </a:r>
          </a:p>
          <a:p>
            <a:pPr lvl="3"/>
            <a:r>
              <a:rPr lang="fr-FR" dirty="0" smtClean="0"/>
              <a:t>Favoriser l’ERP ou le MES versus les systèmes de pilotage qui sont usuellement des  spécifiques sur mesure</a:t>
            </a:r>
          </a:p>
          <a:p>
            <a:pPr lvl="2"/>
            <a:r>
              <a:rPr lang="fr-FR" dirty="0"/>
              <a:t>Réf : APMF DSI Levier n°9  - Privilégier les applications standards</a:t>
            </a:r>
          </a:p>
          <a:p>
            <a:pPr marL="199227" lvl="2" indent="0">
              <a:buNone/>
            </a:pPr>
            <a:endParaRPr lang="fr-FR" dirty="0" smtClean="0"/>
          </a:p>
          <a:p>
            <a:pPr lvl="1"/>
            <a:r>
              <a:rPr lang="fr-FR" sz="1600" dirty="0"/>
              <a:t>II - Favoriser la synergie applicative au sein de la Branche</a:t>
            </a:r>
          </a:p>
          <a:p>
            <a:pPr lvl="2"/>
            <a:r>
              <a:rPr lang="fr-FR" dirty="0" smtClean="0"/>
              <a:t>Ce principe implique de déployer des applications par métier</a:t>
            </a:r>
          </a:p>
          <a:p>
            <a:pPr lvl="2"/>
            <a:r>
              <a:rPr lang="fr-FR" dirty="0" smtClean="0"/>
              <a:t>Exemple : Pour l’ensemble des métiers du Traitement Thermique, proposer une application unique dédiée à ce type d’atelier quelque soit le site.</a:t>
            </a:r>
          </a:p>
          <a:p>
            <a:pPr lvl="2"/>
            <a:r>
              <a:rPr lang="fr-FR" dirty="0" smtClean="0"/>
              <a:t>Impact Ecotitanium sur le N3 :</a:t>
            </a:r>
          </a:p>
          <a:p>
            <a:pPr lvl="3"/>
            <a:r>
              <a:rPr lang="fr-FR" dirty="0" smtClean="0"/>
              <a:t>Mettre en place PES pour le pilotage des fours VAR car PES est l’application métier de la refusion (Imphy, Les Ancizes, Ecotitanium)</a:t>
            </a:r>
          </a:p>
          <a:p>
            <a:pPr marL="468100" lvl="3" indent="0">
              <a:buNone/>
            </a:pPr>
            <a:endParaRPr lang="fr-FR" dirty="0" smtClean="0"/>
          </a:p>
          <a:p>
            <a:pPr marL="330424" lvl="1" indent="-291551"/>
            <a:r>
              <a:rPr lang="fr-FR" sz="1600" dirty="0"/>
              <a:t>III - Pour les spécifiques, adopter les bonnes pratiques de développement de la Branche Alliages</a:t>
            </a:r>
          </a:p>
          <a:p>
            <a:pPr marL="330424" lvl="1" indent="-291551"/>
            <a:endParaRPr lang="fr-FR" dirty="0" smtClean="0"/>
          </a:p>
          <a:p>
            <a:pPr marL="330424" lvl="1" indent="-291551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161985" y="6598841"/>
            <a:ext cx="199241" cy="155496"/>
          </a:xfrm>
          <a:prstGeom prst="rect">
            <a:avLst/>
          </a:prstGeom>
        </p:spPr>
        <p:txBody>
          <a:bodyPr lIns="93296" tIns="46648" rIns="93296" bIns="46648"/>
          <a:lstStyle/>
          <a:p>
            <a:pPr>
              <a:defRPr/>
            </a:pPr>
            <a:fld id="{F3C2F9F2-CB57-4D3A-A0D4-BA4655D7864C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84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496" y="44624"/>
            <a:ext cx="9145016" cy="533848"/>
          </a:xfrm>
        </p:spPr>
        <p:txBody>
          <a:bodyPr/>
          <a:lstStyle/>
          <a:p>
            <a:r>
              <a:rPr lang="fr-FR" sz="2000" dirty="0" smtClean="0"/>
              <a:t>Schéma d’urbanisation découlant des principes d’urbanisation évoqués</a:t>
            </a:r>
            <a:endParaRPr lang="fr-FR" sz="20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161985" y="6598841"/>
            <a:ext cx="199241" cy="155496"/>
          </a:xfrm>
          <a:prstGeom prst="rect">
            <a:avLst/>
          </a:prstGeom>
        </p:spPr>
        <p:txBody>
          <a:bodyPr lIns="93296" tIns="46648" rIns="93296" bIns="46648"/>
          <a:lstStyle/>
          <a:p>
            <a:pPr>
              <a:defRPr/>
            </a:pPr>
            <a:fld id="{F3C2F9F2-CB57-4D3A-A0D4-BA4655D7864C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709571" y="1791900"/>
            <a:ext cx="3732112" cy="3702275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Mettre en place un MES si l’utilisation de l’ERP SAP ne couvre pas le besoin « standard »</a:t>
            </a:r>
          </a:p>
          <a:p>
            <a:r>
              <a:rPr lang="fr-FR" dirty="0" smtClean="0"/>
              <a:t>Compléter si nécessaire SAP par MII</a:t>
            </a:r>
          </a:p>
          <a:p>
            <a:endParaRPr lang="fr-FR" dirty="0"/>
          </a:p>
          <a:p>
            <a:endParaRPr lang="fr-FR" dirty="0" smtClean="0"/>
          </a:p>
          <a:p>
            <a:r>
              <a:rPr lang="fr-FR" dirty="0" smtClean="0"/>
              <a:t>Pour la partie pilotage, réalisation de spécifiques (PWBU, PPAM) .  </a:t>
            </a:r>
          </a:p>
          <a:p>
            <a:r>
              <a:rPr lang="fr-FR" dirty="0" smtClean="0"/>
              <a:t>Mettre en place PES</a:t>
            </a:r>
            <a:endParaRPr lang="fr-FR" dirty="0"/>
          </a:p>
          <a:p>
            <a:r>
              <a:rPr lang="fr-FR" dirty="0" smtClean="0"/>
              <a:t>L’atelier parachèvement ne nécessite pas de pilotage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 bwMode="auto">
          <a:xfrm>
            <a:off x="795341" y="1902968"/>
            <a:ext cx="3203351" cy="131801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3296" tIns="46648" rIns="93296" bIns="46648" numCol="1" rtlCol="0" anchor="ctr" anchorCtr="0" compatLnSpc="1">
            <a:prstTxWarp prst="textNoShape">
              <a:avLst/>
            </a:prstTxWarp>
          </a:bodyPr>
          <a:lstStyle/>
          <a:p>
            <a:pPr algn="ctr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</a:pPr>
            <a:r>
              <a:rPr lang="fr-FR" sz="1200" b="1" dirty="0">
                <a:solidFill>
                  <a:schemeClr val="bg1"/>
                </a:solidFill>
                <a:latin typeface="Verdana" pitchFamily="34" charset="0"/>
              </a:rPr>
              <a:t>ERP</a:t>
            </a:r>
          </a:p>
        </p:txBody>
      </p:sp>
      <p:cxnSp>
        <p:nvCxnSpPr>
          <p:cNvPr id="8" name="Connecteur droit 7"/>
          <p:cNvCxnSpPr/>
          <p:nvPr/>
        </p:nvCxnSpPr>
        <p:spPr bwMode="auto">
          <a:xfrm>
            <a:off x="539552" y="1791900"/>
            <a:ext cx="3637467" cy="0"/>
          </a:xfrm>
          <a:prstGeom prst="line">
            <a:avLst/>
          </a:prstGeom>
          <a:ln/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 bwMode="auto">
          <a:xfrm>
            <a:off x="561770" y="3354232"/>
            <a:ext cx="3615249" cy="0"/>
          </a:xfrm>
          <a:prstGeom prst="line">
            <a:avLst/>
          </a:prstGeom>
          <a:ln/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 bwMode="auto">
          <a:xfrm>
            <a:off x="561770" y="5368277"/>
            <a:ext cx="3615249" cy="0"/>
          </a:xfrm>
          <a:prstGeom prst="line">
            <a:avLst/>
          </a:prstGeom>
          <a:ln/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 bwMode="auto">
          <a:xfrm>
            <a:off x="795342" y="3554182"/>
            <a:ext cx="3203350" cy="659005"/>
          </a:xfrm>
          <a:prstGeom prst="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none" lIns="93296" tIns="46648" rIns="93296" bIns="46648" numCol="1" rtlCol="0" anchor="ctr" anchorCtr="0" compatLnSpc="1">
            <a:prstTxWarp prst="textNoShape">
              <a:avLst/>
            </a:prstTxWarp>
          </a:bodyPr>
          <a:lstStyle/>
          <a:p>
            <a:pPr algn="ctr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</a:pPr>
            <a:r>
              <a:rPr lang="fr-FR" sz="1200" b="1" dirty="0">
                <a:solidFill>
                  <a:schemeClr val="bg1"/>
                </a:solidFill>
                <a:latin typeface="Verdana" pitchFamily="34" charset="0"/>
              </a:rPr>
              <a:t>MES</a:t>
            </a:r>
          </a:p>
        </p:txBody>
      </p:sp>
      <p:sp>
        <p:nvSpPr>
          <p:cNvPr id="14" name="Rectangle à coins arrondis 13"/>
          <p:cNvSpPr/>
          <p:nvPr/>
        </p:nvSpPr>
        <p:spPr bwMode="auto">
          <a:xfrm>
            <a:off x="2447114" y="4413108"/>
            <a:ext cx="788862" cy="636792"/>
          </a:xfrm>
          <a:prstGeom prst="round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none" lIns="93296" tIns="46648" rIns="93296" bIns="46648" numCol="1" rtlCol="0" anchor="ctr" anchorCtr="0" compatLnSpc="1">
            <a:prstTxWarp prst="textNoShape">
              <a:avLst/>
            </a:prstTxWarp>
          </a:bodyPr>
          <a:lstStyle/>
          <a:p>
            <a:pPr algn="ctr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</a:pPr>
            <a:r>
              <a:rPr lang="fr-FR" sz="1200" b="1" dirty="0">
                <a:solidFill>
                  <a:schemeClr val="tx2"/>
                </a:solidFill>
                <a:latin typeface="Verdana" pitchFamily="34" charset="0"/>
              </a:rPr>
              <a:t>PES</a:t>
            </a:r>
          </a:p>
        </p:txBody>
      </p:sp>
      <p:sp>
        <p:nvSpPr>
          <p:cNvPr id="15" name="Rectangle à coins arrondis 14"/>
          <p:cNvSpPr/>
          <p:nvPr/>
        </p:nvSpPr>
        <p:spPr bwMode="auto">
          <a:xfrm>
            <a:off x="795342" y="4413110"/>
            <a:ext cx="788862" cy="636792"/>
          </a:xfrm>
          <a:prstGeom prst="round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3296" tIns="46648" rIns="93296" bIns="46648" numCol="1" rtlCol="0" anchor="ctr" anchorCtr="0" compatLnSpc="1">
            <a:prstTxWarp prst="textNoShape">
              <a:avLst/>
            </a:prstTxWarp>
          </a:bodyPr>
          <a:lstStyle/>
          <a:p>
            <a:pPr algn="ctr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</a:pPr>
            <a:r>
              <a:rPr lang="fr-FR" sz="1200" b="1" dirty="0">
                <a:solidFill>
                  <a:schemeClr val="tx2"/>
                </a:solidFill>
                <a:latin typeface="Verdana" pitchFamily="34" charset="0"/>
              </a:rPr>
              <a:t>PWBU</a:t>
            </a:r>
          </a:p>
        </p:txBody>
      </p:sp>
      <p:sp>
        <p:nvSpPr>
          <p:cNvPr id="16" name="Rectangle à coins arrondis 15"/>
          <p:cNvSpPr/>
          <p:nvPr/>
        </p:nvSpPr>
        <p:spPr bwMode="auto">
          <a:xfrm>
            <a:off x="1613823" y="4413107"/>
            <a:ext cx="788862" cy="636792"/>
          </a:xfrm>
          <a:prstGeom prst="round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none" lIns="93296" tIns="46648" rIns="93296" bIns="46648" numCol="1" rtlCol="0" anchor="ctr" anchorCtr="0" compatLnSpc="1">
            <a:prstTxWarp prst="textNoShape">
              <a:avLst/>
            </a:prstTxWarp>
          </a:bodyPr>
          <a:lstStyle/>
          <a:p>
            <a:pPr algn="ctr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</a:pPr>
            <a:r>
              <a:rPr lang="fr-FR" sz="1200" b="1" dirty="0">
                <a:solidFill>
                  <a:schemeClr val="tx2"/>
                </a:solidFill>
                <a:latin typeface="Verdana" pitchFamily="34" charset="0"/>
              </a:rPr>
              <a:t>PPAM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347864" y="4447805"/>
            <a:ext cx="650828" cy="602097"/>
          </a:xfrm>
          <a:prstGeom prst="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none" lIns="93296" tIns="46648" rIns="93296" bIns="46648" numCol="1" rtlCol="0" anchor="ctr" anchorCtr="0" compatLnSpc="1">
            <a:prstTxWarp prst="textNoShape">
              <a:avLst/>
            </a:prstTxWarp>
          </a:bodyPr>
          <a:lstStyle/>
          <a:p>
            <a:pPr algn="ctr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</a:pPr>
            <a:r>
              <a:rPr lang="fr-FR" sz="1200" b="1" dirty="0" smtClean="0">
                <a:solidFill>
                  <a:schemeClr val="bg1"/>
                </a:solidFill>
                <a:latin typeface="Verdana" pitchFamily="34" charset="0"/>
              </a:rPr>
              <a:t>PARA</a:t>
            </a:r>
          </a:p>
          <a:p>
            <a:pPr algn="ctr" defTabSz="913526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</a:pPr>
            <a:r>
              <a:rPr lang="fr-FR" sz="1200" b="1" dirty="0" smtClean="0">
                <a:solidFill>
                  <a:schemeClr val="bg1"/>
                </a:solidFill>
                <a:latin typeface="Verdana" pitchFamily="34" charset="0"/>
              </a:rPr>
              <a:t>(MES)</a:t>
            </a:r>
            <a:endParaRPr lang="fr-FR" sz="12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09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496" y="4199"/>
            <a:ext cx="8808098" cy="533848"/>
          </a:xfrm>
        </p:spPr>
        <p:txBody>
          <a:bodyPr/>
          <a:lstStyle/>
          <a:p>
            <a:r>
              <a:rPr lang="fr-FR" dirty="0" smtClean="0"/>
              <a:t>Impact de cette urbanisation sur l’usine Ecotitanium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5342" y="1495720"/>
            <a:ext cx="7646341" cy="3909600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L’usine Ecotitanium est la somme de 4 ateliers :</a:t>
            </a:r>
          </a:p>
          <a:p>
            <a:pPr lvl="2"/>
            <a:r>
              <a:rPr lang="fr-FR" dirty="0" smtClean="0"/>
              <a:t>Un atelier de briquette dénommé WBU</a:t>
            </a:r>
          </a:p>
          <a:p>
            <a:pPr lvl="2"/>
            <a:r>
              <a:rPr lang="fr-FR" dirty="0" smtClean="0"/>
              <a:t>Un four PAM</a:t>
            </a:r>
          </a:p>
          <a:p>
            <a:pPr lvl="2"/>
            <a:r>
              <a:rPr lang="fr-FR" dirty="0" smtClean="0"/>
              <a:t>2 fours VAR</a:t>
            </a:r>
          </a:p>
          <a:p>
            <a:pPr lvl="2"/>
            <a:r>
              <a:rPr lang="fr-FR" dirty="0" smtClean="0"/>
              <a:t>Un atelier de parachèvement</a:t>
            </a:r>
          </a:p>
          <a:p>
            <a:pPr marL="199227" lvl="2" indent="0">
              <a:buNone/>
            </a:pPr>
            <a:r>
              <a:rPr lang="fr-FR" dirty="0" smtClean="0"/>
              <a:t>Les 3 premiers ateliers étant basés sur des outils industriels « majeurs » nécessitant des pilotes, le système d’information du niveau 3 est composé de 4 composants :</a:t>
            </a:r>
          </a:p>
          <a:p>
            <a:pPr marL="199227" lvl="2" indent="0">
              <a:buNone/>
            </a:pPr>
            <a:r>
              <a:rPr lang="fr-FR" dirty="0"/>
              <a:t>	</a:t>
            </a:r>
            <a:r>
              <a:rPr lang="fr-FR" dirty="0" smtClean="0"/>
              <a:t>MES + Pilotage WBU + Pilotage PAM + Pilotage PES</a:t>
            </a:r>
          </a:p>
          <a:p>
            <a:pPr marL="199227" lvl="2" indent="0">
              <a:buNone/>
            </a:pPr>
            <a:endParaRPr lang="fr-FR" dirty="0"/>
          </a:p>
          <a:p>
            <a:r>
              <a:rPr lang="fr-FR" dirty="0" smtClean="0"/>
              <a:t>L’impact pour Ecotitanium et son équipe est l’utilisation de 3 IHM différentes :</a:t>
            </a:r>
          </a:p>
          <a:p>
            <a:pPr lvl="2"/>
            <a:r>
              <a:rPr lang="fr-FR" dirty="0" smtClean="0"/>
              <a:t>Une IHM PES (liée à Forms Oracle)</a:t>
            </a:r>
          </a:p>
          <a:p>
            <a:pPr lvl="2"/>
            <a:r>
              <a:rPr lang="fr-FR" dirty="0" smtClean="0"/>
              <a:t>Une IHM Pilotage WBU et PAM (liée aux Bonnes pratiques de DEV)</a:t>
            </a:r>
          </a:p>
          <a:p>
            <a:pPr lvl="2"/>
            <a:r>
              <a:rPr lang="fr-FR" dirty="0" smtClean="0"/>
              <a:t>Une IHM pour le MES progiciel</a:t>
            </a:r>
          </a:p>
          <a:p>
            <a:pPr lvl="2"/>
            <a:endParaRPr lang="fr-FR" dirty="0"/>
          </a:p>
          <a:p>
            <a:r>
              <a:rPr lang="fr-FR" dirty="0" smtClean="0"/>
              <a:t>Au delà, cette urbanisation a des impacts dus à la « complexité » de l’architecture technique (interface, maintenance, base de données différentes, …)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161985" y="6598841"/>
            <a:ext cx="199241" cy="155496"/>
          </a:xfrm>
          <a:prstGeom prst="rect">
            <a:avLst/>
          </a:prstGeom>
        </p:spPr>
        <p:txBody>
          <a:bodyPr lIns="93296" tIns="46648" rIns="93296" bIns="46648"/>
          <a:lstStyle/>
          <a:p>
            <a:pPr>
              <a:defRPr/>
            </a:pPr>
            <a:fld id="{F3C2F9F2-CB57-4D3A-A0D4-BA4655D7864C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64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1297264599"/>
              </p:ext>
            </p:extLst>
          </p:nvPr>
        </p:nvGraphicFramePr>
        <p:xfrm>
          <a:off x="1043608" y="836712"/>
          <a:ext cx="705678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662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-126286"/>
            <a:ext cx="7632848" cy="792088"/>
          </a:xfrm>
        </p:spPr>
        <p:txBody>
          <a:bodyPr/>
          <a:lstStyle/>
          <a:p>
            <a:r>
              <a:rPr lang="fr-FR" altLang="en-US" dirty="0"/>
              <a:t>Pilotage atelier : Les différents scenarii envisagés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424785"/>
              </p:ext>
            </p:extLst>
          </p:nvPr>
        </p:nvGraphicFramePr>
        <p:xfrm>
          <a:off x="72008" y="980728"/>
          <a:ext cx="9036496" cy="241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528"/>
                <a:gridCol w="1080120"/>
                <a:gridCol w="1224136"/>
                <a:gridCol w="1080120"/>
                <a:gridCol w="1224136"/>
                <a:gridCol w="4104456"/>
              </a:tblGrid>
              <a:tr h="507450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Lot1 : MES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Lot2 : WBU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Lot3 : PAM/VAR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Lot4 : Normes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Fournisseurs</a:t>
                      </a:r>
                      <a:endParaRPr lang="fr-FR" sz="1600" dirty="0"/>
                    </a:p>
                  </a:txBody>
                  <a:tcPr/>
                </a:tc>
              </a:tr>
              <a:tr h="536655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SAP</a:t>
                      </a:r>
                      <a:r>
                        <a:rPr lang="fr-FR" sz="1600" baseline="0" dirty="0" smtClean="0"/>
                        <a:t> + </a:t>
                      </a:r>
                      <a:r>
                        <a:rPr lang="fr-FR" sz="1600" dirty="0" smtClean="0"/>
                        <a:t>MII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MII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PES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PES + BOM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CGI,</a:t>
                      </a:r>
                      <a:r>
                        <a:rPr lang="fr-FR" sz="1600" baseline="0" dirty="0" smtClean="0"/>
                        <a:t> </a:t>
                      </a:r>
                      <a:r>
                        <a:rPr lang="fr-FR" sz="1600" dirty="0" err="1" smtClean="0"/>
                        <a:t>Ifix</a:t>
                      </a:r>
                      <a:r>
                        <a:rPr lang="fr-FR" sz="1600" dirty="0" smtClean="0"/>
                        <a:t>,</a:t>
                      </a:r>
                      <a:r>
                        <a:rPr lang="fr-FR" sz="1600" baseline="0" dirty="0" smtClean="0"/>
                        <a:t> </a:t>
                      </a:r>
                      <a:r>
                        <a:rPr lang="fr-FR" sz="1600" dirty="0" err="1" smtClean="0"/>
                        <a:t>Inxite</a:t>
                      </a:r>
                      <a:r>
                        <a:rPr lang="fr-FR" sz="1600" dirty="0" smtClean="0"/>
                        <a:t> </a:t>
                      </a:r>
                    </a:p>
                    <a:p>
                      <a:pPr algn="l"/>
                      <a:r>
                        <a:rPr lang="fr-FR" sz="1600" dirty="0" err="1" smtClean="0"/>
                        <a:t>Logelis</a:t>
                      </a:r>
                      <a:endParaRPr lang="fr-FR" sz="1600" dirty="0" smtClean="0"/>
                    </a:p>
                  </a:txBody>
                  <a:tcPr/>
                </a:tc>
              </a:tr>
              <a:tr h="630075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err="1" smtClean="0"/>
                        <a:t>KmProd</a:t>
                      </a:r>
                      <a:r>
                        <a:rPr lang="fr-FR" sz="1600" dirty="0" smtClean="0"/>
                        <a:t> (Standard)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KmProd</a:t>
                      </a:r>
                      <a:r>
                        <a:rPr lang="fr-FR" sz="1600" dirty="0" smtClean="0"/>
                        <a:t> (Spécifique)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PES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PES + BOM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Meta productique,</a:t>
                      </a:r>
                      <a:r>
                        <a:rPr lang="fr-F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algn="l" defTabSz="914400" rtl="0" eaLnBrk="1" latinLnBrk="0" hangingPunct="1"/>
                      <a:r>
                        <a:rPr lang="fr-FR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Logelis</a:t>
                      </a:r>
                      <a:endParaRPr lang="fr-FR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30075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3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MES autre (Standard)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MES autre (Spécifique)</a:t>
                      </a:r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PES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PES + BOM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Consultant</a:t>
                      </a:r>
                      <a:r>
                        <a:rPr lang="fr-FR" sz="1600" baseline="0" dirty="0" smtClean="0"/>
                        <a:t> MES pour le choix </a:t>
                      </a:r>
                    </a:p>
                    <a:p>
                      <a:pPr algn="l"/>
                      <a:r>
                        <a:rPr lang="fr-FR" sz="1600" baseline="0" dirty="0" err="1" smtClean="0"/>
                        <a:t>Logelis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0804129"/>
              </p:ext>
            </p:extLst>
          </p:nvPr>
        </p:nvGraphicFramePr>
        <p:xfrm>
          <a:off x="-4898" y="3501008"/>
          <a:ext cx="9148898" cy="2525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434"/>
                <a:gridCol w="3487998"/>
                <a:gridCol w="3820306"/>
                <a:gridCol w="1440160"/>
              </a:tblGrid>
              <a:tr h="573841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Avantages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Inconvénients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Estimation cout</a:t>
                      </a:r>
                      <a:endParaRPr lang="fr-FR" sz="1600" dirty="0"/>
                    </a:p>
                  </a:txBody>
                  <a:tcPr/>
                </a:tc>
              </a:tr>
              <a:tr h="581347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1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Solution native</a:t>
                      </a:r>
                      <a:r>
                        <a:rPr lang="fr-FR" sz="1200" baseline="0" dirty="0" smtClean="0"/>
                        <a:t> avec SAP</a:t>
                      </a:r>
                    </a:p>
                    <a:p>
                      <a:r>
                        <a:rPr lang="fr-FR" sz="1200" baseline="0" dirty="0" smtClean="0"/>
                        <a:t>Boite à outils spécialisée N3/N2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Développement</a:t>
                      </a:r>
                      <a:r>
                        <a:rPr lang="fr-FR" sz="1200" baseline="0" dirty="0" smtClean="0"/>
                        <a:t> spécifique (# progiciel)</a:t>
                      </a:r>
                      <a:endParaRPr lang="fr-FR" sz="1200" dirty="0" smtClean="0"/>
                    </a:p>
                    <a:p>
                      <a:r>
                        <a:rPr lang="fr-FR" sz="1200" dirty="0" smtClean="0"/>
                        <a:t>Technologie non maitrisée à ce jour par DSI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+++</a:t>
                      </a:r>
                      <a:endParaRPr lang="fr-FR" sz="1200" dirty="0"/>
                    </a:p>
                  </a:txBody>
                  <a:tcPr anchor="ctr"/>
                </a:tc>
              </a:tr>
              <a:tr h="68254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 smtClean="0"/>
                        <a:t>Maitrise</a:t>
                      </a:r>
                      <a:r>
                        <a:rPr lang="fr-FR" sz="1200" baseline="0" dirty="0" smtClean="0"/>
                        <a:t> technique et fonctionnelle (UKAD)</a:t>
                      </a:r>
                      <a:endParaRPr lang="fr-FR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 smtClean="0"/>
                        <a:t>Meta 2i</a:t>
                      </a:r>
                      <a:r>
                        <a:rPr lang="fr-FR" sz="1200" baseline="0" dirty="0" smtClean="0"/>
                        <a:t> connu (souplesse et réactivité)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 smtClean="0"/>
                        <a:t>Synergie MES UKAD &amp; ECOTI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Pérennité</a:t>
                      </a:r>
                      <a:r>
                        <a:rPr lang="fr-FR" sz="1200" baseline="0" dirty="0" smtClean="0"/>
                        <a:t> du produit et de la société</a:t>
                      </a:r>
                    </a:p>
                    <a:p>
                      <a:r>
                        <a:rPr lang="fr-FR" sz="1200" baseline="0" dirty="0" smtClean="0"/>
                        <a:t>Capacité de mobilisation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+</a:t>
                      </a:r>
                      <a:endParaRPr lang="fr-FR" sz="1200" dirty="0"/>
                    </a:p>
                  </a:txBody>
                  <a:tcPr anchor="ctr"/>
                </a:tc>
              </a:tr>
              <a:tr h="68254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3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baseline="0" dirty="0" smtClean="0"/>
                        <a:t>Meilleure adéquation possible aux besoins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 smtClean="0"/>
                        <a:t>Benchmark</a:t>
                      </a:r>
                      <a:r>
                        <a:rPr lang="fr-FR" sz="1200" baseline="0" dirty="0" smtClean="0"/>
                        <a:t> pour le PLT II</a:t>
                      </a:r>
                    </a:p>
                    <a:p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Phase de sélection ( Ressources</a:t>
                      </a:r>
                      <a:r>
                        <a:rPr lang="fr-FR" sz="1200" baseline="0" dirty="0" smtClean="0"/>
                        <a:t> à mobiliser)</a:t>
                      </a:r>
                      <a:endParaRPr lang="fr-FR" sz="1200" dirty="0" smtClean="0"/>
                    </a:p>
                    <a:p>
                      <a:r>
                        <a:rPr lang="fr-FR" sz="1200" dirty="0" smtClean="0"/>
                        <a:t>Progiciel à intégrer dans notre portefeuille applicatif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++</a:t>
                      </a:r>
                      <a:endParaRPr lang="fr-FR" sz="12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623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-126286"/>
            <a:ext cx="7632848" cy="792088"/>
          </a:xfrm>
        </p:spPr>
        <p:txBody>
          <a:bodyPr/>
          <a:lstStyle/>
          <a:p>
            <a:r>
              <a:rPr lang="fr-FR" altLang="en-US" dirty="0" smtClean="0"/>
              <a:t>Réalisation des fonctions complémentaires</a:t>
            </a:r>
            <a:endParaRPr lang="fr-FR" dirty="0"/>
          </a:p>
        </p:txBody>
      </p:sp>
      <p:graphicFrame>
        <p:nvGraphicFramePr>
          <p:cNvPr id="5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1008466"/>
              </p:ext>
            </p:extLst>
          </p:nvPr>
        </p:nvGraphicFramePr>
        <p:xfrm>
          <a:off x="179512" y="1628800"/>
          <a:ext cx="8856984" cy="3240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6260"/>
                <a:gridCol w="2295387"/>
                <a:gridCol w="5565337"/>
              </a:tblGrid>
              <a:tr h="636499"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Fonction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Description</a:t>
                      </a:r>
                      <a:endParaRPr lang="fr-FR" sz="1600" dirty="0"/>
                    </a:p>
                  </a:txBody>
                  <a:tcPr/>
                </a:tc>
              </a:tr>
              <a:tr h="1099408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Lot 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Historian+WSP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Intégration et extension System </a:t>
                      </a:r>
                      <a:r>
                        <a:rPr lang="fr-FR" sz="1600" dirty="0" err="1" smtClean="0"/>
                        <a:t>Plateform</a:t>
                      </a:r>
                      <a:r>
                        <a:rPr lang="fr-FR" sz="1600" dirty="0" smtClean="0"/>
                        <a:t> UKAD</a:t>
                      </a:r>
                      <a:endParaRPr lang="fr-FR" sz="1600" dirty="0"/>
                    </a:p>
                  </a:txBody>
                  <a:tcPr/>
                </a:tc>
              </a:tr>
              <a:tr h="86795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Lot 6 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MSP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Logiciel du marché (</a:t>
                      </a:r>
                      <a:r>
                        <a:rPr lang="fr-FR" sz="1600" dirty="0" err="1" smtClean="0"/>
                        <a:t>Ipleanware</a:t>
                      </a:r>
                      <a:r>
                        <a:rPr lang="fr-FR" sz="1600" dirty="0" smtClean="0"/>
                        <a:t> SPC Online)</a:t>
                      </a:r>
                      <a:r>
                        <a:rPr lang="fr-FR" sz="1600" baseline="0" dirty="0" smtClean="0"/>
                        <a:t> – Ou intégré en option dans MES</a:t>
                      </a:r>
                      <a:endParaRPr lang="fr-FR" sz="1600" dirty="0"/>
                    </a:p>
                  </a:txBody>
                  <a:tcPr/>
                </a:tc>
              </a:tr>
              <a:tr h="63649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Lot 7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Simulateur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En </a:t>
                      </a:r>
                      <a:r>
                        <a:rPr lang="fr-FR" sz="1600" dirty="0" err="1" smtClean="0"/>
                        <a:t>dotNet</a:t>
                      </a:r>
                      <a:r>
                        <a:rPr lang="fr-FR" sz="1600" dirty="0" smtClean="0"/>
                        <a:t> ou en WSP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622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2707273173"/>
              </p:ext>
            </p:extLst>
          </p:nvPr>
        </p:nvGraphicFramePr>
        <p:xfrm>
          <a:off x="1043608" y="836712"/>
          <a:ext cx="705678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28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-126286"/>
            <a:ext cx="7632848" cy="792088"/>
          </a:xfrm>
        </p:spPr>
        <p:txBody>
          <a:bodyPr/>
          <a:lstStyle/>
          <a:p>
            <a:r>
              <a:rPr lang="fr-FR" altLang="en-US" dirty="0" smtClean="0"/>
              <a:t>Synthèse Appel d’offre </a:t>
            </a:r>
            <a:endParaRPr lang="fr-FR" dirty="0"/>
          </a:p>
        </p:txBody>
      </p:sp>
      <p:graphicFrame>
        <p:nvGraphicFramePr>
          <p:cNvPr id="5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305384"/>
              </p:ext>
            </p:extLst>
          </p:nvPr>
        </p:nvGraphicFramePr>
        <p:xfrm>
          <a:off x="179512" y="1628800"/>
          <a:ext cx="8856985" cy="2603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2376264"/>
                <a:gridCol w="3024336"/>
                <a:gridCol w="2664297"/>
              </a:tblGrid>
              <a:tr h="636499"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S1</a:t>
                      </a:r>
                    </a:p>
                    <a:p>
                      <a:pPr algn="ctr"/>
                      <a:r>
                        <a:rPr lang="fr-FR" sz="1600" dirty="0" smtClean="0"/>
                        <a:t>S3 « ME »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S2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S3 hors « ME »</a:t>
                      </a:r>
                      <a:endParaRPr lang="fr-FR" sz="1600" dirty="0"/>
                    </a:p>
                  </a:txBody>
                  <a:tcPr/>
                </a:tc>
              </a:tr>
              <a:tr h="1099408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MES</a:t>
                      </a:r>
                    </a:p>
                    <a:p>
                      <a:r>
                        <a:rPr lang="fr-FR" sz="1600" dirty="0" smtClean="0"/>
                        <a:t>WBU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Intégration</a:t>
                      </a:r>
                      <a:r>
                        <a:rPr lang="fr-FR" sz="1600" baseline="0" dirty="0" smtClean="0"/>
                        <a:t> avec AO N4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AO autonome 1 seul fournisseur</a:t>
                      </a:r>
                    </a:p>
                    <a:p>
                      <a:pPr algn="ctr"/>
                      <a:r>
                        <a:rPr lang="fr-FR" sz="1600" dirty="0" err="1" smtClean="0"/>
                        <a:t>Métaproductique</a:t>
                      </a:r>
                      <a:r>
                        <a:rPr lang="fr-FR" sz="1600" dirty="0" smtClean="0"/>
                        <a:t> *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AO autonome </a:t>
                      </a:r>
                    </a:p>
                    <a:p>
                      <a:pPr algn="ctr"/>
                      <a:r>
                        <a:rPr lang="fr-FR" sz="1600" dirty="0" smtClean="0"/>
                        <a:t>Choix</a:t>
                      </a:r>
                      <a:endParaRPr lang="fr-FR" sz="1600" dirty="0"/>
                    </a:p>
                  </a:txBody>
                  <a:tcPr/>
                </a:tc>
              </a:tr>
              <a:tr h="86795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PES </a:t>
                      </a:r>
                    </a:p>
                    <a:p>
                      <a:r>
                        <a:rPr lang="fr-FR" sz="1600" dirty="0" smtClean="0"/>
                        <a:t>PPAM</a:t>
                      </a:r>
                      <a:endParaRPr lang="fr-FR" sz="16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AO</a:t>
                      </a:r>
                      <a:r>
                        <a:rPr lang="fr-FR" sz="1600" baseline="0" dirty="0" smtClean="0"/>
                        <a:t> autonome </a:t>
                      </a:r>
                      <a:r>
                        <a:rPr lang="fr-FR" sz="1600" dirty="0" smtClean="0"/>
                        <a:t>Solution </a:t>
                      </a:r>
                      <a:r>
                        <a:rPr lang="fr-FR" sz="1600" dirty="0" err="1" smtClean="0"/>
                        <a:t>Forms</a:t>
                      </a:r>
                      <a:r>
                        <a:rPr lang="fr-FR" sz="1600" dirty="0" smtClean="0"/>
                        <a:t> Oracle</a:t>
                      </a:r>
                    </a:p>
                    <a:p>
                      <a:pPr algn="ctr"/>
                      <a:r>
                        <a:rPr lang="fr-FR" sz="1600" dirty="0" err="1" smtClean="0"/>
                        <a:t>Logelis</a:t>
                      </a:r>
                      <a:r>
                        <a:rPr lang="fr-FR" sz="1600" dirty="0" smtClean="0"/>
                        <a:t> *</a:t>
                      </a:r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itre 1"/>
          <p:cNvSpPr txBox="1">
            <a:spLocks/>
          </p:cNvSpPr>
          <p:nvPr/>
        </p:nvSpPr>
        <p:spPr bwMode="auto">
          <a:xfrm>
            <a:off x="251520" y="4509120"/>
            <a:ext cx="763284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fr-FR" altLang="en-US" kern="0" dirty="0" smtClean="0"/>
              <a:t>* Mise en compétition à simuler</a:t>
            </a:r>
            <a:endParaRPr lang="fr-FR" kern="0" dirty="0"/>
          </a:p>
        </p:txBody>
      </p:sp>
    </p:spTree>
    <p:extLst>
      <p:ext uri="{BB962C8B-B14F-4D97-AF65-F5344CB8AC3E}">
        <p14:creationId xmlns:p14="http://schemas.microsoft.com/office/powerpoint/2010/main" val="372682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LMrDTl0jUWDH3kEA1.wOw"/>
</p:tagLst>
</file>

<file path=ppt/theme/theme1.xml><?xml version="1.0" encoding="utf-8"?>
<a:theme xmlns:a="http://schemas.openxmlformats.org/drawingml/2006/main" name="1_Conception personnalisée">
  <a:themeElements>
    <a:clrScheme name="1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onception personnalisée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23611</TotalTime>
  <Words>1658</Words>
  <Application>Microsoft Office PowerPoint</Application>
  <PresentationFormat>Affichage à l'écran (4:3)</PresentationFormat>
  <Paragraphs>1052</Paragraphs>
  <Slides>20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1_Conception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solution PES est retenue par ECOTITANIUM</vt:lpstr>
      <vt:lpstr>Estimé Nouveau PES</vt:lpstr>
      <vt:lpstr>Principes d’urbanisation Branche Alliages du N3</vt:lpstr>
      <vt:lpstr>Schéma d’urbanisation découlant des principes d’urbanisation évoqués</vt:lpstr>
      <vt:lpstr>Impact de cette urbanisation sur l’usine Ecotitanium</vt:lpstr>
      <vt:lpstr>Présentation PowerPoint</vt:lpstr>
      <vt:lpstr>Pilotage atelier : Les différents scenarii envisagés</vt:lpstr>
      <vt:lpstr>Réalisation des fonctions complémentaires</vt:lpstr>
      <vt:lpstr>Présentation PowerPoint</vt:lpstr>
      <vt:lpstr>Synthèse Appel d’offre </vt:lpstr>
    </vt:vector>
  </TitlesOfParts>
  <Company>ERAMET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Description du projet</dc:title>
  <dc:creator>Raymond Allier</dc:creator>
  <cp:lastModifiedBy>Christophe Dance</cp:lastModifiedBy>
  <cp:revision>907</cp:revision>
  <cp:lastPrinted>2014-09-09T05:40:40Z</cp:lastPrinted>
  <dcterms:created xsi:type="dcterms:W3CDTF">2013-12-18T14:56:17Z</dcterms:created>
  <dcterms:modified xsi:type="dcterms:W3CDTF">2015-07-16T14:25:36Z</dcterms:modified>
</cp:coreProperties>
</file>