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303" r:id="rId2"/>
    <p:sldId id="304" r:id="rId3"/>
    <p:sldId id="290" r:id="rId4"/>
    <p:sldId id="291" r:id="rId5"/>
    <p:sldId id="292" r:id="rId6"/>
    <p:sldId id="293" r:id="rId7"/>
    <p:sldId id="294" r:id="rId8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660"/>
  </p:normalViewPr>
  <p:slideViewPr>
    <p:cSldViewPr>
      <p:cViewPr>
        <p:scale>
          <a:sx n="80" d="100"/>
          <a:sy n="80" d="100"/>
        </p:scale>
        <p:origin x="-1554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AC35FC-1FB5-4CE6-B1EB-EF9A9E9843A5}" type="datetimeFigureOut">
              <a:rPr lang="fr-FR" smtClean="0"/>
              <a:t>26/11/2015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891B2-2F6E-4470-9436-41A3DF5891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5862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Intermediaire">
    <p:bg>
      <p:bgPr>
        <a:blipFill dpi="0" rotWithShape="1">
          <a:blip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3717032"/>
            <a:ext cx="7772400" cy="1470025"/>
          </a:xfrm>
        </p:spPr>
        <p:txBody>
          <a:bodyPr/>
          <a:lstStyle>
            <a:lvl1pPr>
              <a:defRPr b="1">
                <a:solidFill>
                  <a:srgbClr val="41526F"/>
                </a:solidFill>
              </a:defRPr>
            </a:lvl1pPr>
          </a:lstStyle>
          <a:p>
            <a:r>
              <a:rPr lang="fr-FR" dirty="0" smtClean="0"/>
              <a:t>Exemple de titres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3008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erieu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>
            <a:lvl1pPr>
              <a:defRPr sz="2800" b="1">
                <a:solidFill>
                  <a:srgbClr val="41526F"/>
                </a:solidFill>
              </a:defRPr>
            </a:lvl1pPr>
          </a:lstStyle>
          <a:p>
            <a:r>
              <a:rPr lang="fr-FR" dirty="0" smtClean="0"/>
              <a:t>Exemple de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>
            <a:lvl1pPr>
              <a:defRPr sz="1800" b="1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5E822-A002-47F3-9B71-4A1CDFA8727D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26/11/2015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4C3A5-32B6-454B-9E48-6F9A55A31D18}" type="slidenum">
              <a:rPr lang="fr-FR" smtClean="0">
                <a:solidFill>
                  <a:prstClr val="white"/>
                </a:solidFill>
              </a:rPr>
              <a:pPr/>
              <a:t>‹N°›</a:t>
            </a:fld>
            <a:endParaRPr lang="fr-F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639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erieu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>
            <a:lvl1pPr>
              <a:defRPr sz="2800" b="1">
                <a:solidFill>
                  <a:srgbClr val="41526F"/>
                </a:solidFill>
              </a:defRPr>
            </a:lvl1pPr>
          </a:lstStyle>
          <a:p>
            <a:r>
              <a:rPr lang="fr-FR" dirty="0" smtClean="0"/>
              <a:t>Exemple de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5E822-A002-47F3-9B71-4A1CDFA8727D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26/11/2015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E4C3A5-32B6-454B-9E48-6F9A55A31D18}" type="slidenum">
              <a:rPr lang="fr-FR" smtClean="0">
                <a:solidFill>
                  <a:prstClr val="white"/>
                </a:solidFill>
              </a:rPr>
              <a:pPr/>
              <a:t>‹N°›</a:t>
            </a:fld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7" name="AutoShape 5"/>
          <p:cNvSpPr>
            <a:spLocks noChangeArrowheads="1"/>
          </p:cNvSpPr>
          <p:nvPr userDrawn="1"/>
        </p:nvSpPr>
        <p:spPr bwMode="auto">
          <a:xfrm>
            <a:off x="107950" y="998538"/>
            <a:ext cx="8970963" cy="4446587"/>
          </a:xfrm>
          <a:prstGeom prst="chevron">
            <a:avLst>
              <a:gd name="adj" fmla="val 12693"/>
            </a:avLst>
          </a:prstGeom>
          <a:solidFill>
            <a:srgbClr val="FF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endParaRPr lang="fr-FR" altLang="fr-FR" sz="1200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7626350" y="1017588"/>
            <a:ext cx="215900" cy="4411662"/>
          </a:xfrm>
          <a:prstGeom prst="rect">
            <a:avLst/>
          </a:prstGeom>
          <a:solidFill>
            <a:schemeClr val="hlink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 algn="ctr">
                <a:solidFill>
                  <a:schemeClr val="accent2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vert="eaVert" wrap="none" anchor="ctr" anchorCtr="1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defRPr/>
            </a:pPr>
            <a:r>
              <a:rPr lang="fr-FR" altLang="fr-FR" sz="1400" smtClean="0">
                <a:solidFill>
                  <a:prstClr val="white"/>
                </a:solidFill>
              </a:rPr>
              <a:t>Comité de pilotage de clôture</a:t>
            </a: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328738" y="1017588"/>
            <a:ext cx="214312" cy="4411662"/>
          </a:xfrm>
          <a:prstGeom prst="rect">
            <a:avLst/>
          </a:prstGeom>
          <a:solidFill>
            <a:schemeClr val="hlink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chemeClr val="accent2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vert="eaVert" wrap="none" anchor="ctr" anchorCtr="1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defRPr/>
            </a:pPr>
            <a:r>
              <a:rPr lang="fr-FR" altLang="fr-FR" sz="1400" smtClean="0">
                <a:solidFill>
                  <a:prstClr val="white"/>
                </a:solidFill>
              </a:rPr>
              <a:t>Mandat de projet</a:t>
            </a:r>
          </a:p>
        </p:txBody>
      </p:sp>
      <p:sp>
        <p:nvSpPr>
          <p:cNvPr id="10" name="Text Box 8"/>
          <p:cNvSpPr txBox="1">
            <a:spLocks noChangeArrowheads="1"/>
          </p:cNvSpPr>
          <p:nvPr userDrawn="1"/>
        </p:nvSpPr>
        <p:spPr bwMode="auto">
          <a:xfrm>
            <a:off x="1576388" y="1004888"/>
            <a:ext cx="1209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fr-FR" altLang="fr-FR" sz="900" b="1" dirty="0" smtClean="0">
                <a:solidFill>
                  <a:prstClr val="black"/>
                </a:solidFill>
              </a:rPr>
              <a:t>Cadrage projet</a:t>
            </a:r>
          </a:p>
          <a:p>
            <a:pPr algn="ctr">
              <a:defRPr/>
            </a:pPr>
            <a:r>
              <a:rPr lang="fr-FR" altLang="fr-FR" sz="800" b="1" dirty="0" smtClean="0">
                <a:solidFill>
                  <a:prstClr val="white">
                    <a:lumMod val="65000"/>
                  </a:prstClr>
                </a:solidFill>
              </a:rPr>
              <a:t>(Initialiser)</a:t>
            </a:r>
          </a:p>
        </p:txBody>
      </p:sp>
      <p:sp>
        <p:nvSpPr>
          <p:cNvPr id="11" name="Text Box 9"/>
          <p:cNvSpPr txBox="1">
            <a:spLocks noChangeArrowheads="1"/>
          </p:cNvSpPr>
          <p:nvPr userDrawn="1"/>
        </p:nvSpPr>
        <p:spPr bwMode="auto">
          <a:xfrm>
            <a:off x="3203575" y="1004888"/>
            <a:ext cx="273685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fr-FR" altLang="fr-FR" sz="900" b="1" dirty="0" smtClean="0">
                <a:solidFill>
                  <a:prstClr val="black"/>
                </a:solidFill>
              </a:rPr>
              <a:t>Réalisation des produits</a:t>
            </a:r>
          </a:p>
          <a:p>
            <a:pPr algn="ctr">
              <a:defRPr/>
            </a:pPr>
            <a:r>
              <a:rPr lang="fr-FR" altLang="fr-FR" sz="800" b="1" dirty="0" smtClean="0">
                <a:solidFill>
                  <a:prstClr val="white">
                    <a:lumMod val="65000"/>
                  </a:prstClr>
                </a:solidFill>
              </a:rPr>
              <a:t>(Analyse / Développement / Recette)</a:t>
            </a:r>
          </a:p>
        </p:txBody>
      </p:sp>
      <p:sp>
        <p:nvSpPr>
          <p:cNvPr id="12" name="Text Box 10"/>
          <p:cNvSpPr txBox="1">
            <a:spLocks noChangeArrowheads="1"/>
          </p:cNvSpPr>
          <p:nvPr userDrawn="1"/>
        </p:nvSpPr>
        <p:spPr bwMode="auto">
          <a:xfrm>
            <a:off x="6300788" y="1006475"/>
            <a:ext cx="117475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fr-FR" altLang="fr-FR" sz="900" b="1" dirty="0" smtClean="0">
                <a:solidFill>
                  <a:prstClr val="black"/>
                </a:solidFill>
              </a:rPr>
              <a:t>Stabilisation du SI</a:t>
            </a:r>
          </a:p>
          <a:p>
            <a:pPr algn="ctr">
              <a:defRPr/>
            </a:pPr>
            <a:r>
              <a:rPr lang="fr-FR" altLang="fr-FR" sz="800" b="1" dirty="0" smtClean="0">
                <a:solidFill>
                  <a:prstClr val="white">
                    <a:lumMod val="65000"/>
                  </a:prstClr>
                </a:solidFill>
              </a:rPr>
              <a:t>(Démarrage)</a:t>
            </a: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2935288" y="1017588"/>
            <a:ext cx="215900" cy="4411662"/>
          </a:xfrm>
          <a:prstGeom prst="rect">
            <a:avLst/>
          </a:prstGeom>
          <a:solidFill>
            <a:schemeClr val="hlink">
              <a:alpha val="59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 algn="ctr">
                <a:solidFill>
                  <a:schemeClr val="accent2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eaVert" wrap="none" anchor="ctr" anchorCtr="1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defRPr/>
            </a:pPr>
            <a:r>
              <a:rPr lang="fr-FR" altLang="fr-FR" sz="1400" smtClean="0">
                <a:solidFill>
                  <a:prstClr val="white"/>
                </a:solidFill>
              </a:rPr>
              <a:t> DAE</a:t>
            </a:r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6019800" y="1017588"/>
            <a:ext cx="215900" cy="4411662"/>
          </a:xfrm>
          <a:prstGeom prst="rect">
            <a:avLst/>
          </a:prstGeom>
          <a:solidFill>
            <a:schemeClr val="hlink">
              <a:alpha val="59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 algn="ctr">
                <a:solidFill>
                  <a:schemeClr val="accent2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vert="eaVert" wrap="none" anchor="ctr" anchorCtr="1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defRPr/>
            </a:pPr>
            <a:r>
              <a:rPr lang="fr-FR" altLang="fr-FR" sz="1400" smtClean="0">
                <a:solidFill>
                  <a:prstClr val="white"/>
                </a:solidFill>
              </a:rPr>
              <a:t> Mise en production</a:t>
            </a:r>
          </a:p>
        </p:txBody>
      </p:sp>
      <p:sp>
        <p:nvSpPr>
          <p:cNvPr id="15" name="AutoShape 13"/>
          <p:cNvSpPr>
            <a:spLocks noChangeArrowheads="1"/>
          </p:cNvSpPr>
          <p:nvPr userDrawn="1"/>
        </p:nvSpPr>
        <p:spPr bwMode="auto">
          <a:xfrm>
            <a:off x="1158875" y="5229225"/>
            <a:ext cx="460375" cy="503238"/>
          </a:xfrm>
          <a:prstGeom prst="flowChartMultidocumen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0" rIns="54000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fr-FR" altLang="fr-FR" sz="900" smtClean="0">
                <a:solidFill>
                  <a:prstClr val="black"/>
                </a:solidFill>
                <a:latin typeface="Arial Narrow" pitchFamily="34" charset="0"/>
              </a:rPr>
              <a:t>DAE</a:t>
            </a:r>
          </a:p>
          <a:p>
            <a:pPr algn="ctr">
              <a:defRPr/>
            </a:pPr>
            <a:r>
              <a:rPr lang="fr-FR" altLang="fr-FR" sz="900" smtClean="0">
                <a:solidFill>
                  <a:prstClr val="black"/>
                </a:solidFill>
                <a:latin typeface="Arial Narrow" pitchFamily="34" charset="0"/>
              </a:rPr>
              <a:t>cadrage</a:t>
            </a:r>
          </a:p>
        </p:txBody>
      </p:sp>
      <p:sp>
        <p:nvSpPr>
          <p:cNvPr id="16" name="AutoShape 15"/>
          <p:cNvSpPr>
            <a:spLocks noChangeArrowheads="1"/>
          </p:cNvSpPr>
          <p:nvPr userDrawn="1"/>
        </p:nvSpPr>
        <p:spPr bwMode="auto">
          <a:xfrm>
            <a:off x="80963" y="5230813"/>
            <a:ext cx="458787" cy="503237"/>
          </a:xfrm>
          <a:prstGeom prst="flowChartMultidocumen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0" rIns="54000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fr-FR" altLang="fr-FR" sz="900" smtClean="0">
                <a:solidFill>
                  <a:prstClr val="black"/>
                </a:solidFill>
                <a:latin typeface="Arial Narrow" pitchFamily="34" charset="0"/>
              </a:rPr>
              <a:t>Mandat</a:t>
            </a:r>
          </a:p>
          <a:p>
            <a:pPr algn="ctr">
              <a:defRPr/>
            </a:pPr>
            <a:r>
              <a:rPr lang="fr-FR" altLang="fr-FR" sz="900" smtClean="0">
                <a:solidFill>
                  <a:prstClr val="black"/>
                </a:solidFill>
                <a:latin typeface="Arial Narrow" pitchFamily="34" charset="0"/>
              </a:rPr>
              <a:t>de projet</a:t>
            </a:r>
          </a:p>
        </p:txBody>
      </p:sp>
      <p:sp>
        <p:nvSpPr>
          <p:cNvPr id="17" name="AutoShape 16"/>
          <p:cNvSpPr>
            <a:spLocks noChangeArrowheads="1"/>
          </p:cNvSpPr>
          <p:nvPr userDrawn="1"/>
        </p:nvSpPr>
        <p:spPr bwMode="auto">
          <a:xfrm>
            <a:off x="2773363" y="5230813"/>
            <a:ext cx="503237" cy="503237"/>
          </a:xfrm>
          <a:prstGeom prst="flowChartMultidocumen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0" rIns="54000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fr-FR" altLang="fr-FR" sz="900" smtClean="0">
                <a:solidFill>
                  <a:prstClr val="black"/>
                </a:solidFill>
                <a:latin typeface="Arial Narrow" pitchFamily="34" charset="0"/>
              </a:rPr>
              <a:t>DAE/DIP</a:t>
            </a:r>
          </a:p>
          <a:p>
            <a:pPr algn="ctr">
              <a:defRPr/>
            </a:pPr>
            <a:r>
              <a:rPr lang="fr-FR" altLang="fr-FR" sz="900" smtClean="0">
                <a:solidFill>
                  <a:prstClr val="black"/>
                </a:solidFill>
                <a:latin typeface="Arial Narrow" pitchFamily="34" charset="0"/>
              </a:rPr>
              <a:t>Projet</a:t>
            </a:r>
          </a:p>
        </p:txBody>
      </p:sp>
      <p:sp>
        <p:nvSpPr>
          <p:cNvPr id="18" name="AutoShape 17"/>
          <p:cNvSpPr>
            <a:spLocks noChangeArrowheads="1"/>
          </p:cNvSpPr>
          <p:nvPr userDrawn="1"/>
        </p:nvSpPr>
        <p:spPr bwMode="auto">
          <a:xfrm>
            <a:off x="5867400" y="5230813"/>
            <a:ext cx="512763" cy="503237"/>
          </a:xfrm>
          <a:prstGeom prst="flowChartMultidocumen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0" rIns="54000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fr-FR" altLang="fr-FR" sz="900" smtClean="0">
                <a:solidFill>
                  <a:prstClr val="black"/>
                </a:solidFill>
                <a:latin typeface="Arial Narrow" pitchFamily="34" charset="0"/>
              </a:rPr>
              <a:t>PV</a:t>
            </a:r>
          </a:p>
          <a:p>
            <a:pPr algn="ctr">
              <a:defRPr/>
            </a:pPr>
            <a:r>
              <a:rPr lang="fr-FR" altLang="fr-FR" sz="900" smtClean="0">
                <a:solidFill>
                  <a:prstClr val="black"/>
                </a:solidFill>
                <a:latin typeface="Arial Narrow" pitchFamily="34" charset="0"/>
              </a:rPr>
              <a:t>recette</a:t>
            </a:r>
          </a:p>
        </p:txBody>
      </p:sp>
      <p:sp>
        <p:nvSpPr>
          <p:cNvPr id="19" name="AutoShape 18"/>
          <p:cNvSpPr>
            <a:spLocks noChangeArrowheads="1"/>
          </p:cNvSpPr>
          <p:nvPr userDrawn="1"/>
        </p:nvSpPr>
        <p:spPr bwMode="auto">
          <a:xfrm>
            <a:off x="7451725" y="5230813"/>
            <a:ext cx="534988" cy="503237"/>
          </a:xfrm>
          <a:prstGeom prst="flowChartMultidocumen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0" rIns="54000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fr-FR" altLang="fr-FR" sz="900" smtClean="0">
                <a:solidFill>
                  <a:prstClr val="black"/>
                </a:solidFill>
                <a:latin typeface="Arial Narrow" pitchFamily="34" charset="0"/>
              </a:rPr>
              <a:t>Rapport</a:t>
            </a:r>
          </a:p>
          <a:p>
            <a:pPr algn="ctr">
              <a:defRPr/>
            </a:pPr>
            <a:r>
              <a:rPr lang="fr-FR" altLang="fr-FR" sz="900" smtClean="0">
                <a:solidFill>
                  <a:prstClr val="black"/>
                </a:solidFill>
                <a:latin typeface="Arial Narrow" pitchFamily="34" charset="0"/>
              </a:rPr>
              <a:t>fin projet</a:t>
            </a:r>
          </a:p>
        </p:txBody>
      </p:sp>
      <p:sp>
        <p:nvSpPr>
          <p:cNvPr id="20" name="Text Box 41"/>
          <p:cNvSpPr txBox="1">
            <a:spLocks noChangeArrowheads="1"/>
          </p:cNvSpPr>
          <p:nvPr userDrawn="1"/>
        </p:nvSpPr>
        <p:spPr bwMode="auto">
          <a:xfrm>
            <a:off x="7947025" y="1006475"/>
            <a:ext cx="584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fr-FR" altLang="fr-FR" sz="900" b="1" smtClean="0">
                <a:solidFill>
                  <a:prstClr val="black"/>
                </a:solidFill>
              </a:rPr>
              <a:t>Clôturé</a:t>
            </a:r>
          </a:p>
        </p:txBody>
      </p:sp>
      <p:graphicFrame>
        <p:nvGraphicFramePr>
          <p:cNvPr id="21" name="Group 13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46908400"/>
              </p:ext>
            </p:extLst>
          </p:nvPr>
        </p:nvGraphicFramePr>
        <p:xfrm>
          <a:off x="611188" y="5949950"/>
          <a:ext cx="8208962" cy="460375"/>
        </p:xfrm>
        <a:graphic>
          <a:graphicData uri="http://schemas.openxmlformats.org/drawingml/2006/table">
            <a:tbl>
              <a:tblPr/>
              <a:tblGrid>
                <a:gridCol w="576262"/>
                <a:gridCol w="792163"/>
                <a:gridCol w="792162"/>
                <a:gridCol w="1079500"/>
                <a:gridCol w="720725"/>
                <a:gridCol w="1150938"/>
                <a:gridCol w="865187"/>
                <a:gridCol w="719138"/>
                <a:gridCol w="1512887"/>
              </a:tblGrid>
              <a:tr h="209337">
                <a:tc gridSpan="3">
                  <a:txBody>
                    <a:bodyPr/>
                    <a:lstStyle>
                      <a:lvl1pPr>
                        <a:spcBef>
                          <a:spcPct val="5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300">
                          <a:solidFill>
                            <a:schemeClr val="accent2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10000"/>
                        </a:spcBef>
                        <a:spcAft>
                          <a:spcPct val="10000"/>
                        </a:spcAft>
                        <a:defRPr sz="1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1000">
                          <a:solidFill>
                            <a:srgbClr val="996633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STATUT GLOBAL</a:t>
                      </a:r>
                    </a:p>
                  </a:txBody>
                  <a:tcPr marL="36000" marR="36000" marT="36031" marB="360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>
                      <a:lvl1pPr>
                        <a:spcBef>
                          <a:spcPct val="5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300">
                          <a:solidFill>
                            <a:schemeClr val="accent2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10000"/>
                        </a:spcBef>
                        <a:spcAft>
                          <a:spcPct val="10000"/>
                        </a:spcAft>
                        <a:defRPr sz="1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1000">
                          <a:solidFill>
                            <a:srgbClr val="996633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TENDANCE</a:t>
                      </a:r>
                      <a:endParaRPr kumimoji="0" lang="fr-FR" altLang="fr-F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31" marB="360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>
                      <a:lvl1pPr>
                        <a:spcBef>
                          <a:spcPct val="5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300">
                          <a:solidFill>
                            <a:schemeClr val="accent2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10000"/>
                        </a:spcBef>
                        <a:spcAft>
                          <a:spcPct val="10000"/>
                        </a:spcAft>
                        <a:defRPr sz="1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1000">
                          <a:solidFill>
                            <a:srgbClr val="996633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de projet</a:t>
                      </a:r>
                    </a:p>
                  </a:txBody>
                  <a:tcPr marL="36000" marR="36000" marT="36031" marB="360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51038"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300">
                          <a:solidFill>
                            <a:schemeClr val="accent2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10000"/>
                        </a:spcBef>
                        <a:spcAft>
                          <a:spcPct val="10000"/>
                        </a:spcAft>
                        <a:defRPr sz="1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1000">
                          <a:solidFill>
                            <a:srgbClr val="996633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Bon</a:t>
                      </a:r>
                    </a:p>
                  </a:txBody>
                  <a:tcPr marL="36000" marR="36000" marT="36031" marB="360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300">
                          <a:solidFill>
                            <a:schemeClr val="accent2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10000"/>
                        </a:spcBef>
                        <a:spcAft>
                          <a:spcPct val="10000"/>
                        </a:spcAft>
                        <a:defRPr sz="1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1000">
                          <a:solidFill>
                            <a:srgbClr val="996633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Moyen</a:t>
                      </a:r>
                    </a:p>
                  </a:txBody>
                  <a:tcPr marL="36000" marR="36000" marT="36031" marB="360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300">
                          <a:solidFill>
                            <a:schemeClr val="accent2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10000"/>
                        </a:spcBef>
                        <a:spcAft>
                          <a:spcPct val="10000"/>
                        </a:spcAft>
                        <a:defRPr sz="1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1000">
                          <a:solidFill>
                            <a:srgbClr val="996633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Mauvais</a:t>
                      </a:r>
                    </a:p>
                  </a:txBody>
                  <a:tcPr marL="36000" marR="36000" marT="36031" marB="360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300">
                          <a:solidFill>
                            <a:schemeClr val="accent2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10000"/>
                        </a:spcBef>
                        <a:spcAft>
                          <a:spcPct val="10000"/>
                        </a:spcAft>
                        <a:defRPr sz="1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1000">
                          <a:solidFill>
                            <a:srgbClr val="996633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En amélioration</a:t>
                      </a:r>
                    </a:p>
                  </a:txBody>
                  <a:tcPr marL="36000" marR="36000" marT="36031" marB="360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300">
                          <a:solidFill>
                            <a:schemeClr val="accent2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10000"/>
                        </a:spcBef>
                        <a:spcAft>
                          <a:spcPct val="10000"/>
                        </a:spcAft>
                        <a:defRPr sz="1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1000">
                          <a:solidFill>
                            <a:srgbClr val="996633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Neutre</a:t>
                      </a:r>
                    </a:p>
                  </a:txBody>
                  <a:tcPr marL="36000" marR="36000" marT="36031" marB="360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300">
                          <a:solidFill>
                            <a:schemeClr val="accent2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10000"/>
                        </a:spcBef>
                        <a:spcAft>
                          <a:spcPct val="10000"/>
                        </a:spcAft>
                        <a:defRPr sz="1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1000">
                          <a:solidFill>
                            <a:srgbClr val="996633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En dégradation</a:t>
                      </a:r>
                    </a:p>
                  </a:txBody>
                  <a:tcPr marL="36000" marR="36000" marT="36031" marB="360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300">
                          <a:solidFill>
                            <a:schemeClr val="accent2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10000"/>
                        </a:spcBef>
                        <a:spcAft>
                          <a:spcPct val="10000"/>
                        </a:spcAft>
                        <a:defRPr sz="1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1000">
                          <a:solidFill>
                            <a:srgbClr val="996633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Projet majeur</a:t>
                      </a:r>
                    </a:p>
                  </a:txBody>
                  <a:tcPr marL="36000" marR="36000" marT="36031" marB="360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300">
                          <a:solidFill>
                            <a:schemeClr val="accent2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10000"/>
                        </a:spcBef>
                        <a:spcAft>
                          <a:spcPct val="10000"/>
                        </a:spcAft>
                        <a:defRPr sz="1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1000">
                          <a:solidFill>
                            <a:srgbClr val="996633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Evolution</a:t>
                      </a:r>
                    </a:p>
                  </a:txBody>
                  <a:tcPr marL="36000" marR="36000" marT="36031" marB="360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E1B500"/>
                        </a:buClr>
                        <a:buFont typeface="Wingdings" pitchFamily="2" charset="2"/>
                        <a:defRPr sz="1300">
                          <a:solidFill>
                            <a:schemeClr val="accent2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10000"/>
                        </a:spcBef>
                        <a:spcAft>
                          <a:spcPct val="10000"/>
                        </a:spcAft>
                        <a:defRPr sz="1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1000">
                          <a:solidFill>
                            <a:srgbClr val="996633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Transverse A&amp;D / Alliages</a:t>
                      </a:r>
                    </a:p>
                  </a:txBody>
                  <a:tcPr marL="36000" marR="36000" marT="36031" marB="360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  <p:sp>
        <p:nvSpPr>
          <p:cNvPr id="22" name="Text Box 95"/>
          <p:cNvSpPr txBox="1">
            <a:spLocks noChangeArrowheads="1"/>
          </p:cNvSpPr>
          <p:nvPr userDrawn="1"/>
        </p:nvSpPr>
        <p:spPr bwMode="auto">
          <a:xfrm>
            <a:off x="71438" y="1004888"/>
            <a:ext cx="12858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fr-FR" altLang="fr-FR" sz="900" b="1" dirty="0" smtClean="0">
                <a:solidFill>
                  <a:prstClr val="black"/>
                </a:solidFill>
              </a:rPr>
              <a:t>Elaboration projet</a:t>
            </a:r>
          </a:p>
          <a:p>
            <a:pPr algn="ctr">
              <a:defRPr/>
            </a:pPr>
            <a:r>
              <a:rPr lang="fr-FR" altLang="fr-FR" sz="800" b="1" dirty="0" smtClean="0">
                <a:solidFill>
                  <a:prstClr val="white">
                    <a:lumMod val="65000"/>
                  </a:prstClr>
                </a:solidFill>
              </a:rPr>
              <a:t>(Elaborer)</a:t>
            </a:r>
          </a:p>
        </p:txBody>
      </p:sp>
      <p:pic>
        <p:nvPicPr>
          <p:cNvPr id="23" name="Picture 16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63" y="6169025"/>
            <a:ext cx="22542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16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6170613"/>
            <a:ext cx="233362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AutoShape 163"/>
          <p:cNvSpPr>
            <a:spLocks noChangeArrowheads="1"/>
          </p:cNvSpPr>
          <p:nvPr userDrawn="1"/>
        </p:nvSpPr>
        <p:spPr bwMode="auto">
          <a:xfrm rot="-2700000">
            <a:off x="2814638" y="6208713"/>
            <a:ext cx="250825" cy="149225"/>
          </a:xfrm>
          <a:prstGeom prst="rightArrow">
            <a:avLst>
              <a:gd name="adj1" fmla="val 49685"/>
              <a:gd name="adj2" fmla="val 75475"/>
            </a:avLst>
          </a:prstGeom>
          <a:solidFill>
            <a:srgbClr val="00FF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fr-FR" altLang="fr-FR" smtClean="0">
              <a:solidFill>
                <a:prstClr val="black"/>
              </a:solidFill>
            </a:endParaRPr>
          </a:p>
        </p:txBody>
      </p:sp>
      <p:pic>
        <p:nvPicPr>
          <p:cNvPr id="26" name="Picture 15" descr="icones_01097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0313" y="6159500"/>
            <a:ext cx="242887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AutoShape 165"/>
          <p:cNvSpPr>
            <a:spLocks noChangeArrowheads="1"/>
          </p:cNvSpPr>
          <p:nvPr userDrawn="1"/>
        </p:nvSpPr>
        <p:spPr bwMode="auto">
          <a:xfrm>
            <a:off x="3922713" y="6188075"/>
            <a:ext cx="188912" cy="193675"/>
          </a:xfrm>
          <a:prstGeom prst="rightArrow">
            <a:avLst>
              <a:gd name="adj1" fmla="val 49685"/>
              <a:gd name="adj2" fmla="val 44903"/>
            </a:avLst>
          </a:prstGeom>
          <a:solidFill>
            <a:srgbClr val="FF9900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fr-FR" altLang="fr-FR" smtClean="0">
              <a:solidFill>
                <a:prstClr val="black"/>
              </a:solidFill>
            </a:endParaRPr>
          </a:p>
        </p:txBody>
      </p:sp>
      <p:sp>
        <p:nvSpPr>
          <p:cNvPr id="28" name="AutoShape 166"/>
          <p:cNvSpPr>
            <a:spLocks noChangeArrowheads="1"/>
          </p:cNvSpPr>
          <p:nvPr userDrawn="1"/>
        </p:nvSpPr>
        <p:spPr bwMode="auto">
          <a:xfrm rot="2700000">
            <a:off x="4628357" y="6190456"/>
            <a:ext cx="228600" cy="198437"/>
          </a:xfrm>
          <a:prstGeom prst="rightArrow">
            <a:avLst>
              <a:gd name="adj1" fmla="val 49685"/>
              <a:gd name="adj2" fmla="val 51728"/>
            </a:avLst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fr-FR" altLang="fr-FR" smtClean="0">
              <a:solidFill>
                <a:prstClr val="black"/>
              </a:solidFill>
            </a:endParaRPr>
          </a:p>
        </p:txBody>
      </p:sp>
      <p:sp>
        <p:nvSpPr>
          <p:cNvPr id="29" name="Text Box 167"/>
          <p:cNvSpPr txBox="1">
            <a:spLocks noChangeArrowheads="1"/>
          </p:cNvSpPr>
          <p:nvPr userDrawn="1"/>
        </p:nvSpPr>
        <p:spPr bwMode="auto">
          <a:xfrm>
            <a:off x="5762625" y="6180138"/>
            <a:ext cx="104775" cy="1651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1000" b="1" smtClean="0">
                <a:solidFill>
                  <a:srgbClr val="000099"/>
                </a:solidFill>
                <a:latin typeface="Arial Black" pitchFamily="34" charset="0"/>
              </a:rPr>
              <a:t>P</a:t>
            </a:r>
          </a:p>
        </p:txBody>
      </p:sp>
      <p:sp>
        <p:nvSpPr>
          <p:cNvPr id="30" name="Text Box 168"/>
          <p:cNvSpPr txBox="1">
            <a:spLocks noChangeArrowheads="1"/>
          </p:cNvSpPr>
          <p:nvPr userDrawn="1"/>
        </p:nvSpPr>
        <p:spPr bwMode="auto">
          <a:xfrm>
            <a:off x="6635750" y="6180138"/>
            <a:ext cx="104775" cy="1651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1000" b="1" smtClean="0">
                <a:solidFill>
                  <a:srgbClr val="008000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31" name="Text Box 169"/>
          <p:cNvSpPr txBox="1">
            <a:spLocks noChangeArrowheads="1"/>
          </p:cNvSpPr>
          <p:nvPr userDrawn="1"/>
        </p:nvSpPr>
        <p:spPr bwMode="auto">
          <a:xfrm>
            <a:off x="7370763" y="6180138"/>
            <a:ext cx="104775" cy="1651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1000" b="1" smtClean="0">
                <a:solidFill>
                  <a:srgbClr val="996633"/>
                </a:solidFill>
                <a:latin typeface="Arial Black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477125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6702A-3501-4D76-84AF-4EEC5A4950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7CDC-6754-493B-8DC9-1E66CCFD84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784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33A5-192C-4AD0-8854-531B6153A144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26/11/2015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4C3A5-32B6-454B-9E48-6F9A55A31D1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982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e 25"/>
          <p:cNvGrpSpPr/>
          <p:nvPr/>
        </p:nvGrpSpPr>
        <p:grpSpPr>
          <a:xfrm>
            <a:off x="36512" y="305371"/>
            <a:ext cx="9071992" cy="2688221"/>
            <a:chOff x="11430" y="305371"/>
            <a:chExt cx="9097074" cy="2700498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117" t="1616" r="23333" b="9045"/>
            <a:stretch/>
          </p:blipFill>
          <p:spPr bwMode="auto">
            <a:xfrm>
              <a:off x="3714575" y="308184"/>
              <a:ext cx="1888773" cy="2694871"/>
            </a:xfrm>
            <a:prstGeom prst="rect">
              <a:avLst/>
            </a:prstGeom>
            <a:noFill/>
            <a:ln>
              <a:noFill/>
            </a:ln>
            <a:effectLst>
              <a:softEdge rad="1270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" name="Picture 4" descr="C:\Users\caroline.marty\Desktop\billet.jpg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5029" y="308184"/>
              <a:ext cx="1781145" cy="2685408"/>
            </a:xfrm>
            <a:prstGeom prst="rect">
              <a:avLst/>
            </a:prstGeom>
            <a:noFill/>
            <a:effectLst>
              <a:softEdge rad="127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image001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3859" y="308184"/>
              <a:ext cx="1924045" cy="2697685"/>
            </a:xfrm>
            <a:prstGeom prst="rect">
              <a:avLst/>
            </a:prstGeom>
            <a:noFill/>
            <a:ln>
              <a:noFill/>
            </a:ln>
            <a:effectLst>
              <a:softEdge rad="127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" name="Picture 3" descr="C:\Users\caroline.marty\AppData\Local\Microsoft\Windows\Temporary Internet Files\Content.Outlook\LRFBDNXP\IMG_0521.jpg"/>
            <p:cNvPicPr>
              <a:picLocks noChangeAspect="1" noChangeArrowheads="1"/>
            </p:cNvPicPr>
            <p:nvPr/>
          </p:nvPicPr>
          <p:blipFill rotWithShape="1"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634" t="1" r="49271" b="35279"/>
            <a:stretch/>
          </p:blipFill>
          <p:spPr bwMode="auto">
            <a:xfrm>
              <a:off x="11430" y="305371"/>
              <a:ext cx="1772429" cy="2700498"/>
            </a:xfrm>
            <a:prstGeom prst="rect">
              <a:avLst/>
            </a:prstGeom>
            <a:noFill/>
            <a:effectLst>
              <a:softEdge rad="127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7822" y="308183"/>
              <a:ext cx="1730682" cy="2685409"/>
            </a:xfrm>
            <a:prstGeom prst="rect">
              <a:avLst/>
            </a:prstGeom>
            <a:noFill/>
            <a:ln>
              <a:noFill/>
            </a:ln>
            <a:effectLst>
              <a:softEdge rad="1270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" name="Groupe 26"/>
          <p:cNvGrpSpPr/>
          <p:nvPr/>
        </p:nvGrpSpPr>
        <p:grpSpPr>
          <a:xfrm>
            <a:off x="36512" y="2420888"/>
            <a:ext cx="9071992" cy="4298994"/>
            <a:chOff x="11430" y="2217410"/>
            <a:chExt cx="9144000" cy="4298994"/>
          </a:xfrm>
        </p:grpSpPr>
        <p:pic>
          <p:nvPicPr>
            <p:cNvPr id="4" name="Image 3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" y="3005941"/>
              <a:ext cx="9144000" cy="3493622"/>
            </a:xfrm>
            <a:prstGeom prst="rect">
              <a:avLst/>
            </a:prstGeom>
            <a:effectLst>
              <a:softEdge rad="12700"/>
            </a:effectLst>
          </p:spPr>
        </p:pic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9182" y="2217410"/>
              <a:ext cx="2952328" cy="1375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2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713" y="4881706"/>
              <a:ext cx="1784350" cy="1317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7" name="ZoneTexte 6"/>
            <p:cNvSpPr txBox="1"/>
            <p:nvPr/>
          </p:nvSpPr>
          <p:spPr>
            <a:xfrm>
              <a:off x="11430" y="6177850"/>
              <a:ext cx="204029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dirty="0" smtClean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DES ALLIAGES,</a:t>
              </a:r>
            </a:p>
            <a:p>
              <a:pPr algn="ctr"/>
              <a:r>
                <a:rPr lang="fr-FR" sz="800" b="1" dirty="0" smtClean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DES MINERAIS ET DES HOMMES</a:t>
              </a:r>
              <a:r>
                <a:rPr lang="fr-FR" sz="600" b="1" dirty="0" smtClean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.</a:t>
              </a:r>
              <a:endParaRPr lang="en-US" sz="6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016" y="3861048"/>
            <a:ext cx="9107488" cy="188294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FR" sz="4400" b="1" dirty="0" smtClean="0"/>
              <a:t>Synthèse budgétaire du projet SI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FR" sz="4400" b="1" dirty="0" smtClean="0"/>
              <a:t>06/11/2015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sz="2400" b="1" i="1" dirty="0" smtClean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sz="1800" b="1" i="1" dirty="0" smtClean="0">
              <a:solidFill>
                <a:schemeClr val="bg1"/>
              </a:solidFill>
            </a:endParaRPr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4" r="36760" b="61188"/>
          <a:stretch>
            <a:fillRect/>
          </a:stretch>
        </p:blipFill>
        <p:spPr bwMode="auto">
          <a:xfrm>
            <a:off x="7669658" y="5949280"/>
            <a:ext cx="1366838" cy="65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7661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 réunion de validation 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Synthèse des retours suite à la réunion avec Denis :</a:t>
            </a:r>
          </a:p>
          <a:p>
            <a:pPr lvl="1"/>
            <a:r>
              <a:rPr lang="fr-FR" dirty="0"/>
              <a:t>Pas de facturation prestation DSI AD</a:t>
            </a:r>
          </a:p>
          <a:p>
            <a:pPr lvl="1"/>
            <a:r>
              <a:rPr lang="fr-FR" dirty="0"/>
              <a:t>Refacturation prestation DSI Erasteel correspondant au salaire de Nicolas Druel sur budget OPEX ECOTITANIUM</a:t>
            </a:r>
          </a:p>
          <a:p>
            <a:pPr lvl="1"/>
            <a:r>
              <a:rPr lang="fr-FR" dirty="0"/>
              <a:t>Validation des règles concernant PES</a:t>
            </a:r>
          </a:p>
          <a:p>
            <a:pPr lvl="1"/>
            <a:r>
              <a:rPr lang="fr-FR" dirty="0"/>
              <a:t>Budget du lot 4.23 Maintenance à revoir à la baisse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C7CDC-6754-493B-8DC9-1E66CCFD846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09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Règles de valorisation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Valorisation PES :</a:t>
            </a:r>
          </a:p>
          <a:p>
            <a:pPr lvl="1"/>
            <a:r>
              <a:rPr lang="fr-FR" dirty="0" smtClean="0"/>
              <a:t>Utilisation sans transfert de propriété, selon un principe de licence à cout zéro</a:t>
            </a:r>
          </a:p>
          <a:p>
            <a:pPr lvl="1"/>
            <a:r>
              <a:rPr lang="fr-FR" dirty="0" smtClean="0"/>
              <a:t>Mise en place d’un « club métier PES » pour faire converger les demandes métier AD et </a:t>
            </a:r>
            <a:r>
              <a:rPr lang="fr-FR" dirty="0" err="1" smtClean="0"/>
              <a:t>Ecoti</a:t>
            </a:r>
            <a:r>
              <a:rPr lang="fr-FR" dirty="0" smtClean="0"/>
              <a:t> (Hors spécificité four PAM)</a:t>
            </a:r>
          </a:p>
          <a:p>
            <a:pPr lvl="1"/>
            <a:r>
              <a:rPr lang="fr-FR" dirty="0" smtClean="0"/>
              <a:t>Toute évolution demandée dans le cadre du projet est à la charge d’</a:t>
            </a:r>
            <a:r>
              <a:rPr lang="fr-FR" dirty="0" err="1" smtClean="0"/>
              <a:t>Ecoti</a:t>
            </a:r>
            <a:r>
              <a:rPr lang="fr-FR" dirty="0" smtClean="0"/>
              <a:t>. Toute évolution </a:t>
            </a:r>
            <a:r>
              <a:rPr lang="fr-FR" dirty="0" err="1" smtClean="0"/>
              <a:t>Ecoti</a:t>
            </a:r>
            <a:r>
              <a:rPr lang="fr-FR" dirty="0" smtClean="0"/>
              <a:t> est mis à disposition d’AD à cout zéro</a:t>
            </a:r>
          </a:p>
          <a:p>
            <a:pPr lvl="1"/>
            <a:r>
              <a:rPr lang="fr-FR" dirty="0" smtClean="0"/>
              <a:t>La prestation DSI AD pour PES </a:t>
            </a:r>
            <a:r>
              <a:rPr lang="fr-FR" dirty="0" err="1" smtClean="0"/>
              <a:t>Ecoti</a:t>
            </a:r>
            <a:r>
              <a:rPr lang="fr-FR" dirty="0" smtClean="0"/>
              <a:t> fera l’objet d’un contrat de licence. Elle couvre le support, l’hébergement (à valider), l’astreinte de nuit, …   Cette prestation sera activée à la fin de mise en service, en début de stabilisation.  Elle sera valorisée cout réel + 10%</a:t>
            </a:r>
          </a:p>
          <a:p>
            <a:r>
              <a:rPr lang="fr-FR" dirty="0" smtClean="0"/>
              <a:t>Autres éléments de valorisation constitutifs du budget :</a:t>
            </a:r>
          </a:p>
          <a:p>
            <a:pPr lvl="1"/>
            <a:r>
              <a:rPr lang="fr-FR" dirty="0"/>
              <a:t>Cout Externe = Prestataires + Exploitation (Spring </a:t>
            </a:r>
            <a:r>
              <a:rPr lang="fr-FR" dirty="0" smtClean="0"/>
              <a:t>Datacenter + </a:t>
            </a:r>
            <a:r>
              <a:rPr lang="fr-FR" dirty="0" err="1"/>
              <a:t>Oxya</a:t>
            </a:r>
            <a:r>
              <a:rPr lang="fr-FR" dirty="0"/>
              <a:t> + SCC)</a:t>
            </a:r>
          </a:p>
          <a:p>
            <a:pPr lvl="1"/>
            <a:r>
              <a:rPr lang="fr-FR" dirty="0"/>
              <a:t>Charge Interne </a:t>
            </a:r>
            <a:r>
              <a:rPr lang="fr-FR" dirty="0" smtClean="0"/>
              <a:t>(jour) = Métier + DSI </a:t>
            </a:r>
            <a:r>
              <a:rPr lang="fr-FR" dirty="0"/>
              <a:t>Branche (AD + Erasteel</a:t>
            </a:r>
            <a:r>
              <a:rPr lang="fr-FR" dirty="0" smtClean="0"/>
              <a:t>)</a:t>
            </a:r>
            <a:endParaRPr lang="fr-FR" dirty="0"/>
          </a:p>
          <a:p>
            <a:pPr lvl="1"/>
            <a:r>
              <a:rPr lang="fr-FR" dirty="0"/>
              <a:t>Cout Interne = Valorisation </a:t>
            </a:r>
            <a:r>
              <a:rPr lang="fr-FR" dirty="0" smtClean="0"/>
              <a:t>N. Druel car refacturation par Erasteel + 10%</a:t>
            </a:r>
          </a:p>
          <a:p>
            <a:pPr lvl="1"/>
            <a:r>
              <a:rPr lang="fr-FR" dirty="0" smtClean="0"/>
              <a:t>Règle valorisation de la contribution </a:t>
            </a:r>
            <a:r>
              <a:rPr lang="fr-FR" dirty="0"/>
              <a:t>DSI </a:t>
            </a:r>
            <a:r>
              <a:rPr lang="fr-FR" dirty="0" smtClean="0"/>
              <a:t>aux séquences de réalisation + mise en service + stabilisation </a:t>
            </a:r>
            <a:r>
              <a:rPr lang="fr-FR" sz="1500" dirty="0" smtClean="0"/>
              <a:t>(Daniel </a:t>
            </a:r>
            <a:r>
              <a:rPr lang="fr-FR" sz="1500" dirty="0"/>
              <a:t>Meritet) : </a:t>
            </a:r>
          </a:p>
          <a:p>
            <a:pPr lvl="3"/>
            <a:r>
              <a:rPr lang="fr-FR" sz="1500" dirty="0"/>
              <a:t>Cadre = </a:t>
            </a:r>
            <a:r>
              <a:rPr lang="fr-FR" sz="1500" dirty="0" smtClean="0"/>
              <a:t>122863 €/an </a:t>
            </a:r>
            <a:r>
              <a:rPr lang="fr-FR" sz="1500" dirty="0"/>
              <a:t>pour 217 jours </a:t>
            </a:r>
          </a:p>
          <a:p>
            <a:pPr lvl="3"/>
            <a:r>
              <a:rPr lang="fr-FR" sz="1500" dirty="0"/>
              <a:t>ETAM = </a:t>
            </a:r>
            <a:r>
              <a:rPr lang="fr-FR" sz="1500" dirty="0" smtClean="0"/>
              <a:t>51040 €/an  </a:t>
            </a:r>
            <a:r>
              <a:rPr lang="fr-FR" sz="1500" dirty="0"/>
              <a:t>pour 217 jours</a:t>
            </a:r>
          </a:p>
          <a:p>
            <a:pPr lvl="1"/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839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Lot 1 - Budget externe N4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sz="1400" dirty="0" smtClean="0">
                <a:solidFill>
                  <a:schemeClr val="accent6">
                    <a:lumMod val="75000"/>
                  </a:schemeClr>
                </a:solidFill>
              </a:rPr>
              <a:t>Chiffrage à 83% sur réponse appel d’offre</a:t>
            </a:r>
            <a:endParaRPr lang="fr-F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403" y="980728"/>
            <a:ext cx="7666037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414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Lot 1 - Budget </a:t>
            </a:r>
            <a:r>
              <a:rPr lang="fr-FR" dirty="0"/>
              <a:t>externe </a:t>
            </a:r>
            <a:r>
              <a:rPr lang="fr-FR" dirty="0" smtClean="0"/>
              <a:t>N3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sz="1400" dirty="0">
                <a:solidFill>
                  <a:schemeClr val="accent6">
                    <a:lumMod val="75000"/>
                  </a:schemeClr>
                </a:solidFill>
              </a:rPr>
              <a:t>Chiffrage à </a:t>
            </a:r>
            <a:r>
              <a:rPr lang="fr-FR" sz="1400" dirty="0" smtClean="0">
                <a:solidFill>
                  <a:schemeClr val="accent6">
                    <a:lumMod val="75000"/>
                  </a:schemeClr>
                </a:solidFill>
              </a:rPr>
              <a:t>51% </a:t>
            </a:r>
            <a:r>
              <a:rPr lang="fr-FR" sz="1400" dirty="0">
                <a:solidFill>
                  <a:schemeClr val="accent6">
                    <a:lumMod val="75000"/>
                  </a:schemeClr>
                </a:solidFill>
              </a:rPr>
              <a:t>sur réponse appel d’offre</a:t>
            </a:r>
          </a:p>
          <a:p>
            <a:endParaRPr lang="fr-FR" dirty="0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95" y="1196752"/>
            <a:ext cx="8307461" cy="376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414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Lot 2 - Budget externe N3 + N4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213" y="1585913"/>
            <a:ext cx="498157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414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Budget global lot 1 + lot 2 (*)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57200" y="5517232"/>
            <a:ext cx="8229600" cy="6089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200" dirty="0" smtClean="0"/>
              <a:t>(*) Budget CAPEX hors cout de support, maintenance, TMA par prestataire et cout de prestation DSI Branche issu convention</a:t>
            </a:r>
            <a:endParaRPr lang="fr-FR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68760"/>
            <a:ext cx="7195755" cy="3282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414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8727</TotalTime>
  <Words>119</Words>
  <Application>Microsoft Office PowerPoint</Application>
  <PresentationFormat>Affichage à l'écran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1_Thème Office</vt:lpstr>
      <vt:lpstr>Présentation PowerPoint</vt:lpstr>
      <vt:lpstr>CR réunion de validation </vt:lpstr>
      <vt:lpstr>Règles de valorisation</vt:lpstr>
      <vt:lpstr>Lot 1 - Budget externe N4 </vt:lpstr>
      <vt:lpstr>Lot 1 - Budget externe N3</vt:lpstr>
      <vt:lpstr>Lot 2 - Budget externe N3 + N4</vt:lpstr>
      <vt:lpstr>Budget global lot 1 + lot 2 (*)</vt:lpstr>
    </vt:vector>
  </TitlesOfParts>
  <Company>ERAMET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Lot Sap No 1 : Economie Circulaire</dc:title>
  <dc:creator>Florent Gal</dc:creator>
  <cp:lastModifiedBy>Jean Marc Tinturier</cp:lastModifiedBy>
  <cp:revision>398</cp:revision>
  <cp:lastPrinted>2015-11-06T08:54:09Z</cp:lastPrinted>
  <dcterms:created xsi:type="dcterms:W3CDTF">2015-10-02T12:39:13Z</dcterms:created>
  <dcterms:modified xsi:type="dcterms:W3CDTF">2015-11-26T13:56:25Z</dcterms:modified>
</cp:coreProperties>
</file>