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313" r:id="rId5"/>
    <p:sldId id="335" r:id="rId6"/>
    <p:sldId id="403" r:id="rId7"/>
    <p:sldId id="358" r:id="rId8"/>
    <p:sldId id="404" r:id="rId9"/>
    <p:sldId id="411" r:id="rId10"/>
    <p:sldId id="412" r:id="rId11"/>
    <p:sldId id="413" r:id="rId12"/>
    <p:sldId id="414" r:id="rId13"/>
    <p:sldId id="360" r:id="rId14"/>
    <p:sldId id="405" r:id="rId15"/>
    <p:sldId id="406" r:id="rId16"/>
    <p:sldId id="407" r:id="rId17"/>
    <p:sldId id="408" r:id="rId18"/>
    <p:sldId id="390" r:id="rId19"/>
    <p:sldId id="338" r:id="rId20"/>
    <p:sldId id="391" r:id="rId21"/>
    <p:sldId id="397" r:id="rId22"/>
    <p:sldId id="409" r:id="rId23"/>
    <p:sldId id="392" r:id="rId24"/>
    <p:sldId id="394" r:id="rId25"/>
    <p:sldId id="400" r:id="rId26"/>
    <p:sldId id="401" r:id="rId27"/>
    <p:sldId id="393" r:id="rId28"/>
    <p:sldId id="410" r:id="rId29"/>
    <p:sldId id="399" r:id="rId30"/>
    <p:sldId id="349" r:id="rId31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eu Bouillaud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100" d="100"/>
          <a:sy n="100" d="100"/>
        </p:scale>
        <p:origin x="-750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72452844615689"/>
          <c:y val="0.25027002324405129"/>
          <c:w val="0.54160691040383735"/>
          <c:h val="0.690018758521802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Tests réalisés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Feuil1!$A$2:$A$17</c:f>
              <c:strCache>
                <c:ptCount val="16"/>
                <c:pt idx="0">
                  <c:v>Interfaces montantes SAP</c:v>
                </c:pt>
                <c:pt idx="1">
                  <c:v>Interfaces descendantes SAP</c:v>
                </c:pt>
                <c:pt idx="2">
                  <c:v>Interfaces montantes PES</c:v>
                </c:pt>
                <c:pt idx="3">
                  <c:v>Interfaces descendantes PES</c:v>
                </c:pt>
                <c:pt idx="4">
                  <c:v>Passerelle SYNC base de données</c:v>
                </c:pt>
                <c:pt idx="5">
                  <c:v>Normes de visée</c:v>
                </c:pt>
                <c:pt idx="6">
                  <c:v>Planning de préparation</c:v>
                </c:pt>
                <c:pt idx="7">
                  <c:v>UPB</c:v>
                </c:pt>
                <c:pt idx="8">
                  <c:v>LPM</c:v>
                </c:pt>
                <c:pt idx="9">
                  <c:v>PAM</c:v>
                </c:pt>
                <c:pt idx="10">
                  <c:v>VAR</c:v>
                </c:pt>
                <c:pt idx="11">
                  <c:v>SCIE</c:v>
                </c:pt>
                <c:pt idx="12">
                  <c:v>ALAISEUSE</c:v>
                </c:pt>
                <c:pt idx="13">
                  <c:v>ACCEPTATION</c:v>
                </c:pt>
                <c:pt idx="14">
                  <c:v>Gestion d'ofs ajouts d'opérations, …</c:v>
                </c:pt>
                <c:pt idx="15">
                  <c:v>Lien LIMS</c:v>
                </c:pt>
              </c:strCache>
            </c:strRef>
          </c:cat>
          <c:val>
            <c:numRef>
              <c:f>Feuil1!$B$2:$B$17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1</c:v>
                </c:pt>
                <c:pt idx="6">
                  <c:v>0.9</c:v>
                </c:pt>
                <c:pt idx="7">
                  <c:v>0.75</c:v>
                </c:pt>
                <c:pt idx="8">
                  <c:v>0.65</c:v>
                </c:pt>
                <c:pt idx="9">
                  <c:v>0.85</c:v>
                </c:pt>
                <c:pt idx="10">
                  <c:v>0.5</c:v>
                </c:pt>
                <c:pt idx="11">
                  <c:v>0</c:v>
                </c:pt>
                <c:pt idx="12">
                  <c:v>0</c:v>
                </c:pt>
                <c:pt idx="13">
                  <c:v>0.1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Reste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cat>
            <c:strRef>
              <c:f>Feuil1!$A$2:$A$17</c:f>
              <c:strCache>
                <c:ptCount val="16"/>
                <c:pt idx="0">
                  <c:v>Interfaces montantes SAP</c:v>
                </c:pt>
                <c:pt idx="1">
                  <c:v>Interfaces descendantes SAP</c:v>
                </c:pt>
                <c:pt idx="2">
                  <c:v>Interfaces montantes PES</c:v>
                </c:pt>
                <c:pt idx="3">
                  <c:v>Interfaces descendantes PES</c:v>
                </c:pt>
                <c:pt idx="4">
                  <c:v>Passerelle SYNC base de données</c:v>
                </c:pt>
                <c:pt idx="5">
                  <c:v>Normes de visée</c:v>
                </c:pt>
                <c:pt idx="6">
                  <c:v>Planning de préparation</c:v>
                </c:pt>
                <c:pt idx="7">
                  <c:v>UPB</c:v>
                </c:pt>
                <c:pt idx="8">
                  <c:v>LPM</c:v>
                </c:pt>
                <c:pt idx="9">
                  <c:v>PAM</c:v>
                </c:pt>
                <c:pt idx="10">
                  <c:v>VAR</c:v>
                </c:pt>
                <c:pt idx="11">
                  <c:v>SCIE</c:v>
                </c:pt>
                <c:pt idx="12">
                  <c:v>ALAISEUSE</c:v>
                </c:pt>
                <c:pt idx="13">
                  <c:v>ACCEPTATION</c:v>
                </c:pt>
                <c:pt idx="14">
                  <c:v>Gestion d'ofs ajouts d'opérations, …</c:v>
                </c:pt>
                <c:pt idx="15">
                  <c:v>Lien LIMS</c:v>
                </c:pt>
              </c:strCache>
            </c:strRef>
          </c:cat>
          <c:val>
            <c:numRef>
              <c:f>Feuil1!$C$2:$C$17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0.30000000000000004</c:v>
                </c:pt>
                <c:pt idx="5">
                  <c:v>0</c:v>
                </c:pt>
                <c:pt idx="6">
                  <c:v>9.9999999999999978E-2</c:v>
                </c:pt>
                <c:pt idx="7">
                  <c:v>0.25</c:v>
                </c:pt>
                <c:pt idx="8">
                  <c:v>0.35</c:v>
                </c:pt>
                <c:pt idx="9">
                  <c:v>0.15000000000000002</c:v>
                </c:pt>
                <c:pt idx="10">
                  <c:v>0.5</c:v>
                </c:pt>
                <c:pt idx="11">
                  <c:v>1</c:v>
                </c:pt>
                <c:pt idx="12">
                  <c:v>1</c:v>
                </c:pt>
                <c:pt idx="13">
                  <c:v>0.9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31467776"/>
        <c:axId val="31468928"/>
      </c:barChart>
      <c:catAx>
        <c:axId val="31467776"/>
        <c:scaling>
          <c:orientation val="minMax"/>
        </c:scaling>
        <c:delete val="0"/>
        <c:axPos val="l"/>
        <c:majorTickMark val="out"/>
        <c:minorTickMark val="none"/>
        <c:tickLblPos val="nextTo"/>
        <c:crossAx val="31468928"/>
        <c:crosses val="autoZero"/>
        <c:auto val="1"/>
        <c:lblAlgn val="ctr"/>
        <c:lblOffset val="100"/>
        <c:noMultiLvlLbl val="0"/>
      </c:catAx>
      <c:valAx>
        <c:axId val="31468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467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35FC-1FB5-4CE6-B1EB-EF9A9E9843A5}" type="datetimeFigureOut">
              <a:rPr lang="fr-FR" smtClean="0"/>
              <a:t>12/07/2016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179" y="4560302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91B2-2F6E-4470-9436-41A3DF589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6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91B2-2F6E-4470-9436-41A3DF5891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9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91B2-2F6E-4470-9436-41A3DF5891E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mediaire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717032"/>
            <a:ext cx="7772400" cy="1470025"/>
          </a:xfrm>
        </p:spPr>
        <p:txBody>
          <a:bodyPr/>
          <a:lstStyle>
            <a:lvl1pPr>
              <a:defRPr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0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E822-A002-47F3-9B71-4A1CDFA872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3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E822-A002-47F3-9B71-4A1CDFA872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 userDrawn="1"/>
        </p:nvSpPr>
        <p:spPr bwMode="auto">
          <a:xfrm>
            <a:off x="107950" y="998538"/>
            <a:ext cx="8970963" cy="4446587"/>
          </a:xfrm>
          <a:prstGeom prst="chevron">
            <a:avLst>
              <a:gd name="adj" fmla="val 12693"/>
            </a:avLst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7626350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Comité de pilotage de clôture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328738" y="1017588"/>
            <a:ext cx="214312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Mandat de projet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1576388" y="1004888"/>
            <a:ext cx="120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Cadrage projet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(Initialiser)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203575" y="100488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Réalisation des produits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(Analyse / Développement / Recette)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6300788" y="10064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Stabilisation du SI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(Démarrage)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935288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 DAE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6019800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 Mise en production</a:t>
            </a:r>
          </a:p>
        </p:txBody>
      </p:sp>
      <p:sp>
        <p:nvSpPr>
          <p:cNvPr id="15" name="AutoShape 13"/>
          <p:cNvSpPr>
            <a:spLocks noChangeArrowheads="1"/>
          </p:cNvSpPr>
          <p:nvPr userDrawn="1"/>
        </p:nvSpPr>
        <p:spPr bwMode="auto">
          <a:xfrm>
            <a:off x="1158875" y="5229225"/>
            <a:ext cx="460375" cy="503238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DAE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cadrage</a:t>
            </a:r>
          </a:p>
        </p:txBody>
      </p:sp>
      <p:sp>
        <p:nvSpPr>
          <p:cNvPr id="16" name="AutoShape 15"/>
          <p:cNvSpPr>
            <a:spLocks noChangeArrowheads="1"/>
          </p:cNvSpPr>
          <p:nvPr userDrawn="1"/>
        </p:nvSpPr>
        <p:spPr bwMode="auto">
          <a:xfrm>
            <a:off x="80963" y="5230813"/>
            <a:ext cx="458787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Mandat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de projet</a:t>
            </a:r>
          </a:p>
        </p:txBody>
      </p:sp>
      <p:sp>
        <p:nvSpPr>
          <p:cNvPr id="17" name="AutoShape 16"/>
          <p:cNvSpPr>
            <a:spLocks noChangeArrowheads="1"/>
          </p:cNvSpPr>
          <p:nvPr userDrawn="1"/>
        </p:nvSpPr>
        <p:spPr bwMode="auto">
          <a:xfrm>
            <a:off x="2773363" y="5230813"/>
            <a:ext cx="503237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DAE/DIP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Projet</a:t>
            </a:r>
          </a:p>
        </p:txBody>
      </p:sp>
      <p:sp>
        <p:nvSpPr>
          <p:cNvPr id="18" name="AutoShape 17"/>
          <p:cNvSpPr>
            <a:spLocks noChangeArrowheads="1"/>
          </p:cNvSpPr>
          <p:nvPr userDrawn="1"/>
        </p:nvSpPr>
        <p:spPr bwMode="auto">
          <a:xfrm>
            <a:off x="5867400" y="5230813"/>
            <a:ext cx="512763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PV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recette</a:t>
            </a:r>
          </a:p>
        </p:txBody>
      </p:sp>
      <p:sp>
        <p:nvSpPr>
          <p:cNvPr id="19" name="AutoShape 18"/>
          <p:cNvSpPr>
            <a:spLocks noChangeArrowheads="1"/>
          </p:cNvSpPr>
          <p:nvPr userDrawn="1"/>
        </p:nvSpPr>
        <p:spPr bwMode="auto">
          <a:xfrm>
            <a:off x="7451725" y="5230813"/>
            <a:ext cx="534988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Rapport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fin projet</a:t>
            </a:r>
          </a:p>
        </p:txBody>
      </p:sp>
      <p:sp>
        <p:nvSpPr>
          <p:cNvPr id="20" name="Text Box 41"/>
          <p:cNvSpPr txBox="1">
            <a:spLocks noChangeArrowheads="1"/>
          </p:cNvSpPr>
          <p:nvPr userDrawn="1"/>
        </p:nvSpPr>
        <p:spPr bwMode="auto">
          <a:xfrm>
            <a:off x="7947025" y="1006475"/>
            <a:ext cx="58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smtClean="0">
                <a:solidFill>
                  <a:prstClr val="black"/>
                </a:solidFill>
              </a:rPr>
              <a:t>Clôturé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908400"/>
              </p:ext>
            </p:extLst>
          </p:nvPr>
        </p:nvGraphicFramePr>
        <p:xfrm>
          <a:off x="611188" y="5949950"/>
          <a:ext cx="8208962" cy="460375"/>
        </p:xfrm>
        <a:graphic>
          <a:graphicData uri="http://schemas.openxmlformats.org/drawingml/2006/table">
            <a:tbl>
              <a:tblPr/>
              <a:tblGrid>
                <a:gridCol w="576262"/>
                <a:gridCol w="792163"/>
                <a:gridCol w="792162"/>
                <a:gridCol w="1079500"/>
                <a:gridCol w="720725"/>
                <a:gridCol w="1150938"/>
                <a:gridCol w="865187"/>
                <a:gridCol w="719138"/>
                <a:gridCol w="1512887"/>
              </a:tblGrid>
              <a:tr h="209337"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STATUT GLOBAL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TENDANCE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de projet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03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Bon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Moyen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Mauvais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En amélioration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Neutre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En dégradation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Projet majeur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Evolution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Transverse A&amp;D / Alliages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95"/>
          <p:cNvSpPr txBox="1">
            <a:spLocks noChangeArrowheads="1"/>
          </p:cNvSpPr>
          <p:nvPr userDrawn="1"/>
        </p:nvSpPr>
        <p:spPr bwMode="auto">
          <a:xfrm>
            <a:off x="71438" y="1004888"/>
            <a:ext cx="12858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Elaboration projet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(Elaborer)</a:t>
            </a:r>
          </a:p>
        </p:txBody>
      </p:sp>
      <p:pic>
        <p:nvPicPr>
          <p:cNvPr id="23" name="Picture 1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169025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6170613"/>
            <a:ext cx="2333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63"/>
          <p:cNvSpPr>
            <a:spLocks noChangeArrowheads="1"/>
          </p:cNvSpPr>
          <p:nvPr userDrawn="1"/>
        </p:nvSpPr>
        <p:spPr bwMode="auto">
          <a:xfrm rot="-2700000">
            <a:off x="2814638" y="6208713"/>
            <a:ext cx="250825" cy="149225"/>
          </a:xfrm>
          <a:prstGeom prst="rightArrow">
            <a:avLst>
              <a:gd name="adj1" fmla="val 49685"/>
              <a:gd name="adj2" fmla="val 75475"/>
            </a:avLst>
          </a:prstGeom>
          <a:solidFill>
            <a:srgbClr val="00FF00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pic>
        <p:nvPicPr>
          <p:cNvPr id="26" name="Picture 15" descr="icones_0109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6159500"/>
            <a:ext cx="2428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65"/>
          <p:cNvSpPr>
            <a:spLocks noChangeArrowheads="1"/>
          </p:cNvSpPr>
          <p:nvPr userDrawn="1"/>
        </p:nvSpPr>
        <p:spPr bwMode="auto">
          <a:xfrm>
            <a:off x="3922713" y="6188075"/>
            <a:ext cx="188912" cy="193675"/>
          </a:xfrm>
          <a:prstGeom prst="rightArrow">
            <a:avLst>
              <a:gd name="adj1" fmla="val 49685"/>
              <a:gd name="adj2" fmla="val 44903"/>
            </a:avLst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8" name="AutoShape 166"/>
          <p:cNvSpPr>
            <a:spLocks noChangeArrowheads="1"/>
          </p:cNvSpPr>
          <p:nvPr userDrawn="1"/>
        </p:nvSpPr>
        <p:spPr bwMode="auto">
          <a:xfrm rot="2700000">
            <a:off x="4628357" y="6190456"/>
            <a:ext cx="228600" cy="198437"/>
          </a:xfrm>
          <a:prstGeom prst="rightArrow">
            <a:avLst>
              <a:gd name="adj1" fmla="val 49685"/>
              <a:gd name="adj2" fmla="val 51728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9" name="Text Box 167"/>
          <p:cNvSpPr txBox="1">
            <a:spLocks noChangeArrowheads="1"/>
          </p:cNvSpPr>
          <p:nvPr userDrawn="1"/>
        </p:nvSpPr>
        <p:spPr bwMode="auto">
          <a:xfrm>
            <a:off x="5762625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000099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30" name="Text Box 168"/>
          <p:cNvSpPr txBox="1">
            <a:spLocks noChangeArrowheads="1"/>
          </p:cNvSpPr>
          <p:nvPr userDrawn="1"/>
        </p:nvSpPr>
        <p:spPr bwMode="auto">
          <a:xfrm>
            <a:off x="6635750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008000"/>
                </a:solidFill>
                <a:latin typeface="Arial Black" pitchFamily="34" charset="0"/>
              </a:rPr>
              <a:t>E</a:t>
            </a:r>
          </a:p>
        </p:txBody>
      </p:sp>
      <p:sp>
        <p:nvSpPr>
          <p:cNvPr id="31" name="Text Box 169"/>
          <p:cNvSpPr txBox="1">
            <a:spLocks noChangeArrowheads="1"/>
          </p:cNvSpPr>
          <p:nvPr userDrawn="1"/>
        </p:nvSpPr>
        <p:spPr bwMode="auto">
          <a:xfrm>
            <a:off x="7370763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996633"/>
                </a:solidFill>
                <a:latin typeface="Arial Black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771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702A-3501-4D76-84AF-4EEC5A495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7CDC-6754-493B-8DC9-1E66CCFD8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9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lliages d'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0" y="1"/>
            <a:ext cx="9144000" cy="7647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8063" cy="68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6590" y="1050452"/>
            <a:ext cx="7909710" cy="4936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>
              <a:buFontTx/>
              <a:buNone/>
              <a:defRPr lang="fr-FR" sz="1800" b="0" cap="all" baseline="0" dirty="0" smtClean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Clr>
                <a:schemeClr val="accent1"/>
              </a:buClr>
              <a:buSzPct val="120000"/>
              <a:buFontTx/>
              <a:buNone/>
              <a:defRPr lang="fr-FR" sz="1800" b="0" cap="all" baseline="0" dirty="0" smtClean="0">
                <a:solidFill>
                  <a:schemeClr val="tx1"/>
                </a:solidFill>
                <a:latin typeface="+mn-lt"/>
              </a:defRPr>
            </a:lvl2pPr>
            <a:lvl3pPr marL="0" indent="0" algn="l">
              <a:buClr>
                <a:schemeClr val="accent1"/>
              </a:buClr>
              <a:buFontTx/>
              <a:buNone/>
              <a:defRPr lang="fr-FR" sz="1600" b="1" cap="all" baseline="0" dirty="0" smtClean="0">
                <a:solidFill>
                  <a:schemeClr val="tx1"/>
                </a:solidFill>
              </a:defRPr>
            </a:lvl3pPr>
            <a:lvl4pPr marL="0" indent="0" algn="l">
              <a:buClr>
                <a:schemeClr val="accent1"/>
              </a:buClr>
              <a:buFontTx/>
              <a:buNone/>
              <a:defRPr lang="fr-FR" sz="1400" b="1" cap="all" baseline="0" dirty="0" smtClean="0">
                <a:solidFill>
                  <a:schemeClr val="tx1"/>
                </a:solidFill>
              </a:defRPr>
            </a:lvl4pPr>
            <a:lvl5pPr marL="0" indent="0" algn="l">
              <a:buClr>
                <a:schemeClr val="accent1"/>
              </a:buClr>
              <a:buFontTx/>
              <a:buNone/>
              <a:defRPr lang="fr-FR" sz="1400" b="1" cap="all" baseline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85000"/>
              </a:lnSpc>
            </a:pPr>
            <a:r>
              <a:rPr lang="fr-FR" dirty="0" smtClean="0"/>
              <a:t>Modifiez les styles du texte du masque</a:t>
            </a:r>
          </a:p>
          <a:p>
            <a:pPr lvl="1">
              <a:lnSpc>
                <a:spcPct val="85000"/>
              </a:lnSpc>
            </a:pPr>
            <a:r>
              <a:rPr lang="fr-FR" dirty="0" smtClean="0"/>
              <a:t>Deuxième niveau</a:t>
            </a:r>
          </a:p>
          <a:p>
            <a:pPr lvl="2">
              <a:lnSpc>
                <a:spcPct val="85000"/>
              </a:lnSpc>
            </a:pPr>
            <a:r>
              <a:rPr lang="fr-FR" dirty="0" smtClean="0"/>
              <a:t>Troisième niveau</a:t>
            </a:r>
          </a:p>
          <a:p>
            <a:pPr lvl="3">
              <a:lnSpc>
                <a:spcPct val="85000"/>
              </a:lnSpc>
            </a:pPr>
            <a:r>
              <a:rPr lang="fr-FR" dirty="0" smtClean="0"/>
              <a:t>Quatrième niveau</a:t>
            </a:r>
          </a:p>
          <a:p>
            <a:pPr lvl="4">
              <a:lnSpc>
                <a:spcPct val="85000"/>
              </a:lnSpc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6" name="Picture 2" descr="C:\Users\rpaolozzi\Pictures\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68" y="125651"/>
            <a:ext cx="677046" cy="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 userDrawn="1"/>
        </p:nvGrpSpPr>
        <p:grpSpPr bwMode="gray">
          <a:xfrm>
            <a:off x="-1" y="6189784"/>
            <a:ext cx="7530355" cy="668216"/>
            <a:chOff x="-1" y="6189784"/>
            <a:chExt cx="7530355" cy="668216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-1" y="6189785"/>
              <a:ext cx="7522235" cy="66821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riangle rectangle 22"/>
            <p:cNvSpPr/>
            <p:nvPr userDrawn="1"/>
          </p:nvSpPr>
          <p:spPr bwMode="gray">
            <a:xfrm flipH="1">
              <a:off x="6862139" y="6189784"/>
              <a:ext cx="668215" cy="668215"/>
            </a:xfrm>
            <a:prstGeom prst="rt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794" y="63692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282" y="6369289"/>
            <a:ext cx="45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42CEC2-8386-4966-953D-B70FC742D29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7" name="Picture 14" descr="Des alliages des minerais et des hommes - logo eramet_f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40605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45522" y="126127"/>
            <a:ext cx="7674628" cy="638576"/>
          </a:xfrm>
        </p:spPr>
        <p:txBody>
          <a:bodyPr tIns="0" bIns="0" anchor="ctr">
            <a:normAutofit/>
          </a:bodyPr>
          <a:lstStyle>
            <a:lvl1pPr>
              <a:lnSpc>
                <a:spcPct val="85000"/>
              </a:lnSpc>
              <a:defRPr sz="2400" b="1" cap="all" baseline="0"/>
            </a:lvl1pPr>
          </a:lstStyle>
          <a:p>
            <a:r>
              <a:rPr lang="fr-FR" dirty="0" smtClean="0"/>
              <a:t>Modifiez le </a:t>
            </a:r>
            <a:br>
              <a:rPr lang="fr-FR" dirty="0" smtClean="0"/>
            </a:br>
            <a:r>
              <a:rPr lang="fr-FR" dirty="0" smtClean="0"/>
              <a:t>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80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33A5-192C-4AD0-8854-531B6153A1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../03%20-%20Management%20du%20projet/05%20-%20Budget/ECOTI%20Budget%20et%20r&#233;alis&#233;%20V5_4.xls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36512" y="305371"/>
            <a:ext cx="9071992" cy="2688221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7" t="1616" r="23333" b="9045"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1" r="49271" b="35279"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36512" y="2420888"/>
            <a:ext cx="9071992" cy="4298994"/>
            <a:chOff x="11430" y="2217410"/>
            <a:chExt cx="9144000" cy="429899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" y="3005941"/>
              <a:ext cx="9144000" cy="3493622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182" y="2217410"/>
              <a:ext cx="2952328" cy="1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4881706"/>
              <a:ext cx="1784350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1430" y="6177850"/>
              <a:ext cx="2040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DES ALLIAGES,</a:t>
              </a:r>
            </a:p>
            <a:p>
              <a:pPr algn="ctr"/>
              <a:r>
                <a:rPr lang="fr-FR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DES MINERAIS ET DES HOMMES</a:t>
              </a:r>
              <a:r>
                <a:rPr lang="fr-FR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16" y="3861048"/>
            <a:ext cx="9107488" cy="1882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3500" b="1" dirty="0" smtClean="0"/>
              <a:t>COPIL SI </a:t>
            </a:r>
            <a:r>
              <a:rPr lang="fr-FR" sz="3500" b="1" dirty="0" err="1" smtClean="0"/>
              <a:t>Ecotitanium</a:t>
            </a:r>
            <a:endParaRPr lang="fr-FR" sz="3500" b="1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3500" b="1" dirty="0" smtClean="0"/>
              <a:t>12/07/2016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r="36760" b="61188"/>
          <a:stretch>
            <a:fillRect/>
          </a:stretch>
        </p:blipFill>
        <p:spPr bwMode="auto">
          <a:xfrm>
            <a:off x="7669658" y="5949280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MES Pilotage des installation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10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1373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</a:t>
            </a:r>
            <a:r>
              <a:rPr lang="fr-FR" dirty="0"/>
              <a:t>Avancement Meta2I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11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920692"/>
            <a:ext cx="4896544" cy="22856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11312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Bilan Global :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764043"/>
            <a:ext cx="2512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Charge META Juin</a:t>
            </a:r>
          </a:p>
          <a:p>
            <a:r>
              <a:rPr lang="fr-FR" dirty="0" smtClean="0"/>
              <a:t>4 personnes sur le projet</a:t>
            </a:r>
            <a:endParaRPr lang="fr-FR" dirty="0"/>
          </a:p>
        </p:txBody>
      </p:sp>
      <p:graphicFrame>
        <p:nvGraphicFramePr>
          <p:cNvPr id="9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62423"/>
              </p:ext>
            </p:extLst>
          </p:nvPr>
        </p:nvGraphicFramePr>
        <p:xfrm>
          <a:off x="1374158" y="2432390"/>
          <a:ext cx="7625806" cy="361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724010" y="3429000"/>
            <a:ext cx="7168470" cy="1548172"/>
          </a:xfrm>
          <a:prstGeom prst="rect">
            <a:avLst/>
          </a:prstGeom>
          <a:solidFill>
            <a:schemeClr val="tx2">
              <a:lumMod val="75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Sécurisation recette métier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3356992"/>
            <a:ext cx="8403611" cy="2664297"/>
          </a:xfrm>
        </p:spPr>
        <p:txBody>
          <a:bodyPr/>
          <a:lstStyle/>
          <a:p>
            <a:r>
              <a:rPr lang="fr-FR" dirty="0"/>
              <a:t>Plan d’action</a:t>
            </a:r>
          </a:p>
          <a:p>
            <a:pPr marL="457200" lvl="1" indent="0">
              <a:buNone/>
            </a:pPr>
            <a:r>
              <a:rPr lang="fr-FR" dirty="0"/>
              <a:t> - De S31 à S33 </a:t>
            </a:r>
            <a:r>
              <a:rPr lang="fr-FR" dirty="0" smtClean="0"/>
              <a:t>J-L </a:t>
            </a:r>
            <a:r>
              <a:rPr lang="fr-FR" dirty="0"/>
              <a:t>Boyer assure  le support technique de la recette (lancement des imports de </a:t>
            </a:r>
            <a:r>
              <a:rPr lang="fr-FR" dirty="0" smtClean="0"/>
              <a:t>données), et le contact avec META2I </a:t>
            </a:r>
            <a:r>
              <a:rPr lang="fr-FR" dirty="0"/>
              <a:t>pour les problèmes </a:t>
            </a:r>
            <a:r>
              <a:rPr lang="fr-FR" dirty="0" smtClean="0"/>
              <a:t>techniques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- S31 Test conjoint de </a:t>
            </a:r>
            <a:r>
              <a:rPr lang="fr-FR" dirty="0" smtClean="0"/>
              <a:t>C. </a:t>
            </a:r>
            <a:r>
              <a:rPr lang="fr-FR" dirty="0" err="1" smtClean="0"/>
              <a:t>Ceressa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 smtClean="0"/>
              <a:t>C.Ducreux</a:t>
            </a:r>
            <a:r>
              <a:rPr lang="fr-FR" dirty="0" smtClean="0"/>
              <a:t> et formation à </a:t>
            </a:r>
            <a:r>
              <a:rPr lang="fr-FR" dirty="0"/>
              <a:t>l’utilisation du fichier de déclaration des Bugs</a:t>
            </a:r>
          </a:p>
          <a:p>
            <a:pPr marL="457200" lvl="1" indent="0">
              <a:buNone/>
            </a:pPr>
            <a:r>
              <a:rPr lang="fr-FR" dirty="0" smtClean="0"/>
              <a:t>-  </a:t>
            </a:r>
            <a:r>
              <a:rPr lang="fr-FR" dirty="0"/>
              <a:t>S32,S33 </a:t>
            </a:r>
            <a:r>
              <a:rPr lang="fr-FR" dirty="0" err="1" smtClean="0"/>
              <a:t>C.Ducreux</a:t>
            </a:r>
            <a:r>
              <a:rPr lang="fr-FR" dirty="0" smtClean="0"/>
              <a:t> </a:t>
            </a:r>
            <a:r>
              <a:rPr lang="fr-FR" dirty="0"/>
              <a:t>gère la recette et les retours à Meta2I</a:t>
            </a:r>
          </a:p>
          <a:p>
            <a:pPr lvl="1">
              <a:buFontTx/>
              <a:buChar char="-"/>
            </a:pPr>
            <a:r>
              <a:rPr lang="fr-FR" dirty="0" smtClean="0"/>
              <a:t>S33 </a:t>
            </a:r>
            <a:r>
              <a:rPr lang="fr-FR" dirty="0"/>
              <a:t>Jérôme anime le projet (point avec Meta2I sur l’avancement, </a:t>
            </a:r>
            <a:r>
              <a:rPr lang="fr-FR" dirty="0" smtClean="0"/>
              <a:t>…)</a:t>
            </a:r>
          </a:p>
          <a:p>
            <a:pPr lvl="1">
              <a:buFontTx/>
              <a:buChar char="-"/>
            </a:pPr>
            <a:r>
              <a:rPr lang="fr-FR" dirty="0" smtClean="0"/>
              <a:t>S31 et 32 </a:t>
            </a:r>
            <a:r>
              <a:rPr lang="fr-FR" dirty="0" err="1" smtClean="0"/>
              <a:t>D.Blanc</a:t>
            </a:r>
            <a:r>
              <a:rPr lang="fr-FR" dirty="0" smtClean="0"/>
              <a:t> assure le support à la place de </a:t>
            </a:r>
            <a:r>
              <a:rPr lang="fr-FR" dirty="0" err="1" smtClean="0"/>
              <a:t>F.Tonson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72" y="1052736"/>
            <a:ext cx="44100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74272" y="1052737"/>
            <a:ext cx="39376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Objectif </a:t>
            </a:r>
          </a:p>
          <a:p>
            <a:pPr lvl="1"/>
            <a:r>
              <a:rPr lang="fr-FR" dirty="0" smtClean="0"/>
              <a:t>Poursuivre la recette pendant la période des congés</a:t>
            </a:r>
          </a:p>
          <a:p>
            <a:pPr lvl="1"/>
            <a:r>
              <a:rPr lang="fr-FR" dirty="0" smtClean="0"/>
              <a:t> Rendre le métiers autonome pour les tests</a:t>
            </a:r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</a:t>
            </a:r>
            <a:r>
              <a:rPr lang="fr-FR" dirty="0"/>
              <a:t>Avancement </a:t>
            </a:r>
            <a:r>
              <a:rPr lang="fr-FR" dirty="0" err="1" smtClean="0"/>
              <a:t>Lojelis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536" y="1035667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Spécifications métier validation </a:t>
            </a:r>
            <a:r>
              <a:rPr lang="fr-FR" dirty="0" smtClean="0"/>
              <a:t>11/11</a:t>
            </a:r>
            <a:endParaRPr lang="fr-FR" dirty="0"/>
          </a:p>
          <a:p>
            <a:r>
              <a:rPr lang="fr-FR" dirty="0"/>
              <a:t>Spécifications techniques reste </a:t>
            </a:r>
            <a:r>
              <a:rPr lang="fr-FR" dirty="0" smtClean="0"/>
              <a:t>1/3</a:t>
            </a:r>
          </a:p>
          <a:p>
            <a:endParaRPr lang="fr-FR" dirty="0"/>
          </a:p>
          <a:p>
            <a:r>
              <a:rPr lang="fr-FR" b="1" dirty="0" smtClean="0"/>
              <a:t>Retard pris sur la réalisation et la validation des spécifications métier  ( gestion des écarts par rapport au PES )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12995"/>
            <a:ext cx="7671196" cy="36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</a:t>
            </a:r>
            <a:r>
              <a:rPr lang="fr-FR" dirty="0"/>
              <a:t>Avancement </a:t>
            </a:r>
            <a:r>
              <a:rPr lang="fr-FR" dirty="0" err="1" smtClean="0"/>
              <a:t>Lojelis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329"/>
            <a:ext cx="8542536" cy="35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6" y="908720"/>
            <a:ext cx="6705377" cy="371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Pilotage N3 – Planning </a:t>
            </a:r>
            <a:r>
              <a:rPr lang="fr-FR" dirty="0" err="1" smtClean="0"/>
              <a:t>Lojelis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7"/>
            <a:ext cx="8229600" cy="1296144"/>
          </a:xfrm>
        </p:spPr>
        <p:txBody>
          <a:bodyPr/>
          <a:lstStyle/>
          <a:p>
            <a:r>
              <a:rPr lang="fr-FR" dirty="0" smtClean="0"/>
              <a:t>Planning très tendu, consommation des marges libres.</a:t>
            </a:r>
          </a:p>
          <a:p>
            <a:r>
              <a:rPr lang="fr-FR" dirty="0" smtClean="0"/>
              <a:t>Point a réaliser avec </a:t>
            </a:r>
            <a:r>
              <a:rPr lang="fr-FR" dirty="0" err="1" smtClean="0"/>
              <a:t>Lojelis</a:t>
            </a:r>
            <a:r>
              <a:rPr lang="fr-FR" dirty="0" smtClean="0"/>
              <a:t> pour trouver le plan d’action pour sécuriser ce planning.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940152" y="1628800"/>
            <a:ext cx="1152128" cy="2168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Avancement</a:t>
            </a:r>
            <a:r>
              <a:rPr lang="fr-FR" sz="2400" dirty="0"/>
              <a:t> </a:t>
            </a:r>
            <a:r>
              <a:rPr lang="fr-FR" dirty="0"/>
              <a:t>synthèse</a:t>
            </a:r>
            <a:r>
              <a:rPr lang="fr-FR" sz="2400" dirty="0"/>
              <a:t> </a:t>
            </a:r>
            <a:r>
              <a:rPr lang="fr-FR" dirty="0"/>
              <a:t>du </a:t>
            </a:r>
            <a:r>
              <a:rPr lang="fr-FR" dirty="0" smtClean="0"/>
              <a:t>réalisé – Charges DSI A&amp;D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08068" y="827420"/>
            <a:ext cx="20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: juin 2016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5343" y="8274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N4 : Charge prévue jusqu’à  recette (10/2016)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" y="1206865"/>
            <a:ext cx="4620722" cy="22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" y="3573016"/>
            <a:ext cx="4521696" cy="25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66" y="1525764"/>
            <a:ext cx="23526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Avancement</a:t>
            </a:r>
            <a:r>
              <a:rPr lang="fr-FR" sz="2400" dirty="0"/>
              <a:t> </a:t>
            </a:r>
            <a:r>
              <a:rPr lang="fr-FR" dirty="0"/>
              <a:t>synthèse</a:t>
            </a:r>
            <a:r>
              <a:rPr lang="fr-FR" sz="2400" dirty="0"/>
              <a:t> </a:t>
            </a:r>
            <a:r>
              <a:rPr lang="fr-FR" dirty="0"/>
              <a:t>du </a:t>
            </a:r>
            <a:r>
              <a:rPr lang="fr-FR" dirty="0" smtClean="0"/>
              <a:t>réalisé – Charges DSI A&amp;D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42634" y="885443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:  Juin 2016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885443"/>
            <a:ext cx="56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N3 : Charge prévue jusqu’à fin de stabilisation (09/2017)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88554" y="443711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Remontée au nominal de </a:t>
            </a:r>
            <a:r>
              <a:rPr lang="fr-FR" sz="1400" dirty="0" err="1" smtClean="0"/>
              <a:t>M.Bouillaud</a:t>
            </a:r>
            <a:r>
              <a:rPr lang="fr-FR" sz="1400" dirty="0" smtClean="0"/>
              <a:t> et montée en charge de PM Fontaine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6" y="1254775"/>
            <a:ext cx="5447793" cy="267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4" y="1451501"/>
            <a:ext cx="2552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Alertes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9556" y="791006"/>
            <a:ext cx="8462924" cy="554461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N4 :</a:t>
            </a:r>
          </a:p>
          <a:p>
            <a:pPr lvl="1"/>
            <a:r>
              <a:rPr lang="fr-FR" dirty="0" smtClean="0"/>
              <a:t>Négociation en cours avec CSC (divergence de solution / SFD Interfaces stock : manque de recul et d’alertes du consultant SAP Logistique… à argumenter)  </a:t>
            </a:r>
            <a:r>
              <a:rPr lang="fr-FR" dirty="0" smtClean="0">
                <a:sym typeface="Wingdings" panose="05000000000000000000" pitchFamily="2" charset="2"/>
              </a:rPr>
              <a:t> surcoût de 10k€ si CSC refuse la prise en charge du litige.</a:t>
            </a:r>
            <a:endParaRPr lang="fr-FR" dirty="0" smtClean="0"/>
          </a:p>
          <a:p>
            <a:pPr lvl="1"/>
            <a:r>
              <a:rPr lang="fr-FR" dirty="0" smtClean="0"/>
              <a:t>Interface Demande d’analyse SAP -&gt; LIMS : retard de 2 semaines </a:t>
            </a:r>
          </a:p>
          <a:p>
            <a:pPr lvl="2"/>
            <a:r>
              <a:rPr lang="fr-FR" dirty="0" smtClean="0"/>
              <a:t>Délais fin Juillet non tenable </a:t>
            </a:r>
            <a:r>
              <a:rPr lang="fr-FR" dirty="0" smtClean="0">
                <a:sym typeface="Wingdings" panose="05000000000000000000" pitchFamily="2" charset="2"/>
              </a:rPr>
              <a:t> informer CSC de report à début Août.</a:t>
            </a:r>
            <a:endParaRPr lang="fr-FR" dirty="0" smtClean="0"/>
          </a:p>
          <a:p>
            <a:pPr lvl="1"/>
            <a:r>
              <a:rPr lang="fr-FR" dirty="0" err="1"/>
              <a:t>Reporting</a:t>
            </a:r>
            <a:r>
              <a:rPr lang="fr-FR" dirty="0"/>
              <a:t>  Economie circulaire : </a:t>
            </a:r>
          </a:p>
          <a:p>
            <a:pPr lvl="2"/>
            <a:r>
              <a:rPr lang="fr-FR" dirty="0"/>
              <a:t>Etat R3 – rapport suivi économie circulaire </a:t>
            </a:r>
            <a:r>
              <a:rPr lang="fr-FR" dirty="0">
                <a:sym typeface="Wingdings" panose="05000000000000000000" pitchFamily="2" charset="2"/>
              </a:rPr>
              <a:t> prévu livraison Octobre 2016</a:t>
            </a:r>
            <a:endParaRPr lang="fr-FR" dirty="0"/>
          </a:p>
          <a:p>
            <a:pPr lvl="2"/>
            <a:r>
              <a:rPr lang="fr-FR" dirty="0"/>
              <a:t>Etat R1 – rapport financier économie circulaire </a:t>
            </a:r>
            <a:r>
              <a:rPr lang="fr-FR" dirty="0">
                <a:sym typeface="Wingdings" panose="05000000000000000000" pitchFamily="2" charset="2"/>
              </a:rPr>
              <a:t> prévu en 2017 (maîtrise </a:t>
            </a:r>
            <a:r>
              <a:rPr lang="fr-FR" dirty="0" err="1" smtClean="0">
                <a:sym typeface="Wingdings" panose="05000000000000000000" pitchFamily="2" charset="2"/>
              </a:rPr>
              <a:t>Prod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endParaRPr lang="fr-FR" dirty="0"/>
          </a:p>
          <a:p>
            <a:pPr lvl="2"/>
            <a:r>
              <a:rPr lang="fr-FR" dirty="0">
                <a:sym typeface="Wingdings" panose="05000000000000000000" pitchFamily="2" charset="2"/>
              </a:rPr>
              <a:t>Etat R3bis avec suivi des alertes et traitement des écarts  maintien de l’objectif de fin 2016 si validation </a:t>
            </a:r>
            <a:r>
              <a:rPr lang="fr-FR" dirty="0" smtClean="0">
                <a:sym typeface="Wingdings" panose="05000000000000000000" pitchFamily="2" charset="2"/>
              </a:rPr>
              <a:t>du Budget complémentaire à 20k€ (voir slide suivant)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3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3" y="4312500"/>
            <a:ext cx="8964488" cy="12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Alertes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9556" y="791006"/>
            <a:ext cx="8352928" cy="5544616"/>
          </a:xfrm>
        </p:spPr>
        <p:txBody>
          <a:bodyPr>
            <a:norm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N3 : </a:t>
            </a:r>
          </a:p>
          <a:p>
            <a:pPr lvl="1"/>
            <a:r>
              <a:rPr lang="fr-FR" b="0" dirty="0" smtClean="0">
                <a:sym typeface="Wingdings" panose="05000000000000000000" pitchFamily="2" charset="2"/>
              </a:rPr>
              <a:t>Interfaces N3/N4 : divergence avec les spécifications ( redéveloppement de </a:t>
            </a:r>
            <a:r>
              <a:rPr lang="fr-FR" b="0" dirty="0" err="1" smtClean="0">
                <a:sym typeface="Wingdings" panose="05000000000000000000" pitchFamily="2" charset="2"/>
              </a:rPr>
              <a:t>Webservice</a:t>
            </a:r>
            <a:r>
              <a:rPr lang="fr-FR" b="0" dirty="0" smtClean="0">
                <a:sym typeface="Wingdings" panose="05000000000000000000" pitchFamily="2" charset="2"/>
              </a:rPr>
              <a:t> : envoi des mouvements de stock en 1 seul bloc au lieu 2 )</a:t>
            </a:r>
          </a:p>
          <a:p>
            <a:pPr lvl="2"/>
            <a:r>
              <a:rPr lang="fr-FR" dirty="0" smtClean="0"/>
              <a:t>Bilan de charge à réaliser après toutes les livraisons</a:t>
            </a:r>
          </a:p>
          <a:p>
            <a:pPr lvl="2"/>
            <a:r>
              <a:rPr lang="fr-FR" dirty="0" smtClean="0"/>
              <a:t>Méta2i ne peut travailler sur le sujet qu’à partir de S35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Phase de spécification PES plus longue que prévue</a:t>
            </a:r>
            <a:endParaRPr lang="fr-FR" dirty="0">
              <a:sym typeface="Wingdings" panose="05000000000000000000" pitchFamily="2" charset="2"/>
            </a:endParaRPr>
          </a:p>
          <a:p>
            <a:pPr lvl="2"/>
            <a:r>
              <a:rPr lang="fr-FR" dirty="0" smtClean="0"/>
              <a:t>Planning sous contrainte</a:t>
            </a:r>
            <a:endParaRPr lang="fr-FR" dirty="0"/>
          </a:p>
          <a:p>
            <a:pPr lvl="2"/>
            <a:r>
              <a:rPr lang="fr-FR" dirty="0" smtClean="0"/>
              <a:t>Partage avec </a:t>
            </a:r>
            <a:r>
              <a:rPr lang="fr-FR" dirty="0" err="1" smtClean="0"/>
              <a:t>Lojelis</a:t>
            </a:r>
            <a:r>
              <a:rPr lang="fr-FR" dirty="0" smtClean="0"/>
              <a:t> pour trouver des solutions et détendre la contrainte</a:t>
            </a:r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44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23728" y="1484784"/>
            <a:ext cx="5472608" cy="4281339"/>
          </a:xfrm>
        </p:spPr>
        <p:txBody>
          <a:bodyPr>
            <a:normAutofit/>
          </a:bodyPr>
          <a:lstStyle/>
          <a:p>
            <a:r>
              <a:rPr lang="fr-FR" dirty="0" smtClean="0"/>
              <a:t>Avancement synthèse du réalisé Lot 9</a:t>
            </a:r>
          </a:p>
          <a:p>
            <a:r>
              <a:rPr lang="fr-FR" dirty="0" smtClean="0"/>
              <a:t>Avancement</a:t>
            </a:r>
            <a:r>
              <a:rPr lang="fr-FR" sz="1600" dirty="0" smtClean="0"/>
              <a:t> </a:t>
            </a:r>
            <a:r>
              <a:rPr lang="fr-FR" dirty="0" smtClean="0"/>
              <a:t>synthèse</a:t>
            </a:r>
            <a:r>
              <a:rPr lang="fr-FR" sz="1600" dirty="0" smtClean="0"/>
              <a:t> </a:t>
            </a:r>
            <a:r>
              <a:rPr lang="fr-FR" dirty="0" smtClean="0"/>
              <a:t>du réalisé N4/N3</a:t>
            </a:r>
          </a:p>
          <a:p>
            <a:pPr lvl="1"/>
            <a:r>
              <a:rPr lang="fr-FR" dirty="0" smtClean="0"/>
              <a:t>Avancement détaillé</a:t>
            </a:r>
          </a:p>
          <a:p>
            <a:pPr lvl="1"/>
            <a:r>
              <a:rPr lang="fr-FR" dirty="0" smtClean="0"/>
              <a:t>Planning</a:t>
            </a:r>
          </a:p>
          <a:p>
            <a:pPr lvl="1"/>
            <a:r>
              <a:rPr lang="fr-FR" dirty="0"/>
              <a:t>Charges </a:t>
            </a:r>
            <a:r>
              <a:rPr lang="fr-FR" dirty="0" smtClean="0"/>
              <a:t>passées</a:t>
            </a:r>
          </a:p>
          <a:p>
            <a:r>
              <a:rPr lang="fr-FR" dirty="0" smtClean="0"/>
              <a:t>Les Ecarts</a:t>
            </a:r>
          </a:p>
          <a:p>
            <a:r>
              <a:rPr lang="fr-FR" dirty="0" smtClean="0"/>
              <a:t>Les Alertes</a:t>
            </a:r>
          </a:p>
          <a:p>
            <a:r>
              <a:rPr lang="fr-FR" dirty="0" smtClean="0"/>
              <a:t>Les risques</a:t>
            </a:r>
          </a:p>
          <a:p>
            <a:r>
              <a:rPr lang="fr-FR" dirty="0" smtClean="0"/>
              <a:t>Le budget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7CDC-6754-493B-8DC9-1E66CCFD8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d’attention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sz="2000" dirty="0" smtClean="0"/>
              <a:t>N4 :</a:t>
            </a:r>
          </a:p>
          <a:p>
            <a:pPr lvl="1"/>
            <a:r>
              <a:rPr lang="fr-FR" dirty="0" smtClean="0"/>
              <a:t>Lot Droits SAP : délais de réalisation tendu ( 3 semaines entre Août et Septembre ) – livraison Fin Septembre acceptable (</a:t>
            </a:r>
            <a:r>
              <a:rPr lang="fr-FR" dirty="0" err="1" smtClean="0"/>
              <a:t>alpd</a:t>
            </a:r>
            <a:r>
              <a:rPr lang="fr-FR" dirty="0" smtClean="0"/>
              <a:t> Mi-Septembre)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N3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: 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RAS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060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42CEC2-8386-4966-953D-B70FC742D29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Rapport flash - infra </a:t>
            </a:r>
            <a:r>
              <a:rPr lang="fr-FR" sz="2000" dirty="0" err="1" smtClean="0"/>
              <a:t>ecoti</a:t>
            </a:r>
            <a:endParaRPr lang="fr-F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09009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fr-FR" dirty="0" smtClean="0"/>
              <a:t>Analyse de risque du niveau 4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158747" y="5657936"/>
            <a:ext cx="2736303" cy="395770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Dommages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6200000">
            <a:off x="1395092" y="4855262"/>
            <a:ext cx="1176552" cy="35623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Probabilité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-535"/>
          <a:stretch/>
        </p:blipFill>
        <p:spPr bwMode="auto">
          <a:xfrm>
            <a:off x="2158747" y="4047267"/>
            <a:ext cx="3484504" cy="16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8"/>
          <p:cNvSpPr txBox="1">
            <a:spLocks/>
          </p:cNvSpPr>
          <p:nvPr/>
        </p:nvSpPr>
        <p:spPr>
          <a:xfrm>
            <a:off x="5882985" y="4034153"/>
            <a:ext cx="1436805" cy="167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A - Probabilité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Moyenne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B - Dommages/Impacts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Modéré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/>
          </a:p>
        </p:txBody>
      </p:sp>
      <p:sp>
        <p:nvSpPr>
          <p:cNvPr id="14" name="Ellipse 13"/>
          <p:cNvSpPr/>
          <p:nvPr/>
        </p:nvSpPr>
        <p:spPr>
          <a:xfrm>
            <a:off x="3012625" y="4027790"/>
            <a:ext cx="391856" cy="37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R8</a:t>
            </a:r>
            <a:endParaRPr lang="fr-FR" sz="1050" b="1" dirty="0"/>
          </a:p>
        </p:txBody>
      </p:sp>
      <p:sp>
        <p:nvSpPr>
          <p:cNvPr id="15" name="Ellipse 14"/>
          <p:cNvSpPr/>
          <p:nvPr/>
        </p:nvSpPr>
        <p:spPr>
          <a:xfrm>
            <a:off x="3208553" y="4445102"/>
            <a:ext cx="388595" cy="38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R9</a:t>
            </a:r>
            <a:endParaRPr lang="fr-FR" sz="1050" b="1" dirty="0"/>
          </a:p>
        </p:txBody>
      </p:sp>
      <p:sp>
        <p:nvSpPr>
          <p:cNvPr id="16" name="Ellipse 15"/>
          <p:cNvSpPr/>
          <p:nvPr/>
        </p:nvSpPr>
        <p:spPr>
          <a:xfrm>
            <a:off x="3006999" y="4883627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R10</a:t>
            </a:r>
            <a:endParaRPr lang="fr-FR" sz="105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36051"/>
              </p:ext>
            </p:extLst>
          </p:nvPr>
        </p:nvGraphicFramePr>
        <p:xfrm>
          <a:off x="358491" y="642364"/>
          <a:ext cx="8389973" cy="314188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52077"/>
                <a:gridCol w="2771000"/>
                <a:gridCol w="836175"/>
                <a:gridCol w="990361"/>
                <a:gridCol w="957735"/>
                <a:gridCol w="2282625"/>
              </a:tblGrid>
              <a:tr h="441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Cause –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Intitulé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du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Criticité</a:t>
                      </a:r>
                      <a:b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 = A x B</a:t>
                      </a:r>
                      <a:endParaRPr lang="fr-F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 de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réduction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31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Non validation  phase antérieure ‘SFD des </a:t>
                      </a:r>
                      <a:r>
                        <a:rPr lang="fr-FR" sz="1000" u="none" strike="noStrike" dirty="0">
                          <a:effectLst/>
                        </a:rPr>
                        <a:t>interfaces </a:t>
                      </a:r>
                      <a:r>
                        <a:rPr lang="fr-FR" sz="1000" u="none" strike="noStrike" dirty="0" smtClean="0">
                          <a:effectLst/>
                        </a:rPr>
                        <a:t>avec le niveau 3’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impact la phase réal. en cours.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4-Très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8-Haute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N3 s’adapte à la correction du </a:t>
                      </a:r>
                      <a:r>
                        <a:rPr lang="fr-FR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Mvt</a:t>
                      </a:r>
                      <a:r>
                        <a:rPr lang="fr-FR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 (CR du 19/04). </a:t>
                      </a:r>
                      <a:r>
                        <a:rPr lang="fr-FR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N4 confirme le planning</a:t>
                      </a:r>
                      <a:r>
                        <a:rPr lang="fr-FR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livraison des 4 demandes </a:t>
                      </a:r>
                      <a:r>
                        <a:rPr lang="fr-FR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PP03 &amp; PP04 avant fin Août.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R9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50" u="none" strike="noStrike" dirty="0" smtClean="0">
                          <a:effectLst/>
                        </a:rPr>
                        <a:t>Manque </a:t>
                      </a:r>
                      <a:r>
                        <a:rPr lang="fr-FR" sz="1050" u="none" strike="noStrike" dirty="0">
                          <a:effectLst/>
                        </a:rPr>
                        <a:t>vision du fournisseur de collecte et traitement, mode de fonctionnement mal </a:t>
                      </a:r>
                      <a:r>
                        <a:rPr lang="fr-FR" sz="1050" u="none" strike="noStrike" dirty="0" smtClean="0">
                          <a:effectLst/>
                        </a:rPr>
                        <a:t>adapté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3-Forte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6-Moyenne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u="none" strike="noStrike" dirty="0" smtClean="0">
                          <a:effectLst/>
                        </a:rPr>
                        <a:t>Précisions Lot </a:t>
                      </a:r>
                      <a:r>
                        <a:rPr lang="fr-FR" sz="1050" u="none" strike="noStrike" dirty="0">
                          <a:effectLst/>
                        </a:rPr>
                        <a:t>2 </a:t>
                      </a:r>
                      <a:r>
                        <a:rPr lang="fr-FR" sz="1050" u="none" strike="noStrike" baseline="0" dirty="0" smtClean="0">
                          <a:effectLst/>
                        </a:rPr>
                        <a:t>fonctions attendues </a:t>
                      </a:r>
                      <a:r>
                        <a:rPr lang="fr-FR" sz="1050" u="none" strike="noStrike" baseline="0" dirty="0" smtClean="0">
                          <a:effectLst/>
                          <a:sym typeface="Wingdings" panose="05000000000000000000" pitchFamily="2" charset="2"/>
                        </a:rPr>
                        <a:t> à préciser avec Métier et CSC.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Risque </a:t>
                      </a:r>
                      <a:r>
                        <a:rPr lang="fr-FR" sz="1000" u="none" strike="noStrike" dirty="0">
                          <a:effectLst/>
                        </a:rPr>
                        <a:t>d'avoir des problèmes de communication entre les différents  </a:t>
                      </a:r>
                      <a:r>
                        <a:rPr lang="fr-FR" sz="1000" u="none" strike="noStrike" dirty="0" smtClean="0">
                          <a:effectLst/>
                        </a:rPr>
                        <a:t>partenaires CSC, META2I, SAP…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2-Moyenne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4-Moyenne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Meta2i attend l’arbitrage</a:t>
                      </a:r>
                      <a:r>
                        <a:rPr lang="fr-FR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demandes complémentaires (cf. R8).</a:t>
                      </a:r>
                      <a:endParaRPr lang="fr-FR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Perte temporaire ou définitive d'une ressource critique du projet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2-Moyenne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4-Moyenne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Nicolas a passé 8 jours  (80% charge) sur Juin. Yves va être contraint les prochains mois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Manque de temps pour former l’équipe KU </a:t>
                      </a:r>
                      <a:r>
                        <a:rPr lang="fr-FR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EcoTitanium</a:t>
                      </a:r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Août (impact la recette de Septembre).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3-Forte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6-Moyenne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de formation sur le module « QM »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clarifier avec CSC à fin Juillet.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Effet tunnel » sur GTM : tests ECOTI en 09/2016 seulement, risque d’écart par rapport au besoin ? (si spécification pas claire  ou mauvaise compréhension)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3-Forte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3-Fort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9 -Haute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Dossier de test CSC du module GTM à remettre avant 15/08. 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Flèche droite 22"/>
          <p:cNvSpPr/>
          <p:nvPr/>
        </p:nvSpPr>
        <p:spPr>
          <a:xfrm rot="2198457">
            <a:off x="4452396" y="1162243"/>
            <a:ext cx="45151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èche droite 23"/>
          <p:cNvSpPr/>
          <p:nvPr/>
        </p:nvSpPr>
        <p:spPr>
          <a:xfrm>
            <a:off x="4467924" y="2492896"/>
            <a:ext cx="451517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droite 24"/>
          <p:cNvSpPr/>
          <p:nvPr/>
        </p:nvSpPr>
        <p:spPr>
          <a:xfrm rot="1824984">
            <a:off x="4429199" y="2168912"/>
            <a:ext cx="451517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èche droite 25"/>
          <p:cNvSpPr/>
          <p:nvPr/>
        </p:nvSpPr>
        <p:spPr>
          <a:xfrm>
            <a:off x="4432546" y="1838234"/>
            <a:ext cx="451517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3401220" y="4901578"/>
            <a:ext cx="391856" cy="318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 smtClean="0"/>
              <a:t>R13</a:t>
            </a:r>
            <a:endParaRPr lang="fr-FR" sz="1000" b="1" dirty="0"/>
          </a:p>
        </p:txBody>
      </p:sp>
      <p:sp>
        <p:nvSpPr>
          <p:cNvPr id="29" name="Flèche droite 28"/>
          <p:cNvSpPr/>
          <p:nvPr/>
        </p:nvSpPr>
        <p:spPr>
          <a:xfrm rot="16200000">
            <a:off x="2923434" y="4492368"/>
            <a:ext cx="45151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9925" y="2892268"/>
            <a:ext cx="6723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fr-FR" sz="2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574750" y="4445102"/>
            <a:ext cx="402282" cy="38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R16</a:t>
            </a:r>
            <a:endParaRPr lang="fr-FR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4309492" y="3284984"/>
            <a:ext cx="6723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fr-FR" sz="2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114118" y="4445102"/>
            <a:ext cx="402282" cy="38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R17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4276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fr-FR" dirty="0" smtClean="0"/>
              <a:t>Analyse de risque du niveau 4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949368" y="5419954"/>
            <a:ext cx="2736303" cy="395770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Dommages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6200000">
            <a:off x="1185713" y="4617280"/>
            <a:ext cx="1176552" cy="35623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Probabilité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-535"/>
          <a:stretch/>
        </p:blipFill>
        <p:spPr bwMode="auto">
          <a:xfrm>
            <a:off x="1949368" y="3809285"/>
            <a:ext cx="3484504" cy="16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8"/>
          <p:cNvSpPr txBox="1">
            <a:spLocks/>
          </p:cNvSpPr>
          <p:nvPr/>
        </p:nvSpPr>
        <p:spPr>
          <a:xfrm>
            <a:off x="5673606" y="3796171"/>
            <a:ext cx="1436805" cy="167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A - Probabilité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Moyenne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B - Dommages/Impacts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Modéré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/>
          </a:p>
        </p:txBody>
      </p:sp>
      <p:sp>
        <p:nvSpPr>
          <p:cNvPr id="17" name="Ellipse 16"/>
          <p:cNvSpPr/>
          <p:nvPr/>
        </p:nvSpPr>
        <p:spPr>
          <a:xfrm>
            <a:off x="3262858" y="4966329"/>
            <a:ext cx="420328" cy="395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R11</a:t>
            </a:r>
            <a:endParaRPr lang="fr-FR" sz="1050" b="1" dirty="0"/>
          </a:p>
        </p:txBody>
      </p:sp>
      <p:sp>
        <p:nvSpPr>
          <p:cNvPr id="19" name="Ellipse 18"/>
          <p:cNvSpPr/>
          <p:nvPr/>
        </p:nvSpPr>
        <p:spPr>
          <a:xfrm>
            <a:off x="2902818" y="4943789"/>
            <a:ext cx="391856" cy="366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R7</a:t>
            </a:r>
            <a:endParaRPr lang="fr-FR" sz="1050" b="1" dirty="0"/>
          </a:p>
        </p:txBody>
      </p:sp>
      <p:sp>
        <p:nvSpPr>
          <p:cNvPr id="16" name="Ellipse 15"/>
          <p:cNvSpPr/>
          <p:nvPr/>
        </p:nvSpPr>
        <p:spPr>
          <a:xfrm>
            <a:off x="2575585" y="4982205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R10</a:t>
            </a:r>
            <a:endParaRPr lang="fr-FR" sz="1050" b="1" dirty="0"/>
          </a:p>
        </p:txBody>
      </p:sp>
      <p:sp>
        <p:nvSpPr>
          <p:cNvPr id="21" name="Ellipse 20"/>
          <p:cNvSpPr/>
          <p:nvPr/>
        </p:nvSpPr>
        <p:spPr>
          <a:xfrm>
            <a:off x="3118842" y="5199944"/>
            <a:ext cx="44148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R14</a:t>
            </a:r>
            <a:endParaRPr lang="fr-FR" sz="105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83311"/>
              </p:ext>
            </p:extLst>
          </p:nvPr>
        </p:nvGraphicFramePr>
        <p:xfrm>
          <a:off x="358491" y="642364"/>
          <a:ext cx="8389973" cy="229256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52077"/>
                <a:gridCol w="2771000"/>
                <a:gridCol w="836175"/>
                <a:gridCol w="990361"/>
                <a:gridCol w="957735"/>
                <a:gridCol w="2282625"/>
              </a:tblGrid>
              <a:tr h="441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Cause –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Intitulé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du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Criticité</a:t>
                      </a:r>
                      <a:b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 = A x B</a:t>
                      </a:r>
                      <a:endParaRPr lang="fr-F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 de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réduction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Désynchronisation Lot 4.21 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rapports HANABI sur l’économie circulaire (non validation des maquettes et remise en cause de certaines hypothèses)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1-Faible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2 -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Confirmation Rapport R3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pour Octobre.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Planning  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Rapport R1 + Alertes + Ecarts </a:t>
                      </a:r>
                      <a:r>
                        <a:rPr lang="fr-FR" sz="1000" u="none" strike="noStrike" baseline="0" dirty="0" smtClean="0">
                          <a:effectLst/>
                          <a:sym typeface="Wingdings" panose="05000000000000000000" pitchFamily="2" charset="2"/>
                        </a:rPr>
                        <a:t>   à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planifier sur Juillet  avec la Direction </a:t>
                      </a:r>
                      <a:r>
                        <a:rPr lang="fr-FR" sz="1000" u="none" strike="noStrike" baseline="0" dirty="0" err="1" smtClean="0">
                          <a:effectLst/>
                        </a:rPr>
                        <a:t>EcoTi</a:t>
                      </a:r>
                      <a:endParaRPr lang="fr-FR" sz="1000" u="none" strike="noStrike" baseline="0" dirty="0" smtClean="0">
                        <a:effectLst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Risque de déséquilibre d’un lot ou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de retard d’un lot car manque de ressource key user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2 -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dirty="0" smtClean="0"/>
                        <a:t>Délestage de la charge de Claude Ducreux, Intégration de Caroline Marty </a:t>
                      </a:r>
                      <a:r>
                        <a:rPr lang="fr-FR" sz="1000" smtClean="0"/>
                        <a:t>sur SD/MM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effectLst/>
                        </a:rPr>
                        <a:t>Fonctionnement par rétro planning par rapport au projet </a:t>
                      </a:r>
                      <a:r>
                        <a:rPr lang="fr-FR" sz="1000" u="none" strike="noStrike" dirty="0" smtClean="0">
                          <a:effectLst/>
                        </a:rPr>
                        <a:t>industriel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fr-FR" sz="1000" u="none" strike="noStrike" dirty="0" smtClean="0">
                          <a:effectLst/>
                        </a:rPr>
                        <a:t>Le N4 doit arriver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en Octobre 2016 en PRD pour être en phase avec le projet Indus.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solde des points ouverts ou écarts  retarde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phase en cours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1-Faible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2 -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06/16 : Plus de points ‘ouverts ‘ sur le chemin critique de la livraison d’Octobre. 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000" baseline="0" dirty="0" smtClean="0"/>
                        <a:t>Manque de représentation des </a:t>
                      </a:r>
                      <a:r>
                        <a:rPr lang="fr-FR" sz="1000" dirty="0" smtClean="0"/>
                        <a:t>tests réalisés</a:t>
                      </a:r>
                      <a:r>
                        <a:rPr lang="fr-FR" sz="1000" baseline="0" dirty="0" smtClean="0"/>
                        <a:t> avec </a:t>
                      </a:r>
                      <a:r>
                        <a:rPr lang="fr-FR" sz="1000" dirty="0" smtClean="0"/>
                        <a:t>des données simulées N3/ N4 (sans donnée réelle) 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1-Faible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2 -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06/16 : plan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test N3 intègre la recette avec un bouchon et données N2 simulées.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Flèche droite 22"/>
          <p:cNvSpPr/>
          <p:nvPr/>
        </p:nvSpPr>
        <p:spPr>
          <a:xfrm rot="19970499">
            <a:off x="4452396" y="1215884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2748840" y="5199944"/>
            <a:ext cx="3918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 smtClean="0"/>
              <a:t>R12</a:t>
            </a:r>
            <a:endParaRPr lang="fr-FR" sz="1000" b="1" dirty="0"/>
          </a:p>
        </p:txBody>
      </p:sp>
      <p:sp>
        <p:nvSpPr>
          <p:cNvPr id="27" name="Ellipse 26"/>
          <p:cNvSpPr/>
          <p:nvPr/>
        </p:nvSpPr>
        <p:spPr>
          <a:xfrm>
            <a:off x="3462619" y="5224530"/>
            <a:ext cx="441133" cy="375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R15</a:t>
            </a:r>
            <a:endParaRPr lang="fr-FR" sz="1050" b="1" dirty="0"/>
          </a:p>
        </p:txBody>
      </p:sp>
      <p:sp>
        <p:nvSpPr>
          <p:cNvPr id="26" name="Flèche droite 25"/>
          <p:cNvSpPr/>
          <p:nvPr/>
        </p:nvSpPr>
        <p:spPr>
          <a:xfrm rot="19970499">
            <a:off x="4416303" y="2368012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droite 27"/>
          <p:cNvSpPr/>
          <p:nvPr/>
        </p:nvSpPr>
        <p:spPr>
          <a:xfrm rot="19970499">
            <a:off x="4420115" y="2664553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droite 28"/>
          <p:cNvSpPr/>
          <p:nvPr/>
        </p:nvSpPr>
        <p:spPr>
          <a:xfrm rot="5400000">
            <a:off x="3457427" y="4976895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droite 29"/>
          <p:cNvSpPr/>
          <p:nvPr/>
        </p:nvSpPr>
        <p:spPr>
          <a:xfrm rot="5400000">
            <a:off x="3128848" y="4976896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droite 30"/>
          <p:cNvSpPr/>
          <p:nvPr/>
        </p:nvSpPr>
        <p:spPr>
          <a:xfrm rot="5400000">
            <a:off x="2853001" y="4687384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9" y="908720"/>
            <a:ext cx="8136904" cy="330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Analyse de risque du niveau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3269" y="4365104"/>
            <a:ext cx="453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Commentaire : </a:t>
            </a:r>
          </a:p>
          <a:p>
            <a:r>
              <a:rPr lang="fr-FR" dirty="0" smtClean="0"/>
              <a:t>Augmentation du risque lié au PES , lié plus à la complexité de la description des écarts qu’a la méconnaissance du </a:t>
            </a:r>
            <a:r>
              <a:rPr lang="fr-FR" dirty="0" err="1" smtClean="0"/>
              <a:t>process</a:t>
            </a:r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>
            <a:off x="4948943" y="1348071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4953046" y="1766115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5016375" y="2306691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droite 9"/>
          <p:cNvSpPr/>
          <p:nvPr/>
        </p:nvSpPr>
        <p:spPr>
          <a:xfrm>
            <a:off x="4993107" y="2887789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>
            <a:off x="4962469" y="3465004"/>
            <a:ext cx="451517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 rot="19723686">
            <a:off x="5016376" y="3853871"/>
            <a:ext cx="451517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>
            <a:off x="5940152" y="5755820"/>
            <a:ext cx="1795144" cy="284975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Dommages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16200000">
            <a:off x="4781377" y="5009963"/>
            <a:ext cx="1073581" cy="191641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Probabilité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-535"/>
          <a:stretch/>
        </p:blipFill>
        <p:spPr bwMode="auto">
          <a:xfrm>
            <a:off x="5575840" y="4368525"/>
            <a:ext cx="2905055" cy="13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6300192" y="4677942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</a:t>
            </a:r>
            <a:endParaRPr lang="fr-FR" sz="1050" b="1" dirty="0"/>
          </a:p>
        </p:txBody>
      </p:sp>
      <p:sp>
        <p:nvSpPr>
          <p:cNvPr id="19" name="Ellipse 18"/>
          <p:cNvSpPr/>
          <p:nvPr/>
        </p:nvSpPr>
        <p:spPr>
          <a:xfrm>
            <a:off x="6625259" y="4677942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R2</a:t>
            </a:r>
            <a:endParaRPr lang="fr-FR" sz="1050" b="1" dirty="0"/>
          </a:p>
        </p:txBody>
      </p:sp>
      <p:sp>
        <p:nvSpPr>
          <p:cNvPr id="20" name="Ellipse 19"/>
          <p:cNvSpPr/>
          <p:nvPr/>
        </p:nvSpPr>
        <p:spPr>
          <a:xfrm>
            <a:off x="6300192" y="5046243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R3</a:t>
            </a:r>
            <a:endParaRPr lang="fr-FR" sz="1050" b="1" dirty="0"/>
          </a:p>
        </p:txBody>
      </p:sp>
      <p:sp>
        <p:nvSpPr>
          <p:cNvPr id="21" name="Ellipse 20"/>
          <p:cNvSpPr/>
          <p:nvPr/>
        </p:nvSpPr>
        <p:spPr>
          <a:xfrm>
            <a:off x="7884368" y="5366688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R4</a:t>
            </a:r>
            <a:endParaRPr lang="fr-FR" sz="1050" b="1" dirty="0"/>
          </a:p>
        </p:txBody>
      </p:sp>
      <p:sp>
        <p:nvSpPr>
          <p:cNvPr id="22" name="Ellipse 21"/>
          <p:cNvSpPr/>
          <p:nvPr/>
        </p:nvSpPr>
        <p:spPr>
          <a:xfrm>
            <a:off x="7164288" y="5382030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R5</a:t>
            </a:r>
            <a:endParaRPr lang="fr-FR" sz="1050" b="1" dirty="0"/>
          </a:p>
        </p:txBody>
      </p:sp>
      <p:sp>
        <p:nvSpPr>
          <p:cNvPr id="24" name="Ellipse 23"/>
          <p:cNvSpPr/>
          <p:nvPr/>
        </p:nvSpPr>
        <p:spPr>
          <a:xfrm>
            <a:off x="7164288" y="4695228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R6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1975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fr-FR" dirty="0"/>
              <a:t>B</a:t>
            </a:r>
            <a:r>
              <a:rPr lang="fr-FR" dirty="0" smtClean="0"/>
              <a:t>udget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310" y="908720"/>
            <a:ext cx="8596170" cy="51845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montant ‘Budget affecté’ représente 80% du Budget Lot1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  <a:p>
            <a:r>
              <a:rPr lang="fr-FR" sz="1600" dirty="0" smtClean="0"/>
              <a:t>Au global, avec les montants prévus qui ne font pas encore l’objet de commande, l’écart  par rapport au budget correspond à un gain de l’ordre de 19K€. A mettre en balance des montants imprévus sur </a:t>
            </a:r>
            <a:r>
              <a:rPr lang="fr-FR" sz="1600" dirty="0" err="1" smtClean="0"/>
              <a:t>KmPRod</a:t>
            </a:r>
            <a:r>
              <a:rPr lang="fr-FR" sz="1600" dirty="0" smtClean="0"/>
              <a:t> ( 8 K€ encore non confirmé ) et litige CSC ( enjeu global de 20 K€ ) </a:t>
            </a:r>
          </a:p>
          <a:p>
            <a:r>
              <a:rPr lang="fr-FR" sz="1600" dirty="0" smtClean="0"/>
              <a:t>Point à faire sur les montants encore non affectés</a:t>
            </a:r>
            <a:endParaRPr lang="fr-FR" sz="1600" dirty="0"/>
          </a:p>
          <a:p>
            <a:r>
              <a:rPr lang="fr-FR" sz="1400" dirty="0" smtClean="0"/>
              <a:t>Accès du fichier :</a:t>
            </a:r>
            <a:r>
              <a:rPr lang="fr-FR" sz="1400" dirty="0"/>
              <a:t> </a:t>
            </a:r>
            <a:r>
              <a:rPr lang="fr-FR" sz="1400" dirty="0" smtClean="0">
                <a:hlinkClick r:id="rId2" action="ppaction://hlinkfile"/>
              </a:rPr>
              <a:t>..\03 - Management du projet\05 - Budget\ECOTI Budget et réalisé V5_5.xlsx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59"/>
            <a:ext cx="4752528" cy="33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LOT 2</a:t>
            </a: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83264"/>
              </p:ext>
            </p:extLst>
          </p:nvPr>
        </p:nvGraphicFramePr>
        <p:xfrm>
          <a:off x="653097" y="1715294"/>
          <a:ext cx="7837805" cy="3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3660959"/>
                <a:gridCol w="1152128"/>
                <a:gridCol w="2262718"/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Niveau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LOT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BUDGET k€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Suivi</a:t>
                      </a:r>
                      <a:r>
                        <a:rPr lang="en-US" sz="900" dirty="0" smtClean="0">
                          <a:effectLst/>
                        </a:rPr>
                        <a:t> au 08/07/2016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Contingence budget Evolution SAP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      30 000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 </a:t>
                      </a:r>
                      <a:r>
                        <a:rPr lang="en-US" sz="900" dirty="0" err="1" smtClean="0">
                          <a:effectLst/>
                        </a:rPr>
                        <a:t>garder</a:t>
                      </a:r>
                      <a:r>
                        <a:rPr lang="en-US" sz="900" dirty="0" smtClean="0">
                          <a:effectLst/>
                        </a:rPr>
                        <a:t> : </a:t>
                      </a:r>
                      <a:r>
                        <a:rPr lang="en-US" sz="900" dirty="0" err="1" smtClean="0">
                          <a:effectLst/>
                        </a:rPr>
                        <a:t>attente</a:t>
                      </a:r>
                      <a:r>
                        <a:rPr lang="en-US" sz="900" dirty="0" smtClean="0">
                          <a:effectLst/>
                        </a:rPr>
                        <a:t> arbitrage</a:t>
                      </a:r>
                      <a:r>
                        <a:rPr lang="en-US" sz="900" baseline="0" dirty="0" smtClean="0">
                          <a:effectLst/>
                        </a:rPr>
                        <a:t> fin </a:t>
                      </a:r>
                      <a:r>
                        <a:rPr lang="en-US" sz="900" baseline="0" dirty="0" err="1" smtClean="0">
                          <a:effectLst/>
                        </a:rPr>
                        <a:t>Juillet</a:t>
                      </a:r>
                      <a:r>
                        <a:rPr lang="en-US" sz="900" baseline="0" dirty="0" smtClean="0">
                          <a:effectLst/>
                        </a:rPr>
                        <a:t> 16 des </a:t>
                      </a:r>
                      <a:r>
                        <a:rPr lang="en-US" sz="900" baseline="0" dirty="0" err="1" smtClean="0">
                          <a:effectLst/>
                        </a:rPr>
                        <a:t>demandes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complémentaires</a:t>
                      </a:r>
                      <a:r>
                        <a:rPr lang="en-US" sz="900" baseline="0" dirty="0" smtClean="0">
                          <a:effectLst/>
                        </a:rPr>
                        <a:t> et </a:t>
                      </a:r>
                      <a:r>
                        <a:rPr lang="en-US" sz="900" baseline="0" dirty="0" err="1" smtClean="0">
                          <a:effectLst/>
                        </a:rPr>
                        <a:t>conso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partielle</a:t>
                      </a:r>
                      <a:r>
                        <a:rPr lang="en-US" sz="900" baseline="0" dirty="0" smtClean="0">
                          <a:effectLst/>
                        </a:rPr>
                        <a:t> à </a:t>
                      </a:r>
                      <a:r>
                        <a:rPr lang="en-US" sz="900" baseline="0" dirty="0" err="1" smtClean="0">
                          <a:effectLst/>
                        </a:rPr>
                        <a:t>prévoir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sur</a:t>
                      </a:r>
                      <a:r>
                        <a:rPr lang="en-US" sz="900" baseline="0" dirty="0" smtClean="0">
                          <a:effectLst/>
                        </a:rPr>
                        <a:t> Rapport R1.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10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Pré facturation </a:t>
                      </a:r>
                      <a:r>
                        <a:rPr lang="fr-FR" sz="900" dirty="0">
                          <a:effectLst/>
                        </a:rPr>
                        <a:t>des achats de transport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      </a:t>
                      </a:r>
                      <a:r>
                        <a:rPr lang="en-US" sz="900" dirty="0">
                          <a:effectLst/>
                        </a:rPr>
                        <a:t>12 000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Mise en attente fin 2017 pour exprimer le besoin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2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Pré facturation </a:t>
                      </a:r>
                      <a:r>
                        <a:rPr lang="fr-FR" sz="900" dirty="0">
                          <a:effectLst/>
                        </a:rPr>
                        <a:t>des achats de traitement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      </a:t>
                      </a:r>
                      <a:r>
                        <a:rPr lang="en-US" sz="900" dirty="0">
                          <a:effectLst/>
                        </a:rPr>
                        <a:t>34 000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Mise en attente fin 2017 pour exprimer le besoin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Etat HANA BI de suivi de la collecte, du traitement et de la production (R3)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      </a:t>
                      </a:r>
                      <a:r>
                        <a:rPr lang="en-US" sz="900" dirty="0">
                          <a:effectLst/>
                        </a:rPr>
                        <a:t>25 000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Livraison prévue dans Lot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 R3 alerte 5k€ + R3 écarts 15k€ + Améliorations R3 - hors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 Budget Lot </a:t>
                      </a:r>
                      <a:r>
                        <a:rPr lang="fr-FR" sz="900" baseline="0" smtClean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1 </a:t>
                      </a:r>
                      <a:endParaRPr lang="fr-FR" sz="900" baseline="0" dirty="0" smtClean="0">
                        <a:solidFill>
                          <a:schemeClr val="tx1"/>
                        </a:solidFill>
                        <a:effectLst/>
                        <a:sym typeface="Wingdings" panose="05000000000000000000" pitchFamily="2" charset="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 interfaces avec la GED </a:t>
                      </a:r>
                      <a:r>
                        <a:rPr lang="fr-FR" sz="900" dirty="0" smtClean="0">
                          <a:effectLst/>
                        </a:rPr>
                        <a:t>A&amp;D </a:t>
                      </a:r>
                      <a:r>
                        <a:rPr lang="fr-FR" sz="900" dirty="0" err="1" smtClean="0">
                          <a:effectLst/>
                        </a:rPr>
                        <a:t>EverSuite</a:t>
                      </a:r>
                      <a:r>
                        <a:rPr lang="fr-FR" sz="900" dirty="0" smtClean="0">
                          <a:effectLst/>
                        </a:rPr>
                        <a:t> (selon </a:t>
                      </a:r>
                      <a:r>
                        <a:rPr lang="fr-FR" sz="900" dirty="0">
                          <a:effectLst/>
                        </a:rPr>
                        <a:t>projet pilote Alliage)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      </a:t>
                      </a:r>
                      <a:r>
                        <a:rPr lang="en-US" sz="900" dirty="0">
                          <a:effectLst/>
                        </a:rPr>
                        <a:t>24 000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smtClean="0">
                          <a:effectLst/>
                        </a:rPr>
                        <a:t>Pour la gestion documentaire</a:t>
                      </a:r>
                      <a:r>
                        <a:rPr lang="fr-FR" sz="900" baseline="0" dirty="0" smtClean="0">
                          <a:effectLst/>
                        </a:rPr>
                        <a:t> SAP </a:t>
                      </a:r>
                      <a:r>
                        <a:rPr lang="fr-FR" sz="900" baseline="0" dirty="0" smtClean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900" baseline="0" dirty="0" smtClean="0">
                          <a:effectLst/>
                        </a:rPr>
                        <a:t>Solution Content Server dans Lot 1.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smtClean="0">
                          <a:effectLst/>
                        </a:rPr>
                        <a:t>Pour l’interface SAP avec la GED </a:t>
                      </a:r>
                      <a:r>
                        <a:rPr lang="fr-FR" sz="900" dirty="0" err="1" smtClean="0">
                          <a:effectLst/>
                        </a:rPr>
                        <a:t>EverSuite</a:t>
                      </a:r>
                      <a:r>
                        <a:rPr lang="fr-FR" sz="900" dirty="0" smtClean="0">
                          <a:effectLst/>
                        </a:rPr>
                        <a:t>  (Liste </a:t>
                      </a:r>
                      <a:r>
                        <a:rPr lang="fr-FR" sz="900" dirty="0" err="1" smtClean="0">
                          <a:effectLst/>
                        </a:rPr>
                        <a:t>Spec</a:t>
                      </a:r>
                      <a:r>
                        <a:rPr lang="fr-FR" sz="900" dirty="0" smtClean="0">
                          <a:effectLst/>
                        </a:rPr>
                        <a:t>.) </a:t>
                      </a:r>
                      <a:r>
                        <a:rPr lang="fr-FR" sz="900" dirty="0" smtClean="0">
                          <a:effectLst/>
                          <a:sym typeface="Wingdings" panose="05000000000000000000" pitchFamily="2" charset="2"/>
                        </a:rPr>
                        <a:t> prévoir réal  courant </a:t>
                      </a:r>
                      <a:r>
                        <a:rPr lang="fr-FR" sz="900" dirty="0" smtClean="0">
                          <a:effectLst/>
                        </a:rPr>
                        <a:t>2017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Module de travail collaboratif (interface Mobile pour partenaires)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      </a:t>
                      </a:r>
                      <a:r>
                        <a:rPr lang="en-US" sz="900" dirty="0">
                          <a:effectLst/>
                        </a:rPr>
                        <a:t>60 000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Solution Portail via SAP </a:t>
                      </a:r>
                      <a:r>
                        <a:rPr lang="fr-FR" sz="900" dirty="0" smtClean="0">
                          <a:effectLst/>
                          <a:sym typeface="Wingdings" panose="05000000000000000000" pitchFamily="2" charset="2"/>
                        </a:rPr>
                        <a:t> Besoin à définir courant  2017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Contingence budget Evolution MES - KMPROD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        30 000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900" dirty="0" smtClean="0">
                          <a:effectLst/>
                        </a:rPr>
                        <a:t>A </a:t>
                      </a:r>
                      <a:r>
                        <a:rPr lang="en-US" sz="900" dirty="0" err="1" smtClean="0">
                          <a:effectLst/>
                        </a:rPr>
                        <a:t>garder</a:t>
                      </a:r>
                      <a:r>
                        <a:rPr lang="en-US" sz="900" dirty="0" smtClean="0">
                          <a:effectLst/>
                        </a:rPr>
                        <a:t> : </a:t>
                      </a:r>
                      <a:r>
                        <a:rPr lang="en-US" sz="900" dirty="0" err="1" smtClean="0">
                          <a:effectLst/>
                        </a:rPr>
                        <a:t>besoin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selon</a:t>
                      </a:r>
                      <a:r>
                        <a:rPr lang="en-US" sz="900" dirty="0" smtClean="0">
                          <a:effectLst/>
                        </a:rPr>
                        <a:t>  adaptation après </a:t>
                      </a:r>
                      <a:r>
                        <a:rPr lang="en-US" sz="900" dirty="0" err="1" smtClean="0">
                          <a:effectLst/>
                        </a:rPr>
                        <a:t>démarrage</a:t>
                      </a:r>
                      <a:r>
                        <a:rPr lang="en-US" sz="900" dirty="0" smtClean="0">
                          <a:effectLst/>
                        </a:rPr>
                        <a:t> installation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Contingence budget Evolution Pilotages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      30 000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900" dirty="0" smtClean="0">
                          <a:effectLst/>
                        </a:rPr>
                        <a:t>A </a:t>
                      </a:r>
                      <a:r>
                        <a:rPr lang="en-US" sz="900" dirty="0" err="1" smtClean="0">
                          <a:effectLst/>
                        </a:rPr>
                        <a:t>garder</a:t>
                      </a:r>
                      <a:r>
                        <a:rPr lang="en-US" sz="900" dirty="0" smtClean="0">
                          <a:effectLst/>
                        </a:rPr>
                        <a:t> : </a:t>
                      </a:r>
                      <a:r>
                        <a:rPr lang="en-US" sz="900" dirty="0" err="1" smtClean="0">
                          <a:effectLst/>
                        </a:rPr>
                        <a:t>besoin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selon</a:t>
                      </a:r>
                      <a:r>
                        <a:rPr lang="en-US" sz="900" dirty="0" smtClean="0">
                          <a:effectLst/>
                        </a:rPr>
                        <a:t>  adaptation après </a:t>
                      </a:r>
                      <a:r>
                        <a:rPr lang="en-US" sz="900" dirty="0" err="1" smtClean="0">
                          <a:effectLst/>
                        </a:rPr>
                        <a:t>démarrage</a:t>
                      </a:r>
                      <a:r>
                        <a:rPr lang="en-US" sz="900" dirty="0" smtClean="0">
                          <a:effectLst/>
                        </a:rPr>
                        <a:t> installation 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        245 000  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908720"/>
            <a:ext cx="93610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763688" y="911610"/>
            <a:ext cx="38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Consommation Budget prévue en 2017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857" y="1280942"/>
            <a:ext cx="936104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763687" y="1268760"/>
            <a:ext cx="427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Consommation Budget non prévue en 2017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222908" y="5489505"/>
            <a:ext cx="503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Lot 2 à garder : </a:t>
            </a:r>
            <a:r>
              <a:rPr lang="fr-FR" dirty="0" smtClean="0"/>
              <a:t>180k</a:t>
            </a:r>
            <a:r>
              <a:rPr lang="fr-FR" dirty="0" smtClean="0"/>
              <a:t>€ pour l’année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diverses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27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695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SI EcoTitanium / </a:t>
            </a:r>
            <a:r>
              <a:rPr lang="fr-FR" dirty="0" smtClean="0"/>
              <a:t>Avancement global (Lot 9)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880299"/>
            <a:ext cx="2133600" cy="365125"/>
          </a:xfrm>
        </p:spPr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Espace réservé du contenu 5"/>
          <p:cNvSpPr txBox="1">
            <a:spLocks/>
          </p:cNvSpPr>
          <p:nvPr/>
        </p:nvSpPr>
        <p:spPr>
          <a:xfrm>
            <a:off x="176370" y="764704"/>
            <a:ext cx="866012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600" dirty="0"/>
              <a:t>Phase de </a:t>
            </a:r>
            <a:r>
              <a:rPr lang="fr-FR" sz="1600" dirty="0" smtClean="0"/>
              <a:t>tests N4 </a:t>
            </a:r>
            <a:r>
              <a:rPr lang="fr-FR" sz="1600" dirty="0"/>
              <a:t>: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Formations, tests d’intégration et tests de non régression vont pouvoir être réalisés pour la date de lancement de la recette globale.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Phase de réalisation des lots N3 :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Périmètre Méta2i : La réalisation des modules </a:t>
            </a:r>
            <a:r>
              <a:rPr lang="fr-FR" sz="1600" dirty="0" err="1" smtClean="0"/>
              <a:t>KmProd</a:t>
            </a:r>
            <a:r>
              <a:rPr lang="fr-FR" sz="1600" dirty="0" smtClean="0"/>
              <a:t> se termine. Le temps restant va être affecté aux tests de chaque module par l’équipe Métier.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Périmètre </a:t>
            </a:r>
            <a:r>
              <a:rPr lang="fr-FR" sz="1600" dirty="0" err="1" smtClean="0"/>
              <a:t>Lojelis</a:t>
            </a:r>
            <a:r>
              <a:rPr lang="fr-FR" sz="1600" dirty="0" smtClean="0"/>
              <a:t> : Retard sur la livraison des spécifications, jalonnement très tendu pour respecter la date de Go/no Go de lancement de la recette globale.</a:t>
            </a:r>
          </a:p>
          <a:p>
            <a:pPr>
              <a:spcBef>
                <a:spcPts val="0"/>
              </a:spcBef>
            </a:pPr>
            <a:r>
              <a:rPr lang="fr-FR" sz="1600" dirty="0" smtClean="0"/>
              <a:t>Interfaces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Les interfaces N3/N4 font l’objet de compléments de réalisation sur Août.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Globalement : Maintien du projet dans </a:t>
            </a:r>
            <a:r>
              <a:rPr lang="fr-FR" b="1" dirty="0"/>
              <a:t>le jalonnement </a:t>
            </a:r>
            <a:r>
              <a:rPr lang="fr-FR" b="1" dirty="0" smtClean="0"/>
              <a:t>initial, hors rapport R1, avec une situation tendue qui amène un risque sur le ‘GO’ de recette globale au 9 septembre. </a:t>
            </a:r>
            <a:endParaRPr lang="fr-FR" b="1" dirty="0"/>
          </a:p>
          <a:p>
            <a:pPr marL="5715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31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Projet / Suivi global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980729"/>
            <a:ext cx="854255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fr-FR" sz="1600" dirty="0"/>
              <a:t>Le </a:t>
            </a:r>
            <a:r>
              <a:rPr lang="fr-FR" sz="1600" dirty="0" smtClean="0"/>
              <a:t>tension augmente vis-à-vis de notre capacité à valider un ‘Go’ pour début recette globale au 9 septembre. </a:t>
            </a:r>
          </a:p>
          <a:p>
            <a:pPr indent="-285750"/>
            <a:r>
              <a:rPr lang="fr-FR" sz="1600" dirty="0"/>
              <a:t>C</a:t>
            </a:r>
            <a:r>
              <a:rPr lang="fr-FR" sz="1600" dirty="0" smtClean="0"/>
              <a:t>ritères de la recette globale ‘Provisoire’ N3/N4 : Le GO pour acceptation de la recette Globale N3/N4 nécessite la levée des réserves ‘Bloquantes’, et un plan d’action de résolution des réserves ‘Majeures’.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094"/>
            <a:ext cx="8280920" cy="34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Pilotage </a:t>
            </a:r>
            <a:r>
              <a:rPr lang="fr-FR" dirty="0" smtClean="0"/>
              <a:t>Projet / Recette </a:t>
            </a:r>
            <a:r>
              <a:rPr lang="fr-FR" dirty="0"/>
              <a:t>globale</a:t>
            </a: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880299"/>
            <a:ext cx="2133600" cy="365125"/>
          </a:xfrm>
        </p:spPr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Espace réservé du contenu 5"/>
          <p:cNvSpPr txBox="1">
            <a:spLocks/>
          </p:cNvSpPr>
          <p:nvPr/>
        </p:nvSpPr>
        <p:spPr>
          <a:xfrm>
            <a:off x="181306" y="1124744"/>
            <a:ext cx="866012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 smtClean="0"/>
              <a:t>Vision des jalons pour la phase de recette N3/N4 :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Fin test intégration (DSI) SAP MES (bouchon PES) </a:t>
            </a:r>
            <a:r>
              <a:rPr lang="fr-FR" dirty="0" smtClean="0">
                <a:sym typeface="Wingdings" panose="05000000000000000000" pitchFamily="2" charset="2"/>
              </a:rPr>
              <a:t> S34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sym typeface="Wingdings" panose="05000000000000000000" pitchFamily="2" charset="2"/>
              </a:rPr>
              <a:t>Fin test intégration (DSI) MES + PES + Simulateur  S37 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sym typeface="Wingdings" panose="05000000000000000000" pitchFamily="2" charset="2"/>
              </a:rPr>
              <a:t>Go/No Go début de la Recette globale N3/N4  S37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sym typeface="Wingdings" panose="05000000000000000000" pitchFamily="2" charset="2"/>
              </a:rPr>
              <a:t>Go/No Go bascule en Production (PV recette provisoire N3/N4)  S40</a:t>
            </a:r>
          </a:p>
          <a:p>
            <a:pPr lvl="1">
              <a:spcBef>
                <a:spcPts val="0"/>
              </a:spcBef>
            </a:pPr>
            <a:endParaRPr lang="fr-FR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9219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N4 / Suivi global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1247699"/>
            <a:ext cx="8594839" cy="59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121877"/>
            <a:ext cx="852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Livraisons SAP réalisées dans les délais (incluant les développements GTM).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Ecarts SFD en cours avec CSC : </a:t>
            </a:r>
            <a:r>
              <a:rPr lang="fr-FR" dirty="0" smtClean="0"/>
              <a:t>demandes </a:t>
            </a:r>
            <a:r>
              <a:rPr lang="fr-FR" dirty="0"/>
              <a:t>complémentaires sur l’interface </a:t>
            </a:r>
            <a:r>
              <a:rPr lang="fr-FR" dirty="0" err="1"/>
              <a:t>Mvt</a:t>
            </a:r>
            <a:r>
              <a:rPr lang="fr-FR" dirty="0"/>
              <a:t> </a:t>
            </a:r>
            <a:r>
              <a:rPr lang="fr-FR" dirty="0" smtClean="0"/>
              <a:t>Stock (</a:t>
            </a:r>
            <a:r>
              <a:rPr lang="fr-FR" dirty="0">
                <a:sym typeface="Wingdings" panose="05000000000000000000" pitchFamily="2" charset="2"/>
              </a:rPr>
              <a:t>retour CSC le </a:t>
            </a:r>
            <a:r>
              <a:rPr lang="fr-FR" dirty="0" smtClean="0">
                <a:sym typeface="Wingdings" panose="05000000000000000000" pitchFamily="2" charset="2"/>
              </a:rPr>
              <a:t>25/07  </a:t>
            </a:r>
            <a:r>
              <a:rPr lang="fr-FR" dirty="0" smtClean="0"/>
              <a:t>prévoir </a:t>
            </a:r>
            <a:r>
              <a:rPr lang="fr-FR" dirty="0"/>
              <a:t>point </a:t>
            </a:r>
            <a:r>
              <a:rPr lang="fr-FR" dirty="0" smtClean="0"/>
              <a:t>budget au </a:t>
            </a:r>
            <a:r>
              <a:rPr lang="fr-FR" dirty="0"/>
              <a:t>retour des </a:t>
            </a:r>
            <a:r>
              <a:rPr lang="fr-FR" dirty="0" smtClean="0"/>
              <a:t>congés).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56505" cy="34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demandes complémentaires N4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3 demandes engendrent un surcoût de 10 k€ qui fait l’objet du litige (sur un total </a:t>
            </a:r>
            <a:r>
              <a:rPr lang="fr-FR" dirty="0"/>
              <a:t>de 20k€ </a:t>
            </a:r>
            <a:r>
              <a:rPr lang="fr-FR" dirty="0" smtClean="0"/>
              <a:t>de surcoût par rapport aux SFD validées préalablement).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30527"/>
              </p:ext>
            </p:extLst>
          </p:nvPr>
        </p:nvGraphicFramePr>
        <p:xfrm>
          <a:off x="539552" y="908720"/>
          <a:ext cx="8208912" cy="46921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1318514"/>
                <a:gridCol w="962850"/>
                <a:gridCol w="962850"/>
                <a:gridCol w="1076266"/>
              </a:tblGrid>
              <a:tr h="760238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Description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Statut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Charge de</a:t>
                      </a:r>
                      <a:r>
                        <a:rPr lang="fr-FR" sz="1400" baseline="0" noProof="0" dirty="0" smtClean="0"/>
                        <a:t> développement (j/h)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Charge fonctionnelle (j/h)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Modif</a:t>
                      </a:r>
                      <a:r>
                        <a:rPr lang="fr-FR" sz="1400" baseline="0" noProof="0" dirty="0" smtClean="0"/>
                        <a:t> demandée par </a:t>
                      </a:r>
                      <a:r>
                        <a:rPr lang="fr-FR" sz="1400" baseline="0" noProof="0" dirty="0" err="1" smtClean="0"/>
                        <a:t>EcoTi</a:t>
                      </a:r>
                      <a:endParaRPr lang="fr-FR" sz="1400" noProof="0" dirty="0"/>
                    </a:p>
                  </a:txBody>
                  <a:tcPr anchor="ctr"/>
                </a:tc>
              </a:tr>
              <a:tr h="760238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Caisses libres - Interface PP03</a:t>
                      </a:r>
                      <a:r>
                        <a:rPr lang="fr-FR" sz="1200" b="1" baseline="0" noProof="0" dirty="0" smtClean="0"/>
                        <a:t> (</a:t>
                      </a:r>
                      <a:r>
                        <a:rPr lang="fr-FR" sz="1200" b="1" noProof="0" dirty="0" smtClean="0"/>
                        <a:t>SAP&gt; MES)</a:t>
                      </a:r>
                    </a:p>
                    <a:p>
                      <a:pPr algn="l"/>
                      <a:r>
                        <a:rPr lang="fr-FR" sz="1200" noProof="0" dirty="0" smtClean="0"/>
                        <a:t>Envoi de l’image complète des lots et sous-lots mouvementés, y compris les mouvements de blocage + </a:t>
                      </a:r>
                      <a:r>
                        <a:rPr lang="fr-FR" sz="1200" baseline="0" noProof="0" dirty="0" smtClean="0"/>
                        <a:t> </a:t>
                      </a:r>
                      <a:r>
                        <a:rPr lang="fr-FR" sz="1200" noProof="0" dirty="0" smtClean="0"/>
                        <a:t>statut libre/ non libre sur les sous-lots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Livraison</a:t>
                      </a:r>
                      <a:r>
                        <a:rPr lang="fr-FR" sz="1400" baseline="0" noProof="0" dirty="0" smtClean="0"/>
                        <a:t> Août 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5 </a:t>
                      </a:r>
                      <a:r>
                        <a:rPr lang="fr-FR" sz="1400" baseline="0" noProof="0" dirty="0" smtClean="0"/>
                        <a:t>j/h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2 j/h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anchor="ctr"/>
                </a:tc>
              </a:tr>
              <a:tr h="591296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Gestion</a:t>
                      </a:r>
                      <a:r>
                        <a:rPr lang="fr-FR" sz="1200" b="1" baseline="0" noProof="0" dirty="0" smtClean="0"/>
                        <a:t> des Boni/Mali</a:t>
                      </a:r>
                      <a:r>
                        <a:rPr lang="fr-FR" sz="1200" b="1" baseline="0" noProof="0" dirty="0"/>
                        <a:t> </a:t>
                      </a:r>
                      <a:r>
                        <a:rPr lang="fr-FR" sz="1200" b="1" baseline="0" noProof="0" dirty="0" smtClean="0"/>
                        <a:t>- Interface PP04 (MES&gt;SAP)</a:t>
                      </a:r>
                    </a:p>
                    <a:p>
                      <a:pPr algn="l"/>
                      <a:r>
                        <a:rPr lang="fr-FR" sz="1200" baseline="0" noProof="0" dirty="0" smtClean="0"/>
                        <a:t>Règles de gestion à intégrer dans l'interface pour la gestion des Boni / Mali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Livraison</a:t>
                      </a:r>
                      <a:r>
                        <a:rPr lang="fr-FR" sz="1400" baseline="0" noProof="0" dirty="0" smtClean="0"/>
                        <a:t> Août</a:t>
                      </a:r>
                      <a:endParaRPr lang="fr-FR" sz="14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6</a:t>
                      </a:r>
                      <a:r>
                        <a:rPr lang="fr-FR" sz="1400" baseline="0" noProof="0" dirty="0" smtClean="0"/>
                        <a:t> j/h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2 j/h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anchor="ctr"/>
                </a:tc>
              </a:tr>
              <a:tr h="591296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Remontée</a:t>
                      </a:r>
                      <a:r>
                        <a:rPr lang="fr-FR" sz="1200" b="1" baseline="0" noProof="0" dirty="0" smtClean="0"/>
                        <a:t> sous-traitance imprévue – interface PP04 (MES&gt;SAP)</a:t>
                      </a:r>
                    </a:p>
                    <a:p>
                      <a:pPr algn="l"/>
                      <a:r>
                        <a:rPr lang="fr-FR" sz="1200" baseline="0" noProof="0" dirty="0" smtClean="0"/>
                        <a:t>Mise en stock dans SAP pour le mouvement STTR</a:t>
                      </a:r>
                      <a:endParaRPr lang="fr-FR" sz="120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Livraison</a:t>
                      </a:r>
                      <a:r>
                        <a:rPr lang="fr-FR" sz="1400" baseline="0" noProof="0" dirty="0" smtClean="0"/>
                        <a:t> Août</a:t>
                      </a:r>
                      <a:endParaRPr lang="fr-FR" sz="1400" noProof="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1 j/h</a:t>
                      </a:r>
                      <a:endParaRPr lang="fr-FR" sz="140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1 j/h</a:t>
                      </a:r>
                      <a:endParaRPr lang="fr-FR" sz="140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5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Séparation</a:t>
                      </a:r>
                      <a:r>
                        <a:rPr lang="fr-FR" sz="1200" b="1" baseline="0" noProof="0" dirty="0" smtClean="0"/>
                        <a:t> </a:t>
                      </a:r>
                      <a:r>
                        <a:rPr lang="fr-FR" sz="1200" b="1" baseline="0" noProof="0" dirty="0" err="1" smtClean="0"/>
                        <a:t>Idoc</a:t>
                      </a:r>
                      <a:r>
                        <a:rPr lang="fr-FR" sz="1200" b="1" baseline="0" noProof="0" dirty="0" smtClean="0"/>
                        <a:t> – interface PP04 (MES&gt;SAP)</a:t>
                      </a:r>
                    </a:p>
                    <a:p>
                      <a:pPr algn="l"/>
                      <a:r>
                        <a:rPr lang="fr-FR" sz="1200" baseline="0" noProof="0" dirty="0" smtClean="0"/>
                        <a:t>Création de 2 </a:t>
                      </a:r>
                      <a:r>
                        <a:rPr lang="fr-FR" sz="1200" baseline="0" noProof="0" dirty="0" err="1" smtClean="0"/>
                        <a:t>Idocs</a:t>
                      </a:r>
                      <a:r>
                        <a:rPr lang="fr-FR" sz="1200" baseline="0" noProof="0" dirty="0" smtClean="0"/>
                        <a:t> au lieu d’1</a:t>
                      </a:r>
                      <a:endParaRPr lang="fr-FR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Livraison</a:t>
                      </a:r>
                      <a:r>
                        <a:rPr lang="fr-FR" sz="1400" baseline="0" noProof="0" dirty="0" smtClean="0"/>
                        <a:t> Août</a:t>
                      </a:r>
                      <a:endParaRPr lang="fr-FR" sz="1400" noProof="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3</a:t>
                      </a:r>
                      <a:r>
                        <a:rPr lang="fr-FR" sz="1400" baseline="0" noProof="0" dirty="0" smtClean="0"/>
                        <a:t> </a:t>
                      </a:r>
                      <a:r>
                        <a:rPr lang="fr-FR" sz="1400" noProof="0" dirty="0" smtClean="0"/>
                        <a:t>j/h</a:t>
                      </a:r>
                      <a:endParaRPr lang="fr-FR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1 j/h</a:t>
                      </a:r>
                      <a:endParaRPr lang="fr-FR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X</a:t>
                      </a:r>
                      <a:endParaRPr lang="fr-FR" sz="140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235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Etiquettes achat de matières premières (version</a:t>
                      </a:r>
                      <a:r>
                        <a:rPr lang="fr-FR" sz="1200" b="1" baseline="0" noProof="0" dirty="0" smtClean="0"/>
                        <a:t> </a:t>
                      </a:r>
                      <a:r>
                        <a:rPr lang="fr-FR" sz="1200" b="1" baseline="0" noProof="0" dirty="0" err="1" smtClean="0"/>
                        <a:t>EcoTitanium</a:t>
                      </a:r>
                      <a:r>
                        <a:rPr lang="fr-FR" sz="1200" b="1" baseline="0" noProof="0" dirty="0" smtClean="0"/>
                        <a:t>) – OPTION1</a:t>
                      </a:r>
                      <a:endParaRPr lang="fr-FR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Arbitrage </a:t>
                      </a:r>
                      <a:r>
                        <a:rPr lang="fr-FR" sz="1400" b="0" noProof="0" dirty="0" err="1" smtClean="0"/>
                        <a:t>EcoTi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5 j/h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2</a:t>
                      </a:r>
                      <a:r>
                        <a:rPr lang="fr-FR" sz="1400" b="0" baseline="0" noProof="0" dirty="0" smtClean="0"/>
                        <a:t> </a:t>
                      </a:r>
                      <a:r>
                        <a:rPr lang="fr-FR" sz="1400" b="0" noProof="0" dirty="0" smtClean="0"/>
                        <a:t>j/h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X</a:t>
                      </a:r>
                      <a:endParaRPr lang="fr-FR" sz="1400" b="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35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Etiquettes achat de matières premières (version </a:t>
                      </a:r>
                      <a:r>
                        <a:rPr lang="fr-FR" sz="1200" b="1" noProof="0" dirty="0" err="1" smtClean="0"/>
                        <a:t>Erasteel</a:t>
                      </a:r>
                      <a:r>
                        <a:rPr lang="fr-FR" sz="1200" b="1" noProof="0" dirty="0" smtClean="0"/>
                        <a:t>) – OPTION 2</a:t>
                      </a:r>
                      <a:endParaRPr lang="fr-FR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Arbitrage </a:t>
                      </a:r>
                      <a:r>
                        <a:rPr lang="fr-FR" sz="1400" b="0" noProof="0" dirty="0" err="1" smtClean="0"/>
                        <a:t>EcoTi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1 j/h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1</a:t>
                      </a:r>
                      <a:r>
                        <a:rPr lang="fr-FR" sz="1400" b="0" baseline="0" noProof="0" dirty="0" smtClean="0"/>
                        <a:t> </a:t>
                      </a:r>
                      <a:r>
                        <a:rPr lang="fr-FR" sz="1400" b="0" noProof="0" dirty="0" smtClean="0"/>
                        <a:t>j/h</a:t>
                      </a:r>
                      <a:endParaRPr lang="fr-FR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X</a:t>
                      </a:r>
                      <a:endParaRPr lang="fr-FR" sz="1400" b="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35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/>
                        <a:t>Achat post-traitement</a:t>
                      </a:r>
                    </a:p>
                    <a:p>
                      <a:pPr algn="l"/>
                      <a:r>
                        <a:rPr lang="fr-FR" sz="1200" b="0" noProof="0" dirty="0" smtClean="0"/>
                        <a:t>Processus</a:t>
                      </a:r>
                      <a:r>
                        <a:rPr lang="fr-FR" sz="1200" b="0" baseline="0" noProof="0" dirty="0" smtClean="0"/>
                        <a:t> SAP</a:t>
                      </a:r>
                      <a:endParaRPr lang="fr-FR" sz="12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 smtClean="0"/>
                        <a:t>Arbitrage </a:t>
                      </a:r>
                      <a:r>
                        <a:rPr lang="fr-FR" sz="1400" b="0" noProof="0" dirty="0" err="1" smtClean="0"/>
                        <a:t>EcoTi</a:t>
                      </a:r>
                      <a:endParaRPr lang="fr-FR" sz="1400" b="0" noProof="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0 J/h</a:t>
                      </a:r>
                      <a:endParaRPr lang="fr-FR" sz="1400" b="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5 j/h</a:t>
                      </a:r>
                      <a:endParaRPr lang="fr-FR" sz="1400" b="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noProof="0" dirty="0" smtClean="0"/>
                        <a:t>X</a:t>
                      </a:r>
                      <a:endParaRPr lang="fr-FR" sz="1400" b="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666131"/>
            <a:ext cx="7128792" cy="2090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N4 – Lot </a:t>
            </a:r>
            <a:r>
              <a:rPr lang="en-US" dirty="0"/>
              <a:t>4.22 Documentation </a:t>
            </a:r>
            <a:r>
              <a:rPr lang="en-US" dirty="0" smtClean="0"/>
              <a:t>GED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1247699"/>
            <a:ext cx="8594839" cy="59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57399" y="980728"/>
            <a:ext cx="861381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Rappel du périmètre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Lot 1 couvre la </a:t>
            </a:r>
            <a:r>
              <a:rPr lang="fr-FR" sz="2000" dirty="0"/>
              <a:t>solution </a:t>
            </a:r>
            <a:r>
              <a:rPr lang="fr-FR" sz="2000" dirty="0" smtClean="0"/>
              <a:t>d’historisation des documents dans SAP Content Server.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Scope documents </a:t>
            </a:r>
            <a:r>
              <a:rPr lang="fr-FR" sz="2000" dirty="0" err="1" smtClean="0"/>
              <a:t>EcoTitanium</a:t>
            </a:r>
            <a:r>
              <a:rPr lang="fr-FR" sz="2000" dirty="0" smtClean="0"/>
              <a:t> (hors documents A&amp;D </a:t>
            </a:r>
            <a:r>
              <a:rPr lang="fr-FR" sz="2000" dirty="0" err="1" smtClean="0"/>
              <a:t>EverSuite</a:t>
            </a:r>
            <a:r>
              <a:rPr lang="fr-FR" sz="2000" dirty="0" smtClean="0"/>
              <a:t>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Démarche de mutualisation avec la Branche Alliage.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Offre à valider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Mise en œuvre fonctionnelle (CSC) à 8,5k€ (Budget </a:t>
            </a:r>
            <a:r>
              <a:rPr lang="fr-FR" sz="2000" dirty="0" smtClean="0"/>
              <a:t>prévu 5k</a:t>
            </a:r>
            <a:r>
              <a:rPr lang="fr-FR" sz="2000" dirty="0"/>
              <a:t>€)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Mise en œuvre </a:t>
            </a:r>
            <a:r>
              <a:rPr lang="fr-FR" sz="2000" dirty="0" smtClean="0"/>
              <a:t>technique </a:t>
            </a:r>
            <a:r>
              <a:rPr lang="fr-FR" sz="2000" dirty="0"/>
              <a:t>à la charge de la Branche </a:t>
            </a:r>
            <a:r>
              <a:rPr lang="fr-FR" sz="2000" dirty="0" smtClean="0"/>
              <a:t>Alliages (Validé DSI).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Points ouverts / questions à traiter rapidement :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Comment lier les documents Content Server (ex: Facture) avec HANABI 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Durée de rétention des </a:t>
            </a:r>
            <a:r>
              <a:rPr lang="fr-FR" sz="2000" dirty="0"/>
              <a:t>documents sur ce content </a:t>
            </a:r>
            <a:r>
              <a:rPr lang="fr-FR" sz="2000" dirty="0" smtClean="0"/>
              <a:t>server ?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Est-il nécessaire de prévoir des projets de régénération des anciens </a:t>
            </a:r>
            <a:r>
              <a:rPr lang="fr-FR" sz="2000" dirty="0" smtClean="0"/>
              <a:t>documents (après la durée de rétention.. sur bandes ou autres) ?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5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N4 – Lot </a:t>
            </a:r>
            <a:r>
              <a:rPr lang="en-US" dirty="0" smtClean="0"/>
              <a:t>4.10 </a:t>
            </a:r>
            <a:r>
              <a:rPr lang="en-US" dirty="0" err="1" smtClean="0"/>
              <a:t>Gestion</a:t>
            </a:r>
            <a:r>
              <a:rPr lang="en-US" dirty="0" smtClean="0"/>
              <a:t> des droits SAP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1247699"/>
            <a:ext cx="8594839" cy="59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57399" y="1288678"/>
            <a:ext cx="8319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Rappel du périmètre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Rôles SAP nécessaires pour le démarrage de </a:t>
            </a:r>
            <a:r>
              <a:rPr lang="fr-FR" sz="2000" dirty="0" err="1" smtClean="0"/>
              <a:t>EcoTitanium</a:t>
            </a:r>
            <a:r>
              <a:rPr lang="fr-FR" sz="2000" dirty="0" smtClean="0"/>
              <a:t> (incluant le périmètre des achats Matières, et achats Généraux avec A&amp;D).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Démarche de mutualisation des rôles élémentaires de </a:t>
            </a:r>
            <a:r>
              <a:rPr lang="fr-FR" sz="2000" dirty="0" err="1" smtClean="0"/>
              <a:t>Erasteel</a:t>
            </a:r>
            <a:r>
              <a:rPr lang="fr-FR" sz="20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Réunion de lancement (date proposée le 31 Août).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 planning est tendu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Revue avec CSC des règles organisationnelles entre Juillet et début Août (validation à formaliser au retour des congés de Nicolas).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Livraison des rôles pour Mi-Septembre (Recette globale) </a:t>
            </a:r>
            <a:r>
              <a:rPr lang="fr-FR" sz="2000" dirty="0" smtClean="0">
                <a:sym typeface="Wingdings" panose="05000000000000000000" pitchFamily="2" charset="2"/>
              </a:rPr>
              <a:t> pilotage par équipe SAP (S. Riva/ P. Martin)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Offre à valider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Mise </a:t>
            </a:r>
            <a:r>
              <a:rPr lang="fr-FR" sz="2000" dirty="0"/>
              <a:t>en œuvre </a:t>
            </a:r>
            <a:r>
              <a:rPr lang="fr-FR" sz="2000" dirty="0" smtClean="0"/>
              <a:t>fonctionnelle (CSC) à 8,5k€ (</a:t>
            </a:r>
            <a:r>
              <a:rPr lang="fr-FR" sz="2000" smtClean="0"/>
              <a:t>Budget 8k</a:t>
            </a:r>
            <a:r>
              <a:rPr lang="fr-FR" sz="2000" dirty="0" smtClean="0"/>
              <a:t>€)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Mise en œuvre technique (LOGELYS) à 9k€ prendre côté UKAD.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8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254D0D4BBFC44A4DFB42E97F350E8" ma:contentTypeVersion="0" ma:contentTypeDescription="Crée un document." ma:contentTypeScope="" ma:versionID="3b177f4c97e3a906dcdba05372e15f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4A3D0-20AC-4EC4-B5E1-2857328DA183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D88F6-317E-4F8E-954E-D61A48EF3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1F1890-2AAE-4BCF-93C9-9C666991C5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2284</Words>
  <Application>Microsoft Office PowerPoint</Application>
  <PresentationFormat>Affichage à l'écran (4:3)</PresentationFormat>
  <Paragraphs>387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1_Thème Office</vt:lpstr>
      <vt:lpstr>Présentation PowerPoint</vt:lpstr>
      <vt:lpstr>PLAN</vt:lpstr>
      <vt:lpstr>Le projet SI EcoTitanium / Avancement global (Lot 9)</vt:lpstr>
      <vt:lpstr>Pilotage Projet / Suivi global</vt:lpstr>
      <vt:lpstr>Pilotage Projet / Recette globale</vt:lpstr>
      <vt:lpstr>Pilotage N4 / Suivi global</vt:lpstr>
      <vt:lpstr>Suivi des demandes complémentaires N4</vt:lpstr>
      <vt:lpstr>Pilotage N4 – Lot 4.22 Documentation GED </vt:lpstr>
      <vt:lpstr>Pilotage N4 – Lot 4.10 Gestion des droits SAP</vt:lpstr>
      <vt:lpstr>Pilotage N3 – MES Pilotage des installation</vt:lpstr>
      <vt:lpstr>Pilotage N3 – Avancement Meta2I</vt:lpstr>
      <vt:lpstr>Pilotage N3 – Sécurisation recette métier</vt:lpstr>
      <vt:lpstr>Pilotage N3 – Avancement Lojelis</vt:lpstr>
      <vt:lpstr>Pilotage N3 – Avancement Lojelis</vt:lpstr>
      <vt:lpstr>Pilotage N3 – Planning Lojelis </vt:lpstr>
      <vt:lpstr>Avancement synthèse du réalisé – Charges DSI A&amp;D</vt:lpstr>
      <vt:lpstr>Avancement synthèse du réalisé – Charges DSI A&amp;D</vt:lpstr>
      <vt:lpstr>Les Alertes</vt:lpstr>
      <vt:lpstr>Les Alertes</vt:lpstr>
      <vt:lpstr>Points d’attention</vt:lpstr>
      <vt:lpstr>Rapport flash - infra ecoti</vt:lpstr>
      <vt:lpstr>Analyse de risque du niveau 4</vt:lpstr>
      <vt:lpstr>Analyse de risque du niveau 4</vt:lpstr>
      <vt:lpstr>Analyse de risque du niveau 3</vt:lpstr>
      <vt:lpstr>Budget</vt:lpstr>
      <vt:lpstr>Budget LOT 2</vt:lpstr>
      <vt:lpstr>Informations diverses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 Sap No 1 : Economie Circulaire</dc:title>
  <dc:creator>Florent Gal</dc:creator>
  <cp:lastModifiedBy>Bernard Charvillat</cp:lastModifiedBy>
  <cp:revision>949</cp:revision>
  <cp:lastPrinted>2016-02-18T09:29:31Z</cp:lastPrinted>
  <dcterms:created xsi:type="dcterms:W3CDTF">2015-10-02T12:39:13Z</dcterms:created>
  <dcterms:modified xsi:type="dcterms:W3CDTF">2016-07-12T12:57:31Z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0x010100165254D0D4BBFC44A4DFB42E97F350E8</vt:lpwstr>
  </property>
</Properties>
</file>