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313" r:id="rId5"/>
    <p:sldId id="335" r:id="rId6"/>
    <p:sldId id="366" r:id="rId7"/>
    <p:sldId id="358" r:id="rId8"/>
    <p:sldId id="354" r:id="rId9"/>
    <p:sldId id="356" r:id="rId10"/>
    <p:sldId id="370" r:id="rId11"/>
    <p:sldId id="360" r:id="rId12"/>
    <p:sldId id="338" r:id="rId13"/>
    <p:sldId id="372" r:id="rId14"/>
    <p:sldId id="342" r:id="rId15"/>
    <p:sldId id="371" r:id="rId16"/>
    <p:sldId id="374" r:id="rId17"/>
    <p:sldId id="364" r:id="rId18"/>
    <p:sldId id="375" r:id="rId19"/>
    <p:sldId id="349" r:id="rId20"/>
  </p:sldIdLst>
  <p:sldSz cx="9144000" cy="6858000" type="screen4x3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hieu Bouillaud" initials="M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3" autoAdjust="0"/>
    <p:restoredTop sz="94660"/>
  </p:normalViewPr>
  <p:slideViewPr>
    <p:cSldViewPr>
      <p:cViewPr>
        <p:scale>
          <a:sx n="75" d="100"/>
          <a:sy n="75" d="100"/>
        </p:scale>
        <p:origin x="-14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C35FC-1FB5-4CE6-B1EB-EF9A9E9843A5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179" y="4560302"/>
            <a:ext cx="5852843" cy="43207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891B2-2F6E-4470-9436-41A3DF589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86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891B2-2F6E-4470-9436-41A3DF5891E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29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ntermediaire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717032"/>
            <a:ext cx="7772400" cy="1470025"/>
          </a:xfrm>
        </p:spPr>
        <p:txBody>
          <a:bodyPr/>
          <a:lstStyle>
            <a:lvl1pPr>
              <a:defRPr b="1">
                <a:solidFill>
                  <a:srgbClr val="41526F"/>
                </a:solidFill>
              </a:defRPr>
            </a:lvl1pPr>
          </a:lstStyle>
          <a:p>
            <a:r>
              <a:rPr lang="fr-FR" dirty="0" smtClean="0"/>
              <a:t>Exemple de titres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300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i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41526F"/>
                </a:solidFill>
              </a:defRPr>
            </a:lvl1pPr>
          </a:lstStyle>
          <a:p>
            <a:r>
              <a:rPr lang="fr-FR" dirty="0" smtClean="0"/>
              <a:t>Exemple de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>
            <a:lvl1pPr>
              <a:defRPr sz="18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E822-A002-47F3-9B71-4A1CDFA8727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3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41526F"/>
                </a:solidFill>
              </a:defRPr>
            </a:lvl1pPr>
          </a:lstStyle>
          <a:p>
            <a:r>
              <a:rPr lang="fr-FR" dirty="0" smtClean="0"/>
              <a:t>Exemple de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E822-A002-47F3-9B71-4A1CDFA8727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 userDrawn="1"/>
        </p:nvSpPr>
        <p:spPr bwMode="auto">
          <a:xfrm>
            <a:off x="107950" y="998538"/>
            <a:ext cx="8970963" cy="4446587"/>
          </a:xfrm>
          <a:prstGeom prst="chevron">
            <a:avLst>
              <a:gd name="adj" fmla="val 12693"/>
            </a:avLst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fr-FR" altLang="fr-FR" sz="1200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7626350" y="1017588"/>
            <a:ext cx="215900" cy="4411662"/>
          </a:xfrm>
          <a:prstGeom prst="rect">
            <a:avLst/>
          </a:prstGeom>
          <a:solidFill>
            <a:schemeClr val="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eaVert" wrap="none"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fr-FR" altLang="fr-FR" sz="1400" smtClean="0">
                <a:solidFill>
                  <a:prstClr val="white"/>
                </a:solidFill>
              </a:rPr>
              <a:t>Comité de pilotage de clôture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328738" y="1017588"/>
            <a:ext cx="214312" cy="4411662"/>
          </a:xfrm>
          <a:prstGeom prst="rect">
            <a:avLst/>
          </a:prstGeom>
          <a:solidFill>
            <a:schemeClr val="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eaVert" wrap="none"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fr-FR" altLang="fr-FR" sz="1400" smtClean="0">
                <a:solidFill>
                  <a:prstClr val="white"/>
                </a:solidFill>
              </a:rPr>
              <a:t>Mandat de projet</a:t>
            </a:r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1576388" y="1004888"/>
            <a:ext cx="1209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900" b="1" dirty="0" smtClean="0">
                <a:solidFill>
                  <a:prstClr val="black"/>
                </a:solidFill>
              </a:rPr>
              <a:t>Cadrage projet</a:t>
            </a:r>
          </a:p>
          <a:p>
            <a:pPr algn="ctr">
              <a:defRPr/>
            </a:pPr>
            <a:r>
              <a:rPr lang="fr-FR" altLang="fr-FR" sz="800" b="1" dirty="0" smtClean="0">
                <a:solidFill>
                  <a:prstClr val="white">
                    <a:lumMod val="65000"/>
                  </a:prstClr>
                </a:solidFill>
              </a:rPr>
              <a:t>(Initialiser)</a:t>
            </a: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3203575" y="1004888"/>
            <a:ext cx="2736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900" b="1" dirty="0" smtClean="0">
                <a:solidFill>
                  <a:prstClr val="black"/>
                </a:solidFill>
              </a:rPr>
              <a:t>Réalisation des produits</a:t>
            </a:r>
          </a:p>
          <a:p>
            <a:pPr algn="ctr">
              <a:defRPr/>
            </a:pPr>
            <a:r>
              <a:rPr lang="fr-FR" altLang="fr-FR" sz="800" b="1" dirty="0" smtClean="0">
                <a:solidFill>
                  <a:prstClr val="white">
                    <a:lumMod val="65000"/>
                  </a:prstClr>
                </a:solidFill>
              </a:rPr>
              <a:t>(Analyse / Développement / Recette)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6300788" y="1006475"/>
            <a:ext cx="11747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900" b="1" dirty="0" smtClean="0">
                <a:solidFill>
                  <a:prstClr val="black"/>
                </a:solidFill>
              </a:rPr>
              <a:t>Stabilisation du SI</a:t>
            </a:r>
          </a:p>
          <a:p>
            <a:pPr algn="ctr">
              <a:defRPr/>
            </a:pPr>
            <a:r>
              <a:rPr lang="fr-FR" altLang="fr-FR" sz="800" b="1" dirty="0" smtClean="0">
                <a:solidFill>
                  <a:prstClr val="white">
                    <a:lumMod val="65000"/>
                  </a:prstClr>
                </a:solidFill>
              </a:rPr>
              <a:t>(Démarrage)</a:t>
            </a: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2935288" y="1017588"/>
            <a:ext cx="215900" cy="4411662"/>
          </a:xfrm>
          <a:prstGeom prst="rect">
            <a:avLst/>
          </a:prstGeom>
          <a:solidFill>
            <a:schemeClr val="hlink">
              <a:alpha val="5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fr-FR" altLang="fr-FR" sz="1400" smtClean="0">
                <a:solidFill>
                  <a:prstClr val="white"/>
                </a:solidFill>
              </a:rPr>
              <a:t> DAE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6019800" y="1017588"/>
            <a:ext cx="215900" cy="4411662"/>
          </a:xfrm>
          <a:prstGeom prst="rect">
            <a:avLst/>
          </a:prstGeom>
          <a:solidFill>
            <a:schemeClr val="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eaVert" wrap="none"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fr-FR" altLang="fr-FR" sz="1400" smtClean="0">
                <a:solidFill>
                  <a:prstClr val="white"/>
                </a:solidFill>
              </a:rPr>
              <a:t> Mise en production</a:t>
            </a:r>
          </a:p>
        </p:txBody>
      </p:sp>
      <p:sp>
        <p:nvSpPr>
          <p:cNvPr id="15" name="AutoShape 13"/>
          <p:cNvSpPr>
            <a:spLocks noChangeArrowheads="1"/>
          </p:cNvSpPr>
          <p:nvPr userDrawn="1"/>
        </p:nvSpPr>
        <p:spPr bwMode="auto">
          <a:xfrm>
            <a:off x="1158875" y="5229225"/>
            <a:ext cx="460375" cy="503238"/>
          </a:xfrm>
          <a:prstGeom prst="flowChartMultidocumen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rIns="54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900" smtClean="0">
                <a:solidFill>
                  <a:prstClr val="black"/>
                </a:solidFill>
                <a:latin typeface="Arial Narrow" pitchFamily="34" charset="0"/>
              </a:rPr>
              <a:t>DAE</a:t>
            </a:r>
          </a:p>
          <a:p>
            <a:pPr algn="ctr">
              <a:defRPr/>
            </a:pPr>
            <a:r>
              <a:rPr lang="fr-FR" altLang="fr-FR" sz="900" smtClean="0">
                <a:solidFill>
                  <a:prstClr val="black"/>
                </a:solidFill>
                <a:latin typeface="Arial Narrow" pitchFamily="34" charset="0"/>
              </a:rPr>
              <a:t>cadrage</a:t>
            </a:r>
          </a:p>
        </p:txBody>
      </p:sp>
      <p:sp>
        <p:nvSpPr>
          <p:cNvPr id="16" name="AutoShape 15"/>
          <p:cNvSpPr>
            <a:spLocks noChangeArrowheads="1"/>
          </p:cNvSpPr>
          <p:nvPr userDrawn="1"/>
        </p:nvSpPr>
        <p:spPr bwMode="auto">
          <a:xfrm>
            <a:off x="80963" y="5230813"/>
            <a:ext cx="458787" cy="503237"/>
          </a:xfrm>
          <a:prstGeom prst="flowChartMultidocumen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rIns="54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900" smtClean="0">
                <a:solidFill>
                  <a:prstClr val="black"/>
                </a:solidFill>
                <a:latin typeface="Arial Narrow" pitchFamily="34" charset="0"/>
              </a:rPr>
              <a:t>Mandat</a:t>
            </a:r>
          </a:p>
          <a:p>
            <a:pPr algn="ctr">
              <a:defRPr/>
            </a:pPr>
            <a:r>
              <a:rPr lang="fr-FR" altLang="fr-FR" sz="900" smtClean="0">
                <a:solidFill>
                  <a:prstClr val="black"/>
                </a:solidFill>
                <a:latin typeface="Arial Narrow" pitchFamily="34" charset="0"/>
              </a:rPr>
              <a:t>de projet</a:t>
            </a:r>
          </a:p>
        </p:txBody>
      </p:sp>
      <p:sp>
        <p:nvSpPr>
          <p:cNvPr id="17" name="AutoShape 16"/>
          <p:cNvSpPr>
            <a:spLocks noChangeArrowheads="1"/>
          </p:cNvSpPr>
          <p:nvPr userDrawn="1"/>
        </p:nvSpPr>
        <p:spPr bwMode="auto">
          <a:xfrm>
            <a:off x="2773363" y="5230813"/>
            <a:ext cx="503237" cy="503237"/>
          </a:xfrm>
          <a:prstGeom prst="flowChartMultidocumen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rIns="54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900" smtClean="0">
                <a:solidFill>
                  <a:prstClr val="black"/>
                </a:solidFill>
                <a:latin typeface="Arial Narrow" pitchFamily="34" charset="0"/>
              </a:rPr>
              <a:t>DAE/DIP</a:t>
            </a:r>
          </a:p>
          <a:p>
            <a:pPr algn="ctr">
              <a:defRPr/>
            </a:pPr>
            <a:r>
              <a:rPr lang="fr-FR" altLang="fr-FR" sz="900" smtClean="0">
                <a:solidFill>
                  <a:prstClr val="black"/>
                </a:solidFill>
                <a:latin typeface="Arial Narrow" pitchFamily="34" charset="0"/>
              </a:rPr>
              <a:t>Projet</a:t>
            </a:r>
          </a:p>
        </p:txBody>
      </p:sp>
      <p:sp>
        <p:nvSpPr>
          <p:cNvPr id="18" name="AutoShape 17"/>
          <p:cNvSpPr>
            <a:spLocks noChangeArrowheads="1"/>
          </p:cNvSpPr>
          <p:nvPr userDrawn="1"/>
        </p:nvSpPr>
        <p:spPr bwMode="auto">
          <a:xfrm>
            <a:off x="5867400" y="5230813"/>
            <a:ext cx="512763" cy="503237"/>
          </a:xfrm>
          <a:prstGeom prst="flowChartMultidocumen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rIns="54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900" smtClean="0">
                <a:solidFill>
                  <a:prstClr val="black"/>
                </a:solidFill>
                <a:latin typeface="Arial Narrow" pitchFamily="34" charset="0"/>
              </a:rPr>
              <a:t>PV</a:t>
            </a:r>
          </a:p>
          <a:p>
            <a:pPr algn="ctr">
              <a:defRPr/>
            </a:pPr>
            <a:r>
              <a:rPr lang="fr-FR" altLang="fr-FR" sz="900" smtClean="0">
                <a:solidFill>
                  <a:prstClr val="black"/>
                </a:solidFill>
                <a:latin typeface="Arial Narrow" pitchFamily="34" charset="0"/>
              </a:rPr>
              <a:t>recette</a:t>
            </a:r>
          </a:p>
        </p:txBody>
      </p:sp>
      <p:sp>
        <p:nvSpPr>
          <p:cNvPr id="19" name="AutoShape 18"/>
          <p:cNvSpPr>
            <a:spLocks noChangeArrowheads="1"/>
          </p:cNvSpPr>
          <p:nvPr userDrawn="1"/>
        </p:nvSpPr>
        <p:spPr bwMode="auto">
          <a:xfrm>
            <a:off x="7451725" y="5230813"/>
            <a:ext cx="534988" cy="503237"/>
          </a:xfrm>
          <a:prstGeom prst="flowChartMultidocumen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rIns="5400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900" smtClean="0">
                <a:solidFill>
                  <a:prstClr val="black"/>
                </a:solidFill>
                <a:latin typeface="Arial Narrow" pitchFamily="34" charset="0"/>
              </a:rPr>
              <a:t>Rapport</a:t>
            </a:r>
          </a:p>
          <a:p>
            <a:pPr algn="ctr">
              <a:defRPr/>
            </a:pPr>
            <a:r>
              <a:rPr lang="fr-FR" altLang="fr-FR" sz="900" smtClean="0">
                <a:solidFill>
                  <a:prstClr val="black"/>
                </a:solidFill>
                <a:latin typeface="Arial Narrow" pitchFamily="34" charset="0"/>
              </a:rPr>
              <a:t>fin projet</a:t>
            </a:r>
          </a:p>
        </p:txBody>
      </p:sp>
      <p:sp>
        <p:nvSpPr>
          <p:cNvPr id="20" name="Text Box 41"/>
          <p:cNvSpPr txBox="1">
            <a:spLocks noChangeArrowheads="1"/>
          </p:cNvSpPr>
          <p:nvPr userDrawn="1"/>
        </p:nvSpPr>
        <p:spPr bwMode="auto">
          <a:xfrm>
            <a:off x="7947025" y="1006475"/>
            <a:ext cx="584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900" b="1" smtClean="0">
                <a:solidFill>
                  <a:prstClr val="black"/>
                </a:solidFill>
              </a:rPr>
              <a:t>Clôturé</a:t>
            </a:r>
          </a:p>
        </p:txBody>
      </p:sp>
      <p:graphicFrame>
        <p:nvGraphicFramePr>
          <p:cNvPr id="21" name="Group 13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6908400"/>
              </p:ext>
            </p:extLst>
          </p:nvPr>
        </p:nvGraphicFramePr>
        <p:xfrm>
          <a:off x="611188" y="5949950"/>
          <a:ext cx="8208962" cy="460375"/>
        </p:xfrm>
        <a:graphic>
          <a:graphicData uri="http://schemas.openxmlformats.org/drawingml/2006/table">
            <a:tbl>
              <a:tblPr/>
              <a:tblGrid>
                <a:gridCol w="576262"/>
                <a:gridCol w="792163"/>
                <a:gridCol w="792162"/>
                <a:gridCol w="1079500"/>
                <a:gridCol w="720725"/>
                <a:gridCol w="1150938"/>
                <a:gridCol w="865187"/>
                <a:gridCol w="719138"/>
                <a:gridCol w="1512887"/>
              </a:tblGrid>
              <a:tr h="209337">
                <a:tc gridSpan="3"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STATUT GLOBAL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TENDANCE</a:t>
                      </a:r>
                      <a:endParaRPr kumimoji="0" lang="fr-FR" alt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 de projet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1038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Bon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Moyen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Mauvais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En amélioration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Neutre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En dégradation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Projet majeur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Evolution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1B500"/>
                        </a:buClr>
                        <a:buFont typeface="Wingdings" pitchFamily="2" charset="2"/>
                        <a:defRPr sz="13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ct val="1000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000">
                          <a:solidFill>
                            <a:srgbClr val="996633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Transverse A&amp;D / Alliages</a:t>
                      </a:r>
                    </a:p>
                  </a:txBody>
                  <a:tcPr marL="36000" marR="36000" marT="36031" marB="360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22" name="Text Box 95"/>
          <p:cNvSpPr txBox="1">
            <a:spLocks noChangeArrowheads="1"/>
          </p:cNvSpPr>
          <p:nvPr userDrawn="1"/>
        </p:nvSpPr>
        <p:spPr bwMode="auto">
          <a:xfrm>
            <a:off x="71438" y="1004888"/>
            <a:ext cx="12858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altLang="fr-FR" sz="900" b="1" dirty="0" smtClean="0">
                <a:solidFill>
                  <a:prstClr val="black"/>
                </a:solidFill>
              </a:rPr>
              <a:t>Elaboration projet</a:t>
            </a:r>
          </a:p>
          <a:p>
            <a:pPr algn="ctr">
              <a:defRPr/>
            </a:pPr>
            <a:r>
              <a:rPr lang="fr-FR" altLang="fr-FR" sz="800" b="1" dirty="0" smtClean="0">
                <a:solidFill>
                  <a:prstClr val="white">
                    <a:lumMod val="65000"/>
                  </a:prstClr>
                </a:solidFill>
              </a:rPr>
              <a:t>(Elaborer)</a:t>
            </a:r>
          </a:p>
        </p:txBody>
      </p:sp>
      <p:pic>
        <p:nvPicPr>
          <p:cNvPr id="23" name="Picture 16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6169025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6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6170613"/>
            <a:ext cx="23336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163"/>
          <p:cNvSpPr>
            <a:spLocks noChangeArrowheads="1"/>
          </p:cNvSpPr>
          <p:nvPr userDrawn="1"/>
        </p:nvSpPr>
        <p:spPr bwMode="auto">
          <a:xfrm rot="-2700000">
            <a:off x="2814638" y="6208713"/>
            <a:ext cx="250825" cy="149225"/>
          </a:xfrm>
          <a:prstGeom prst="rightArrow">
            <a:avLst>
              <a:gd name="adj1" fmla="val 49685"/>
              <a:gd name="adj2" fmla="val 75475"/>
            </a:avLst>
          </a:prstGeom>
          <a:solidFill>
            <a:srgbClr val="00FF00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pic>
        <p:nvPicPr>
          <p:cNvPr id="26" name="Picture 15" descr="icones_0109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6159500"/>
            <a:ext cx="2428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165"/>
          <p:cNvSpPr>
            <a:spLocks noChangeArrowheads="1"/>
          </p:cNvSpPr>
          <p:nvPr userDrawn="1"/>
        </p:nvSpPr>
        <p:spPr bwMode="auto">
          <a:xfrm>
            <a:off x="3922713" y="6188075"/>
            <a:ext cx="188912" cy="193675"/>
          </a:xfrm>
          <a:prstGeom prst="rightArrow">
            <a:avLst>
              <a:gd name="adj1" fmla="val 49685"/>
              <a:gd name="adj2" fmla="val 44903"/>
            </a:avLst>
          </a:prstGeom>
          <a:solidFill>
            <a:srgbClr val="FF99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28" name="AutoShape 166"/>
          <p:cNvSpPr>
            <a:spLocks noChangeArrowheads="1"/>
          </p:cNvSpPr>
          <p:nvPr userDrawn="1"/>
        </p:nvSpPr>
        <p:spPr bwMode="auto">
          <a:xfrm rot="2700000">
            <a:off x="4628357" y="6190456"/>
            <a:ext cx="228600" cy="198437"/>
          </a:xfrm>
          <a:prstGeom prst="rightArrow">
            <a:avLst>
              <a:gd name="adj1" fmla="val 49685"/>
              <a:gd name="adj2" fmla="val 51728"/>
            </a:avLst>
          </a:prstGeom>
          <a:solidFill>
            <a:srgbClr val="FF0000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29" name="Text Box 167"/>
          <p:cNvSpPr txBox="1">
            <a:spLocks noChangeArrowheads="1"/>
          </p:cNvSpPr>
          <p:nvPr userDrawn="1"/>
        </p:nvSpPr>
        <p:spPr bwMode="auto">
          <a:xfrm>
            <a:off x="5762625" y="6180138"/>
            <a:ext cx="104775" cy="1651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z="1000" b="1" smtClean="0">
                <a:solidFill>
                  <a:srgbClr val="000099"/>
                </a:solidFill>
                <a:latin typeface="Arial Black" pitchFamily="34" charset="0"/>
              </a:rPr>
              <a:t>P</a:t>
            </a:r>
          </a:p>
        </p:txBody>
      </p:sp>
      <p:sp>
        <p:nvSpPr>
          <p:cNvPr id="30" name="Text Box 168"/>
          <p:cNvSpPr txBox="1">
            <a:spLocks noChangeArrowheads="1"/>
          </p:cNvSpPr>
          <p:nvPr userDrawn="1"/>
        </p:nvSpPr>
        <p:spPr bwMode="auto">
          <a:xfrm>
            <a:off x="6635750" y="6180138"/>
            <a:ext cx="104775" cy="1651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z="1000" b="1" smtClean="0">
                <a:solidFill>
                  <a:srgbClr val="008000"/>
                </a:solidFill>
                <a:latin typeface="Arial Black" pitchFamily="34" charset="0"/>
              </a:rPr>
              <a:t>E</a:t>
            </a:r>
          </a:p>
        </p:txBody>
      </p:sp>
      <p:sp>
        <p:nvSpPr>
          <p:cNvPr id="31" name="Text Box 169"/>
          <p:cNvSpPr txBox="1">
            <a:spLocks noChangeArrowheads="1"/>
          </p:cNvSpPr>
          <p:nvPr userDrawn="1"/>
        </p:nvSpPr>
        <p:spPr bwMode="auto">
          <a:xfrm>
            <a:off x="7370763" y="6180138"/>
            <a:ext cx="104775" cy="1651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z="1000" b="1" smtClean="0">
                <a:solidFill>
                  <a:srgbClr val="996633"/>
                </a:solidFill>
                <a:latin typeface="Arial Black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7712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702A-3501-4D76-84AF-4EEC5A4950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7CDC-6754-493B-8DC9-1E66CCFD8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9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533A5-192C-4AD0-8854-531B6153A14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C3A5-32B6-454B-9E48-6F9A55A31D1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8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hyperlink" Target="file:///\\anc-fseprip-01v\sites\ECOTITANIUM\03_SI\03%20-%20Management%20du%20projet\05%20-%20Budget\ECOTI%20Budget%20et%20r&#233;alis&#233;%20V5_1.xls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36512" y="305371"/>
            <a:ext cx="9071992" cy="2688221"/>
            <a:chOff x="11430" y="305371"/>
            <a:chExt cx="9097074" cy="270049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17" t="1616" r="23333" b="9045"/>
            <a:stretch/>
          </p:blipFill>
          <p:spPr bwMode="auto">
            <a:xfrm>
              <a:off x="3714575" y="308184"/>
              <a:ext cx="1888773" cy="2694871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C:\Users\caroline.marty\Desktop\billet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29" y="308184"/>
              <a:ext cx="1781145" cy="268540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0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859" y="308184"/>
              <a:ext cx="1924045" cy="2697685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C:\Users\caroline.marty\AppData\Local\Microsoft\Windows\Temporary Internet Files\Content.Outlook\LRFBDNXP\IMG_0521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4" t="1" r="49271" b="35279"/>
            <a:stretch/>
          </p:blipFill>
          <p:spPr bwMode="auto">
            <a:xfrm>
              <a:off x="11430" y="305371"/>
              <a:ext cx="1772429" cy="270049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822" y="308183"/>
              <a:ext cx="1730682" cy="2685409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e 26"/>
          <p:cNvGrpSpPr/>
          <p:nvPr/>
        </p:nvGrpSpPr>
        <p:grpSpPr>
          <a:xfrm>
            <a:off x="36512" y="2420888"/>
            <a:ext cx="9071992" cy="4298994"/>
            <a:chOff x="11430" y="2217410"/>
            <a:chExt cx="9144000" cy="429899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" y="3005941"/>
              <a:ext cx="9144000" cy="3493622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182" y="2217410"/>
              <a:ext cx="2952328" cy="1375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13" y="4881706"/>
              <a:ext cx="1784350" cy="1317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11430" y="6177850"/>
              <a:ext cx="2040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DES ALLIAGES,</a:t>
              </a:r>
            </a:p>
            <a:p>
              <a:pPr algn="ctr"/>
              <a:r>
                <a:rPr lang="fr-FR" sz="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DES MINERAIS ET DES HOMMES</a:t>
              </a:r>
              <a:r>
                <a:rPr lang="fr-FR" sz="6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16" y="3861048"/>
            <a:ext cx="9107488" cy="188294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3500" b="1" dirty="0" smtClean="0"/>
              <a:t>COPIL SI </a:t>
            </a:r>
            <a:r>
              <a:rPr lang="fr-FR" sz="3500" b="1" dirty="0" err="1" smtClean="0"/>
              <a:t>Ecotitanium</a:t>
            </a:r>
            <a:endParaRPr lang="fr-FR" sz="3500" b="1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3500" b="1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3500" b="1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3500" b="1" dirty="0" smtClean="0"/>
              <a:t>16/03/2016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400" b="1" i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800" b="1" i="1" dirty="0" smtClean="0">
              <a:solidFill>
                <a:schemeClr val="bg1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r="36760" b="61188"/>
          <a:stretch>
            <a:fillRect/>
          </a:stretch>
        </p:blipFill>
        <p:spPr bwMode="auto">
          <a:xfrm>
            <a:off x="7669658" y="5949280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Avancement</a:t>
            </a:r>
            <a:r>
              <a:rPr lang="fr-FR" sz="2400" dirty="0"/>
              <a:t> </a:t>
            </a:r>
            <a:r>
              <a:rPr lang="fr-FR" dirty="0"/>
              <a:t>synthèse</a:t>
            </a:r>
            <a:r>
              <a:rPr lang="fr-FR" sz="2400" dirty="0"/>
              <a:t> </a:t>
            </a:r>
            <a:r>
              <a:rPr lang="fr-FR" dirty="0"/>
              <a:t>du </a:t>
            </a:r>
            <a:r>
              <a:rPr lang="fr-FR" dirty="0" smtClean="0"/>
              <a:t>réalisé – Charges DSI A&amp;D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10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44208" y="890429"/>
            <a:ext cx="244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Période :  </a:t>
            </a:r>
            <a:r>
              <a:rPr lang="fr-FR" dirty="0" err="1" smtClean="0"/>
              <a:t>Fevrier</a:t>
            </a:r>
            <a:r>
              <a:rPr lang="fr-FR" dirty="0" smtClean="0"/>
              <a:t> 2016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395536" y="885443"/>
            <a:ext cx="568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N3 : Charge prévue jusqu’à fin de stabilisation (09/2017)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69691"/>
            <a:ext cx="6624735" cy="211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454" y="3844652"/>
            <a:ext cx="2263025" cy="208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39552" y="371703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Pas d’alerte sur les conso de charge réalisées sur le mois </a:t>
            </a:r>
          </a:p>
          <a:p>
            <a:r>
              <a:rPr lang="fr-FR" sz="1400" dirty="0" smtClean="0"/>
              <a:t>Charge sur –évaluée pour les lots 3.5 MSP et 3.6 Braincube</a:t>
            </a:r>
          </a:p>
        </p:txBody>
      </p:sp>
    </p:spTree>
    <p:extLst>
      <p:ext uri="{BB962C8B-B14F-4D97-AF65-F5344CB8AC3E}">
        <p14:creationId xmlns:p14="http://schemas.microsoft.com/office/powerpoint/2010/main" val="26813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</a:t>
            </a:r>
            <a:r>
              <a:rPr lang="fr-FR" dirty="0" smtClean="0"/>
              <a:t>Alertes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11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40559"/>
          </a:xfrm>
        </p:spPr>
        <p:txBody>
          <a:bodyPr>
            <a:normAutofit lnSpcReduction="10000"/>
          </a:bodyPr>
          <a:lstStyle/>
          <a:p>
            <a:r>
              <a:rPr lang="fr-FR" sz="2000" dirty="0" smtClean="0"/>
              <a:t>N4 :</a:t>
            </a:r>
          </a:p>
          <a:p>
            <a:pPr lvl="1"/>
            <a:r>
              <a:rPr lang="fr-FR" dirty="0" smtClean="0"/>
              <a:t>Reporting  : </a:t>
            </a:r>
          </a:p>
          <a:p>
            <a:pPr lvl="2"/>
            <a:r>
              <a:rPr lang="fr-FR" dirty="0" smtClean="0"/>
              <a:t>Les alertes du précédent COPIL ont été traitées ( Valorisation des en cours et stock chutes brutes ) </a:t>
            </a:r>
          </a:p>
          <a:p>
            <a:pPr lvl="2"/>
            <a:r>
              <a:rPr lang="fr-FR" dirty="0" smtClean="0"/>
              <a:t>La maquette R3 et le principe de R1 ont été validés avec des ajustements acceptés</a:t>
            </a:r>
          </a:p>
          <a:p>
            <a:pPr lvl="2"/>
            <a:r>
              <a:rPr lang="fr-FR" dirty="0" smtClean="0"/>
              <a:t>L’alerte restante provient de la demande de prise en compte des actions menées suite aux écarts constatés ( nouvelle facturation, avoir, remise à zéro…) : pas de solution simple identifiée.</a:t>
            </a:r>
          </a:p>
          <a:p>
            <a:pPr marL="914400" lvl="2" indent="0">
              <a:buNone/>
            </a:pPr>
            <a:r>
              <a:rPr lang="fr-FR" dirty="0" smtClean="0"/>
              <a:t>     </a:t>
            </a:r>
            <a:r>
              <a:rPr lang="fr-FR" b="1" dirty="0" smtClean="0"/>
              <a:t>Proposition de l’équipe Projet </a:t>
            </a:r>
            <a:r>
              <a:rPr lang="fr-FR" dirty="0" smtClean="0"/>
              <a:t>: Travailler sur le sujet en avril/mai</a:t>
            </a:r>
            <a:r>
              <a:rPr lang="fr-FR" dirty="0"/>
              <a:t>, </a:t>
            </a:r>
            <a:r>
              <a:rPr lang="fr-FR" dirty="0" smtClean="0"/>
              <a:t>chiffrer </a:t>
            </a:r>
            <a:r>
              <a:rPr lang="fr-FR" dirty="0"/>
              <a:t>et statuer sur </a:t>
            </a:r>
            <a:r>
              <a:rPr lang="fr-FR" dirty="0" smtClean="0"/>
              <a:t>le  développement</a:t>
            </a:r>
            <a:r>
              <a:rPr lang="fr-FR" dirty="0"/>
              <a:t>, </a:t>
            </a:r>
            <a:r>
              <a:rPr lang="fr-FR" dirty="0" smtClean="0"/>
              <a:t>et </a:t>
            </a:r>
            <a:r>
              <a:rPr lang="fr-FR" dirty="0"/>
              <a:t>livrer une </a:t>
            </a:r>
            <a:r>
              <a:rPr lang="fr-FR" dirty="0" smtClean="0"/>
              <a:t>V2 </a:t>
            </a:r>
            <a:r>
              <a:rPr lang="fr-FR" dirty="0"/>
              <a:t>du </a:t>
            </a:r>
            <a:r>
              <a:rPr lang="fr-FR" dirty="0" smtClean="0"/>
              <a:t>report </a:t>
            </a:r>
            <a:r>
              <a:rPr lang="fr-FR" dirty="0"/>
              <a:t>R3 après le </a:t>
            </a:r>
            <a:r>
              <a:rPr lang="fr-FR" dirty="0" smtClean="0"/>
              <a:t>démarrage. </a:t>
            </a:r>
          </a:p>
          <a:p>
            <a:pPr lvl="1"/>
            <a:r>
              <a:rPr lang="fr-FR" dirty="0" smtClean="0"/>
              <a:t>Charge liée à la fonction de Key User SAP, qui nécessite une disponibilité importante (définition des données de test, participation aux ateliers, formation à l’outil, définition des plans de tests, validation des fonctions et des manuels utilisateurs, rédaction des modes opératoires, etc.) </a:t>
            </a:r>
          </a:p>
          <a:p>
            <a:pPr lvl="2">
              <a:buFont typeface="Wingdings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Charges à définir de manière plus précise pour les mois à venir</a:t>
            </a:r>
          </a:p>
          <a:p>
            <a:pPr lvl="2">
              <a:buFont typeface="Wingdings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Estimation de la part de CSC attendue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N3 : 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Pas d’alerte</a:t>
            </a:r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754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Points d’attention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12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sz="2000" dirty="0" smtClean="0"/>
              <a:t>N4 :</a:t>
            </a:r>
          </a:p>
          <a:p>
            <a:pPr lvl="1"/>
            <a:r>
              <a:rPr lang="fr-FR" sz="2000" dirty="0" err="1" smtClean="0">
                <a:sym typeface="Wingdings" panose="05000000000000000000" pitchFamily="2" charset="2"/>
              </a:rPr>
              <a:t>Optimaint</a:t>
            </a:r>
            <a:r>
              <a:rPr lang="fr-FR" sz="2000" dirty="0" smtClean="0">
                <a:sym typeface="Wingdings" panose="05000000000000000000" pitchFamily="2" charset="2"/>
              </a:rPr>
              <a:t> : </a:t>
            </a:r>
          </a:p>
          <a:p>
            <a:pPr lvl="2"/>
            <a:r>
              <a:rPr lang="fr-FR" sz="1800" dirty="0" smtClean="0">
                <a:sym typeface="Wingdings" panose="05000000000000000000" pitchFamily="2" charset="2"/>
              </a:rPr>
              <a:t>Obligation de faire la migration UKAD à court terme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800" dirty="0" smtClean="0">
                <a:sym typeface="Wingdings" panose="05000000000000000000" pitchFamily="2" charset="2"/>
              </a:rPr>
              <a:t>A voir : profiter de la situation pour faire une plateforme </a:t>
            </a:r>
            <a:r>
              <a:rPr lang="fr-FR" sz="1800" dirty="0" err="1" smtClean="0">
                <a:sym typeface="Wingdings" panose="05000000000000000000" pitchFamily="2" charset="2"/>
              </a:rPr>
              <a:t>Optimaint</a:t>
            </a:r>
            <a:r>
              <a:rPr lang="fr-FR" sz="1800" dirty="0" smtClean="0">
                <a:sym typeface="Wingdings" panose="05000000000000000000" pitchFamily="2" charset="2"/>
              </a:rPr>
              <a:t> commune avec AD ( IV30 )</a:t>
            </a:r>
          </a:p>
          <a:p>
            <a:pPr marL="457200" lvl="1" indent="0">
              <a:buNone/>
            </a:pPr>
            <a:r>
              <a:rPr lang="fr-FR" dirty="0" smtClean="0"/>
              <a:t> </a:t>
            </a:r>
          </a:p>
          <a:p>
            <a:r>
              <a:rPr lang="fr-FR" sz="2000" dirty="0"/>
              <a:t>N3 :</a:t>
            </a:r>
          </a:p>
          <a:p>
            <a:pPr lvl="1"/>
            <a:r>
              <a:rPr lang="fr-FR" dirty="0"/>
              <a:t>Ecart sur la prise en compte par Meta2i du nombre d’analyses pour acceptation finale du lingot. Risque de surcoût faible à gérer dans le cadre de l’ensemble de la prestation.</a:t>
            </a:r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475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risque du niveau 4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13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2649639" y="5873419"/>
            <a:ext cx="2736303" cy="395770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62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Dommages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 rot="16200000">
            <a:off x="1885984" y="5070745"/>
            <a:ext cx="1176552" cy="356233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62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Probabilité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" r="-535"/>
          <a:stretch/>
        </p:blipFill>
        <p:spPr bwMode="auto">
          <a:xfrm>
            <a:off x="2649639" y="4262750"/>
            <a:ext cx="3484504" cy="16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8"/>
          <p:cNvSpPr txBox="1">
            <a:spLocks/>
          </p:cNvSpPr>
          <p:nvPr/>
        </p:nvSpPr>
        <p:spPr>
          <a:xfrm>
            <a:off x="6373877" y="4289767"/>
            <a:ext cx="1436805" cy="1673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900" dirty="0" smtClean="0"/>
              <a:t>A - Probabilité :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1 – Faible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2 – Moyenne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3 – Forte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4 – Très Forte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900" dirty="0" smtClean="0"/>
              <a:t>B - Dommages/Impacts :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1 – Faible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2 – Modéré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3 – Fort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800" dirty="0" smtClean="0"/>
              <a:t>4 – Très fort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9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9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900" dirty="0"/>
          </a:p>
        </p:txBody>
      </p:sp>
      <p:sp>
        <p:nvSpPr>
          <p:cNvPr id="14" name="Ellipse 13"/>
          <p:cNvSpPr/>
          <p:nvPr/>
        </p:nvSpPr>
        <p:spPr>
          <a:xfrm>
            <a:off x="3153694" y="5504156"/>
            <a:ext cx="391856" cy="33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R8</a:t>
            </a:r>
            <a:endParaRPr lang="fr-FR" sz="1050" b="1" dirty="0"/>
          </a:p>
        </p:txBody>
      </p:sp>
      <p:sp>
        <p:nvSpPr>
          <p:cNvPr id="15" name="Ellipse 14"/>
          <p:cNvSpPr/>
          <p:nvPr/>
        </p:nvSpPr>
        <p:spPr>
          <a:xfrm>
            <a:off x="3620706" y="4660587"/>
            <a:ext cx="391856" cy="395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R9</a:t>
            </a:r>
            <a:endParaRPr lang="fr-FR" sz="1050" b="1" dirty="0"/>
          </a:p>
        </p:txBody>
      </p:sp>
      <p:sp>
        <p:nvSpPr>
          <p:cNvPr id="17" name="Ellipse 16"/>
          <p:cNvSpPr/>
          <p:nvPr/>
        </p:nvSpPr>
        <p:spPr>
          <a:xfrm>
            <a:off x="3731334" y="5068940"/>
            <a:ext cx="420328" cy="395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R11</a:t>
            </a:r>
            <a:endParaRPr lang="fr-FR" sz="1050" b="1" dirty="0"/>
          </a:p>
        </p:txBody>
      </p:sp>
      <p:sp>
        <p:nvSpPr>
          <p:cNvPr id="18" name="Ellipse 17"/>
          <p:cNvSpPr/>
          <p:nvPr/>
        </p:nvSpPr>
        <p:spPr>
          <a:xfrm>
            <a:off x="3760243" y="5530663"/>
            <a:ext cx="391419" cy="349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00" b="1" dirty="0" smtClean="0"/>
              <a:t>R12</a:t>
            </a:r>
            <a:endParaRPr lang="fr-FR" sz="1000" b="1" dirty="0"/>
          </a:p>
        </p:txBody>
      </p:sp>
      <p:sp>
        <p:nvSpPr>
          <p:cNvPr id="19" name="Ellipse 18"/>
          <p:cNvSpPr/>
          <p:nvPr/>
        </p:nvSpPr>
        <p:spPr>
          <a:xfrm>
            <a:off x="4665862" y="5073302"/>
            <a:ext cx="391856" cy="395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R7</a:t>
            </a:r>
            <a:endParaRPr lang="fr-FR" sz="1050" b="1" dirty="0"/>
          </a:p>
        </p:txBody>
      </p:sp>
      <p:sp>
        <p:nvSpPr>
          <p:cNvPr id="20" name="Ellipse 19"/>
          <p:cNvSpPr/>
          <p:nvPr/>
        </p:nvSpPr>
        <p:spPr>
          <a:xfrm>
            <a:off x="4423438" y="5507548"/>
            <a:ext cx="391856" cy="395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00" b="1" dirty="0" smtClean="0"/>
              <a:t>R13</a:t>
            </a:r>
            <a:endParaRPr lang="fr-FR" sz="1000" b="1" dirty="0"/>
          </a:p>
        </p:txBody>
      </p:sp>
      <p:sp>
        <p:nvSpPr>
          <p:cNvPr id="16" name="Ellipse 15"/>
          <p:cNvSpPr/>
          <p:nvPr/>
        </p:nvSpPr>
        <p:spPr>
          <a:xfrm>
            <a:off x="3423227" y="5504156"/>
            <a:ext cx="403108" cy="342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R10</a:t>
            </a:r>
            <a:endParaRPr lang="fr-FR" sz="1050" b="1" dirty="0"/>
          </a:p>
        </p:txBody>
      </p:sp>
      <p:sp>
        <p:nvSpPr>
          <p:cNvPr id="21" name="Ellipse 20"/>
          <p:cNvSpPr/>
          <p:nvPr/>
        </p:nvSpPr>
        <p:spPr>
          <a:xfrm>
            <a:off x="4074917" y="5530663"/>
            <a:ext cx="441133" cy="349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50" b="1" dirty="0" smtClean="0"/>
              <a:t>R14</a:t>
            </a:r>
            <a:endParaRPr lang="fr-FR" sz="1050" b="1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146109"/>
              </p:ext>
            </p:extLst>
          </p:nvPr>
        </p:nvGraphicFramePr>
        <p:xfrm>
          <a:off x="358491" y="822932"/>
          <a:ext cx="8389973" cy="3470164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552077"/>
                <a:gridCol w="2771000"/>
                <a:gridCol w="836175"/>
                <a:gridCol w="1032393"/>
                <a:gridCol w="915703"/>
                <a:gridCol w="2282625"/>
              </a:tblGrid>
              <a:tr h="4415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ID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Cause – </a:t>
                      </a:r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Intitulé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du </a:t>
                      </a:r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risque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Probabilité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b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Dommages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Criticité</a:t>
                      </a:r>
                      <a:br>
                        <a:rPr lang="fr-FR" sz="11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C = A x B</a:t>
                      </a:r>
                      <a:endParaRPr lang="fr-F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Plan de </a:t>
                      </a:r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réduction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3953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 smtClean="0">
                          <a:effectLst/>
                        </a:rPr>
                        <a:t>R7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dirty="0" smtClean="0">
                          <a:effectLst/>
                        </a:rPr>
                        <a:t>Désynchronisation Lot 4.21 </a:t>
                      </a:r>
                      <a:r>
                        <a:rPr lang="fr-FR" sz="1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rapports HANA sur l’économie circulaire (non validation des maquettes et remise en cause de certaines hypothèses)</a:t>
                      </a: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2-Moyenne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</a:rPr>
                        <a:t>3-Fort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6-Moyenne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9/03</a:t>
                      </a:r>
                      <a:r>
                        <a:rPr lang="fr-FR" sz="10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: </a:t>
                      </a:r>
                      <a:r>
                        <a:rPr lang="fr-FR" sz="1000" u="none" strike="noStrike" dirty="0" smtClean="0">
                          <a:effectLst/>
                        </a:rPr>
                        <a:t>Hypothèses R3 et R1 validées.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lancement a</a:t>
                      </a:r>
                      <a:r>
                        <a:rPr lang="fr-FR" sz="1000" u="none" strike="noStrike" dirty="0" smtClean="0">
                          <a:effectLst/>
                        </a:rPr>
                        <a:t>ppel offre  à fin Mars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à confirmer avec Daniel et Eric.</a:t>
                      </a: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1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</a:rPr>
                        <a:t>R8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u="none" strike="noStrike" dirty="0" smtClean="0">
                          <a:effectLst/>
                        </a:rPr>
                        <a:t>Retard suite à mauvaise coordination des </a:t>
                      </a:r>
                      <a:r>
                        <a:rPr lang="fr-FR" sz="1000" u="none" strike="noStrike" dirty="0">
                          <a:effectLst/>
                        </a:rPr>
                        <a:t>interfaces </a:t>
                      </a:r>
                      <a:r>
                        <a:rPr lang="fr-FR" sz="1000" u="none" strike="noStrike" dirty="0" smtClean="0">
                          <a:effectLst/>
                        </a:rPr>
                        <a:t>avec le niveau 3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1-Faible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2-Modéré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2 -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Faible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1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R9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50" u="none" strike="noStrike" dirty="0" smtClean="0">
                          <a:effectLst/>
                        </a:rPr>
                        <a:t>Manque </a:t>
                      </a:r>
                      <a:r>
                        <a:rPr lang="fr-FR" sz="1050" u="none" strike="noStrike" dirty="0">
                          <a:effectLst/>
                        </a:rPr>
                        <a:t>vision du fournisseur de collecte et traitement, mode de fonctionnement mal </a:t>
                      </a:r>
                      <a:r>
                        <a:rPr lang="fr-FR" sz="1050" u="none" strike="noStrike" dirty="0" smtClean="0">
                          <a:effectLst/>
                        </a:rPr>
                        <a:t>adapté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3-Forte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2-Modéré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6-Moyenne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050" u="none" strike="noStrike" dirty="0">
                          <a:effectLst/>
                        </a:rPr>
                        <a:t>Lot 1 avec portée limitée, prévoir Lot 2 </a:t>
                      </a:r>
                      <a:r>
                        <a:rPr lang="fr-FR" sz="1050" u="none" strike="noStrike" dirty="0" smtClean="0">
                          <a:effectLst/>
                        </a:rPr>
                        <a:t>(automatisations </a:t>
                      </a:r>
                      <a:r>
                        <a:rPr lang="fr-FR" sz="1050" u="none" strike="noStrike" dirty="0">
                          <a:effectLst/>
                        </a:rPr>
                        <a:t>possibles de flux)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0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</a:rPr>
                        <a:t>R10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u="none" strike="noStrike" dirty="0" smtClean="0">
                          <a:effectLst/>
                        </a:rPr>
                        <a:t>Risque </a:t>
                      </a:r>
                      <a:r>
                        <a:rPr lang="fr-FR" sz="1000" u="none" strike="noStrike" dirty="0">
                          <a:effectLst/>
                        </a:rPr>
                        <a:t>d'avoir des problèmes de communication entre les différents  </a:t>
                      </a:r>
                      <a:r>
                        <a:rPr lang="fr-FR" sz="1000" u="none" strike="noStrike" dirty="0" smtClean="0">
                          <a:effectLst/>
                        </a:rPr>
                        <a:t>partenaires CSC, META2I, SAP…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1-Faible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2-Modéré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2 -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Faible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53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 smtClean="0">
                          <a:effectLst/>
                        </a:rPr>
                        <a:t>R11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u="none" strike="noStrike" dirty="0" smtClean="0">
                          <a:effectLst/>
                        </a:rPr>
                        <a:t>Risque de déséquilibre d’un lot ou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de retard d’un lot car manque de ressource key user (recrutements prévus en 2017).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3-Forte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2-Modéré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6-Moyenne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17/02 : Risque de manque dispo Key User QM échangé au niveau de R. Allier.</a:t>
                      </a:r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53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 dirty="0" smtClean="0">
                          <a:effectLst/>
                        </a:rPr>
                        <a:t>R12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u="none" strike="noStrike" dirty="0">
                          <a:effectLst/>
                        </a:rPr>
                        <a:t>Fonctionnement par rétro planning par rapport au projet industriel, le </a:t>
                      </a:r>
                      <a:r>
                        <a:rPr lang="fr-FR" sz="1000" u="none" strike="noStrike" dirty="0" smtClean="0">
                          <a:effectLst/>
                        </a:rPr>
                        <a:t>N4 doit </a:t>
                      </a:r>
                      <a:r>
                        <a:rPr lang="fr-FR" sz="1000" u="none" strike="noStrike" dirty="0">
                          <a:effectLst/>
                        </a:rPr>
                        <a:t>arriver à l'heure par rapport au projet industriel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1-Faible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2-Modéré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2-Faible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4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smtClean="0">
                          <a:effectLst/>
                        </a:rPr>
                        <a:t>R13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Perte temporaire ou définitive d'une ressource critique du projet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3-Forte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2-Modéré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</a:rPr>
                        <a:t>2-Faible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3" marR="7813" marT="78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Retard</a:t>
                      </a:r>
                      <a:r>
                        <a:rPr lang="fr-FR" sz="10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phase en cours, cause du non </a:t>
                      </a:r>
                      <a:r>
                        <a:rPr lang="fr-F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solde des points ouverts ou écarts</a:t>
                      </a:r>
                      <a:endParaRPr lang="fr-FR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3" marR="7813" marT="781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>
                          <a:effectLst/>
                        </a:rPr>
                        <a:t>1-Faible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2-Modéré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>
                          <a:effectLst/>
                        </a:rPr>
                        <a:t>2-Faible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3" marR="7813" marT="781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4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Analyse de risque du niveau </a:t>
            </a:r>
            <a:r>
              <a:rPr lang="fr-FR" dirty="0" smtClean="0"/>
              <a:t>3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14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3269" y="4365104"/>
            <a:ext cx="4532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Commentaire : </a:t>
            </a:r>
          </a:p>
          <a:p>
            <a:r>
              <a:rPr lang="fr-FR" dirty="0" smtClean="0"/>
              <a:t>Pas d’évolution par rapport à la situation du mois précédent 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633787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908720"/>
            <a:ext cx="8418513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3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</a:t>
            </a:r>
            <a:r>
              <a:rPr lang="fr-FR" dirty="0" smtClean="0"/>
              <a:t>udget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310" y="908720"/>
            <a:ext cx="8596170" cy="518457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 fichier de suivi est complété  du montant Budget ‘affecté’ :</a:t>
            </a:r>
          </a:p>
          <a:p>
            <a:pPr lvl="1"/>
            <a:r>
              <a:rPr lang="fr-FR" dirty="0" smtClean="0"/>
              <a:t>Globalement, la dépense prévue sur le montant affecté est légèrement inférieure au prévu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sz="1400" dirty="0"/>
          </a:p>
          <a:p>
            <a:pPr marL="457200" lvl="1" indent="0">
              <a:buNone/>
            </a:pPr>
            <a:endParaRPr lang="fr-FR" sz="1400" dirty="0" smtClean="0"/>
          </a:p>
          <a:p>
            <a:pPr marL="457200" lvl="1" indent="0">
              <a:buNone/>
            </a:pPr>
            <a:endParaRPr lang="fr-FR" sz="1400" dirty="0"/>
          </a:p>
          <a:p>
            <a:pPr marL="457200" lvl="1" indent="0">
              <a:buNone/>
            </a:pPr>
            <a:endParaRPr lang="fr-FR" sz="1400" dirty="0" smtClean="0"/>
          </a:p>
          <a:p>
            <a:pPr marL="457200" lvl="1" indent="0">
              <a:buNone/>
            </a:pPr>
            <a:endParaRPr lang="fr-FR" sz="1400" dirty="0" smtClean="0"/>
          </a:p>
          <a:p>
            <a:pPr marL="457200" lvl="1" indent="0">
              <a:buNone/>
            </a:pPr>
            <a:endParaRPr lang="fr-FR" sz="1400" dirty="0"/>
          </a:p>
          <a:p>
            <a:pPr marL="457200" lvl="1" indent="0">
              <a:buNone/>
            </a:pPr>
            <a:endParaRPr lang="fr-FR" sz="1400" dirty="0" smtClean="0"/>
          </a:p>
          <a:p>
            <a:pPr marL="457200" lvl="1" indent="0">
              <a:buNone/>
            </a:pPr>
            <a:endParaRPr lang="fr-FR" sz="1400" dirty="0"/>
          </a:p>
          <a:p>
            <a:pPr marL="457200" lvl="1" indent="0">
              <a:buNone/>
            </a:pPr>
            <a:endParaRPr lang="fr-FR" sz="1400" dirty="0" smtClean="0"/>
          </a:p>
          <a:p>
            <a:pPr marL="457200" lvl="1" indent="0">
              <a:buNone/>
            </a:pPr>
            <a:r>
              <a:rPr lang="fr-FR" sz="1400" dirty="0" smtClean="0"/>
              <a:t>Accès du fichier :</a:t>
            </a:r>
            <a:r>
              <a:rPr lang="fr-FR" sz="1400" dirty="0" smtClean="0">
                <a:hlinkClick r:id="rId2" action="ppaction://hlinkfile"/>
              </a:rPr>
              <a:t>X:\ECOTITANIUM\03_SI\03 - Management du projet\05 - Budget\ECOTI Budget et réalisé V5_1.xlsx</a:t>
            </a:r>
            <a:endParaRPr lang="fr-FR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15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40" y="1556791"/>
            <a:ext cx="5051640" cy="4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4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Informations diverses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16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123728" y="1484784"/>
            <a:ext cx="5472608" cy="4281339"/>
          </a:xfrm>
        </p:spPr>
        <p:txBody>
          <a:bodyPr>
            <a:normAutofit/>
          </a:bodyPr>
          <a:lstStyle/>
          <a:p>
            <a:r>
              <a:rPr lang="fr-FR" dirty="0" smtClean="0"/>
              <a:t>Avancement synthèse du réalisé Lot 9</a:t>
            </a:r>
          </a:p>
          <a:p>
            <a:r>
              <a:rPr lang="fr-FR" dirty="0" smtClean="0"/>
              <a:t>Avancement</a:t>
            </a:r>
            <a:r>
              <a:rPr lang="fr-FR" sz="1600" dirty="0" smtClean="0"/>
              <a:t> </a:t>
            </a:r>
            <a:r>
              <a:rPr lang="fr-FR" dirty="0" smtClean="0"/>
              <a:t>synthèse</a:t>
            </a:r>
            <a:r>
              <a:rPr lang="fr-FR" sz="1600" dirty="0" smtClean="0"/>
              <a:t> </a:t>
            </a:r>
            <a:r>
              <a:rPr lang="fr-FR" dirty="0" smtClean="0"/>
              <a:t>du réalisé N4/N3</a:t>
            </a:r>
          </a:p>
          <a:p>
            <a:pPr lvl="1"/>
            <a:r>
              <a:rPr lang="fr-FR" dirty="0" smtClean="0"/>
              <a:t>Avancement détaillé</a:t>
            </a:r>
          </a:p>
          <a:p>
            <a:pPr lvl="1"/>
            <a:r>
              <a:rPr lang="fr-FR" dirty="0" smtClean="0"/>
              <a:t>Planning</a:t>
            </a:r>
          </a:p>
          <a:p>
            <a:pPr lvl="1"/>
            <a:r>
              <a:rPr lang="fr-FR" dirty="0"/>
              <a:t>Charges </a:t>
            </a:r>
            <a:r>
              <a:rPr lang="fr-FR" dirty="0" smtClean="0"/>
              <a:t>passées</a:t>
            </a:r>
          </a:p>
          <a:p>
            <a:r>
              <a:rPr lang="fr-FR" dirty="0" smtClean="0"/>
              <a:t>Les Ecarts</a:t>
            </a:r>
          </a:p>
          <a:p>
            <a:r>
              <a:rPr lang="fr-FR" dirty="0" smtClean="0"/>
              <a:t>Les Alertes</a:t>
            </a:r>
          </a:p>
          <a:p>
            <a:r>
              <a:rPr lang="fr-FR" dirty="0" smtClean="0"/>
              <a:t>Les risques</a:t>
            </a:r>
          </a:p>
          <a:p>
            <a:r>
              <a:rPr lang="fr-FR" dirty="0" smtClean="0"/>
              <a:t>Le budget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7CDC-6754-493B-8DC9-1E66CCFD8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89" y="2708920"/>
            <a:ext cx="5994592" cy="351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projet SI </a:t>
            </a:r>
            <a:r>
              <a:rPr lang="fr-FR" dirty="0" err="1"/>
              <a:t>EcoTitanium</a:t>
            </a:r>
            <a:r>
              <a:rPr lang="fr-FR" dirty="0"/>
              <a:t> / </a:t>
            </a:r>
            <a:r>
              <a:rPr lang="fr-FR" dirty="0" smtClean="0"/>
              <a:t>Avancement global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880299"/>
            <a:ext cx="2133600" cy="365125"/>
          </a:xfrm>
        </p:spPr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7" name="Espace réservé du contenu 5"/>
          <p:cNvSpPr txBox="1">
            <a:spLocks/>
          </p:cNvSpPr>
          <p:nvPr/>
        </p:nvSpPr>
        <p:spPr>
          <a:xfrm>
            <a:off x="176370" y="836712"/>
            <a:ext cx="866012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000" dirty="0" smtClean="0"/>
              <a:t>Phase de conception générale et conception détaillée N4 :</a:t>
            </a:r>
          </a:p>
          <a:p>
            <a:pPr lvl="1">
              <a:spcBef>
                <a:spcPts val="0"/>
              </a:spcBef>
            </a:pPr>
            <a:r>
              <a:rPr lang="fr-FR" sz="1600" dirty="0" smtClean="0"/>
              <a:t>Le PV de réception de la conception générale a été validé par le métier (manque les signatures DSI et D. Caillot attendues ce jour)</a:t>
            </a:r>
          </a:p>
          <a:p>
            <a:pPr lvl="1">
              <a:spcBef>
                <a:spcPts val="0"/>
              </a:spcBef>
            </a:pPr>
            <a:r>
              <a:rPr lang="fr-FR" sz="1600" dirty="0" smtClean="0"/>
              <a:t>La conception détaillée est </a:t>
            </a:r>
            <a:r>
              <a:rPr lang="fr-FR" sz="1600" dirty="0" smtClean="0"/>
              <a:t>en phase </a:t>
            </a:r>
            <a:r>
              <a:rPr lang="fr-FR" sz="1600" dirty="0" smtClean="0"/>
              <a:t>d’achèvement ( avancement ateliers = 75% ), avec un bouclage attendu pour mi-Avril </a:t>
            </a:r>
            <a:r>
              <a:rPr lang="fr-FR" sz="1600" dirty="0" smtClean="0"/>
              <a:t>(la phase </a:t>
            </a:r>
            <a:r>
              <a:rPr lang="fr-FR" sz="1600" dirty="0" smtClean="0"/>
              <a:t>réalisation démarre début Avril)</a:t>
            </a:r>
          </a:p>
          <a:p>
            <a:pPr lvl="1">
              <a:spcBef>
                <a:spcPts val="0"/>
              </a:spcBef>
            </a:pPr>
            <a:r>
              <a:rPr lang="fr-FR" sz="1600" dirty="0" smtClean="0"/>
              <a:t>Dérive de 2 semaines sur la conception du lot Reporting BI ( cf. page Alertes )</a:t>
            </a:r>
            <a:endParaRPr lang="fr-FR" dirty="0" smtClean="0"/>
          </a:p>
          <a:p>
            <a:pPr>
              <a:spcBef>
                <a:spcPts val="0"/>
              </a:spcBef>
            </a:pPr>
            <a:r>
              <a:rPr lang="fr-FR" sz="2000" dirty="0" smtClean="0"/>
              <a:t>Phase </a:t>
            </a:r>
            <a:r>
              <a:rPr lang="fr-FR" sz="2000" dirty="0"/>
              <a:t>de </a:t>
            </a:r>
            <a:r>
              <a:rPr lang="fr-FR" sz="2000" dirty="0" smtClean="0"/>
              <a:t>réalisation des lots N3 :</a:t>
            </a:r>
          </a:p>
          <a:p>
            <a:pPr lvl="1">
              <a:spcBef>
                <a:spcPts val="0"/>
              </a:spcBef>
            </a:pPr>
            <a:r>
              <a:rPr lang="fr-FR" sz="1600" dirty="0" smtClean="0"/>
              <a:t>Réception faite sur l’installation de </a:t>
            </a:r>
            <a:r>
              <a:rPr lang="fr-FR" sz="1600" dirty="0" err="1" smtClean="0"/>
              <a:t>KMProd</a:t>
            </a:r>
            <a:r>
              <a:rPr lang="fr-FR" sz="1600" dirty="0" smtClean="0"/>
              <a:t> et module Normes de visée</a:t>
            </a:r>
          </a:p>
          <a:p>
            <a:pPr lvl="1">
              <a:spcBef>
                <a:spcPts val="0"/>
              </a:spcBef>
            </a:pPr>
            <a:r>
              <a:rPr lang="fr-FR" sz="1600" dirty="0" smtClean="0"/>
              <a:t>Appel d’offre pour adaptation du </a:t>
            </a:r>
            <a:r>
              <a:rPr lang="fr-FR" sz="1600" dirty="0" smtClean="0"/>
              <a:t>PES : </a:t>
            </a:r>
            <a:r>
              <a:rPr lang="fr-FR" sz="1600" dirty="0" smtClean="0"/>
              <a:t>lancé</a:t>
            </a:r>
          </a:p>
          <a:p>
            <a:pPr lvl="1">
              <a:spcBef>
                <a:spcPts val="0"/>
              </a:spcBef>
            </a:pPr>
            <a:r>
              <a:rPr lang="fr-FR" sz="1600" dirty="0" smtClean="0"/>
              <a:t>Blocs fonctionnels </a:t>
            </a:r>
            <a:r>
              <a:rPr lang="fr-FR" sz="1600" dirty="0"/>
              <a:t>META2i </a:t>
            </a:r>
            <a:r>
              <a:rPr lang="fr-FR" sz="1600" dirty="0" smtClean="0"/>
              <a:t>et PES : avancement conforme</a:t>
            </a:r>
          </a:p>
          <a:p>
            <a:pPr>
              <a:spcBef>
                <a:spcPts val="0"/>
              </a:spcBef>
            </a:pPr>
            <a:r>
              <a:rPr lang="fr-FR" b="1" dirty="0" smtClean="0"/>
              <a:t>Globalement : Maintien du projet dans </a:t>
            </a:r>
            <a:r>
              <a:rPr lang="fr-FR" b="1" dirty="0"/>
              <a:t>le jalonnement </a:t>
            </a:r>
            <a:r>
              <a:rPr lang="fr-FR" b="1" dirty="0" smtClean="0"/>
              <a:t>initial</a:t>
            </a:r>
            <a:endParaRPr lang="fr-FR" b="1" dirty="0"/>
          </a:p>
          <a:p>
            <a:pPr marL="5715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530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Pilotage N9 / K-</a:t>
            </a:r>
            <a:r>
              <a:rPr lang="fr-FR" dirty="0" err="1" smtClean="0"/>
              <a:t>Users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376370" y="980729"/>
            <a:ext cx="8542553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fr-FR" sz="2000" dirty="0" smtClean="0"/>
              <a:t>Le projet reste contraint sur l’aspect Délai pour le N4. </a:t>
            </a:r>
          </a:p>
          <a:p>
            <a:pPr lvl="1"/>
            <a:r>
              <a:rPr lang="fr-FR" sz="2000" dirty="0" smtClean="0"/>
              <a:t>La fin de conception détaillée est tendue pour fin Mars</a:t>
            </a:r>
          </a:p>
          <a:p>
            <a:pPr lvl="1"/>
            <a:r>
              <a:rPr lang="fr-FR" sz="2000" dirty="0" smtClean="0"/>
              <a:t>Impact du cahier des charges reporting, ou pas, selon l’option choisie. Cf. page Alertes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8" y="1980431"/>
            <a:ext cx="8995558" cy="389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68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Pilotage N4 – ERP SAP, GED, OPTIMAINT…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5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6" y="2238276"/>
            <a:ext cx="7920880" cy="35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5"/>
          <p:cNvSpPr txBox="1">
            <a:spLocks/>
          </p:cNvSpPr>
          <p:nvPr/>
        </p:nvSpPr>
        <p:spPr>
          <a:xfrm>
            <a:off x="376370" y="1247699"/>
            <a:ext cx="8542553" cy="59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fr-FR" sz="1600" dirty="0" smtClean="0"/>
              <a:t>Charge à venir sur fin Mars début </a:t>
            </a:r>
            <a:r>
              <a:rPr lang="fr-FR" sz="1600" dirty="0"/>
              <a:t>Avril </a:t>
            </a:r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dirty="0" smtClean="0"/>
              <a:t>mobilisation </a:t>
            </a:r>
            <a:r>
              <a:rPr lang="fr-FR" sz="1600" dirty="0"/>
              <a:t>des acteurs du N4 </a:t>
            </a:r>
            <a:r>
              <a:rPr lang="fr-FR" sz="1600" dirty="0" smtClean="0"/>
              <a:t>:</a:t>
            </a:r>
          </a:p>
          <a:p>
            <a:pPr lvl="1"/>
            <a:r>
              <a:rPr lang="fr-FR" sz="1600" dirty="0" smtClean="0"/>
              <a:t>valider les SFD (</a:t>
            </a:r>
            <a:r>
              <a:rPr lang="fr-FR" sz="1600" dirty="0" err="1" smtClean="0"/>
              <a:t>Spec</a:t>
            </a:r>
            <a:r>
              <a:rPr lang="fr-FR" sz="1600" dirty="0" smtClean="0"/>
              <a:t> Fonctionnelles Détaillées)</a:t>
            </a:r>
          </a:p>
          <a:p>
            <a:pPr lvl="1"/>
            <a:r>
              <a:rPr lang="fr-FR" sz="1600" dirty="0" smtClean="0"/>
              <a:t>Préparation du plan de test</a:t>
            </a:r>
          </a:p>
        </p:txBody>
      </p:sp>
    </p:spTree>
    <p:extLst>
      <p:ext uri="{BB962C8B-B14F-4D97-AF65-F5344CB8AC3E}">
        <p14:creationId xmlns:p14="http://schemas.microsoft.com/office/powerpoint/2010/main" val="243502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Suivi livrables N4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Avancement de la rédaction des documents de Conception détaillée (SFD) :</a:t>
            </a:r>
          </a:p>
          <a:p>
            <a:pPr lvl="1"/>
            <a:r>
              <a:rPr lang="fr-FR" dirty="0" smtClean="0"/>
              <a:t>6 documents attendus pour le 18 Mars</a:t>
            </a:r>
          </a:p>
          <a:p>
            <a:pPr lvl="1"/>
            <a:r>
              <a:rPr lang="fr-FR" dirty="0" smtClean="0"/>
              <a:t>19 Documents attendus pour le 25 et le 31 Mars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6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60" y="1968341"/>
            <a:ext cx="7364908" cy="46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7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Suivi livrables N4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L’écart ci-dessous (Interface </a:t>
            </a:r>
            <a:r>
              <a:rPr lang="fr-FR" dirty="0" smtClean="0">
                <a:solidFill>
                  <a:srgbClr val="FF0000"/>
                </a:solidFill>
              </a:rPr>
              <a:t>Demande d’analyse Traiteur</a:t>
            </a:r>
            <a:r>
              <a:rPr lang="fr-FR" dirty="0" smtClean="0"/>
              <a:t>) doit faire l’objet d’une étude complémentaire de la part de CSC en vue de diminuer le chiffrage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7</a:t>
            </a:fld>
            <a:endParaRPr lang="fr-FR" dirty="0">
              <a:solidFill>
                <a:prstClr val="white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433163"/>
              </p:ext>
            </p:extLst>
          </p:nvPr>
        </p:nvGraphicFramePr>
        <p:xfrm>
          <a:off x="4510336" y="5779755"/>
          <a:ext cx="4176464" cy="259080"/>
        </p:xfrm>
        <a:graphic>
          <a:graphicData uri="http://schemas.openxmlformats.org/drawingml/2006/table">
            <a:tbl>
              <a:tblPr firstRow="1" bandRow="1"/>
              <a:tblGrid>
                <a:gridCol w="3058757"/>
                <a:gridCol w="1117707"/>
              </a:tblGrid>
              <a:tr h="259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100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Charge estimative (développement)</a:t>
                      </a:r>
                      <a:endParaRPr lang="fr-FR" sz="1100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100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+ 14 jrs/h</a:t>
                      </a:r>
                      <a:endParaRPr lang="fr-FR" sz="1100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340505"/>
              </p:ext>
            </p:extLst>
          </p:nvPr>
        </p:nvGraphicFramePr>
        <p:xfrm>
          <a:off x="4511824" y="5448667"/>
          <a:ext cx="4176464" cy="259080"/>
        </p:xfrm>
        <a:graphic>
          <a:graphicData uri="http://schemas.openxmlformats.org/drawingml/2006/table">
            <a:tbl>
              <a:tblPr firstRow="1" bandRow="1"/>
              <a:tblGrid>
                <a:gridCol w="3058757"/>
                <a:gridCol w="1117707"/>
              </a:tblGrid>
              <a:tr h="259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100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Charge estimative (fonctionnelle)</a:t>
                      </a:r>
                      <a:endParaRPr lang="fr-FR" sz="1100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100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+ 15 jrs/h</a:t>
                      </a:r>
                      <a:endParaRPr lang="fr-FR" sz="1100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507774" y="494116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smtClean="0"/>
              <a:t>Commentaires:</a:t>
            </a:r>
          </a:p>
          <a:p>
            <a:r>
              <a:rPr lang="fr-FR" sz="1200" dirty="0" smtClean="0"/>
              <a:t>Le développement certificat d’analyse a été annulé : la charge libérée est affectée au nouveau PV de livraison demandée, qui n’est plus une modification simple d’un formulaire existant, mais un nouveau formulaire complexe.</a:t>
            </a:r>
          </a:p>
        </p:txBody>
      </p:sp>
      <p:graphicFrame>
        <p:nvGraphicFramePr>
          <p:cNvPr id="15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454629"/>
              </p:ext>
            </p:extLst>
          </p:nvPr>
        </p:nvGraphicFramePr>
        <p:xfrm>
          <a:off x="179512" y="2114912"/>
          <a:ext cx="8827513" cy="2682240"/>
        </p:xfrm>
        <a:graphic>
          <a:graphicData uri="http://schemas.openxmlformats.org/drawingml/2006/table">
            <a:tbl>
              <a:tblPr firstRow="1" bandRow="1"/>
              <a:tblGrid>
                <a:gridCol w="1115798"/>
                <a:gridCol w="700929"/>
                <a:gridCol w="3787210"/>
                <a:gridCol w="944939"/>
                <a:gridCol w="716143"/>
                <a:gridCol w="781247"/>
                <a:gridCol w="781247"/>
              </a:tblGrid>
              <a:tr h="358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400" noProof="0" dirty="0" err="1" smtClean="0">
                          <a:latin typeface="Calibri" pitchFamily="34" charset="0"/>
                          <a:cs typeface="Calibri" pitchFamily="34" charset="0"/>
                        </a:rPr>
                        <a:t>Inititulé</a:t>
                      </a:r>
                      <a:endParaRPr lang="fr-FR" sz="1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400" noProof="0" dirty="0" smtClean="0">
                          <a:latin typeface="Calibri" pitchFamily="34" charset="0"/>
                          <a:cs typeface="Calibri" pitchFamily="34" charset="0"/>
                        </a:rPr>
                        <a:t>Type</a:t>
                      </a:r>
                      <a:endParaRPr lang="fr-FR" sz="1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400" noProof="0" dirty="0" smtClean="0">
                          <a:latin typeface="Calibri" pitchFamily="34" charset="0"/>
                          <a:cs typeface="Calibri" pitchFamily="34" charset="0"/>
                        </a:rPr>
                        <a:t>Description</a:t>
                      </a:r>
                      <a:endParaRPr lang="fr-FR" sz="1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400" noProof="0" dirty="0" smtClean="0">
                          <a:latin typeface="Calibri" pitchFamily="34" charset="0"/>
                          <a:cs typeface="Calibri" pitchFamily="34" charset="0"/>
                        </a:rPr>
                        <a:t>Complexité</a:t>
                      </a:r>
                      <a:endParaRPr lang="fr-FR" sz="1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400" noProof="0" dirty="0" smtClean="0">
                          <a:latin typeface="Calibri" pitchFamily="34" charset="0"/>
                          <a:cs typeface="Calibri" pitchFamily="34" charset="0"/>
                        </a:rPr>
                        <a:t>Ecart</a:t>
                      </a:r>
                      <a:endParaRPr lang="fr-FR" sz="1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400" noProof="0" dirty="0" smtClean="0">
                          <a:latin typeface="Calibri" pitchFamily="34" charset="0"/>
                          <a:cs typeface="Calibri" pitchFamily="34" charset="0"/>
                        </a:rPr>
                        <a:t>Charge estimée (</a:t>
                      </a:r>
                      <a:r>
                        <a:rPr lang="fr-FR" sz="1400" noProof="0" dirty="0" err="1" smtClean="0">
                          <a:latin typeface="Calibri" pitchFamily="34" charset="0"/>
                          <a:cs typeface="Calibri" pitchFamily="34" charset="0"/>
                        </a:rPr>
                        <a:t>dev</a:t>
                      </a:r>
                      <a:r>
                        <a:rPr lang="fr-FR" sz="1400" noProof="0" dirty="0" smtClean="0">
                          <a:latin typeface="Calibri" pitchFamily="34" charset="0"/>
                          <a:cs typeface="Calibri" pitchFamily="34" charset="0"/>
                        </a:rPr>
                        <a:t>) (jrs/h)</a:t>
                      </a:r>
                      <a:endParaRPr lang="fr-FR" sz="14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noProof="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Charge estimée (</a:t>
                      </a:r>
                      <a:r>
                        <a:rPr lang="fr-FR" sz="1400" b="1" kern="1200" noProof="0" dirty="0" err="1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fonc</a:t>
                      </a:r>
                      <a:r>
                        <a:rPr lang="fr-FR" sz="1400" b="1" kern="1200" noProof="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 (jrs/h)</a:t>
                      </a:r>
                      <a:endParaRPr lang="fr-FR" sz="1400" b="1" kern="1200" noProof="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  <a:tr h="203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fr-FR" sz="1200" b="1" baseline="0" noProof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Demande d'analyses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fr-FR" sz="1200" noProof="0" dirty="0" smtClean="0">
                          <a:latin typeface="Calibri" pitchFamily="34" charset="0"/>
                          <a:cs typeface="Calibri" pitchFamily="34" charset="0"/>
                        </a:rPr>
                        <a:t>Interface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Interface SAP vers LIMS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Envoi des demandes d'analyse depuis SAP vers LIMS</a:t>
                      </a:r>
                      <a:endParaRPr kumimoji="0" lang="fr-FR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fr-FR" sz="1200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Moyen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200" b="1" noProof="0" dirty="0" smtClean="0">
                          <a:latin typeface="Calibri" pitchFamily="34" charset="0"/>
                          <a:cs typeface="Calibri" pitchFamily="34" charset="0"/>
                        </a:rPr>
                        <a:t>Ajouté</a:t>
                      </a:r>
                      <a:endParaRPr lang="fr-FR" sz="12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200" b="1" noProof="0" dirty="0" smtClean="0">
                          <a:latin typeface="Calibri" pitchFamily="34" charset="0"/>
                          <a:cs typeface="Calibri" pitchFamily="34" charset="0"/>
                        </a:rPr>
                        <a:t>(+10)</a:t>
                      </a:r>
                      <a:endParaRPr lang="fr-FR" sz="12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dirty="0" smtClean="0">
                          <a:latin typeface="Calibri" pitchFamily="34" charset="0"/>
                          <a:cs typeface="Calibri" pitchFamily="34" charset="0"/>
                        </a:rPr>
                        <a:t>(+8)</a:t>
                      </a:r>
                      <a:endParaRPr lang="fr-FR" sz="12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F"/>
                    </a:solidFill>
                  </a:tcPr>
                </a:tc>
              </a:tr>
              <a:tr h="203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fr-FR" sz="1200" b="1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Résultats d'analyse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fr-FR" sz="1200" noProof="0" dirty="0" smtClean="0">
                          <a:latin typeface="Calibri" pitchFamily="34" charset="0"/>
                          <a:cs typeface="Calibri" pitchFamily="34" charset="0"/>
                        </a:rPr>
                        <a:t>Interface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Interface MES &gt; SAP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Intégration des résultats d'analyse du MES dans un lot de contrôle QM pour les lingots.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Mutualisé via Biztalk avec l’interface LIMS &gt; SAP.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fr-FR" sz="1200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Moyen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200" b="1" noProof="0" dirty="0" smtClean="0">
                          <a:latin typeface="Calibri" pitchFamily="34" charset="0"/>
                          <a:cs typeface="Calibri" pitchFamily="34" charset="0"/>
                        </a:rPr>
                        <a:t>Ajouté</a:t>
                      </a:r>
                      <a:endParaRPr lang="fr-FR" sz="12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FR" sz="1200" b="1" noProof="0" dirty="0" smtClean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dirty="0" smtClean="0">
                          <a:latin typeface="Calibri" pitchFamily="34" charset="0"/>
                          <a:cs typeface="Calibri" pitchFamily="34" charset="0"/>
                        </a:rPr>
                        <a:t>(+2)</a:t>
                      </a:r>
                      <a:endParaRPr lang="fr-FR" sz="1200" b="1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3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fr-FR" sz="1200" b="1" kern="1200" noProof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Codification des lots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fr-FR" sz="1200" kern="1200" noProof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Enhancement</a:t>
                      </a:r>
                      <a:endParaRPr lang="fr-FR" sz="1200" kern="1200" noProof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noProof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Solution de numérotation alphanumérique automatique des lots.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fr-FR" sz="1200" kern="1200" noProof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Moyen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1200" b="1" kern="1200" noProof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Ajouté</a:t>
                      </a:r>
                      <a:endParaRPr lang="fr-FR" sz="1200" b="1" kern="1200" noProof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1200" b="1" kern="1200" noProof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(+5)</a:t>
                      </a:r>
                      <a:endParaRPr lang="fr-FR" sz="1200" b="1" kern="1200" noProof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noProof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(+4)</a:t>
                      </a:r>
                      <a:endParaRPr lang="fr-FR" sz="1200" b="1" kern="1200" noProof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79512" y="1811288"/>
            <a:ext cx="8820000" cy="252028"/>
          </a:xfrm>
          <a:prstGeom prst="rect">
            <a:avLst/>
          </a:prstGeom>
          <a:solidFill>
            <a:srgbClr val="333399">
              <a:lumMod val="5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Ecarts de développement</a:t>
            </a:r>
          </a:p>
        </p:txBody>
      </p:sp>
    </p:spTree>
    <p:extLst>
      <p:ext uri="{BB962C8B-B14F-4D97-AF65-F5344CB8AC3E}">
        <p14:creationId xmlns:p14="http://schemas.microsoft.com/office/powerpoint/2010/main" val="36068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Pilotage N3 – MES Pilotage des installation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8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222246"/>
            <a:ext cx="8676456" cy="393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Avancement</a:t>
            </a:r>
            <a:r>
              <a:rPr lang="fr-FR" sz="2400" dirty="0"/>
              <a:t> </a:t>
            </a:r>
            <a:r>
              <a:rPr lang="fr-FR" dirty="0"/>
              <a:t>synthèse</a:t>
            </a:r>
            <a:r>
              <a:rPr lang="fr-FR" sz="2400" dirty="0"/>
              <a:t> </a:t>
            </a:r>
            <a:r>
              <a:rPr lang="fr-FR" dirty="0"/>
              <a:t>du </a:t>
            </a:r>
            <a:r>
              <a:rPr lang="fr-FR" dirty="0" smtClean="0"/>
              <a:t>réalisé – Charges DSI A&amp;D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C3A5-32B6-454B-9E48-6F9A55A31D18}" type="slidenum">
              <a:rPr lang="fr-FR" smtClean="0">
                <a:solidFill>
                  <a:prstClr val="white"/>
                </a:solidFill>
              </a:rPr>
              <a:pPr/>
              <a:t>9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324426" y="890196"/>
            <a:ext cx="244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Période :  Février 2016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89019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N4 : Charge prévue jusqu’à  recette (10/2016)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7" y="1239733"/>
            <a:ext cx="5505203" cy="178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7" y="3068960"/>
            <a:ext cx="4947223" cy="18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26" y="1340768"/>
            <a:ext cx="22669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95536" y="4941168"/>
            <a:ext cx="84969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Pas d’alerte sur les conso de charge réalisées sur le mois </a:t>
            </a:r>
          </a:p>
          <a:p>
            <a:r>
              <a:rPr lang="fr-FR" sz="1400" dirty="0" smtClean="0"/>
              <a:t>Charge prévue à affiner par période pour les lots suivants :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4.3 Interfaces N3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4.5 Production collecte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4.21 </a:t>
            </a:r>
            <a:r>
              <a:rPr lang="fr-FR" sz="1400" dirty="0" err="1" smtClean="0"/>
              <a:t>Reporting</a:t>
            </a:r>
            <a:r>
              <a:rPr lang="fr-FR" sz="1400" dirty="0" smtClean="0"/>
              <a:t> Economie Circulaire</a:t>
            </a:r>
          </a:p>
        </p:txBody>
      </p:sp>
    </p:spTree>
    <p:extLst>
      <p:ext uri="{BB962C8B-B14F-4D97-AF65-F5344CB8AC3E}">
        <p14:creationId xmlns:p14="http://schemas.microsoft.com/office/powerpoint/2010/main" val="29502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254D0D4BBFC44A4DFB42E97F350E8" ma:contentTypeVersion="0" ma:contentTypeDescription="Crée un document." ma:contentTypeScope="" ma:versionID="3b177f4c97e3a906dcdba05372e15ff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44A3D0-20AC-4EC4-B5E1-2857328DA183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0D88F6-317E-4F8E-954E-D61A48EF3B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E1F1890-2AAE-4BCF-93C9-9C666991C5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6616</TotalTime>
  <Words>1183</Words>
  <Application>Microsoft Office PowerPoint</Application>
  <PresentationFormat>Affichage à l'écran (4:3)</PresentationFormat>
  <Paragraphs>227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1_Thème Office</vt:lpstr>
      <vt:lpstr>Présentation PowerPoint</vt:lpstr>
      <vt:lpstr>PLAN</vt:lpstr>
      <vt:lpstr>Le projet SI EcoTitanium / Avancement global</vt:lpstr>
      <vt:lpstr>Pilotage N9 / K-Users</vt:lpstr>
      <vt:lpstr>Pilotage N4 – ERP SAP, GED, OPTIMAINT…</vt:lpstr>
      <vt:lpstr>Suivi livrables N4</vt:lpstr>
      <vt:lpstr>Suivi livrables N4</vt:lpstr>
      <vt:lpstr>Pilotage N3 – MES Pilotage des installation</vt:lpstr>
      <vt:lpstr>Avancement synthèse du réalisé – Charges DSI A&amp;D</vt:lpstr>
      <vt:lpstr>Avancement synthèse du réalisé – Charges DSI A&amp;D</vt:lpstr>
      <vt:lpstr>Les Alertes</vt:lpstr>
      <vt:lpstr>Points d’attention</vt:lpstr>
      <vt:lpstr>Analyse de risque du niveau 4</vt:lpstr>
      <vt:lpstr>Analyse de risque du niveau 3</vt:lpstr>
      <vt:lpstr>Budget</vt:lpstr>
      <vt:lpstr>Informations diverses</vt:lpstr>
    </vt:vector>
  </TitlesOfParts>
  <Company>ERAMET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Lot Sap No 1 : Economie Circulaire</dc:title>
  <dc:creator>Florent Gal</dc:creator>
  <cp:lastModifiedBy>Bernard Charvillat</cp:lastModifiedBy>
  <cp:revision>624</cp:revision>
  <cp:lastPrinted>2016-02-18T09:29:31Z</cp:lastPrinted>
  <dcterms:created xsi:type="dcterms:W3CDTF">2015-10-02T12:39:13Z</dcterms:created>
  <dcterms:modified xsi:type="dcterms:W3CDTF">2016-03-16T13:50:34Z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0x010100165254D0D4BBFC44A4DFB42E97F350E8</vt:lpwstr>
  </property>
</Properties>
</file>